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76ef1a25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076ef1a25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76ef1a25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076ef1a25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076ef1a25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076ef1a25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76ef1a25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076ef1a25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76ef1a25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76ef1a25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76ef1a25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76ef1a25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dcffdd29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dcffdd29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76ef1a25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076ef1a25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24cae4761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24cae4761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4cae4761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24cae4761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f97b09b02_0_1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0f97b09b02_0_1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4cae4761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24cae4761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Overflow Recommendation System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083950" y="33688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Recommending based on distance and similarity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5186375" y="40865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Crystal 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78" name="Google Shape;378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Streamlit App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Apply analysis to more topics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Improve visualization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84" name="Google Shape;384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SzPts val="1908"/>
              <a:buChar char="●"/>
            </a:pPr>
            <a:r>
              <a:rPr lang="en" sz="1908"/>
              <a:t>Can find similar topics based on the question asked</a:t>
            </a:r>
            <a:endParaRPr sz="1908"/>
          </a:p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SzPts val="1908"/>
              <a:buChar char="●"/>
            </a:pPr>
            <a:r>
              <a:rPr lang="en" sz="1908"/>
              <a:t>Find the closest question/topic based on the tags and words </a:t>
            </a:r>
            <a:endParaRPr sz="1908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8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390" name="Google Shape;390;p24"/>
          <p:cNvSpPr txBox="1"/>
          <p:nvPr>
            <p:ph idx="1" type="body"/>
          </p:nvPr>
        </p:nvSpPr>
        <p:spPr>
          <a:xfrm>
            <a:off x="1303800" y="1395125"/>
            <a:ext cx="7404300" cy="3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Google Cloud Big Query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Stack Overflow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10M+ data points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Combined 3 tables: User, Question, Answer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 Cleaning: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Combine question and its paragraph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Comb through words and filter for specific words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b="1" sz="16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D3B45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Topic modeling for question </a:t>
            </a:r>
            <a:endParaRPr sz="16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Similar </a:t>
            </a:r>
            <a:r>
              <a:rPr lang="en" sz="16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r>
              <a:rPr lang="en" sz="16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 recommendation</a:t>
            </a:r>
            <a:endParaRPr sz="16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 sz="16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D3B45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NLP Unsupervised Learning</a:t>
            </a:r>
            <a:endParaRPr sz="16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Cosine Similarity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411425" y="1697575"/>
            <a:ext cx="8239500" cy="19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Tools: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BeautifulSoup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Google Cloud Big Query, SQL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Scikit-learn, NLTK</a:t>
            </a:r>
            <a:endParaRPr sz="200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75" y="3619163"/>
            <a:ext cx="999300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4800" y="3774638"/>
            <a:ext cx="1735575" cy="6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4100" y="3841075"/>
            <a:ext cx="1374474" cy="55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2297" y="3841075"/>
            <a:ext cx="1902701" cy="55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47366" y="3489566"/>
            <a:ext cx="1258475" cy="12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>
            <p:ph type="title"/>
          </p:nvPr>
        </p:nvSpPr>
        <p:spPr>
          <a:xfrm>
            <a:off x="535350" y="202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Extraction</a:t>
            </a:r>
            <a:endParaRPr/>
          </a:p>
        </p:txBody>
      </p:sp>
      <p:sp>
        <p:nvSpPr>
          <p:cNvPr id="302" name="Google Shape;302;p16"/>
          <p:cNvSpPr txBox="1"/>
          <p:nvPr>
            <p:ph idx="1" type="body"/>
          </p:nvPr>
        </p:nvSpPr>
        <p:spPr>
          <a:xfrm>
            <a:off x="5811325" y="1737784"/>
            <a:ext cx="3073500" cy="26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SQL query from Google Cloud Big Query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Combined 3 tables:user, questions, answers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10M+ data points collected -&gt; filtered to 70k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‘Python’ in title/question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50" y="767375"/>
            <a:ext cx="2012748" cy="8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6"/>
          <p:cNvSpPr/>
          <p:nvPr/>
        </p:nvSpPr>
        <p:spPr>
          <a:xfrm>
            <a:off x="186625" y="1693550"/>
            <a:ext cx="2208900" cy="999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6"/>
          <p:cNvSpPr txBox="1"/>
          <p:nvPr/>
        </p:nvSpPr>
        <p:spPr>
          <a:xfrm>
            <a:off x="238450" y="1885400"/>
            <a:ext cx="220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Extract- SQL Query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Google Cloud Big Query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16"/>
          <p:cNvSpPr/>
          <p:nvPr/>
        </p:nvSpPr>
        <p:spPr>
          <a:xfrm>
            <a:off x="3304825" y="1693550"/>
            <a:ext cx="2208900" cy="9993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7" name="Google Shape;307;p16"/>
          <p:cNvCxnSpPr>
            <a:endCxn id="306" idx="2"/>
          </p:cNvCxnSpPr>
          <p:nvPr/>
        </p:nvCxnSpPr>
        <p:spPr>
          <a:xfrm flipH="1" rot="10800000">
            <a:off x="2436925" y="2193200"/>
            <a:ext cx="8679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16"/>
          <p:cNvSpPr txBox="1"/>
          <p:nvPr/>
        </p:nvSpPr>
        <p:spPr>
          <a:xfrm>
            <a:off x="4006825" y="1931600"/>
            <a:ext cx="180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EDA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16"/>
          <p:cNvSpPr/>
          <p:nvPr/>
        </p:nvSpPr>
        <p:spPr>
          <a:xfrm>
            <a:off x="3308975" y="3173250"/>
            <a:ext cx="2208900" cy="9993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6"/>
          <p:cNvSpPr txBox="1"/>
          <p:nvPr/>
        </p:nvSpPr>
        <p:spPr>
          <a:xfrm>
            <a:off x="3466550" y="3411300"/>
            <a:ext cx="2163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Preprocessing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11" name="Google Shape;311;p16"/>
          <p:cNvCxnSpPr>
            <a:stCxn id="306" idx="4"/>
            <a:endCxn id="309" idx="0"/>
          </p:cNvCxnSpPr>
          <p:nvPr/>
        </p:nvCxnSpPr>
        <p:spPr>
          <a:xfrm>
            <a:off x="4409275" y="2692850"/>
            <a:ext cx="4200" cy="48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16"/>
          <p:cNvSpPr/>
          <p:nvPr/>
        </p:nvSpPr>
        <p:spPr>
          <a:xfrm>
            <a:off x="186625" y="3173250"/>
            <a:ext cx="2208900" cy="999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6"/>
          <p:cNvSpPr txBox="1"/>
          <p:nvPr/>
        </p:nvSpPr>
        <p:spPr>
          <a:xfrm>
            <a:off x="344200" y="3411300"/>
            <a:ext cx="2163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Standardizing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14" name="Google Shape;314;p16"/>
          <p:cNvCxnSpPr>
            <a:stCxn id="309" idx="2"/>
            <a:endCxn id="313" idx="3"/>
          </p:cNvCxnSpPr>
          <p:nvPr/>
        </p:nvCxnSpPr>
        <p:spPr>
          <a:xfrm rot="10800000">
            <a:off x="2507375" y="3672900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16"/>
          <p:cNvSpPr txBox="1"/>
          <p:nvPr/>
        </p:nvSpPr>
        <p:spPr>
          <a:xfrm>
            <a:off x="3183575" y="1016250"/>
            <a:ext cx="262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Special Characters, Code,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Links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16"/>
          <p:cNvSpPr txBox="1"/>
          <p:nvPr/>
        </p:nvSpPr>
        <p:spPr>
          <a:xfrm>
            <a:off x="3477925" y="4227800"/>
            <a:ext cx="2333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Pipeline: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spaCy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-Part of Speech Tagger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-Lemmatizer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16"/>
          <p:cNvSpPr txBox="1"/>
          <p:nvPr/>
        </p:nvSpPr>
        <p:spPr>
          <a:xfrm>
            <a:off x="186625" y="4227800"/>
            <a:ext cx="2841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Document-Term Matrix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CountVectorizer &amp; TFIDF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"/>
          <p:cNvSpPr txBox="1"/>
          <p:nvPr>
            <p:ph type="title"/>
          </p:nvPr>
        </p:nvSpPr>
        <p:spPr>
          <a:xfrm>
            <a:off x="498550" y="0"/>
            <a:ext cx="25866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Wordcloud</a:t>
            </a:r>
            <a:endParaRPr/>
          </a:p>
        </p:txBody>
      </p:sp>
      <p:sp>
        <p:nvSpPr>
          <p:cNvPr id="323" name="Google Shape;323;p17"/>
          <p:cNvSpPr txBox="1"/>
          <p:nvPr>
            <p:ph idx="1" type="body"/>
          </p:nvPr>
        </p:nvSpPr>
        <p:spPr>
          <a:xfrm>
            <a:off x="111150" y="1521900"/>
            <a:ext cx="2233500" cy="14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LDA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3 top topic word clouds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Tfidf Vectorizer</a:t>
            </a:r>
            <a:endParaRPr sz="1700"/>
          </a:p>
        </p:txBody>
      </p:sp>
      <p:sp>
        <p:nvSpPr>
          <p:cNvPr id="324" name="Google Shape;324;p17"/>
          <p:cNvSpPr txBox="1"/>
          <p:nvPr/>
        </p:nvSpPr>
        <p:spPr>
          <a:xfrm>
            <a:off x="176300" y="2903600"/>
            <a:ext cx="2001300" cy="14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Topic 0: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image it code time plot using data my have want process there window file way use is images do be thread graph program script need memory size make function get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p17"/>
          <p:cNvSpPr txBox="1"/>
          <p:nvPr/>
        </p:nvSpPr>
        <p:spPr>
          <a:xfrm>
            <a:off x="5277200" y="176250"/>
            <a:ext cx="3360000" cy="1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Topic 0: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image it code time </a:t>
            </a:r>
            <a:r>
              <a:rPr lang="en" sz="1050">
                <a:highlight>
                  <a:srgbClr val="FFE599"/>
                </a:highlight>
              </a:rPr>
              <a:t>plot </a:t>
            </a:r>
            <a:r>
              <a:rPr lang="en" sz="1050">
                <a:highlight>
                  <a:srgbClr val="FFFFFF"/>
                </a:highlight>
              </a:rPr>
              <a:t>using data my have want process there </a:t>
            </a:r>
            <a:r>
              <a:rPr lang="en" sz="1050">
                <a:highlight>
                  <a:srgbClr val="FFE599"/>
                </a:highlight>
              </a:rPr>
              <a:t>window </a:t>
            </a:r>
            <a:r>
              <a:rPr lang="en" sz="1050">
                <a:highlight>
                  <a:srgbClr val="FFFFFF"/>
                </a:highlight>
              </a:rPr>
              <a:t>file way use is </a:t>
            </a:r>
            <a:r>
              <a:rPr lang="en" sz="1050">
                <a:highlight>
                  <a:srgbClr val="FFE599"/>
                </a:highlight>
              </a:rPr>
              <a:t>images </a:t>
            </a:r>
            <a:r>
              <a:rPr lang="en" sz="1050">
                <a:highlight>
                  <a:srgbClr val="FFFFFF"/>
                </a:highlight>
              </a:rPr>
              <a:t>do be thread </a:t>
            </a:r>
            <a:r>
              <a:rPr lang="en" sz="1050">
                <a:highlight>
                  <a:srgbClr val="FFE599"/>
                </a:highlight>
              </a:rPr>
              <a:t>graph </a:t>
            </a:r>
            <a:r>
              <a:rPr lang="en" sz="1050">
                <a:highlight>
                  <a:srgbClr val="FFFFFF"/>
                </a:highlight>
              </a:rPr>
              <a:t>program script need memory size make function get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rgbClr val="FFFFFF"/>
                </a:highlight>
              </a:rPr>
              <a:t>Plotting,graphing, images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6" name="Google Shape;326;p17"/>
          <p:cNvSpPr txBox="1"/>
          <p:nvPr/>
        </p:nvSpPr>
        <p:spPr>
          <a:xfrm>
            <a:off x="5277175" y="1732325"/>
            <a:ext cx="3360000" cy="17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Topic 1: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E599"/>
                </a:highlight>
              </a:rPr>
              <a:t>server request client</a:t>
            </a:r>
            <a:r>
              <a:rPr lang="en" sz="1050">
                <a:highlight>
                  <a:srgbClr val="FFFFFF"/>
                </a:highlight>
              </a:rPr>
              <a:t> send com using </a:t>
            </a:r>
            <a:r>
              <a:rPr lang="en" sz="1050">
                <a:highlight>
                  <a:srgbClr val="FFE599"/>
                </a:highlight>
              </a:rPr>
              <a:t>API </a:t>
            </a:r>
            <a:r>
              <a:rPr lang="en" sz="1050">
                <a:highlight>
                  <a:srgbClr val="FFFFFF"/>
                </a:highlight>
              </a:rPr>
              <a:t>https </a:t>
            </a:r>
            <a:r>
              <a:rPr lang="en" sz="1050">
                <a:highlight>
                  <a:srgbClr val="FFE599"/>
                </a:highlight>
              </a:rPr>
              <a:t>requests </a:t>
            </a:r>
            <a:r>
              <a:rPr lang="en" sz="1050">
                <a:highlight>
                  <a:srgbClr val="FFFFFF"/>
                </a:highlight>
              </a:rPr>
              <a:t>code response error http my google </a:t>
            </a:r>
            <a:r>
              <a:rPr lang="en" sz="1050">
                <a:highlight>
                  <a:srgbClr val="FFE599"/>
                </a:highlight>
              </a:rPr>
              <a:t>api app</a:t>
            </a:r>
            <a:r>
              <a:rPr lang="en" sz="1050">
                <a:highlight>
                  <a:srgbClr val="FFFFFF"/>
                </a:highlight>
              </a:rPr>
              <a:t> data get connect it connection message </a:t>
            </a:r>
            <a:r>
              <a:rPr lang="en" sz="1050">
                <a:highlight>
                  <a:srgbClr val="FFE599"/>
                </a:highlight>
              </a:rPr>
              <a:t>django </a:t>
            </a:r>
            <a:r>
              <a:rPr lang="en" sz="1050">
                <a:highlight>
                  <a:srgbClr val="FFFFFF"/>
                </a:highlight>
              </a:rPr>
              <a:t>trying Google use post library side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rgbClr val="FFFFFF"/>
                </a:highlight>
              </a:rPr>
              <a:t>Flask,Django, Server,API, App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7" name="Google Shape;327;p17"/>
          <p:cNvSpPr txBox="1"/>
          <p:nvPr/>
        </p:nvSpPr>
        <p:spPr>
          <a:xfrm>
            <a:off x="5277200" y="3341825"/>
            <a:ext cx="33600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Topic 2: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string text file </a:t>
            </a:r>
            <a:r>
              <a:rPr lang="en" sz="1050">
                <a:highlight>
                  <a:srgbClr val="FFE599"/>
                </a:highlight>
              </a:rPr>
              <a:t>line word regex characters</a:t>
            </a:r>
            <a:r>
              <a:rPr lang="en" sz="1050">
                <a:highlight>
                  <a:srgbClr val="FFFFFF"/>
                </a:highlight>
              </a:rPr>
              <a:t> it words want </a:t>
            </a:r>
            <a:r>
              <a:rPr lang="en" sz="1050">
                <a:highlight>
                  <a:srgbClr val="FFE599"/>
                </a:highlight>
              </a:rPr>
              <a:t>lines </a:t>
            </a:r>
            <a:r>
              <a:rPr lang="en" sz="1050">
                <a:highlight>
                  <a:srgbClr val="FFFFFF"/>
                </a:highlight>
              </a:rPr>
              <a:t>have output strings character list </a:t>
            </a:r>
            <a:r>
              <a:rPr lang="en" sz="1050">
                <a:highlight>
                  <a:srgbClr val="FFE599"/>
                </a:highlight>
              </a:rPr>
              <a:t>split </a:t>
            </a:r>
            <a:r>
              <a:rPr lang="en" sz="1050">
                <a:highlight>
                  <a:srgbClr val="FFFFFF"/>
                </a:highlight>
              </a:rPr>
              <a:t>code match using </a:t>
            </a:r>
            <a:r>
              <a:rPr lang="en" sz="1050">
                <a:highlight>
                  <a:srgbClr val="FFE599"/>
                </a:highlight>
              </a:rPr>
              <a:t>replace remove</a:t>
            </a:r>
            <a:r>
              <a:rPr lang="en" sz="1050">
                <a:highlight>
                  <a:srgbClr val="FFFFFF"/>
                </a:highlight>
              </a:rPr>
              <a:t> number expression need search get extract </a:t>
            </a:r>
            <a:r>
              <a:rPr lang="en" sz="1050">
                <a:highlight>
                  <a:srgbClr val="FFE599"/>
                </a:highlight>
              </a:rPr>
              <a:t>txt pattern</a:t>
            </a:r>
            <a:endParaRPr sz="1050"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rgbClr val="FFFFFF"/>
                </a:highlight>
              </a:rPr>
              <a:t>Filtering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8" name="Google Shape;3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300" y="219201"/>
            <a:ext cx="2633450" cy="15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1300" y="1802176"/>
            <a:ext cx="2633450" cy="14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1300" y="3397900"/>
            <a:ext cx="2633450" cy="15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 txBox="1"/>
          <p:nvPr>
            <p:ph type="title"/>
          </p:nvPr>
        </p:nvSpPr>
        <p:spPr>
          <a:xfrm>
            <a:off x="498550" y="0"/>
            <a:ext cx="25866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Wordcloud</a:t>
            </a:r>
            <a:endParaRPr/>
          </a:p>
        </p:txBody>
      </p:sp>
      <p:sp>
        <p:nvSpPr>
          <p:cNvPr id="336" name="Google Shape;336;p18"/>
          <p:cNvSpPr txBox="1"/>
          <p:nvPr>
            <p:ph idx="1" type="body"/>
          </p:nvPr>
        </p:nvSpPr>
        <p:spPr>
          <a:xfrm>
            <a:off x="498550" y="1737925"/>
            <a:ext cx="1648800" cy="14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LDA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Count Vectorizer</a:t>
            </a:r>
            <a:endParaRPr sz="1700"/>
          </a:p>
        </p:txBody>
      </p:sp>
      <p:pic>
        <p:nvPicPr>
          <p:cNvPr id="337" name="Google Shape;3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162" y="3373700"/>
            <a:ext cx="2682600" cy="158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8"/>
          <p:cNvSpPr txBox="1"/>
          <p:nvPr/>
        </p:nvSpPr>
        <p:spPr>
          <a:xfrm>
            <a:off x="5567575" y="181850"/>
            <a:ext cx="3360000" cy="17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Topic 0: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amd andrew adapter avi </a:t>
            </a:r>
            <a:r>
              <a:rPr lang="en" sz="1050">
                <a:highlight>
                  <a:srgbClr val="FFE599"/>
                </a:highlight>
              </a:rPr>
              <a:t>arg </a:t>
            </a:r>
            <a:r>
              <a:rPr lang="en" sz="1050">
                <a:highlight>
                  <a:srgbClr val="FFFFFF"/>
                </a:highlight>
              </a:rPr>
              <a:t>b adobe applies alternatively backing arranged avail badly </a:t>
            </a:r>
            <a:r>
              <a:rPr lang="en" sz="1050">
                <a:highlight>
                  <a:srgbClr val="FFE599"/>
                </a:highlight>
              </a:rPr>
              <a:t>algorithmic </a:t>
            </a:r>
            <a:r>
              <a:rPr lang="en" sz="1050">
                <a:highlight>
                  <a:srgbClr val="FFFFFF"/>
                </a:highlight>
              </a:rPr>
              <a:t>backspace ax </a:t>
            </a:r>
            <a:r>
              <a:rPr lang="en" sz="1050">
                <a:highlight>
                  <a:srgbClr val="FFE599"/>
                </a:highlight>
              </a:rPr>
              <a:t>analyzing </a:t>
            </a:r>
            <a:r>
              <a:rPr lang="en" sz="1050">
                <a:highlight>
                  <a:srgbClr val="FFFFFF"/>
                </a:highlight>
              </a:rPr>
              <a:t>amend affects achieve </a:t>
            </a:r>
            <a:r>
              <a:rPr lang="en" sz="1050">
                <a:highlight>
                  <a:srgbClr val="FFE599"/>
                </a:highlight>
              </a:rPr>
              <a:t>avg </a:t>
            </a:r>
            <a:r>
              <a:rPr lang="en" sz="1050">
                <a:highlight>
                  <a:srgbClr val="FFFFFF"/>
                </a:highlight>
              </a:rPr>
              <a:t>alright arranging assistant appreciate append attach apostrophes allocated allow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rgbClr val="FFFFFF"/>
                </a:highlight>
              </a:rPr>
              <a:t>Analysis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18"/>
          <p:cNvSpPr txBox="1"/>
          <p:nvPr/>
        </p:nvSpPr>
        <p:spPr>
          <a:xfrm>
            <a:off x="5567550" y="1737925"/>
            <a:ext cx="3360000" cy="20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Topic 1: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E599"/>
                </a:highlight>
              </a:rPr>
              <a:t>type </a:t>
            </a:r>
            <a:r>
              <a:rPr lang="en" sz="1050">
                <a:highlight>
                  <a:srgbClr val="FFFFFF"/>
                </a:highlight>
              </a:rPr>
              <a:t>asp adapt asterisk adb b aa </a:t>
            </a:r>
            <a:r>
              <a:rPr lang="en" sz="1050">
                <a:highlight>
                  <a:srgbClr val="FFE599"/>
                </a:highlight>
              </a:rPr>
              <a:t>amazon </a:t>
            </a:r>
            <a:r>
              <a:rPr lang="en" sz="1050">
                <a:highlight>
                  <a:srgbClr val="FFFFFF"/>
                </a:highlight>
              </a:rPr>
              <a:t>aspect adapter aspx ahead amazing applies </a:t>
            </a:r>
            <a:r>
              <a:rPr lang="en" sz="1050">
                <a:highlight>
                  <a:srgbClr val="FFE599"/>
                </a:highlight>
              </a:rPr>
              <a:t>alphanumeric </a:t>
            </a:r>
            <a:r>
              <a:rPr lang="en" sz="1050">
                <a:highlight>
                  <a:srgbClr val="FFFFFF"/>
                </a:highlight>
              </a:rPr>
              <a:t>accessing accidentally adobe allow addr andrew address </a:t>
            </a:r>
            <a:r>
              <a:rPr lang="en" sz="1050">
                <a:highlight>
                  <a:srgbClr val="FFE599"/>
                </a:highlight>
              </a:rPr>
              <a:t>appended </a:t>
            </a:r>
            <a:r>
              <a:rPr lang="en" sz="1050">
                <a:highlight>
                  <a:srgbClr val="FFFFFF"/>
                </a:highlight>
              </a:rPr>
              <a:t>affecting await abc ax </a:t>
            </a:r>
            <a:r>
              <a:rPr lang="en" sz="1050">
                <a:highlight>
                  <a:srgbClr val="FFE599"/>
                </a:highlight>
              </a:rPr>
              <a:t>arguments </a:t>
            </a:r>
            <a:r>
              <a:rPr lang="en" sz="1350">
                <a:highlight>
                  <a:srgbClr val="FFFFFF"/>
                </a:highlight>
              </a:rPr>
              <a:t>ansi atleast</a:t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rgbClr val="FFFFFF"/>
                </a:highlight>
              </a:rPr>
              <a:t>Filtering and Amazon Access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18"/>
          <p:cNvSpPr txBox="1"/>
          <p:nvPr/>
        </p:nvSpPr>
        <p:spPr>
          <a:xfrm>
            <a:off x="5567575" y="3347425"/>
            <a:ext cx="33600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Topic 2: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august </a:t>
            </a:r>
            <a:r>
              <a:rPr lang="en" sz="1050">
                <a:highlight>
                  <a:srgbClr val="FFE599"/>
                </a:highlight>
              </a:rPr>
              <a:t>automating algorithmic</a:t>
            </a:r>
            <a:r>
              <a:rPr lang="en" sz="1050">
                <a:highlight>
                  <a:srgbClr val="FFFFFF"/>
                </a:highlight>
              </a:rPr>
              <a:t> answer balance asked actor andrew balanced backing answered alternatively aptana </a:t>
            </a:r>
            <a:r>
              <a:rPr lang="en" sz="1050">
                <a:highlight>
                  <a:srgbClr val="FFE599"/>
                </a:highlight>
              </a:rPr>
              <a:t>auth</a:t>
            </a:r>
            <a:r>
              <a:rPr lang="en" sz="1050">
                <a:highlight>
                  <a:srgbClr val="FFFFFF"/>
                </a:highlight>
              </a:rPr>
              <a:t> activity ant attention adapter appdata b asn </a:t>
            </a:r>
            <a:r>
              <a:rPr lang="en" sz="1050">
                <a:highlight>
                  <a:srgbClr val="FFE599"/>
                </a:highlight>
              </a:rPr>
              <a:t>askubuntu </a:t>
            </a:r>
            <a:r>
              <a:rPr lang="en" sz="1050">
                <a:highlight>
                  <a:srgbClr val="FFFFFF"/>
                </a:highlight>
              </a:rPr>
              <a:t>appropriate alchemy </a:t>
            </a:r>
            <a:r>
              <a:rPr lang="en" sz="1350">
                <a:highlight>
                  <a:srgbClr val="FFFFFF"/>
                </a:highlight>
              </a:rPr>
              <a:t>appreciate associated allow alert aware </a:t>
            </a:r>
            <a:r>
              <a:rPr lang="en" sz="1350">
                <a:highlight>
                  <a:srgbClr val="FFE599"/>
                </a:highlight>
              </a:rPr>
              <a:t>arduino</a:t>
            </a:r>
            <a:endParaRPr sz="1350"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rgbClr val="FFFFFF"/>
                </a:highlight>
              </a:rPr>
              <a:t>Algorithm, Authentication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1" name="Google Shape;3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6150" y="181825"/>
            <a:ext cx="2682600" cy="15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6150" y="1796050"/>
            <a:ext cx="2682624" cy="15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"/>
          <p:cNvSpPr txBox="1"/>
          <p:nvPr>
            <p:ph type="title"/>
          </p:nvPr>
        </p:nvSpPr>
        <p:spPr>
          <a:xfrm>
            <a:off x="498550" y="0"/>
            <a:ext cx="25866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Wordcloud</a:t>
            </a:r>
            <a:endParaRPr/>
          </a:p>
        </p:txBody>
      </p:sp>
      <p:sp>
        <p:nvSpPr>
          <p:cNvPr id="348" name="Google Shape;348;p19"/>
          <p:cNvSpPr txBox="1"/>
          <p:nvPr>
            <p:ph idx="1" type="body"/>
          </p:nvPr>
        </p:nvSpPr>
        <p:spPr>
          <a:xfrm>
            <a:off x="111150" y="1521900"/>
            <a:ext cx="2233500" cy="14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NMF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3 top topic word clouds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Count Vectorizer</a:t>
            </a:r>
            <a:endParaRPr sz="1700"/>
          </a:p>
        </p:txBody>
      </p:sp>
      <p:pic>
        <p:nvPicPr>
          <p:cNvPr id="349" name="Google Shape;3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600" y="168263"/>
            <a:ext cx="2682624" cy="155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1600" y="1796075"/>
            <a:ext cx="2682624" cy="15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1601" y="3423874"/>
            <a:ext cx="2682600" cy="1370776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19"/>
          <p:cNvSpPr txBox="1"/>
          <p:nvPr/>
        </p:nvSpPr>
        <p:spPr>
          <a:xfrm>
            <a:off x="5361175" y="168275"/>
            <a:ext cx="33600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Topic 0: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andrew </a:t>
            </a:r>
            <a:r>
              <a:rPr lang="en" sz="1050">
                <a:highlight>
                  <a:srgbClr val="FFE599"/>
                </a:highlight>
              </a:rPr>
              <a:t>allocated </a:t>
            </a:r>
            <a:r>
              <a:rPr lang="en" sz="1050">
                <a:highlight>
                  <a:srgbClr val="FFFFFF"/>
                </a:highlight>
              </a:rPr>
              <a:t>adapter affects backspace applies avail august alternatively ax </a:t>
            </a:r>
            <a:r>
              <a:rPr lang="en" sz="1050">
                <a:highlight>
                  <a:srgbClr val="FFE599"/>
                </a:highlight>
              </a:rPr>
              <a:t>analyzing </a:t>
            </a:r>
            <a:r>
              <a:rPr lang="en" sz="1050">
                <a:highlight>
                  <a:srgbClr val="FFFFFF"/>
                </a:highlight>
              </a:rPr>
              <a:t>backing achieve actually backward barely </a:t>
            </a:r>
            <a:r>
              <a:rPr lang="en" sz="1050">
                <a:highlight>
                  <a:srgbClr val="FFE599"/>
                </a:highlight>
              </a:rPr>
              <a:t>animation </a:t>
            </a:r>
            <a:r>
              <a:rPr lang="en" sz="1050">
                <a:highlight>
                  <a:srgbClr val="FFFFFF"/>
                </a:highlight>
              </a:rPr>
              <a:t>b apostrophes appreciate ball appeared aimed arranging avi attempt appending </a:t>
            </a:r>
            <a:r>
              <a:rPr lang="en" sz="1050">
                <a:highlight>
                  <a:srgbClr val="FFE599"/>
                </a:highlight>
              </a:rPr>
              <a:t>backend </a:t>
            </a:r>
            <a:r>
              <a:rPr lang="en" sz="1050">
                <a:highlight>
                  <a:srgbClr val="FFFFFF"/>
                </a:highlight>
              </a:rPr>
              <a:t>appropriate approximate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rgbClr val="FFFFFF"/>
                </a:highlight>
              </a:rPr>
              <a:t>Analysis, App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3" name="Google Shape;353;p19"/>
          <p:cNvSpPr txBox="1"/>
          <p:nvPr/>
        </p:nvSpPr>
        <p:spPr>
          <a:xfrm>
            <a:off x="5361175" y="1796075"/>
            <a:ext cx="33600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Topic 1: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ant anti aggregated aggregate alternatively backing advised august</a:t>
            </a:r>
            <a:r>
              <a:rPr lang="en" sz="1050">
                <a:highlight>
                  <a:srgbClr val="FFE599"/>
                </a:highlight>
              </a:rPr>
              <a:t> backed angle </a:t>
            </a:r>
            <a:r>
              <a:rPr lang="en" sz="1050">
                <a:highlight>
                  <a:srgbClr val="FFFFFF"/>
                </a:highlight>
              </a:rPr>
              <a:t>aptana ampersand apis </a:t>
            </a:r>
            <a:r>
              <a:rPr lang="en" sz="1050">
                <a:highlight>
                  <a:srgbClr val="FFE599"/>
                </a:highlight>
              </a:rPr>
              <a:t>auth allow android</a:t>
            </a:r>
            <a:r>
              <a:rPr lang="en" sz="1050">
                <a:highlight>
                  <a:srgbClr val="FFFFFF"/>
                </a:highlight>
              </a:rPr>
              <a:t> ba appropriately appropriate appriciate alice backspace achieve adjust arise attempted advise </a:t>
            </a:r>
            <a:r>
              <a:rPr lang="en" sz="1050">
                <a:highlight>
                  <a:srgbClr val="FFE599"/>
                </a:highlight>
              </a:rPr>
              <a:t>askubuntu </a:t>
            </a:r>
            <a:r>
              <a:rPr lang="en" sz="1050">
                <a:highlight>
                  <a:srgbClr val="FFFFFF"/>
                </a:highlight>
              </a:rPr>
              <a:t>aimed affects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rgbClr val="FFFFFF"/>
                </a:highlight>
              </a:rPr>
              <a:t>Authentication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4" name="Google Shape;354;p19"/>
          <p:cNvSpPr txBox="1"/>
          <p:nvPr/>
        </p:nvSpPr>
        <p:spPr>
          <a:xfrm>
            <a:off x="5361175" y="3423875"/>
            <a:ext cx="33600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Topic 2: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E599"/>
                </a:highlight>
              </a:rPr>
              <a:t>algorithmic algorithms automating </a:t>
            </a:r>
            <a:r>
              <a:rPr lang="en" sz="1050">
                <a:highlight>
                  <a:srgbClr val="FFFFFF"/>
                </a:highlight>
              </a:rPr>
              <a:t>artists answer administrator bands answered aware appspot affect andrew alternatively aptana aligned b arrive apply assigns backing ascending applies appriciated arcpy adapter bare appreciate aaa adjacency bandwidth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rgbClr val="FFFFFF"/>
                </a:highlight>
              </a:rPr>
              <a:t>Algorithm/Automation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0"/>
          <p:cNvSpPr txBox="1"/>
          <p:nvPr>
            <p:ph type="title"/>
          </p:nvPr>
        </p:nvSpPr>
        <p:spPr>
          <a:xfrm>
            <a:off x="416700" y="243475"/>
            <a:ext cx="79176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T-SNE of the Doc-Term Matrix &amp; DBSCAN</a:t>
            </a:r>
            <a:endParaRPr/>
          </a:p>
        </p:txBody>
      </p:sp>
      <p:sp>
        <p:nvSpPr>
          <p:cNvPr id="360" name="Google Shape;36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p20"/>
          <p:cNvPicPr preferRelativeResize="0"/>
          <p:nvPr/>
        </p:nvPicPr>
        <p:blipFill rotWithShape="1">
          <a:blip r:embed="rId3">
            <a:alphaModFix/>
          </a:blip>
          <a:srcRect b="0" l="0" r="0" t="5713"/>
          <a:stretch/>
        </p:blipFill>
        <p:spPr>
          <a:xfrm>
            <a:off x="1119050" y="1441425"/>
            <a:ext cx="3890299" cy="325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4578" y="1721425"/>
            <a:ext cx="3828801" cy="26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Recommendation</a:t>
            </a:r>
            <a:endParaRPr/>
          </a:p>
        </p:txBody>
      </p:sp>
      <p:sp>
        <p:nvSpPr>
          <p:cNvPr id="368" name="Google Shape;368;p21"/>
          <p:cNvSpPr txBox="1"/>
          <p:nvPr>
            <p:ph idx="1" type="body"/>
          </p:nvPr>
        </p:nvSpPr>
        <p:spPr>
          <a:xfrm>
            <a:off x="1303800" y="13886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can recommend other questions based on the content and question asked.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1"/>
          <p:cNvSpPr txBox="1"/>
          <p:nvPr/>
        </p:nvSpPr>
        <p:spPr>
          <a:xfrm>
            <a:off x="1368825" y="2395450"/>
            <a:ext cx="149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Topic: API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0" name="Google Shape;370;p21"/>
          <p:cNvSpPr txBox="1"/>
          <p:nvPr/>
        </p:nvSpPr>
        <p:spPr>
          <a:xfrm>
            <a:off x="1368825" y="2795650"/>
            <a:ext cx="26754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Top 5 Similar Topics: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highlight>
                  <a:srgbClr val="FFFFFF"/>
                </a:highlight>
              </a:rPr>
              <a:t>Use, get, google, response, request</a:t>
            </a:r>
            <a:endParaRPr sz="15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1" name="Google Shape;371;p21"/>
          <p:cNvSpPr txBox="1"/>
          <p:nvPr/>
        </p:nvSpPr>
        <p:spPr>
          <a:xfrm>
            <a:off x="4572000" y="2395450"/>
            <a:ext cx="149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Topic: Django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2" name="Google Shape;372;p21"/>
          <p:cNvSpPr txBox="1"/>
          <p:nvPr/>
        </p:nvSpPr>
        <p:spPr>
          <a:xfrm>
            <a:off x="4572000" y="2884200"/>
            <a:ext cx="26754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Top 5 Similar Topics: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highlight>
                  <a:srgbClr val="FFFFFF"/>
                </a:highlight>
              </a:rPr>
              <a:t>Database, py, app, project, server</a:t>
            </a:r>
            <a:endParaRPr sz="14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