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5"/>
  </p:notesMasterIdLst>
  <p:sldIdLst>
    <p:sldId id="649" r:id="rId3"/>
    <p:sldId id="1022" r:id="rId4"/>
    <p:sldId id="1023" r:id="rId6"/>
    <p:sldId id="1024" r:id="rId7"/>
    <p:sldId id="1046" r:id="rId8"/>
    <p:sldId id="1047" r:id="rId9"/>
    <p:sldId id="1029" r:id="rId10"/>
    <p:sldId id="1030" r:id="rId11"/>
    <p:sldId id="1032" r:id="rId12"/>
    <p:sldId id="1034" r:id="rId13"/>
    <p:sldId id="1035" r:id="rId14"/>
    <p:sldId id="1036" r:id="rId15"/>
    <p:sldId id="1038" r:id="rId16"/>
    <p:sldId id="1025" r:id="rId17"/>
    <p:sldId id="1054" r:id="rId18"/>
    <p:sldId id="1053" r:id="rId19"/>
    <p:sldId id="1052" r:id="rId20"/>
  </p:sldIdLst>
  <p:sldSz cx="12192000" cy="6858000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0033CC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0033CC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0033CC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0033CC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0033CC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33CC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33CC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33CC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33CC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  <a:srgbClr val="0000FF"/>
    <a:srgbClr val="FF0000"/>
    <a:srgbClr val="FFFF99"/>
    <a:srgbClr val="000066"/>
    <a:srgbClr val="FFFFCC"/>
    <a:srgbClr val="CC0000"/>
    <a:srgbClr val="99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 autoAdjust="0"/>
    <p:restoredTop sz="93804" autoAdjust="0"/>
  </p:normalViewPr>
  <p:slideViewPr>
    <p:cSldViewPr showGuides="1">
      <p:cViewPr varScale="1">
        <p:scale>
          <a:sx n="127" d="100"/>
          <a:sy n="127" d="100"/>
        </p:scale>
        <p:origin x="1086" y="132"/>
      </p:cViewPr>
      <p:guideLst>
        <p:guide orient="horz" pos="2160"/>
        <p:guide pos="3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00537A-3ED1-4928-AAE6-C6FF9FEB21E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29656-8F39-43D7-A230-C0156EA604F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0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IC:</a:t>
            </a:r>
            <a:r>
              <a:rPr lang="zh-CN" altLang="en-US" dirty="0">
                <a:latin typeface="Arial" panose="020B0604020202020204" pitchFamily="34" charset="0"/>
              </a:rPr>
              <a:t>集成电路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40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DC555-1C8B-4AF9-9BD4-18011975C125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" y="44624"/>
            <a:ext cx="720080" cy="720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emf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jpe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35560" y="1569195"/>
            <a:ext cx="8025023" cy="2290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数字信号处理</a:t>
            </a:r>
            <a:endParaRPr lang="zh-CN" altLang="en-US" sz="60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4000" cap="all" dirty="0">
                <a:ln w="0"/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40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igital </a:t>
            </a:r>
            <a:r>
              <a:rPr lang="en-US" altLang="zh-CN" sz="4000" cap="all" dirty="0">
                <a:ln w="0"/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40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ignal </a:t>
            </a:r>
            <a:r>
              <a:rPr lang="en-US" altLang="zh-CN" sz="4000" cap="all" dirty="0">
                <a:ln w="0"/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40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rocessing</a:t>
            </a:r>
            <a:endParaRPr lang="en-US" altLang="zh-CN" sz="40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3782531" y="4293097"/>
            <a:ext cx="5040312" cy="11245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40000"/>
              </a:lnSpc>
            </a:pPr>
            <a:r>
              <a:rPr lang="zh-CN" altLang="en-US" sz="24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授课单位：电子与光学工程系</a:t>
            </a:r>
            <a:endParaRPr lang="en-US" altLang="zh-CN" sz="24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授课教员：吴涛、</a:t>
            </a:r>
            <a:r>
              <a:rPr lang="zh-CN" altLang="en-US" sz="24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马宏斌</a:t>
            </a:r>
            <a:endParaRPr lang="zh-CN" altLang="en-US" sz="24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9618" y="-27384"/>
            <a:ext cx="756083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图形用户界面设计工具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GUI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63452" y="764704"/>
            <a:ext cx="10405156" cy="1077218"/>
          </a:xfrm>
          <a:prstGeom prst="rect">
            <a:avLst/>
          </a:prstGeom>
          <a:solidFill>
            <a:srgbClr val="AAB8E2">
              <a:lumMod val="20000"/>
              <a:lumOff val="8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b="0" kern="0" dirty="0">
                <a:solidFill>
                  <a:sysClr val="windowText" lastClr="000000"/>
                </a:solidFill>
              </a:rPr>
              <a:t>例</a:t>
            </a:r>
            <a:r>
              <a:rPr lang="en-US" altLang="zh-CN" sz="2000" b="0" kern="0" dirty="0">
                <a:solidFill>
                  <a:sysClr val="windowText" lastClr="000000"/>
                </a:solidFill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</a:rPr>
              <a:t>设计一个简单信号分析仪的程序，要求根据输入的两个频率和时间间隔，计算函数 </a:t>
            </a:r>
            <a:r>
              <a:rPr lang="en-US" altLang="zh-CN" sz="2000" b="0" kern="0" dirty="0">
                <a:solidFill>
                  <a:srgbClr val="000000"/>
                </a:solidFill>
              </a:rPr>
              <a:t>x=sin(2πf</a:t>
            </a:r>
            <a:r>
              <a:rPr lang="en-US" altLang="zh-CN" sz="2000" b="0" kern="0" baseline="-25000" dirty="0">
                <a:solidFill>
                  <a:srgbClr val="000000"/>
                </a:solidFill>
              </a:rPr>
              <a:t>1</a:t>
            </a:r>
            <a:r>
              <a:rPr lang="en-US" altLang="zh-CN" sz="2000" b="0" kern="0" dirty="0">
                <a:solidFill>
                  <a:srgbClr val="000000"/>
                </a:solidFill>
              </a:rPr>
              <a:t>t)+sin(2πf</a:t>
            </a:r>
            <a:r>
              <a:rPr lang="en-US" altLang="zh-CN" sz="2000" b="0" kern="0" baseline="-25000" dirty="0">
                <a:solidFill>
                  <a:srgbClr val="000000"/>
                </a:solidFill>
              </a:rPr>
              <a:t>2</a:t>
            </a:r>
            <a:r>
              <a:rPr lang="en-US" altLang="zh-CN" sz="2000" b="0" kern="0" dirty="0">
                <a:solidFill>
                  <a:srgbClr val="000000"/>
                </a:solidFill>
              </a:rPr>
              <a:t>t) </a:t>
            </a:r>
            <a:r>
              <a:rPr lang="zh-CN" altLang="en-US" sz="2000" b="0" kern="0" dirty="0">
                <a:solidFill>
                  <a:srgbClr val="000000"/>
                </a:solidFill>
              </a:rPr>
              <a:t>的值，并对函数进行快速傅立叶变换，最后分别绘制时域和频域的曲线。</a:t>
            </a:r>
            <a:endParaRPr lang="zh-CN" altLang="en-US" sz="2000" b="0" kern="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63452" y="2287775"/>
            <a:ext cx="3240088" cy="476669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400" b="0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（一）设计图形界面</a:t>
            </a:r>
            <a:endParaRPr lang="zh-CN" altLang="en-US" sz="2400" b="0" kern="0" dirty="0">
              <a:solidFill>
                <a:sysClr val="windowText" lastClr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63452" y="3104964"/>
            <a:ext cx="10297144" cy="2882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200" b="0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在布局编辑器中布置控件：</a:t>
            </a:r>
            <a:r>
              <a:rPr lang="zh-CN" altLang="en-US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本例中使用了</a:t>
            </a:r>
            <a:r>
              <a:rPr lang="en-US" altLang="zh-CN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个坐标系、</a:t>
            </a:r>
            <a:r>
              <a:rPr lang="en-US" altLang="zh-CN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个文本编辑框、</a:t>
            </a:r>
            <a:r>
              <a:rPr lang="en-US" altLang="zh-CN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个按钮和</a:t>
            </a:r>
            <a:r>
              <a:rPr lang="en-US" altLang="zh-CN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个静态文本框；</a:t>
            </a:r>
            <a:endParaRPr lang="zh-CN" altLang="en-US" sz="22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200" b="0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使用几何位置排列工具对控件的位置进行调整：</a:t>
            </a:r>
            <a:endParaRPr lang="zh-CN" altLang="en-US" sz="2200" b="0" kern="0" dirty="0">
              <a:solidFill>
                <a:sysClr val="windowText" lastClr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200" b="0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设计控件的属性：</a:t>
            </a:r>
            <a:r>
              <a:rPr lang="zh-CN" altLang="en-US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为显示美观，首先将文本编辑框和静态文本框的字号分别设置为</a:t>
            </a:r>
            <a:r>
              <a:rPr lang="en-US" altLang="zh-CN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，将</a:t>
            </a:r>
            <a:r>
              <a:rPr lang="en-US" altLang="zh-CN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个静态文本框的标题分别改为“频率</a:t>
            </a:r>
            <a:r>
              <a:rPr lang="en-US" altLang="zh-CN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1”</a:t>
            </a:r>
            <a:r>
              <a:rPr lang="zh-CN" altLang="en-US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、“频率</a:t>
            </a:r>
            <a:r>
              <a:rPr lang="en-US" altLang="zh-CN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2”</a:t>
            </a:r>
            <a:r>
              <a:rPr lang="zh-CN" altLang="en-US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和“时间”，将按钮的标题改为“绘图”。</a:t>
            </a:r>
            <a:endParaRPr lang="zh-CN" altLang="en-US" sz="22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200" b="0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设置其他绘图属性。</a:t>
            </a:r>
            <a:r>
              <a:rPr lang="zh-CN" altLang="en-US" sz="22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如设置主窗口的标题为“信号分析仪”。</a:t>
            </a:r>
            <a:endParaRPr lang="zh-CN" altLang="en-US" sz="22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9618" y="-27384"/>
            <a:ext cx="756083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图形用户界面设计工具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GUI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836712"/>
            <a:ext cx="6770005" cy="5087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9618" y="-27384"/>
            <a:ext cx="756083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图形用户界面设计工具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GUI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268761"/>
            <a:ext cx="5256212" cy="508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63553" y="764704"/>
            <a:ext cx="486874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上述图形界面设计运行后显示的图形如下：</a:t>
            </a:r>
            <a:endParaRPr lang="zh-CN" altLang="en-US" sz="200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214" y="710950"/>
            <a:ext cx="2740555" cy="254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214" y="3284985"/>
            <a:ext cx="2736031" cy="319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9618" y="-27384"/>
            <a:ext cx="756083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图形用户界面设计工具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GUI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91653" y="728700"/>
            <a:ext cx="2663825" cy="461665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fontAlgn="auto">
              <a:spcAft>
                <a:spcPts val="0"/>
              </a:spcAft>
              <a:defRPr/>
            </a:pPr>
            <a:r>
              <a:rPr lang="zh-CN" altLang="en-US" sz="2400" kern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（三）编写代码</a:t>
            </a:r>
            <a:endParaRPr lang="zh-CN" altLang="en-US" sz="2400" kern="0">
              <a:solidFill>
                <a:sysClr val="windowText" lastClr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91652" y="1265274"/>
            <a:ext cx="1033294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GUI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图形界面的功能，还是要通过一定的设计思路和计算方法，由特定的程序来实现。为了实现程序的功能，还需要在运行程序前编写一些代码，完成程序中变量的赋值、输入输出、计算及绘图等工作。</a:t>
            </a:r>
            <a:endParaRPr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631504" y="2465603"/>
            <a:ext cx="338455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1.  </a:t>
            </a:r>
            <a:r>
              <a:rPr lang="zh-CN" altLang="en-US" sz="2400" b="0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rPr>
              <a:t>设置对象的初始值</a:t>
            </a:r>
            <a:endParaRPr lang="zh-CN" altLang="en-US" sz="2400" b="0" kern="0" dirty="0">
              <a:solidFill>
                <a:sysClr val="windowText" lastClr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31504" y="3068852"/>
            <a:ext cx="640873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分别设置三个文本编辑框的初始值为：</a:t>
            </a:r>
            <a:endParaRPr lang="zh-CN" altLang="en-US" sz="24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f1_input=20</a:t>
            </a:r>
            <a:endParaRPr lang="en-US" altLang="zh-CN" sz="24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f2_input=50</a:t>
            </a:r>
            <a:endParaRPr lang="en-US" altLang="zh-CN" sz="24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kern="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t_input</a:t>
            </a:r>
            <a:r>
              <a:rPr lang="en-US" altLang="zh-CN" sz="24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=0:0.001:0.5</a:t>
            </a:r>
            <a:endParaRPr lang="en-US" altLang="zh-CN" sz="24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┇</a:t>
            </a:r>
            <a:endParaRPr lang="en-US" altLang="zh-CN" sz="24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┇</a:t>
            </a:r>
            <a:endParaRPr lang="en-US" altLang="zh-CN" sz="24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51784" y="-18003"/>
            <a:ext cx="288032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综合实验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3372" y="800708"/>
            <a:ext cx="273630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可选实验项目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96300" y="1916832"/>
            <a:ext cx="3176503" cy="3889078"/>
          </a:xfrm>
          <a:prstGeom prst="rect">
            <a:avLst/>
          </a:prstGeom>
          <a:solidFill>
            <a:srgbClr val="1F497D">
              <a:lumMod val="75000"/>
            </a:srgb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项目主要以我国空间站各舱段下行测控信号为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实验分析对象。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defTabSz="9144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主要利用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软件完成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编程综合练习。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defTabSz="9144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课外需要依托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大学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米测控天线跟踪空间站，并采集记录测控信号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defTabSz="9144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读取信号并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DFT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和滤波等实验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372" y="1408440"/>
            <a:ext cx="8141006" cy="4726238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51784" y="-18003"/>
            <a:ext cx="288032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综合实验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5379" y="1382557"/>
            <a:ext cx="10969304" cy="400110"/>
          </a:xfrm>
          <a:prstGeom prst="rect">
            <a:avLst/>
          </a:prstGeom>
          <a:solidFill>
            <a:srgbClr val="4F81BD">
              <a:lumMod val="75000"/>
            </a:srgbClr>
          </a:solidFill>
          <a:ln w="6350" cap="flat" cmpd="sng" algn="ctr">
            <a:solidFill>
              <a:srgbClr val="4F81BD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从频谱图上判断测距、遥测用的测控信号和数传信号，编程计算信号带宽及中心频率；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28719" y="605565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测控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信号数学描述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1667266" y="5478958"/>
          <a:ext cx="8786177" cy="50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1" imgW="99974400" imgH="5791200" progId="Equation.DSMT4">
                  <p:embed/>
                </p:oleObj>
              </mc:Choice>
              <mc:Fallback>
                <p:oleObj name="Equation" r:id="rId1" imgW="99974400" imgH="57912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266" y="5478958"/>
                        <a:ext cx="8786177" cy="507807"/>
                      </a:xfrm>
                      <a:prstGeom prst="rect">
                        <a:avLst/>
                      </a:prstGeom>
                      <a:solidFill>
                        <a:sysClr val="window" lastClr="FFFFFF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/>
          <a:srcRect l="9765" r="9121"/>
          <a:stretch>
            <a:fillRect/>
          </a:stretch>
        </p:blipFill>
        <p:spPr>
          <a:xfrm>
            <a:off x="215973" y="2021913"/>
            <a:ext cx="11868150" cy="3096435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32" name="矩形 31"/>
          <p:cNvSpPr/>
          <p:nvPr/>
        </p:nvSpPr>
        <p:spPr>
          <a:xfrm>
            <a:off x="4872588" y="5113987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测控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信号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各功能信号频率测量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78534" y="2237422"/>
            <a:ext cx="13274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问天舱</a:t>
            </a:r>
            <a:endParaRPr lang="en-US" altLang="zh-CN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测控信号</a:t>
            </a:r>
            <a:endParaRPr lang="en-US" altLang="zh-CN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69921" y="2237422"/>
            <a:ext cx="13274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天和舱</a:t>
            </a:r>
            <a:endParaRPr lang="en-US" altLang="zh-CN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测控信号</a:t>
            </a:r>
            <a:endParaRPr lang="en-US" altLang="zh-CN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6023" y="2229494"/>
            <a:ext cx="13274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梦天舱</a:t>
            </a:r>
            <a:endParaRPr lang="en-US" altLang="zh-CN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测控信号</a:t>
            </a:r>
            <a:endParaRPr lang="en-US" altLang="zh-CN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5121" y="3751953"/>
            <a:ext cx="13274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梦天舱</a:t>
            </a:r>
            <a:endParaRPr lang="en-US" altLang="zh-CN" sz="20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数传信号</a:t>
            </a:r>
            <a:endParaRPr lang="en-US" altLang="zh-CN" sz="20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05474" y="3751953"/>
            <a:ext cx="13274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问天舱</a:t>
            </a:r>
            <a:endParaRPr lang="en-US" altLang="zh-CN" sz="20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数传信号</a:t>
            </a:r>
            <a:endParaRPr lang="en-US" altLang="zh-CN" sz="20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515380" y="728700"/>
            <a:ext cx="608467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solidFill>
                  <a:prstClr val="white"/>
                </a:solidFill>
                <a:latin typeface="Times New Roman" panose="02020603050405020304" pitchFamily="18" charset="0"/>
              </a:rPr>
              <a:t>实验过程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：信号产生、分析、滤波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51784" y="-18003"/>
            <a:ext cx="288032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综合实验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515381" y="728700"/>
            <a:ext cx="342038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solidFill>
                  <a:prstClr val="white"/>
                </a:solidFill>
                <a:latin typeface="Times New Roman" panose="02020603050405020304" pitchFamily="18" charset="0"/>
              </a:rPr>
              <a:t>实验过程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提交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APP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364" y="2024844"/>
            <a:ext cx="5170732" cy="3757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2636912"/>
            <a:ext cx="6388699" cy="2772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51784" y="-18003"/>
            <a:ext cx="288032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组织形式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1404" y="947808"/>
            <a:ext cx="7344816" cy="5477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36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采取分组完成形式，可按宿舍、班等分组，也可自行分组，每组</a:t>
            </a:r>
            <a:r>
              <a:rPr lang="en-US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r>
              <a:rPr lang="en-US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~7</a:t>
            </a:r>
            <a:r>
              <a:rPr lang="zh-CN" altLang="en-US" sz="2000" b="0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人，选出一名组长，负责协调成员共同完成实验。</a:t>
            </a:r>
            <a:endParaRPr lang="zh-CN" altLang="en-US" sz="2000" b="0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 algn="just">
              <a:lnSpc>
                <a:spcPts val="36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0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</a:t>
            </a:r>
            <a:r>
              <a:rPr lang="zh-CN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en-US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22</a:t>
            </a:r>
            <a:r>
              <a:rPr lang="zh-CN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</a:t>
            </a:r>
            <a:r>
              <a:rPr lang="zh-CN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前，完成分组，定好实验项目分工，分组名单由课代表交给教员；其中必选题目必须完成，根据兴趣可选择卫星信号处理项目，根据完成情况适当加分。</a:t>
            </a:r>
            <a:endParaRPr lang="zh-CN" altLang="zh-CN" sz="2000" b="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 algn="just">
              <a:lnSpc>
                <a:spcPts val="36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、在</a:t>
            </a:r>
            <a:r>
              <a:rPr lang="en-US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</a:t>
            </a:r>
            <a:r>
              <a:rPr lang="zh-CN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en-US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31</a:t>
            </a:r>
            <a:r>
              <a:rPr lang="zh-CN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</a:t>
            </a:r>
            <a:r>
              <a:rPr lang="zh-CN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，每组制作</a:t>
            </a:r>
            <a:r>
              <a:rPr lang="en-US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r>
              <a:rPr lang="zh-CN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分钟的</a:t>
            </a:r>
            <a:r>
              <a:rPr lang="en-US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PPT</a:t>
            </a:r>
            <a:r>
              <a:rPr lang="zh-CN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，汇报项目相关准备、材料收集和任务思路，由一名组员在讲台上汇报，其他人员可视情补充。</a:t>
            </a:r>
            <a:endParaRPr lang="zh-CN" altLang="zh-CN" sz="2000" b="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 algn="just">
              <a:lnSpc>
                <a:spcPts val="36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12</a:t>
            </a:r>
            <a:r>
              <a:rPr lang="zh-CN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en-US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23</a:t>
            </a:r>
            <a:r>
              <a:rPr lang="zh-CN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</a:t>
            </a:r>
            <a:r>
              <a:rPr lang="zh-CN" altLang="en-US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30</a:t>
            </a:r>
            <a:r>
              <a:rPr lang="zh-CN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</a:t>
            </a:r>
            <a:r>
              <a:rPr lang="zh-CN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，每组</a:t>
            </a:r>
            <a:r>
              <a:rPr lang="en-US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</a:t>
            </a:r>
            <a:r>
              <a:rPr lang="en-US" altLang="zh-CN" sz="2000" b="0" kern="100" dirty="0">
                <a:solidFill>
                  <a:schemeClr val="tx1"/>
                </a:solidFill>
                <a:cs typeface="宋体" panose="02010600030101010101" pitchFamily="2" charset="-122"/>
              </a:rPr>
              <a:t>～</a:t>
            </a:r>
            <a:r>
              <a:rPr lang="en-US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15</a:t>
            </a:r>
            <a:r>
              <a:rPr lang="zh-CN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分钟时间，汇报并演示实验结果，于</a:t>
            </a:r>
            <a:r>
              <a:rPr lang="en-US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2024</a:t>
            </a:r>
            <a:r>
              <a:rPr lang="zh-CN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年</a:t>
            </a:r>
            <a:r>
              <a:rPr lang="en-US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en-US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r>
              <a:rPr lang="zh-CN" altLang="zh-CN" sz="2000" b="0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</a:t>
            </a:r>
            <a:r>
              <a:rPr lang="zh-CN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前上交项目</a:t>
            </a:r>
            <a:r>
              <a:rPr lang="zh-CN" altLang="en-US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实验报告</a:t>
            </a:r>
            <a:r>
              <a:rPr lang="zh-CN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2000" b="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 algn="just">
              <a:lnSpc>
                <a:spcPts val="36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r>
              <a:rPr lang="zh-CN" altLang="zh-CN" sz="2000" b="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、所有工作都在课下进行，电脑自备。</a:t>
            </a:r>
            <a:endParaRPr lang="zh-CN" altLang="zh-CN" sz="2000" b="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825203">
            <a:off x="8546578" y="3686594"/>
            <a:ext cx="1389639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922">
            <a:off x="9501581" y="3577200"/>
            <a:ext cx="1486065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488" y="3537012"/>
            <a:ext cx="1496524" cy="2348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9674803" y="597886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成果提交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45863" y="2844750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开题和结题</a:t>
            </a:r>
            <a:r>
              <a:rPr lang="zh-CN" altLang="zh-CN" sz="2400" kern="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汇报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https://photo-static-api.fotomore.com/creative/vcg/400/version23/VCG210a7048873.jpg" descr="小学生在教室里上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070" y="581660"/>
            <a:ext cx="3348788" cy="2232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870950" y="2164715"/>
            <a:ext cx="334073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2400" kern="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内部图片不宜</a:t>
            </a:r>
            <a:r>
              <a:rPr lang="zh-CN" altLang="zh-CN" sz="2400" kern="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展示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3452" y="1268761"/>
            <a:ext cx="9829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）实验目的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借助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前期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基础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编制的程序，对语音信号进行处理。通过综合实验，能够充分了解信号处理及数字信号处理的过程；能够对自己设计的频谱分析程序与滤波器程序得到灵活的应用；能够综合分析信号处理过程各个阶段信号时域与频域特性。 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）实验要求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1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、完成实验内容要求的各项内容。写明设计思路及其设计原理；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2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、给出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代码，并给编制的程序加注释；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3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、给出仿真测试结果并对测试结果进行分析；要有仿真验证过程、波形、结果分析、所遇问题及问题解决 。 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4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、对设计成果做出评价，说明本设计的特点和存在问题，提出改进设计意见。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1585" y="620688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一、</a:t>
            </a:r>
            <a:r>
              <a:rPr lang="zh-CN" altLang="zh-CN" dirty="0"/>
              <a:t>语音信号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51784" y="-18003"/>
            <a:ext cx="288032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综合实验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3412" y="764705"/>
            <a:ext cx="107651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二、实验原理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1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、运用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提供的录音指令进行录音和放音；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2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、运用滤波器对录音信号进行滤波；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3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、分别在时域和频域进行对比。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三、实验方法与内容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1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、录制一段各人自己的语音信号。 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2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、对录制的信号进行采样；画出采样后语音信号的时域波形和频谱图；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3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、给定滤波器的性能指标，采用窗函数法或双线性变换设计滤波器，并画出滤波器的频率响应；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4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、用自己设计的滤波器对采集的语音信号进行滤波，画出滤波后信号的时域波形和频谱；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5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、对滤波前后的信号进行对比，分析信号的变化；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6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、回放语音信号，并与录制语音信号比较；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7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、设计出一信号处理系统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APP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51784" y="-18003"/>
            <a:ext cx="288032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综合实验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6" descr="未命名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764704"/>
            <a:ext cx="6840760" cy="559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11424" y="62068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参考实例：</a:t>
            </a:r>
            <a:endParaRPr lang="zh-CN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51784" y="-18003"/>
            <a:ext cx="288032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综合实验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1424" y="62068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参考实例：</a:t>
            </a:r>
            <a:endParaRPr lang="zh-CN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51784" y="-18003"/>
            <a:ext cx="288032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综合实验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2675620" y="800708"/>
            <a:ext cx="7668852" cy="5436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1424" y="62068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参考实例：</a:t>
            </a:r>
            <a:endParaRPr lang="zh-CN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51784" y="-18003"/>
            <a:ext cx="288032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综合实验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524" y="1520788"/>
            <a:ext cx="8242571" cy="3492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9618" y="-27384"/>
            <a:ext cx="756083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图形用户界面设计工具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GUI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1444" y="1484784"/>
            <a:ext cx="280831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图形用户界面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GUI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）是指由窗口、菜单、图标、光标、按键、对话框和文本等各种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图形对象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组成的用户界面。它让用户定制用户与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的交互方式，而命令窗口不是唯一与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的交互方式。</a:t>
            </a:r>
            <a:endParaRPr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1784" y="872716"/>
            <a:ext cx="7123809" cy="543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9618" y="-27384"/>
            <a:ext cx="756083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图形用户界面设计工具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GUI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947428" y="944724"/>
            <a:ext cx="10729192" cy="52482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Matlab</a:t>
            </a:r>
            <a:r>
              <a:rPr lang="en-US" altLang="zh-CN" dirty="0">
                <a:ea typeface="宋体" panose="02010600030101010101" pitchFamily="2" charset="-122"/>
              </a:rPr>
              <a:t> GUI</a:t>
            </a:r>
            <a:r>
              <a:rPr lang="zh-CN" altLang="en-US" dirty="0">
                <a:ea typeface="宋体" panose="02010600030101010101" pitchFamily="2" charset="-122"/>
              </a:rPr>
              <a:t>具有以下三个基本元素。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ea typeface="宋体" panose="02010600030101010101" pitchFamily="2" charset="-122"/>
              </a:rPr>
              <a:t>组件（</a:t>
            </a:r>
            <a:r>
              <a:rPr lang="en-US" altLang="zh-CN" dirty="0">
                <a:ea typeface="宋体" panose="02010600030101010101" pitchFamily="2" charset="-122"/>
              </a:rPr>
              <a:t>Component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图形化控件（按钮、编辑框、列表、滚动条等），由</a:t>
            </a:r>
            <a:r>
              <a:rPr lang="en-US" altLang="zh-CN" dirty="0" err="1">
                <a:ea typeface="宋体" panose="02010600030101010101" pitchFamily="2" charset="-122"/>
              </a:rPr>
              <a:t>uicontrol</a:t>
            </a:r>
            <a:r>
              <a:rPr lang="zh-CN" altLang="en-US" dirty="0">
                <a:ea typeface="宋体" panose="02010600030101010101" pitchFamily="2" charset="-122"/>
              </a:rPr>
              <a:t>创建；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静态元素（窗口和文本字符串）；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菜单，由</a:t>
            </a:r>
            <a:r>
              <a:rPr lang="en-US" altLang="zh-CN" dirty="0" err="1">
                <a:ea typeface="宋体" panose="02010600030101010101" pitchFamily="2" charset="-122"/>
              </a:rPr>
              <a:t>uimenu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ea typeface="宋体" panose="02010600030101010101" pitchFamily="2" charset="-122"/>
              </a:rPr>
              <a:t>uicontextmenu</a:t>
            </a:r>
            <a:r>
              <a:rPr lang="zh-CN" altLang="en-US" dirty="0">
                <a:ea typeface="宋体" panose="02010600030101010101" pitchFamily="2" charset="-122"/>
              </a:rPr>
              <a:t>创建；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坐标系，由</a:t>
            </a:r>
            <a:r>
              <a:rPr lang="en-US" altLang="zh-CN" dirty="0">
                <a:ea typeface="宋体" panose="02010600030101010101" pitchFamily="2" charset="-122"/>
              </a:rPr>
              <a:t>axes</a:t>
            </a:r>
            <a:r>
              <a:rPr lang="zh-CN" altLang="en-US" dirty="0">
                <a:ea typeface="宋体" panose="02010600030101010101" pitchFamily="2" charset="-122"/>
              </a:rPr>
              <a:t>创建；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ea typeface="宋体" panose="02010600030101010101" pitchFamily="2" charset="-122"/>
              </a:rPr>
              <a:t>图形窗口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GUI</a:t>
            </a:r>
            <a:r>
              <a:rPr lang="zh-CN" altLang="en-US" dirty="0">
                <a:ea typeface="宋体" panose="02010600030101010101" pitchFamily="2" charset="-122"/>
              </a:rPr>
              <a:t>的每一个组件都必须放在图形窗口中。</a:t>
            </a:r>
            <a:r>
              <a:rPr lang="en-US" altLang="zh-CN" dirty="0">
                <a:ea typeface="宋体" panose="02010600030101010101" pitchFamily="2" charset="-122"/>
              </a:rPr>
              <a:t>Figure</a:t>
            </a:r>
            <a:r>
              <a:rPr lang="zh-CN" altLang="en-US" dirty="0">
                <a:ea typeface="宋体" panose="02010600030101010101" pitchFamily="2" charset="-122"/>
              </a:rPr>
              <a:t>函数可以用来创建空图像窗口。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ea typeface="宋体" panose="02010600030101010101" pitchFamily="2" charset="-122"/>
              </a:rPr>
              <a:t>回应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或称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回调函数</a:t>
            </a:r>
            <a:r>
              <a:rPr lang="zh-CN" altLang="en-US" dirty="0">
                <a:ea typeface="宋体" panose="02010600030101010101" pitchFamily="2" charset="-122"/>
              </a:rPr>
              <a:t>，指当用户单击或者键盘输入一些信息后，程序在后台给予的响应，如执行相应的函数。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9618" y="-27384"/>
            <a:ext cx="756083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图形用户界面设计工具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GUI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内容占位符 2"/>
          <p:cNvSpPr txBox="1"/>
          <p:nvPr/>
        </p:nvSpPr>
        <p:spPr bwMode="auto">
          <a:xfrm>
            <a:off x="839416" y="632620"/>
            <a:ext cx="10333148" cy="585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利用</a:t>
            </a:r>
            <a:r>
              <a:rPr lang="en-US" altLang="zh-CN">
                <a:ea typeface="宋体" panose="02010600030101010101" pitchFamily="2" charset="-122"/>
              </a:rPr>
              <a:t>GUIDE</a:t>
            </a:r>
            <a:r>
              <a:rPr lang="zh-CN" altLang="en-US">
                <a:ea typeface="宋体" panose="02010600030101010101" pitchFamily="2" charset="-122"/>
              </a:rPr>
              <a:t>创建</a:t>
            </a:r>
            <a:r>
              <a:rPr lang="en-US" altLang="zh-CN">
                <a:ea typeface="宋体" panose="02010600030101010101" pitchFamily="2" charset="-122"/>
              </a:rPr>
              <a:t>GUI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>
                <a:ea typeface="宋体" panose="02010600030101010101" pitchFamily="2" charset="-122"/>
              </a:rPr>
              <a:t>得到的空白</a:t>
            </a:r>
            <a:r>
              <a:rPr lang="en-US" altLang="zh-CN">
                <a:ea typeface="宋体" panose="02010600030101010101" pitchFamily="2" charset="-122"/>
              </a:rPr>
              <a:t>GUI</a:t>
            </a:r>
            <a:r>
              <a:rPr lang="zh-CN" altLang="en-US">
                <a:ea typeface="宋体" panose="02010600030101010101" pitchFamily="2" charset="-122"/>
              </a:rPr>
              <a:t>开发界面如下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534400" y="4280694"/>
            <a:ext cx="1524000" cy="369888"/>
          </a:xfrm>
          <a:prstGeom prst="rect">
            <a:avLst/>
          </a:prstGeom>
          <a:noFill/>
          <a:ln w="15875">
            <a:solidFill>
              <a:srgbClr val="669E8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0" kern="0">
                <a:solidFill>
                  <a:srgbClr val="1D4940"/>
                </a:solidFill>
                <a:ea typeface="宋体" panose="02010600030101010101" pitchFamily="2" charset="-122"/>
              </a:rPr>
              <a:t>GUI</a:t>
            </a:r>
            <a:r>
              <a:rPr lang="zh-CN" altLang="en-US" sz="1800" b="0" kern="0">
                <a:solidFill>
                  <a:srgbClr val="1D4940"/>
                </a:solidFill>
                <a:ea typeface="宋体" panose="02010600030101010101" pitchFamily="2" charset="-122"/>
              </a:rPr>
              <a:t>窗口界面</a:t>
            </a:r>
            <a:endParaRPr lang="zh-CN" altLang="en-US" sz="1800" b="0" kern="0">
              <a:solidFill>
                <a:srgbClr val="1D4940"/>
              </a:solidFill>
              <a:ea typeface="宋体" panose="02010600030101010101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2680494"/>
            <a:ext cx="4367213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133600" y="3061495"/>
            <a:ext cx="1371600" cy="646113"/>
          </a:xfrm>
          <a:prstGeom prst="rect">
            <a:avLst/>
          </a:prstGeom>
          <a:noFill/>
          <a:ln w="15875">
            <a:solidFill>
              <a:srgbClr val="669E8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>
                <a:solidFill>
                  <a:srgbClr val="1D4940"/>
                </a:solidFill>
                <a:ea typeface="宋体" panose="02010600030101010101" pitchFamily="2" charset="-122"/>
              </a:rPr>
              <a:t>组件布局编辑器</a:t>
            </a:r>
            <a:endParaRPr lang="zh-CN" altLang="en-US" sz="1800" b="0" kern="0">
              <a:solidFill>
                <a:srgbClr val="1D4940"/>
              </a:solidFill>
              <a:ea typeface="宋体" panose="02010600030101010101" pitchFamily="2" charset="-122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3733800" y="1994695"/>
            <a:ext cx="914400" cy="646113"/>
          </a:xfrm>
          <a:prstGeom prst="rect">
            <a:avLst/>
          </a:prstGeom>
          <a:noFill/>
          <a:ln w="15875">
            <a:solidFill>
              <a:srgbClr val="669E8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>
                <a:solidFill>
                  <a:srgbClr val="1D4940"/>
                </a:solidFill>
                <a:ea typeface="宋体" panose="02010600030101010101" pitchFamily="2" charset="-122"/>
              </a:rPr>
              <a:t>组件排列工具</a:t>
            </a:r>
            <a:endParaRPr lang="zh-CN" altLang="en-US" sz="1800" b="0" kern="0">
              <a:solidFill>
                <a:srgbClr val="1D4940"/>
              </a:solidFill>
              <a:ea typeface="宋体" panose="02010600030101010101" pitchFamily="2" charset="-122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4876800" y="1918495"/>
            <a:ext cx="914400" cy="646113"/>
          </a:xfrm>
          <a:prstGeom prst="rect">
            <a:avLst/>
          </a:prstGeom>
          <a:noFill/>
          <a:ln w="15875">
            <a:solidFill>
              <a:srgbClr val="669E8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>
                <a:solidFill>
                  <a:srgbClr val="1D4940"/>
                </a:solidFill>
                <a:ea typeface="宋体" panose="02010600030101010101" pitchFamily="2" charset="-122"/>
              </a:rPr>
              <a:t>菜单编辑器</a:t>
            </a:r>
            <a:endParaRPr lang="zh-CN" altLang="en-US" sz="1800" b="0" kern="0">
              <a:solidFill>
                <a:srgbClr val="1D4940"/>
              </a:solidFill>
              <a:ea typeface="宋体" panose="02010600030101010101" pitchFamily="2" charset="-122"/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6248400" y="1918495"/>
            <a:ext cx="914400" cy="646113"/>
          </a:xfrm>
          <a:prstGeom prst="rect">
            <a:avLst/>
          </a:prstGeom>
          <a:noFill/>
          <a:ln w="15875">
            <a:solidFill>
              <a:srgbClr val="669E8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>
                <a:solidFill>
                  <a:srgbClr val="1D4940"/>
                </a:solidFill>
                <a:ea typeface="宋体" panose="02010600030101010101" pitchFamily="2" charset="-122"/>
              </a:rPr>
              <a:t>属性编辑器</a:t>
            </a:r>
            <a:endParaRPr lang="zh-CN" altLang="en-US" sz="1800" b="0" kern="0">
              <a:solidFill>
                <a:srgbClr val="1D4940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6477000" y="3594894"/>
            <a:ext cx="1143000" cy="369888"/>
          </a:xfrm>
          <a:prstGeom prst="rect">
            <a:avLst/>
          </a:prstGeom>
          <a:noFill/>
          <a:ln w="15875">
            <a:solidFill>
              <a:srgbClr val="669E8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>
                <a:solidFill>
                  <a:srgbClr val="1D4940"/>
                </a:solidFill>
                <a:ea typeface="宋体" panose="02010600030101010101" pitchFamily="2" charset="-122"/>
              </a:rPr>
              <a:t>运行效果</a:t>
            </a:r>
            <a:endParaRPr lang="zh-CN" altLang="en-US" sz="1800" b="0" kern="0">
              <a:solidFill>
                <a:srgbClr val="1D4940"/>
              </a:solidFill>
              <a:ea typeface="宋体" panose="02010600030101010101" pitchFamily="2" charset="-122"/>
            </a:endParaRP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5257800" y="3518695"/>
            <a:ext cx="914400" cy="646113"/>
          </a:xfrm>
          <a:prstGeom prst="rect">
            <a:avLst/>
          </a:prstGeom>
          <a:noFill/>
          <a:ln w="15875">
            <a:solidFill>
              <a:srgbClr val="669E8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>
                <a:solidFill>
                  <a:srgbClr val="1D4940"/>
                </a:solidFill>
                <a:ea typeface="宋体" panose="02010600030101010101" pitchFamily="2" charset="-122"/>
              </a:rPr>
              <a:t>查看</a:t>
            </a:r>
            <a:r>
              <a:rPr lang="en-US" altLang="zh-CN" sz="1800" b="0" kern="0">
                <a:solidFill>
                  <a:srgbClr val="1D4940"/>
                </a:solidFill>
                <a:ea typeface="宋体" panose="02010600030101010101" pitchFamily="2" charset="-122"/>
              </a:rPr>
              <a:t>M</a:t>
            </a:r>
            <a:r>
              <a:rPr lang="zh-CN" altLang="en-US" sz="1800" b="0" kern="0">
                <a:solidFill>
                  <a:srgbClr val="1D4940"/>
                </a:solidFill>
                <a:ea typeface="宋体" panose="02010600030101010101" pitchFamily="2" charset="-122"/>
              </a:rPr>
              <a:t>文件</a:t>
            </a:r>
            <a:endParaRPr lang="zh-CN" altLang="en-US" sz="1800" b="0" kern="0">
              <a:solidFill>
                <a:srgbClr val="1D4940"/>
              </a:solidFill>
              <a:ea typeface="宋体" panose="0201060003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rot="16200000" flipH="1">
            <a:off x="3505200" y="3442494"/>
            <a:ext cx="609600" cy="609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30" name="直接连接符 29"/>
          <p:cNvCxnSpPr/>
          <p:nvPr/>
        </p:nvCxnSpPr>
        <p:spPr>
          <a:xfrm rot="16200000" flipH="1">
            <a:off x="4610100" y="2489994"/>
            <a:ext cx="609600" cy="5334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31" name="直接连接符 30"/>
          <p:cNvCxnSpPr>
            <a:stCxn id="25" idx="2"/>
          </p:cNvCxnSpPr>
          <p:nvPr/>
        </p:nvCxnSpPr>
        <p:spPr>
          <a:xfrm rot="5400000">
            <a:off x="5124450" y="2775744"/>
            <a:ext cx="420688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32" name="直接连接符 31"/>
          <p:cNvCxnSpPr>
            <a:stCxn id="26" idx="2"/>
          </p:cNvCxnSpPr>
          <p:nvPr/>
        </p:nvCxnSpPr>
        <p:spPr>
          <a:xfrm rot="5400000">
            <a:off x="6114257" y="2470151"/>
            <a:ext cx="496887" cy="6858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33" name="直接连接符 32"/>
          <p:cNvCxnSpPr/>
          <p:nvPr/>
        </p:nvCxnSpPr>
        <p:spPr>
          <a:xfrm rot="5400000" flipH="1" flipV="1">
            <a:off x="5600700" y="3251994"/>
            <a:ext cx="381000" cy="1524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34" name="直接连接符 33"/>
          <p:cNvCxnSpPr>
            <a:stCxn id="27" idx="0"/>
          </p:cNvCxnSpPr>
          <p:nvPr/>
        </p:nvCxnSpPr>
        <p:spPr>
          <a:xfrm rot="16200000" flipV="1">
            <a:off x="6457950" y="3004344"/>
            <a:ext cx="533400" cy="6477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35" name="直接连接符 34"/>
          <p:cNvCxnSpPr>
            <a:stCxn id="21" idx="1"/>
          </p:cNvCxnSpPr>
          <p:nvPr/>
        </p:nvCxnSpPr>
        <p:spPr>
          <a:xfrm rot="10800000" flipV="1">
            <a:off x="6096000" y="4464844"/>
            <a:ext cx="2438400" cy="19685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commondata" val="eyJoZGlkIjoiNjgwMzZiOGI4NGMyYzVhNWRiZWYzOTJhZWM5OTMyODEifQ=="/>
</p:tagLst>
</file>

<file path=ppt/theme/theme1.xml><?xml version="1.0" encoding="utf-8"?>
<a:theme xmlns:a="http://schemas.openxmlformats.org/drawingml/2006/main" name="鲜亮蓝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鲜亮蓝白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鲜亮蓝白 1">
        <a:dk1>
          <a:srgbClr val="663300"/>
        </a:dk1>
        <a:lt1>
          <a:srgbClr val="FFFFFF"/>
        </a:lt1>
        <a:dk2>
          <a:srgbClr val="669900"/>
        </a:dk2>
        <a:lt2>
          <a:srgbClr val="DDDDDD"/>
        </a:lt2>
        <a:accent1>
          <a:srgbClr val="B1C137"/>
        </a:accent1>
        <a:accent2>
          <a:srgbClr val="CFA437"/>
        </a:accent2>
        <a:accent3>
          <a:srgbClr val="FFFFFF"/>
        </a:accent3>
        <a:accent4>
          <a:srgbClr val="562A00"/>
        </a:accent4>
        <a:accent5>
          <a:srgbClr val="D5DDAE"/>
        </a:accent5>
        <a:accent6>
          <a:srgbClr val="BB9431"/>
        </a:accent6>
        <a:hlink>
          <a:srgbClr val="B2572A"/>
        </a:hlink>
        <a:folHlink>
          <a:srgbClr val="3672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鲜亮蓝白 2">
        <a:dk1>
          <a:srgbClr val="000066"/>
        </a:dk1>
        <a:lt1>
          <a:srgbClr val="FFFFFF"/>
        </a:lt1>
        <a:dk2>
          <a:srgbClr val="1D98C3"/>
        </a:dk2>
        <a:lt2>
          <a:srgbClr val="DDDDDD"/>
        </a:lt2>
        <a:accent1>
          <a:srgbClr val="96B0F2"/>
        </a:accent1>
        <a:accent2>
          <a:srgbClr val="5375E1"/>
        </a:accent2>
        <a:accent3>
          <a:srgbClr val="FFFFFF"/>
        </a:accent3>
        <a:accent4>
          <a:srgbClr val="000056"/>
        </a:accent4>
        <a:accent5>
          <a:srgbClr val="C9D4F7"/>
        </a:accent5>
        <a:accent6>
          <a:srgbClr val="4A69CC"/>
        </a:accent6>
        <a:hlink>
          <a:srgbClr val="97BD3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鲜亮蓝白 3">
        <a:dk1>
          <a:srgbClr val="000066"/>
        </a:dk1>
        <a:lt1>
          <a:srgbClr val="FFFFFF"/>
        </a:lt1>
        <a:dk2>
          <a:srgbClr val="3C68F4"/>
        </a:dk2>
        <a:lt2>
          <a:srgbClr val="DDDDDD"/>
        </a:lt2>
        <a:accent1>
          <a:srgbClr val="96DAF2"/>
        </a:accent1>
        <a:accent2>
          <a:srgbClr val="8C50E4"/>
        </a:accent2>
        <a:accent3>
          <a:srgbClr val="FFFFFF"/>
        </a:accent3>
        <a:accent4>
          <a:srgbClr val="000056"/>
        </a:accent4>
        <a:accent5>
          <a:srgbClr val="C9EAF7"/>
        </a:accent5>
        <a:accent6>
          <a:srgbClr val="7E48CF"/>
        </a:accent6>
        <a:hlink>
          <a:srgbClr val="8A9EB2"/>
        </a:hlink>
        <a:folHlink>
          <a:srgbClr val="AFC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鲜亮蓝白</Template>
  <TotalTime>0</TotalTime>
  <Words>2236</Words>
  <Application>WPS 演示</Application>
  <PresentationFormat>宽屏</PresentationFormat>
  <Paragraphs>167</Paragraphs>
  <Slides>17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黑体</vt:lpstr>
      <vt:lpstr>Times New Roman</vt:lpstr>
      <vt:lpstr>微软雅黑</vt:lpstr>
      <vt:lpstr>楷体_GB2312</vt:lpstr>
      <vt:lpstr>楷体</vt:lpstr>
      <vt:lpstr>仿宋</vt:lpstr>
      <vt:lpstr>Arial Unicode MS</vt:lpstr>
      <vt:lpstr>Verdana</vt:lpstr>
      <vt:lpstr>鲜亮蓝白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微软用户(其他)</dc:creator>
  <cp:lastModifiedBy>WT</cp:lastModifiedBy>
  <cp:revision>984</cp:revision>
  <cp:lastPrinted>2411-12-30T00:00:00Z</cp:lastPrinted>
  <dcterms:created xsi:type="dcterms:W3CDTF">2011-06-13T07:42:00Z</dcterms:created>
  <dcterms:modified xsi:type="dcterms:W3CDTF">2024-09-23T00:39:46Z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26F47F0C0DAB4DD5AC936C35D8B23C01_13</vt:lpwstr>
  </property>
</Properties>
</file>