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BAC"/>
    <a:srgbClr val="EBDBA7"/>
    <a:srgbClr val="7C7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FD76C-87E3-4C37-B3E0-2C78E09FEF2C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2B85-DA0C-41B9-8C2D-3F95A2CB3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3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为了便于组员交流和编写程序，同时也方便与教员和班级其他小组沟通，我们小组的项目由我负责使用</a:t>
            </a:r>
            <a:r>
              <a:rPr lang="en-US" altLang="zh-CN" dirty="0"/>
              <a:t>Git</a:t>
            </a:r>
            <a:r>
              <a:rPr lang="zh-CN" altLang="en-US" dirty="0"/>
              <a:t>管理，同时在</a:t>
            </a:r>
            <a:r>
              <a:rPr lang="en-US" altLang="zh-CN" dirty="0"/>
              <a:t>GitHub</a:t>
            </a:r>
            <a:r>
              <a:rPr lang="zh-CN" altLang="en-US" dirty="0"/>
              <a:t>和</a:t>
            </a:r>
            <a:r>
              <a:rPr lang="en-US" altLang="zh-CN" dirty="0" err="1"/>
              <a:t>Gitee</a:t>
            </a:r>
            <a:r>
              <a:rPr lang="zh-CN" altLang="en-US" dirty="0"/>
              <a:t>两个平台上开源，现在已经可以访问。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B2B85-DA0C-41B9-8C2D-3F95A2CB3C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0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F5B4-DE9B-46EA-3BF4-07F8D68E8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5F81E8-9DAC-9BEE-226F-F598BB03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D6A9-6F5C-F120-A6FA-D3A7B2D5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23FAB-458C-EBEF-B46B-FEF5B14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0936E-19AA-5CDE-4DB9-D12C5A8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BA1B-028D-CD0D-4C39-C38AAED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033E1-DE52-0B6D-307E-B0E4D7D1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65D4B-00EB-E332-6B44-5A3550DA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80A42-6F4F-EBE3-8DBB-9575AB9D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A37EC-9CF1-E79E-922F-995C8E7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1DAA7-C8F0-7614-4354-8A497C8D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2270A-3EFE-1827-1C6D-088ED07E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CB409-41AE-5912-FF90-9E897335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49F1-BBDB-40CB-68BE-B8750C2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0D02-645F-C50A-D3B6-8ED8CD4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F3A80-264F-00E2-8DC5-6965CEE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34E64-4E59-2166-999D-0F7C335C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78EDA-693F-B956-BFF1-2C5EA830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802B-6DDF-382F-A494-349F03D1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C89AE-4455-EE9C-72A5-C6EAC7D8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BA806-E5A0-07F8-6245-35E3ECD7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088D8-B98A-B420-52F5-2235D5C0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7D39C-546F-236F-C5AA-2F33E50F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13A73-9B90-051D-F619-CE1F72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9E62-8BE2-321E-D0FB-9E69EC55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1780-D2F0-4D9E-28AF-2DE4C20C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FF61D-D98A-CF48-1854-6C8716A2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C22CB-5361-633D-A946-3B9862E6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58864-B12A-D7F6-6B7B-502AAD01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08438-C657-4286-3E29-B17CEA68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75E32-E13D-DBCB-F7D8-2A1D52D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8A543-6C0A-D3A4-FF35-13D5E4C0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82D52-AE33-6208-4BF8-8E0E95F4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3BD99-FF6E-04A9-7DF8-9942AE5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D3E9ED-8A8E-64A7-4F26-5CA697A5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F0D50-0383-E130-BB27-F36B11BC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68F09-8DC0-4E90-C9E1-123317A6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BDE44F-70D6-C1D9-A5C1-30F9429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508C2-AB32-5978-3E89-9FBD0DAE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5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93012-341D-F179-6723-6F432469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19F95-7FE2-33DC-08D0-B091E9E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91A31-D697-061C-7FC1-B0C608B9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3B296E-9680-5486-03ED-A80FBD6B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A5128-D088-D4F3-375E-3F9A627E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DFA41-74F1-EC61-DED4-260C4DC3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53978-0931-69BA-A30A-57E480AD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C73F6-B02B-39EE-6408-90AA0A1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2E3B0-CA0D-2820-0667-7C811FCD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2AA94-5487-64DA-2CD9-38D72AF6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BB8E9-886C-6BA7-2AF5-439FB6A8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4CC7-0F88-A62A-8EB1-0D483211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33DC3-57B2-76B9-D83C-C43BDEFC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FEF5-9600-B7FC-7868-82A60F51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941302-34F9-A713-247F-426803234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8918C-81A3-FB6A-BBC1-9FA1A27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0A7DC-771E-4567-482B-B4EFDB85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D0DEA-9083-2178-541E-306C70C6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FEE72-47C9-51DC-20E7-5CBBBEB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6D390-944C-DB98-2304-862B9A81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245C2-EA7A-A48F-0ED7-95EBC87B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CA1D3-423E-EDFD-2E7E-4A783D416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388C-0D50-4E47-BC4F-8B3E76B96B71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DF4E1-C9B8-462E-BE68-D6773451D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55C04-F588-5B32-17E3-80EE420A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908-5999-4A20-BFAE-E4C4A405D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1997-CBDF-8374-9E5B-7B7EDC25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90CE5B-15C0-C295-CE33-9D9F82A9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2676524" y="3174"/>
            <a:ext cx="6848981" cy="684898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423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23B5-00A8-6ABD-7F99-1971F495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336759-DEA4-D1F1-6F07-39AB52CA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2676524" y="3174"/>
            <a:ext cx="6848981" cy="6848981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8493D7-C7B0-F4A4-BD6C-CBD961096966}"/>
              </a:ext>
            </a:extLst>
          </p:cNvPr>
          <p:cNvSpPr txBox="1"/>
          <p:nvPr/>
        </p:nvSpPr>
        <p:spPr>
          <a:xfrm>
            <a:off x="2839077" y="1578968"/>
            <a:ext cx="656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+mn-ea"/>
              </a:rPr>
              <a:t>数字信号处理综合实验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EB7037-5F7D-DE3D-42AA-9E6FCDC15D0A}"/>
              </a:ext>
            </a:extLst>
          </p:cNvPr>
          <p:cNvSpPr txBox="1"/>
          <p:nvPr/>
        </p:nvSpPr>
        <p:spPr>
          <a:xfrm>
            <a:off x="3168916" y="2335245"/>
            <a:ext cx="5904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+mn-ea"/>
              </a:rPr>
              <a:t>开题报告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6669E3-0589-1AE1-A25A-B7DF9BE243E0}"/>
              </a:ext>
            </a:extLst>
          </p:cNvPr>
          <p:cNvSpPr txBox="1"/>
          <p:nvPr/>
        </p:nvSpPr>
        <p:spPr>
          <a:xfrm>
            <a:off x="3168916" y="3230095"/>
            <a:ext cx="59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第</a:t>
            </a:r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D033D-57EB-4F84-BD6B-CDAF98098C06}"/>
              </a:ext>
            </a:extLst>
          </p:cNvPr>
          <p:cNvSpPr txBox="1"/>
          <p:nvPr/>
        </p:nvSpPr>
        <p:spPr>
          <a:xfrm>
            <a:off x="768616" y="3647891"/>
            <a:ext cx="5904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+mn-ea"/>
              </a:rPr>
              <a:t>组长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汇报人：李涵哲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zh-CN" altLang="en-US" sz="2400" dirty="0">
                <a:latin typeface="+mn-ea"/>
              </a:rPr>
              <a:t>组员：谭迪文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zh-CN" altLang="en-US" sz="2400" dirty="0">
                <a:latin typeface="+mn-ea"/>
              </a:rPr>
              <a:t>赵佳然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zh-CN" altLang="en-US" sz="2400" dirty="0">
                <a:latin typeface="+mn-ea"/>
              </a:rPr>
              <a:t>王奕凡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zh-CN" altLang="en-US" sz="2400" dirty="0">
                <a:latin typeface="+mn-ea"/>
              </a:rPr>
              <a:t>龙任腾</a:t>
            </a:r>
            <a:endParaRPr lang="en-US" altLang="zh-CN" sz="2400" dirty="0">
              <a:latin typeface="+mn-ea"/>
            </a:endParaRPr>
          </a:p>
          <a:p>
            <a:pPr algn="r"/>
            <a:r>
              <a:rPr lang="zh-CN" altLang="en-US" sz="2400" dirty="0">
                <a:latin typeface="+mn-ea"/>
              </a:rPr>
              <a:t>杨   丞</a:t>
            </a:r>
          </a:p>
        </p:txBody>
      </p:sp>
    </p:spTree>
    <p:extLst>
      <p:ext uri="{BB962C8B-B14F-4D97-AF65-F5344CB8AC3E}">
        <p14:creationId xmlns:p14="http://schemas.microsoft.com/office/powerpoint/2010/main" val="369878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66DD-65A3-2DBA-71D3-FED7C872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589062-8AC9-6831-4226-7979F7F2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-3444876" y="3174"/>
            <a:ext cx="6848981" cy="6848981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B3F1E4-8C33-BE3C-5992-2C2E8BE7DD27}"/>
              </a:ext>
            </a:extLst>
          </p:cNvPr>
          <p:cNvSpPr txBox="1"/>
          <p:nvPr/>
        </p:nvSpPr>
        <p:spPr>
          <a:xfrm>
            <a:off x="4172216" y="1430473"/>
            <a:ext cx="126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E891CF-4F30-D13A-741B-639D91DF8F68}"/>
              </a:ext>
            </a:extLst>
          </p:cNvPr>
          <p:cNvSpPr txBox="1"/>
          <p:nvPr/>
        </p:nvSpPr>
        <p:spPr>
          <a:xfrm>
            <a:off x="4210316" y="2192231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总体规划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170D15-4659-681F-F35D-FCEF3E2B17D8}"/>
              </a:ext>
            </a:extLst>
          </p:cNvPr>
          <p:cNvSpPr txBox="1"/>
          <p:nvPr/>
        </p:nvSpPr>
        <p:spPr>
          <a:xfrm>
            <a:off x="4210316" y="2763475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项目分工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8E7BE-90AE-58EB-B1C0-E3CCD67BECCB}"/>
              </a:ext>
            </a:extLst>
          </p:cNvPr>
          <p:cNvSpPr txBox="1"/>
          <p:nvPr/>
        </p:nvSpPr>
        <p:spPr>
          <a:xfrm>
            <a:off x="4210316" y="3334719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分项情况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A9BFD-E492-0273-DFE3-CCE79A91F3F2}"/>
              </a:ext>
            </a:extLst>
          </p:cNvPr>
          <p:cNvSpPr txBox="1"/>
          <p:nvPr/>
        </p:nvSpPr>
        <p:spPr>
          <a:xfrm>
            <a:off x="4210316" y="3905963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后续计划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9AD0E-D9F0-4E9D-B169-7C6DFEED7551}"/>
              </a:ext>
            </a:extLst>
          </p:cNvPr>
          <p:cNvSpPr txBox="1"/>
          <p:nvPr/>
        </p:nvSpPr>
        <p:spPr>
          <a:xfrm>
            <a:off x="4210316" y="4477207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参考资料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ED129-9EA2-759C-F043-3E9E980728E2}"/>
              </a:ext>
            </a:extLst>
          </p:cNvPr>
          <p:cNvSpPr txBox="1"/>
          <p:nvPr/>
        </p:nvSpPr>
        <p:spPr>
          <a:xfrm>
            <a:off x="4210316" y="5048450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致谢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E2F9DE-909C-A548-72C7-132706FCBCBA}"/>
              </a:ext>
            </a:extLst>
          </p:cNvPr>
          <p:cNvSpPr txBox="1"/>
          <p:nvPr/>
        </p:nvSpPr>
        <p:spPr>
          <a:xfrm>
            <a:off x="3896574" y="2346120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77A4D9-E274-F132-076C-833DBA1B90AC}"/>
              </a:ext>
            </a:extLst>
          </p:cNvPr>
          <p:cNvSpPr txBox="1"/>
          <p:nvPr/>
        </p:nvSpPr>
        <p:spPr>
          <a:xfrm>
            <a:off x="3896574" y="2916943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422A9A-6DA8-DB63-5C44-B7DF860674CA}"/>
              </a:ext>
            </a:extLst>
          </p:cNvPr>
          <p:cNvSpPr txBox="1"/>
          <p:nvPr/>
        </p:nvSpPr>
        <p:spPr>
          <a:xfrm>
            <a:off x="3896574" y="3488607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422443-62E1-636F-E3EF-C93F37583C24}"/>
              </a:ext>
            </a:extLst>
          </p:cNvPr>
          <p:cNvSpPr txBox="1"/>
          <p:nvPr/>
        </p:nvSpPr>
        <p:spPr>
          <a:xfrm>
            <a:off x="3896574" y="4059851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D197D7-3790-F3EA-E9C9-A1009680DEEC}"/>
              </a:ext>
            </a:extLst>
          </p:cNvPr>
          <p:cNvSpPr txBox="1"/>
          <p:nvPr/>
        </p:nvSpPr>
        <p:spPr>
          <a:xfrm>
            <a:off x="3896574" y="4631095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AEEE93-EA1F-95A1-5903-BD222E6404CC}"/>
              </a:ext>
            </a:extLst>
          </p:cNvPr>
          <p:cNvSpPr txBox="1"/>
          <p:nvPr/>
        </p:nvSpPr>
        <p:spPr>
          <a:xfrm>
            <a:off x="3896574" y="5202338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928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3D8B6-EB7D-B8BD-5DB9-F4FF919A9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33EEF1-DA92-DEC5-8688-7EE604A2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63500" y="63500"/>
            <a:ext cx="900000" cy="900000"/>
          </a:xfrm>
          <a:prstGeom prst="ellipse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F6693E-B855-AF16-B785-B88469DDA022}"/>
              </a:ext>
            </a:extLst>
          </p:cNvPr>
          <p:cNvSpPr txBox="1"/>
          <p:nvPr/>
        </p:nvSpPr>
        <p:spPr>
          <a:xfrm>
            <a:off x="963500" y="221112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总体规划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609403-10AB-3E7B-B861-4C51493CA0F5}"/>
              </a:ext>
            </a:extLst>
          </p:cNvPr>
          <p:cNvSpPr txBox="1"/>
          <p:nvPr/>
        </p:nvSpPr>
        <p:spPr>
          <a:xfrm>
            <a:off x="1200150" y="1219763"/>
            <a:ext cx="499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我们将整个实验过程分为三个阶段：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114CA7C-63CD-B1BE-A92A-1BDC72776FF6}"/>
              </a:ext>
            </a:extLst>
          </p:cNvPr>
          <p:cNvGrpSpPr/>
          <p:nvPr/>
        </p:nvGrpSpPr>
        <p:grpSpPr>
          <a:xfrm>
            <a:off x="1359132" y="1717407"/>
            <a:ext cx="8838735" cy="3440649"/>
            <a:chOff x="1359132" y="1946007"/>
            <a:chExt cx="8838735" cy="3440649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601A744-B352-EE25-0D13-42DEEAE39D7F}"/>
                </a:ext>
              </a:extLst>
            </p:cNvPr>
            <p:cNvSpPr/>
            <p:nvPr/>
          </p:nvSpPr>
          <p:spPr>
            <a:xfrm>
              <a:off x="1359132" y="1946007"/>
              <a:ext cx="8838735" cy="1287256"/>
            </a:xfrm>
            <a:custGeom>
              <a:avLst/>
              <a:gdLst>
                <a:gd name="connsiteX0" fmla="*/ 0 w 8838735"/>
                <a:gd name="connsiteY0" fmla="*/ 321814 h 1287256"/>
                <a:gd name="connsiteX1" fmla="*/ 8195107 w 8838735"/>
                <a:gd name="connsiteY1" fmla="*/ 321814 h 1287256"/>
                <a:gd name="connsiteX2" fmla="*/ 8195107 w 8838735"/>
                <a:gd name="connsiteY2" fmla="*/ 0 h 1287256"/>
                <a:gd name="connsiteX3" fmla="*/ 8838735 w 8838735"/>
                <a:gd name="connsiteY3" fmla="*/ 643628 h 1287256"/>
                <a:gd name="connsiteX4" fmla="*/ 8195107 w 8838735"/>
                <a:gd name="connsiteY4" fmla="*/ 1287256 h 1287256"/>
                <a:gd name="connsiteX5" fmla="*/ 8195107 w 8838735"/>
                <a:gd name="connsiteY5" fmla="*/ 965442 h 1287256"/>
                <a:gd name="connsiteX6" fmla="*/ 0 w 8838735"/>
                <a:gd name="connsiteY6" fmla="*/ 965442 h 1287256"/>
                <a:gd name="connsiteX7" fmla="*/ 0 w 8838735"/>
                <a:gd name="connsiteY7" fmla="*/ 321814 h 12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8735" h="1287256">
                  <a:moveTo>
                    <a:pt x="0" y="321814"/>
                  </a:moveTo>
                  <a:lnTo>
                    <a:pt x="8195107" y="321814"/>
                  </a:lnTo>
                  <a:lnTo>
                    <a:pt x="8195107" y="0"/>
                  </a:lnTo>
                  <a:lnTo>
                    <a:pt x="8838735" y="643628"/>
                  </a:lnTo>
                  <a:lnTo>
                    <a:pt x="8195107" y="1287256"/>
                  </a:lnTo>
                  <a:lnTo>
                    <a:pt x="8195107" y="965442"/>
                  </a:lnTo>
                  <a:lnTo>
                    <a:pt x="0" y="965442"/>
                  </a:lnTo>
                  <a:lnTo>
                    <a:pt x="0" y="321814"/>
                  </a:lnTo>
                  <a:close/>
                </a:path>
              </a:pathLst>
            </a:custGeom>
            <a:solidFill>
              <a:srgbClr val="EBDBA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13254" rIns="575814" bIns="52616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solidFill>
                    <a:schemeClr val="tx1"/>
                  </a:solidFill>
                </a:rPr>
                <a:t>Stage 1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04F7DDA-720D-F6FB-AC54-A61F21E40482}"/>
                </a:ext>
              </a:extLst>
            </p:cNvPr>
            <p:cNvSpPr/>
            <p:nvPr/>
          </p:nvSpPr>
          <p:spPr>
            <a:xfrm>
              <a:off x="1371832" y="2906926"/>
              <a:ext cx="2722330" cy="2479730"/>
            </a:xfrm>
            <a:custGeom>
              <a:avLst/>
              <a:gdLst>
                <a:gd name="connsiteX0" fmla="*/ 0 w 2722330"/>
                <a:gd name="connsiteY0" fmla="*/ 0 h 2479730"/>
                <a:gd name="connsiteX1" fmla="*/ 2722330 w 2722330"/>
                <a:gd name="connsiteY1" fmla="*/ 0 h 2479730"/>
                <a:gd name="connsiteX2" fmla="*/ 2722330 w 2722330"/>
                <a:gd name="connsiteY2" fmla="*/ 2479730 h 2479730"/>
                <a:gd name="connsiteX3" fmla="*/ 0 w 2722330"/>
                <a:gd name="connsiteY3" fmla="*/ 2479730 h 2479730"/>
                <a:gd name="connsiteX4" fmla="*/ 0 w 2722330"/>
                <a:gd name="connsiteY4" fmla="*/ 0 h 247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330" h="2479730">
                  <a:moveTo>
                    <a:pt x="0" y="0"/>
                  </a:moveTo>
                  <a:lnTo>
                    <a:pt x="2722330" y="0"/>
                  </a:lnTo>
                  <a:lnTo>
                    <a:pt x="2722330" y="2479730"/>
                  </a:lnTo>
                  <a:lnTo>
                    <a:pt x="0" y="247973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项目开始</a:t>
              </a:r>
              <a:r>
                <a:rPr lang="en-US" altLang="zh-CN" sz="2400" kern="1200" dirty="0"/>
                <a:t>~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完成开题报告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70F5CAD-9EB0-0D4C-6BFB-336CE7775257}"/>
              </a:ext>
            </a:extLst>
          </p:cNvPr>
          <p:cNvGrpSpPr/>
          <p:nvPr/>
        </p:nvGrpSpPr>
        <p:grpSpPr>
          <a:xfrm>
            <a:off x="4075112" y="2146493"/>
            <a:ext cx="6116404" cy="3446998"/>
            <a:chOff x="4075112" y="2375093"/>
            <a:chExt cx="6116404" cy="3446998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DD09BF2-2234-8439-791A-EFC1679FB859}"/>
                </a:ext>
              </a:extLst>
            </p:cNvPr>
            <p:cNvSpPr/>
            <p:nvPr/>
          </p:nvSpPr>
          <p:spPr>
            <a:xfrm>
              <a:off x="4075112" y="2375093"/>
              <a:ext cx="6116404" cy="1287256"/>
            </a:xfrm>
            <a:custGeom>
              <a:avLst/>
              <a:gdLst>
                <a:gd name="connsiteX0" fmla="*/ 0 w 6116404"/>
                <a:gd name="connsiteY0" fmla="*/ 321814 h 1287256"/>
                <a:gd name="connsiteX1" fmla="*/ 5472776 w 6116404"/>
                <a:gd name="connsiteY1" fmla="*/ 321814 h 1287256"/>
                <a:gd name="connsiteX2" fmla="*/ 5472776 w 6116404"/>
                <a:gd name="connsiteY2" fmla="*/ 0 h 1287256"/>
                <a:gd name="connsiteX3" fmla="*/ 6116404 w 6116404"/>
                <a:gd name="connsiteY3" fmla="*/ 643628 h 1287256"/>
                <a:gd name="connsiteX4" fmla="*/ 5472776 w 6116404"/>
                <a:gd name="connsiteY4" fmla="*/ 1287256 h 1287256"/>
                <a:gd name="connsiteX5" fmla="*/ 5472776 w 6116404"/>
                <a:gd name="connsiteY5" fmla="*/ 965442 h 1287256"/>
                <a:gd name="connsiteX6" fmla="*/ 0 w 6116404"/>
                <a:gd name="connsiteY6" fmla="*/ 965442 h 1287256"/>
                <a:gd name="connsiteX7" fmla="*/ 0 w 6116404"/>
                <a:gd name="connsiteY7" fmla="*/ 321814 h 12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16404" h="1287256">
                  <a:moveTo>
                    <a:pt x="0" y="321814"/>
                  </a:moveTo>
                  <a:lnTo>
                    <a:pt x="5472776" y="321814"/>
                  </a:lnTo>
                  <a:lnTo>
                    <a:pt x="5472776" y="0"/>
                  </a:lnTo>
                  <a:lnTo>
                    <a:pt x="6116404" y="643628"/>
                  </a:lnTo>
                  <a:lnTo>
                    <a:pt x="5472776" y="1287256"/>
                  </a:lnTo>
                  <a:lnTo>
                    <a:pt x="5472776" y="965442"/>
                  </a:lnTo>
                  <a:lnTo>
                    <a:pt x="0" y="965442"/>
                  </a:lnTo>
                  <a:lnTo>
                    <a:pt x="0" y="321814"/>
                  </a:lnTo>
                  <a:close/>
                </a:path>
              </a:pathLst>
            </a:custGeom>
            <a:solidFill>
              <a:srgbClr val="D4CB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13254" rIns="575814" bIns="52616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solidFill>
                    <a:schemeClr val="tx1"/>
                  </a:solidFill>
                </a:rPr>
                <a:t>Stage 2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A9C524C-B11E-5F9B-17F2-E4E08E5EE41D}"/>
                </a:ext>
              </a:extLst>
            </p:cNvPr>
            <p:cNvSpPr/>
            <p:nvPr/>
          </p:nvSpPr>
          <p:spPr>
            <a:xfrm>
              <a:off x="4087812" y="3342361"/>
              <a:ext cx="2722330" cy="2479730"/>
            </a:xfrm>
            <a:custGeom>
              <a:avLst/>
              <a:gdLst>
                <a:gd name="connsiteX0" fmla="*/ 0 w 2722330"/>
                <a:gd name="connsiteY0" fmla="*/ 0 h 2479730"/>
                <a:gd name="connsiteX1" fmla="*/ 2722330 w 2722330"/>
                <a:gd name="connsiteY1" fmla="*/ 0 h 2479730"/>
                <a:gd name="connsiteX2" fmla="*/ 2722330 w 2722330"/>
                <a:gd name="connsiteY2" fmla="*/ 2479730 h 2479730"/>
                <a:gd name="connsiteX3" fmla="*/ 0 w 2722330"/>
                <a:gd name="connsiteY3" fmla="*/ 2479730 h 2479730"/>
                <a:gd name="connsiteX4" fmla="*/ 0 w 2722330"/>
                <a:gd name="connsiteY4" fmla="*/ 0 h 247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330" h="2479730">
                  <a:moveTo>
                    <a:pt x="0" y="0"/>
                  </a:moveTo>
                  <a:lnTo>
                    <a:pt x="2722330" y="0"/>
                  </a:lnTo>
                  <a:lnTo>
                    <a:pt x="2722330" y="2479730"/>
                  </a:lnTo>
                  <a:lnTo>
                    <a:pt x="0" y="247973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完成开题报告</a:t>
              </a:r>
              <a:r>
                <a:rPr lang="en-US" altLang="zh-CN" sz="2400" kern="1200" dirty="0"/>
                <a:t>~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初步完成</a:t>
              </a:r>
              <a:r>
                <a:rPr lang="en-US" altLang="zh-CN" sz="2400" kern="1200" dirty="0"/>
                <a:t>app</a:t>
              </a:r>
              <a:r>
                <a:rPr lang="zh-CN" altLang="en-US" sz="2400" kern="1200" dirty="0"/>
                <a:t>制作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50A75D-9B8E-22FF-9E40-97E981153090}"/>
              </a:ext>
            </a:extLst>
          </p:cNvPr>
          <p:cNvGrpSpPr/>
          <p:nvPr/>
        </p:nvGrpSpPr>
        <p:grpSpPr>
          <a:xfrm>
            <a:off x="6797449" y="2684676"/>
            <a:ext cx="3394074" cy="3199949"/>
            <a:chOff x="6797449" y="2913276"/>
            <a:chExt cx="3394074" cy="3199949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634C0E7-8366-0AC3-399E-B7487CBFF22A}"/>
                </a:ext>
              </a:extLst>
            </p:cNvPr>
            <p:cNvSpPr/>
            <p:nvPr/>
          </p:nvSpPr>
          <p:spPr>
            <a:xfrm>
              <a:off x="6797449" y="2913276"/>
              <a:ext cx="3394074" cy="1017449"/>
            </a:xfrm>
            <a:custGeom>
              <a:avLst/>
              <a:gdLst>
                <a:gd name="connsiteX0" fmla="*/ 0 w 3394074"/>
                <a:gd name="connsiteY0" fmla="*/ 238284 h 953136"/>
                <a:gd name="connsiteX1" fmla="*/ 2917506 w 3394074"/>
                <a:gd name="connsiteY1" fmla="*/ 238284 h 953136"/>
                <a:gd name="connsiteX2" fmla="*/ 2917506 w 3394074"/>
                <a:gd name="connsiteY2" fmla="*/ 0 h 953136"/>
                <a:gd name="connsiteX3" fmla="*/ 3394074 w 3394074"/>
                <a:gd name="connsiteY3" fmla="*/ 476568 h 953136"/>
                <a:gd name="connsiteX4" fmla="*/ 2917506 w 3394074"/>
                <a:gd name="connsiteY4" fmla="*/ 953136 h 953136"/>
                <a:gd name="connsiteX5" fmla="*/ 2917506 w 3394074"/>
                <a:gd name="connsiteY5" fmla="*/ 714852 h 953136"/>
                <a:gd name="connsiteX6" fmla="*/ 0 w 3394074"/>
                <a:gd name="connsiteY6" fmla="*/ 714852 h 953136"/>
                <a:gd name="connsiteX7" fmla="*/ 0 w 3394074"/>
                <a:gd name="connsiteY7" fmla="*/ 238284 h 9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4074" h="953136">
                  <a:moveTo>
                    <a:pt x="0" y="238284"/>
                  </a:moveTo>
                  <a:lnTo>
                    <a:pt x="2917506" y="238284"/>
                  </a:lnTo>
                  <a:lnTo>
                    <a:pt x="2917506" y="0"/>
                  </a:lnTo>
                  <a:lnTo>
                    <a:pt x="3394074" y="476568"/>
                  </a:lnTo>
                  <a:lnTo>
                    <a:pt x="2917506" y="953136"/>
                  </a:lnTo>
                  <a:lnTo>
                    <a:pt x="2917506" y="714852"/>
                  </a:lnTo>
                  <a:lnTo>
                    <a:pt x="0" y="714852"/>
                  </a:lnTo>
                  <a:lnTo>
                    <a:pt x="0" y="238284"/>
                  </a:lnTo>
                  <a:close/>
                </a:path>
              </a:pathLst>
            </a:custGeom>
            <a:solidFill>
              <a:srgbClr val="7C78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329724" rIns="492284" bIns="442636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solidFill>
                    <a:schemeClr val="tx1"/>
                  </a:solidFill>
                </a:rPr>
                <a:t>Stage 3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7EFFEA7-74EF-1CC9-C110-3536499BEE1E}"/>
                </a:ext>
              </a:extLst>
            </p:cNvPr>
            <p:cNvSpPr/>
            <p:nvPr/>
          </p:nvSpPr>
          <p:spPr>
            <a:xfrm>
              <a:off x="6804957" y="3669786"/>
              <a:ext cx="2948692" cy="2443439"/>
            </a:xfrm>
            <a:custGeom>
              <a:avLst/>
              <a:gdLst>
                <a:gd name="connsiteX0" fmla="*/ 0 w 2948692"/>
                <a:gd name="connsiteY0" fmla="*/ 0 h 2443439"/>
                <a:gd name="connsiteX1" fmla="*/ 2948692 w 2948692"/>
                <a:gd name="connsiteY1" fmla="*/ 0 h 2443439"/>
                <a:gd name="connsiteX2" fmla="*/ 2948692 w 2948692"/>
                <a:gd name="connsiteY2" fmla="*/ 2443439 h 2443439"/>
                <a:gd name="connsiteX3" fmla="*/ 0 w 2948692"/>
                <a:gd name="connsiteY3" fmla="*/ 2443439 h 2443439"/>
                <a:gd name="connsiteX4" fmla="*/ 0 w 2948692"/>
                <a:gd name="connsiteY4" fmla="*/ 0 h 24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692" h="2443439">
                  <a:moveTo>
                    <a:pt x="0" y="0"/>
                  </a:moveTo>
                  <a:lnTo>
                    <a:pt x="2948692" y="0"/>
                  </a:lnTo>
                  <a:lnTo>
                    <a:pt x="2948692" y="2443439"/>
                  </a:lnTo>
                  <a:lnTo>
                    <a:pt x="0" y="24434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/>
                <a:t>App</a:t>
              </a:r>
              <a:r>
                <a:rPr lang="zh-CN" altLang="en-US" sz="2400" kern="1200" dirty="0"/>
                <a:t>最终完善</a:t>
              </a:r>
              <a:r>
                <a:rPr lang="en-US" altLang="zh-CN" sz="2400" kern="1200" dirty="0"/>
                <a:t>~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完成实验报告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3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B42D-A251-7114-FF92-72D8E21D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256364-A491-C9AB-896E-9480F37BDE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63500" y="63500"/>
            <a:ext cx="900000" cy="900000"/>
          </a:xfrm>
          <a:prstGeom prst="ellipse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EC6A36-2626-2D2C-4E3B-377989E8455B}"/>
              </a:ext>
            </a:extLst>
          </p:cNvPr>
          <p:cNvSpPr txBox="1"/>
          <p:nvPr/>
        </p:nvSpPr>
        <p:spPr>
          <a:xfrm>
            <a:off x="963500" y="221112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总体规划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70700-62DB-DA45-E221-DEAAEE398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42037"/>
          <a:stretch/>
        </p:blipFill>
        <p:spPr>
          <a:xfrm>
            <a:off x="343010" y="1946612"/>
            <a:ext cx="5633654" cy="347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70984E-2794-A824-8863-5B2364414FE5}"/>
              </a:ext>
            </a:extLst>
          </p:cNvPr>
          <p:cNvSpPr txBox="1"/>
          <p:nvPr/>
        </p:nvSpPr>
        <p:spPr>
          <a:xfrm>
            <a:off x="250825" y="5509440"/>
            <a:ext cx="5543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GitHub</a:t>
            </a:r>
          </a:p>
          <a:p>
            <a:pPr algn="ctr"/>
            <a:r>
              <a:rPr lang="en-GB" altLang="zh-CN" sz="2000" dirty="0"/>
              <a:t>https://github.com/hance0601/dsp_proj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6F3138-72AE-A322-3AF1-23CA2E95E8C6}"/>
              </a:ext>
            </a:extLst>
          </p:cNvPr>
          <p:cNvSpPr txBox="1"/>
          <p:nvPr/>
        </p:nvSpPr>
        <p:spPr>
          <a:xfrm>
            <a:off x="6989194" y="5509440"/>
            <a:ext cx="398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Gitee</a:t>
            </a:r>
            <a:endParaRPr lang="en-US" altLang="zh-CN" sz="2400" b="1" dirty="0"/>
          </a:p>
          <a:p>
            <a:pPr algn="ctr"/>
            <a:r>
              <a:rPr lang="en-GB" altLang="zh-CN" sz="2000" dirty="0"/>
              <a:t>https://gitee.com/alkylli/dsp_proj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6C2C3-FF56-B3B4-2C7E-551960F8A3EB}"/>
              </a:ext>
            </a:extLst>
          </p:cNvPr>
          <p:cNvSpPr txBox="1"/>
          <p:nvPr/>
        </p:nvSpPr>
        <p:spPr>
          <a:xfrm>
            <a:off x="1098550" y="1117784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项目开源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7ACE9E4-E680-1773-5E13-D2EB2ADCD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6" b="53611"/>
          <a:stretch/>
        </p:blipFill>
        <p:spPr>
          <a:xfrm>
            <a:off x="6151274" y="1946612"/>
            <a:ext cx="5657287" cy="3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47A6-1ACF-2BB1-AC7F-5F3B79A4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8D289C-7D53-DBD6-5047-3C76D6D8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-3444876" y="3174"/>
            <a:ext cx="6848981" cy="6848981"/>
          </a:xfrm>
          <a:prstGeom prst="ellipse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F337A2-2766-B554-1E72-65C4A132F845}"/>
              </a:ext>
            </a:extLst>
          </p:cNvPr>
          <p:cNvSpPr txBox="1"/>
          <p:nvPr/>
        </p:nvSpPr>
        <p:spPr>
          <a:xfrm>
            <a:off x="4172216" y="1430473"/>
            <a:ext cx="126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63658-BF20-F640-D304-2EE42EC4668B}"/>
              </a:ext>
            </a:extLst>
          </p:cNvPr>
          <p:cNvSpPr txBox="1"/>
          <p:nvPr/>
        </p:nvSpPr>
        <p:spPr>
          <a:xfrm>
            <a:off x="4210316" y="2192231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总体规划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68D1FF-2314-F1D9-785A-7B8E15E7CC91}"/>
              </a:ext>
            </a:extLst>
          </p:cNvPr>
          <p:cNvSpPr txBox="1"/>
          <p:nvPr/>
        </p:nvSpPr>
        <p:spPr>
          <a:xfrm>
            <a:off x="4210316" y="2763475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项目分工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21482F-4851-31D6-41F9-30A014EF3833}"/>
              </a:ext>
            </a:extLst>
          </p:cNvPr>
          <p:cNvSpPr txBox="1"/>
          <p:nvPr/>
        </p:nvSpPr>
        <p:spPr>
          <a:xfrm>
            <a:off x="4210316" y="3334719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分项情况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3C157-FC80-F1DD-0002-9E4732A6FE51}"/>
              </a:ext>
            </a:extLst>
          </p:cNvPr>
          <p:cNvSpPr txBox="1"/>
          <p:nvPr/>
        </p:nvSpPr>
        <p:spPr>
          <a:xfrm>
            <a:off x="4210316" y="3905963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后续计划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BBAA77-3991-28C4-2C13-425337B21F47}"/>
              </a:ext>
            </a:extLst>
          </p:cNvPr>
          <p:cNvSpPr txBox="1"/>
          <p:nvPr/>
        </p:nvSpPr>
        <p:spPr>
          <a:xfrm>
            <a:off x="4210316" y="4477207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参考资料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D295D-F141-5D4E-A6A9-7DA46AB3A951}"/>
              </a:ext>
            </a:extLst>
          </p:cNvPr>
          <p:cNvSpPr txBox="1"/>
          <p:nvPr/>
        </p:nvSpPr>
        <p:spPr>
          <a:xfrm>
            <a:off x="4210316" y="5048450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致谢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42145F-B4D5-0488-F92D-DD8B3BC47448}"/>
              </a:ext>
            </a:extLst>
          </p:cNvPr>
          <p:cNvSpPr txBox="1"/>
          <p:nvPr/>
        </p:nvSpPr>
        <p:spPr>
          <a:xfrm>
            <a:off x="3896574" y="2346120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3F10E6-A221-178B-C795-82525382045F}"/>
              </a:ext>
            </a:extLst>
          </p:cNvPr>
          <p:cNvSpPr txBox="1"/>
          <p:nvPr/>
        </p:nvSpPr>
        <p:spPr>
          <a:xfrm>
            <a:off x="3896574" y="2916943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FE152F-16D8-E15F-90D3-872136FF3BD5}"/>
              </a:ext>
            </a:extLst>
          </p:cNvPr>
          <p:cNvSpPr txBox="1"/>
          <p:nvPr/>
        </p:nvSpPr>
        <p:spPr>
          <a:xfrm>
            <a:off x="3896574" y="3488607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0C635-8420-817A-3708-013226A34CC4}"/>
              </a:ext>
            </a:extLst>
          </p:cNvPr>
          <p:cNvSpPr txBox="1"/>
          <p:nvPr/>
        </p:nvSpPr>
        <p:spPr>
          <a:xfrm>
            <a:off x="3896574" y="4059851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23BFE3-3EBA-1E70-3B42-0604226ED54A}"/>
              </a:ext>
            </a:extLst>
          </p:cNvPr>
          <p:cNvSpPr txBox="1"/>
          <p:nvPr/>
        </p:nvSpPr>
        <p:spPr>
          <a:xfrm>
            <a:off x="3896574" y="4631095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610205-07C8-C4B4-E4ED-057E860500BD}"/>
              </a:ext>
            </a:extLst>
          </p:cNvPr>
          <p:cNvSpPr txBox="1"/>
          <p:nvPr/>
        </p:nvSpPr>
        <p:spPr>
          <a:xfrm>
            <a:off x="3896574" y="5202338"/>
            <a:ext cx="48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608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4FD5-1ECE-65CD-DBFA-5972816C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9A4789-A5CB-6639-F4B0-27DFCE8D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4134" r="4548" b="4548"/>
          <a:stretch/>
        </p:blipFill>
        <p:spPr>
          <a:xfrm>
            <a:off x="63500" y="63500"/>
            <a:ext cx="900000" cy="900000"/>
          </a:xfrm>
          <a:prstGeom prst="ellipse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DD2693-7008-E250-8C47-135EE0C8A628}"/>
              </a:ext>
            </a:extLst>
          </p:cNvPr>
          <p:cNvSpPr txBox="1"/>
          <p:nvPr/>
        </p:nvSpPr>
        <p:spPr>
          <a:xfrm>
            <a:off x="963500" y="221112"/>
            <a:ext cx="28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项目分工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0E41B-14D8-8521-646D-4EAB487F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" y="1766489"/>
            <a:ext cx="4846750" cy="3461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26D946-1A13-6781-AF3E-34741BEC1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8" t="8884" r="13849" b="5320"/>
          <a:stretch/>
        </p:blipFill>
        <p:spPr>
          <a:xfrm>
            <a:off x="6483349" y="1766489"/>
            <a:ext cx="4629151" cy="346196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854365C-2AC3-15EF-82E7-3B6C7478FFD0}"/>
              </a:ext>
            </a:extLst>
          </p:cNvPr>
          <p:cNvSpPr/>
          <p:nvPr/>
        </p:nvSpPr>
        <p:spPr>
          <a:xfrm>
            <a:off x="5449938" y="3497471"/>
            <a:ext cx="846034" cy="314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7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181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涵哲 李</dc:creator>
  <cp:lastModifiedBy>涵哲 李</cp:lastModifiedBy>
  <cp:revision>6</cp:revision>
  <dcterms:created xsi:type="dcterms:W3CDTF">2024-10-27T10:41:39Z</dcterms:created>
  <dcterms:modified xsi:type="dcterms:W3CDTF">2024-10-27T15:12:07Z</dcterms:modified>
</cp:coreProperties>
</file>