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90"/>
  </p:notesMasterIdLst>
  <p:sldIdLst>
    <p:sldId id="256" r:id="rId2"/>
    <p:sldId id="273" r:id="rId3"/>
    <p:sldId id="258" r:id="rId4"/>
    <p:sldId id="262" r:id="rId5"/>
    <p:sldId id="263" r:id="rId6"/>
    <p:sldId id="264" r:id="rId7"/>
    <p:sldId id="266" r:id="rId8"/>
    <p:sldId id="272" r:id="rId9"/>
    <p:sldId id="271" r:id="rId10"/>
    <p:sldId id="270" r:id="rId11"/>
    <p:sldId id="269" r:id="rId12"/>
    <p:sldId id="268" r:id="rId13"/>
    <p:sldId id="267" r:id="rId14"/>
    <p:sldId id="280" r:id="rId15"/>
    <p:sldId id="279" r:id="rId16"/>
    <p:sldId id="278" r:id="rId17"/>
    <p:sldId id="277" r:id="rId18"/>
    <p:sldId id="276" r:id="rId19"/>
    <p:sldId id="275" r:id="rId20"/>
    <p:sldId id="274" r:id="rId21"/>
    <p:sldId id="286" r:id="rId22"/>
    <p:sldId id="285" r:id="rId23"/>
    <p:sldId id="284" r:id="rId24"/>
    <p:sldId id="283" r:id="rId25"/>
    <p:sldId id="282" r:id="rId26"/>
    <p:sldId id="290" r:id="rId27"/>
    <p:sldId id="289" r:id="rId28"/>
    <p:sldId id="292" r:id="rId29"/>
    <p:sldId id="306" r:id="rId30"/>
    <p:sldId id="297" r:id="rId31"/>
    <p:sldId id="288" r:id="rId32"/>
    <p:sldId id="296" r:id="rId33"/>
    <p:sldId id="295" r:id="rId34"/>
    <p:sldId id="294" r:id="rId35"/>
    <p:sldId id="281" r:id="rId36"/>
    <p:sldId id="293" r:id="rId37"/>
    <p:sldId id="307" r:id="rId38"/>
    <p:sldId id="305" r:id="rId39"/>
    <p:sldId id="304" r:id="rId40"/>
    <p:sldId id="303" r:id="rId41"/>
    <p:sldId id="302" r:id="rId42"/>
    <p:sldId id="331" r:id="rId43"/>
    <p:sldId id="301" r:id="rId44"/>
    <p:sldId id="300" r:id="rId45"/>
    <p:sldId id="311" r:id="rId46"/>
    <p:sldId id="312" r:id="rId47"/>
    <p:sldId id="332" r:id="rId48"/>
    <p:sldId id="315" r:id="rId49"/>
    <p:sldId id="313" r:id="rId50"/>
    <p:sldId id="314" r:id="rId51"/>
    <p:sldId id="316" r:id="rId52"/>
    <p:sldId id="310" r:id="rId53"/>
    <p:sldId id="309" r:id="rId54"/>
    <p:sldId id="308" r:id="rId55"/>
    <p:sldId id="299" r:id="rId56"/>
    <p:sldId id="317" r:id="rId57"/>
    <p:sldId id="318" r:id="rId58"/>
    <p:sldId id="319" r:id="rId59"/>
    <p:sldId id="325" r:id="rId60"/>
    <p:sldId id="326" r:id="rId61"/>
    <p:sldId id="329" r:id="rId62"/>
    <p:sldId id="330" r:id="rId63"/>
    <p:sldId id="327" r:id="rId64"/>
    <p:sldId id="328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4" r:id="rId75"/>
    <p:sldId id="345" r:id="rId76"/>
    <p:sldId id="346" r:id="rId77"/>
    <p:sldId id="347" r:id="rId78"/>
    <p:sldId id="357" r:id="rId79"/>
    <p:sldId id="348" r:id="rId80"/>
    <p:sldId id="356" r:id="rId81"/>
    <p:sldId id="349" r:id="rId82"/>
    <p:sldId id="350" r:id="rId83"/>
    <p:sldId id="351" r:id="rId84"/>
    <p:sldId id="352" r:id="rId85"/>
    <p:sldId id="354" r:id="rId86"/>
    <p:sldId id="355" r:id="rId87"/>
    <p:sldId id="287" r:id="rId88"/>
    <p:sldId id="257" r:id="rId8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39153-07D0-4B28-A462-83354FEB8672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72DA9-7F6E-4D18-9035-AE1BF69C2B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74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0B4-DCA4-4EE4-8059-4BA444242460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A018-11F7-4D2B-9F4C-1F3FA6B7A246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4AE2-11DE-4744-ADC2-0FC72D27DE65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84C0-540B-43E9-8D52-F2B8190494CC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032-3AF6-4C92-9640-C4F85E329C6E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8887-B076-4393-893D-E6929D932534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854E-294A-401B-BB36-C160A1A5D232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03B0-6265-46DF-AA32-5B4D8F29B9B4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DEE1-E40E-4F89-9B8F-B367327C511C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BC62-6CEA-45BD-92A5-5013FFA82658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6650-8A32-4421-A803-CC561A36AE32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2F51-755C-4F45-BAA6-B0C249D4F111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C7EE-A746-49D8-9F32-6010E93B2218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936D-3553-4130-B94B-ED50ED37898C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F47B-5370-48B5-AB64-CA93D4B3F64E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2200-0CBD-47EA-A0C7-23162BC9B53A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D86A-1128-4AC1-9410-89647BB2A01D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75DCF0-6488-474F-AA91-7533C1D9B39A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docker-compose.yml" TargetMode="Externa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mailto:i_sinclare@hanmail.net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7AA3E-8852-3F2F-62CD-105923C43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Spring Boot</a:t>
            </a:r>
            <a:r>
              <a:rPr lang="ko-KR" altLang="en-US" dirty="0"/>
              <a:t> </a:t>
            </a:r>
            <a:r>
              <a:rPr lang="en-US" altLang="ko-KR" dirty="0"/>
              <a:t>Template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8C9E5A-23B0-14CF-75B1-118868BD4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2025-05-18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29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0287A9-7020-62DF-B696-D77A10F4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C3575-322A-68C6-AC2E-62CCED6F77F0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Welcome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FD558-FA7A-C470-983F-8D464DB5D745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새로고침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프로젝트명 </a:t>
            </a:r>
            <a:r>
              <a:rPr lang="ko-KR" altLang="en-US" sz="1500" dirty="0" err="1"/>
              <a:t>우클릭</a:t>
            </a:r>
            <a:r>
              <a:rPr lang="ko-KR" altLang="en-US" sz="1500" dirty="0"/>
              <a:t> </a:t>
            </a:r>
            <a:r>
              <a:rPr lang="en-US" altLang="ko-KR" sz="1500" dirty="0"/>
              <a:t>&gt; Refresh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3C416D-03A3-592D-9284-7ED9BFD8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" y="1063416"/>
            <a:ext cx="4572638" cy="53442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953955-F6F2-7F58-6E3C-52C2BF371CA8}"/>
              </a:ext>
            </a:extLst>
          </p:cNvPr>
          <p:cNvSpPr/>
          <p:nvPr/>
        </p:nvSpPr>
        <p:spPr>
          <a:xfrm>
            <a:off x="768529" y="1580870"/>
            <a:ext cx="3218255" cy="1080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D9EA07-7EAC-A6A9-2A01-054BE10ED8BF}"/>
              </a:ext>
            </a:extLst>
          </p:cNvPr>
          <p:cNvSpPr/>
          <p:nvPr/>
        </p:nvSpPr>
        <p:spPr>
          <a:xfrm>
            <a:off x="765481" y="2684246"/>
            <a:ext cx="3218255" cy="1080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16B63A-9DA3-7665-396F-3F297E5D3EAF}"/>
              </a:ext>
            </a:extLst>
          </p:cNvPr>
          <p:cNvSpPr/>
          <p:nvPr/>
        </p:nvSpPr>
        <p:spPr>
          <a:xfrm>
            <a:off x="765480" y="4418558"/>
            <a:ext cx="3218255" cy="482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CABB7-EBA1-F5C8-6F8D-FF2161739162}"/>
              </a:ext>
            </a:extLst>
          </p:cNvPr>
          <p:cNvSpPr txBox="1"/>
          <p:nvPr/>
        </p:nvSpPr>
        <p:spPr>
          <a:xfrm>
            <a:off x="3983735" y="1594104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999F6D-41D3-1C32-E48E-EB1182AD81A0}"/>
              </a:ext>
            </a:extLst>
          </p:cNvPr>
          <p:cNvSpPr txBox="1"/>
          <p:nvPr/>
        </p:nvSpPr>
        <p:spPr>
          <a:xfrm>
            <a:off x="3983735" y="2660904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E6368-6325-DFFE-6127-356E49EC40AA}"/>
              </a:ext>
            </a:extLst>
          </p:cNvPr>
          <p:cNvSpPr txBox="1"/>
          <p:nvPr/>
        </p:nvSpPr>
        <p:spPr>
          <a:xfrm>
            <a:off x="3983735" y="4416513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1181D5-4131-254D-397C-03ABD0940671}"/>
              </a:ext>
            </a:extLst>
          </p:cNvPr>
          <p:cNvSpPr txBox="1"/>
          <p:nvPr/>
        </p:nvSpPr>
        <p:spPr>
          <a:xfrm>
            <a:off x="5985263" y="1276849"/>
            <a:ext cx="478637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Controller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문자열을 브라우저에 그대로 출력하는 가장 기본적인 페이지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"/welcome"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브라우저 주소창에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http://localhost:8080/welcome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설정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사용할 수도 있으나 이 문서에서는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변동 없음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 완료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8323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CB517A-266F-F8A2-95E9-27A46F6D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4B23CA-12F5-2400-FBAC-F92FAB0A63B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Welcome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AE4FB-4DFB-3945-B780-4BE93A5C0B95}"/>
              </a:ext>
            </a:extLst>
          </p:cNvPr>
          <p:cNvSpPr txBox="1"/>
          <p:nvPr/>
        </p:nvSpPr>
        <p:spPr>
          <a:xfrm>
            <a:off x="521208" y="565064"/>
            <a:ext cx="957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주소창에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http://localhost:8080/welcome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AD56DA-D97D-9651-80FD-1ECCF78A9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355710"/>
            <a:ext cx="10728960" cy="5140111"/>
          </a:xfrm>
          <a:prstGeom prst="rect">
            <a:avLst/>
          </a:prstGeom>
        </p:spPr>
      </p:pic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7D4DB7AD-30C8-7794-9128-CB87D564D69F}"/>
              </a:ext>
            </a:extLst>
          </p:cNvPr>
          <p:cNvSpPr/>
          <p:nvPr/>
        </p:nvSpPr>
        <p:spPr>
          <a:xfrm>
            <a:off x="893712" y="3182112"/>
            <a:ext cx="3166224" cy="1031424"/>
          </a:xfrm>
          <a:prstGeom prst="wedgeEllipseCallout">
            <a:avLst>
              <a:gd name="adj1" fmla="val -18556"/>
              <a:gd name="adj2" fmla="val -1487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Edge</a:t>
            </a:r>
            <a:r>
              <a:rPr lang="ko-KR" altLang="en-US" sz="1000" dirty="0"/>
              <a:t> 브라우저에서 실행했으므로  </a:t>
            </a:r>
            <a:r>
              <a:rPr lang="en-US" altLang="ko-KR" sz="1000" dirty="0"/>
              <a:t>http://</a:t>
            </a:r>
            <a:r>
              <a:rPr lang="ko-KR" altLang="en-US" sz="1000" dirty="0"/>
              <a:t> 는 생략됨</a:t>
            </a:r>
          </a:p>
        </p:txBody>
      </p:sp>
    </p:spTree>
    <p:extLst>
      <p:ext uri="{BB962C8B-B14F-4D97-AF65-F5344CB8AC3E}">
        <p14:creationId xmlns:p14="http://schemas.microsoft.com/office/powerpoint/2010/main" val="3809936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BBEAD6-CCDB-B066-C705-0CB16F5D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DB9B88-4BC4-6EAB-2A7E-8293287BAA85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Welcome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E451A-E412-37FC-DF93-A4B077C59BD6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@RestController  (only)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B3D6AE-D747-158B-E926-60404E22B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02" y="1305186"/>
            <a:ext cx="6544588" cy="44487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931DF9C-D70B-FE8A-FA09-8D8EFD63D7A9}"/>
              </a:ext>
            </a:extLst>
          </p:cNvPr>
          <p:cNvSpPr/>
          <p:nvPr/>
        </p:nvSpPr>
        <p:spPr>
          <a:xfrm>
            <a:off x="966649" y="2029968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507CF0-E344-91E9-512C-D61F1939BB1A}"/>
              </a:ext>
            </a:extLst>
          </p:cNvPr>
          <p:cNvSpPr/>
          <p:nvPr/>
        </p:nvSpPr>
        <p:spPr>
          <a:xfrm>
            <a:off x="1685760" y="3047358"/>
            <a:ext cx="5400839" cy="2292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D4A04-F841-9395-0326-26A7F0D368B0}"/>
              </a:ext>
            </a:extLst>
          </p:cNvPr>
          <p:cNvSpPr txBox="1"/>
          <p:nvPr/>
        </p:nvSpPr>
        <p:spPr>
          <a:xfrm>
            <a:off x="7311143" y="1962649"/>
            <a:ext cx="47863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사용하면 브라우저에 문자열을 반환하게 됨으로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JSON, HTML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 포맷 문자열을 반환할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반환하는 문자열은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포맷이므로 브라우저에서 표현 가능한 형태로 출력된다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8200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47EDFC-657F-20B4-640B-3F5AD8B6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5EB36-FBF1-85FC-4F51-8D9940F669A0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Welcome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A542D-9BA6-B3E2-89B6-89D69620C40D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application.yml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EB8F96-19EA-63C2-D284-91CEAB624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32" y="1063416"/>
            <a:ext cx="3200847" cy="12288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170CF-D0B5-7219-CCA2-58AF3351694B}"/>
              </a:ext>
            </a:extLst>
          </p:cNvPr>
          <p:cNvSpPr txBox="1"/>
          <p:nvPr/>
        </p:nvSpPr>
        <p:spPr>
          <a:xfrm>
            <a:off x="4119887" y="1063416"/>
            <a:ext cx="70708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이름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최소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작성할 수도 있는데 다음과 같다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710DF7-A512-1194-D962-53DFB7F2E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346" y="4017800"/>
            <a:ext cx="4401164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6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F7711-A051-D77C-3A95-CAB19C3F9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CDC4E-FE5E-47CC-CCA9-446BBACD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53973-A946-FFDF-BF41-E64564BC7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옵션값 </a:t>
            </a:r>
            <a:r>
              <a:rPr lang="en-US" altLang="ko-KR" dirty="0"/>
              <a:t>: 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724AA9-ACA9-790A-9ACE-B16A47C3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0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C4AE2F-C6A9-AD84-823E-FB06AC69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392AA-F4A8-7242-E0C5-1F128DDD1873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EF0D7-15D8-4DEB-7FC0-8BA3E478BC99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실행 </a:t>
            </a:r>
            <a:r>
              <a:rPr lang="en-US" altLang="ko-KR" sz="1500" dirty="0"/>
              <a:t>: java -jar GenerateExample-SpringBoot.jar </a:t>
            </a:r>
            <a:r>
              <a:rPr lang="en-US" altLang="ko-KR" sz="1500" b="1" dirty="0">
                <a:solidFill>
                  <a:srgbClr val="FF0000"/>
                </a:solidFill>
              </a:rPr>
              <a:t>2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C69A326-E65D-EE9F-A2DB-37E7164D785B}"/>
              </a:ext>
            </a:extLst>
          </p:cNvPr>
          <p:cNvGrpSpPr/>
          <p:nvPr/>
        </p:nvGrpSpPr>
        <p:grpSpPr>
          <a:xfrm>
            <a:off x="239268" y="1412635"/>
            <a:ext cx="11713464" cy="4558397"/>
            <a:chOff x="0" y="1284619"/>
            <a:chExt cx="12192000" cy="532942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38A0E77-9881-F179-42FD-2CDEBFEF7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84619"/>
              <a:ext cx="12192000" cy="196618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9D4C7EC-F431-97E0-6FDB-116CA3C37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407783"/>
              <a:ext cx="12192000" cy="3206257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4A904-D3C4-8C6B-08B6-417A97F86378}"/>
              </a:ext>
            </a:extLst>
          </p:cNvPr>
          <p:cNvSpPr/>
          <p:nvPr/>
        </p:nvSpPr>
        <p:spPr>
          <a:xfrm>
            <a:off x="7705776" y="1920240"/>
            <a:ext cx="4044264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0ED1B8-0288-41A2-1A85-276A7F3D2B22}"/>
              </a:ext>
            </a:extLst>
          </p:cNvPr>
          <p:cNvSpPr/>
          <p:nvPr/>
        </p:nvSpPr>
        <p:spPr>
          <a:xfrm>
            <a:off x="239268" y="2270138"/>
            <a:ext cx="11510772" cy="3175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DE8450D6-EC71-10A1-CC32-C7C42BF8A64B}"/>
              </a:ext>
            </a:extLst>
          </p:cNvPr>
          <p:cNvSpPr/>
          <p:nvPr/>
        </p:nvSpPr>
        <p:spPr>
          <a:xfrm>
            <a:off x="8511864" y="4161063"/>
            <a:ext cx="3166224" cy="1031424"/>
          </a:xfrm>
          <a:prstGeom prst="wedgeEllipseCallout">
            <a:avLst>
              <a:gd name="adj1" fmla="val -42237"/>
              <a:gd name="adj2" fmla="val -777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완료 됨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삭제 실패 문구는 기존에 존재하는 폴더 및 파일 삭제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초기화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대한 메시지이므로 무시해도 됨</a:t>
            </a:r>
          </a:p>
        </p:txBody>
      </p:sp>
    </p:spTree>
    <p:extLst>
      <p:ext uri="{BB962C8B-B14F-4D97-AF65-F5344CB8AC3E}">
        <p14:creationId xmlns:p14="http://schemas.microsoft.com/office/powerpoint/2010/main" val="1984069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AA0CB77B-8F83-EAAD-267A-D05BEEA5F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31" y="851653"/>
            <a:ext cx="3767305" cy="587568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DF7C1C-4A89-BC31-529C-5EC8675F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656E8-CDC8-0011-2C53-C37004724ED6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9D93C-9141-C29E-5F34-8A3FBA937DAF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새로고침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프로젝트명 </a:t>
            </a:r>
            <a:r>
              <a:rPr lang="ko-KR" altLang="en-US" sz="1500" dirty="0" err="1"/>
              <a:t>우클릭</a:t>
            </a:r>
            <a:r>
              <a:rPr lang="ko-KR" altLang="en-US" sz="1500" dirty="0"/>
              <a:t> </a:t>
            </a:r>
            <a:r>
              <a:rPr lang="en-US" altLang="ko-KR" sz="1500" dirty="0"/>
              <a:t>&gt; Refresh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8C495C-D31A-45FE-D380-BBFF8A81D0B9}"/>
              </a:ext>
            </a:extLst>
          </p:cNvPr>
          <p:cNvSpPr/>
          <p:nvPr/>
        </p:nvSpPr>
        <p:spPr>
          <a:xfrm>
            <a:off x="677089" y="1297406"/>
            <a:ext cx="2706191" cy="2213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B31D24-43C5-3EF7-EE83-698C1CEF7CCF}"/>
              </a:ext>
            </a:extLst>
          </p:cNvPr>
          <p:cNvSpPr/>
          <p:nvPr/>
        </p:nvSpPr>
        <p:spPr>
          <a:xfrm>
            <a:off x="677089" y="3538728"/>
            <a:ext cx="2706191" cy="905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285A7E-AAF9-D44A-D529-657A69E79E5E}"/>
              </a:ext>
            </a:extLst>
          </p:cNvPr>
          <p:cNvSpPr/>
          <p:nvPr/>
        </p:nvSpPr>
        <p:spPr>
          <a:xfrm>
            <a:off x="674041" y="5017008"/>
            <a:ext cx="2706191" cy="405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B84CBA-DF5F-8B48-699D-B1DC9D5701F9}"/>
              </a:ext>
            </a:extLst>
          </p:cNvPr>
          <p:cNvSpPr txBox="1"/>
          <p:nvPr/>
        </p:nvSpPr>
        <p:spPr>
          <a:xfrm>
            <a:off x="5985263" y="1276849"/>
            <a:ext cx="478637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controller, model, service,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service.impl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브라우저에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형태로 출력하는 기본적인 페이지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/display"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브라우저 주소창에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http://localhost:8080/api/json/display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설정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사용할 수도 있으나 이 문서에서는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변동 없음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 완료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3A3270-302C-091A-8026-795D416469EB}"/>
              </a:ext>
            </a:extLst>
          </p:cNvPr>
          <p:cNvSpPr txBox="1"/>
          <p:nvPr/>
        </p:nvSpPr>
        <p:spPr>
          <a:xfrm>
            <a:off x="3380232" y="1233636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F4F81-23E2-9263-D7BF-C63DF2EFF38F}"/>
              </a:ext>
            </a:extLst>
          </p:cNvPr>
          <p:cNvSpPr txBox="1"/>
          <p:nvPr/>
        </p:nvSpPr>
        <p:spPr>
          <a:xfrm>
            <a:off x="3380232" y="3489156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F9FC39-F6DA-9F15-216F-F686DEF5FBDE}"/>
              </a:ext>
            </a:extLst>
          </p:cNvPr>
          <p:cNvSpPr txBox="1"/>
          <p:nvPr/>
        </p:nvSpPr>
        <p:spPr>
          <a:xfrm>
            <a:off x="3380232" y="4961301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736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0851C27-7EEF-C419-4E33-6B32581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AEF57-7DED-4806-744A-C3FFE92B6596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8F16A-E8B8-291A-60C1-81E59EDB48F8}"/>
              </a:ext>
            </a:extLst>
          </p:cNvPr>
          <p:cNvSpPr txBox="1"/>
          <p:nvPr/>
        </p:nvSpPr>
        <p:spPr>
          <a:xfrm>
            <a:off x="521208" y="565064"/>
            <a:ext cx="957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주소창에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http://localhost:8080/api/json/display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7C435F-05A7-98FF-87EE-CF068E424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36" y="1527048"/>
            <a:ext cx="11486527" cy="3059097"/>
          </a:xfrm>
          <a:prstGeom prst="rect">
            <a:avLst/>
          </a:prstGeom>
        </p:spPr>
      </p:pic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BEC18D49-3394-9BB9-FF88-2C8202CC9C14}"/>
              </a:ext>
            </a:extLst>
          </p:cNvPr>
          <p:cNvSpPr/>
          <p:nvPr/>
        </p:nvSpPr>
        <p:spPr>
          <a:xfrm>
            <a:off x="765696" y="3429000"/>
            <a:ext cx="3166224" cy="1031424"/>
          </a:xfrm>
          <a:prstGeom prst="wedgeEllipseCallout">
            <a:avLst>
              <a:gd name="adj1" fmla="val -31552"/>
              <a:gd name="adj2" fmla="val -689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Edge</a:t>
            </a:r>
            <a:r>
              <a:rPr lang="ko-KR" altLang="en-US" sz="1000" dirty="0"/>
              <a:t> 브라우저에서 실행했으므로  </a:t>
            </a:r>
            <a:r>
              <a:rPr lang="en-US" altLang="ko-KR" sz="1000" dirty="0"/>
              <a:t>http://</a:t>
            </a:r>
            <a:r>
              <a:rPr lang="ko-KR" altLang="en-US" sz="1000" dirty="0"/>
              <a:t> 는 생략됨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0894BD-034C-591A-C3AA-AACA289A0C04}"/>
              </a:ext>
            </a:extLst>
          </p:cNvPr>
          <p:cNvSpPr txBox="1"/>
          <p:nvPr/>
        </p:nvSpPr>
        <p:spPr>
          <a:xfrm>
            <a:off x="7164839" y="4963354"/>
            <a:ext cx="4786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본 예제는 서비스 단에서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반환하는데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사용하므로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출력된다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6654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4D3AE3-0275-53BA-D5B4-71F29A02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FEF7E-3C1E-42F4-A541-AFED9E541B13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D23C3-460E-80E3-E0A8-E486F8E3721F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@RestController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8992EC-ABBA-B41F-5B82-FC1B10A9A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12" y="1253255"/>
            <a:ext cx="4696480" cy="27150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2728061-9173-A3E3-E0F7-989C8835A428}"/>
              </a:ext>
            </a:extLst>
          </p:cNvPr>
          <p:cNvSpPr/>
          <p:nvPr/>
        </p:nvSpPr>
        <p:spPr>
          <a:xfrm>
            <a:off x="966649" y="2029968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6EBCAD-4C07-9F0F-9610-0FD557ECB60C}"/>
              </a:ext>
            </a:extLst>
          </p:cNvPr>
          <p:cNvSpPr/>
          <p:nvPr/>
        </p:nvSpPr>
        <p:spPr>
          <a:xfrm>
            <a:off x="1210273" y="2955918"/>
            <a:ext cx="3736632" cy="847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E1D1B-B3C4-74AD-E742-9653E40CCCCA}"/>
              </a:ext>
            </a:extLst>
          </p:cNvPr>
          <p:cNvSpPr txBox="1"/>
          <p:nvPr/>
        </p:nvSpPr>
        <p:spPr>
          <a:xfrm>
            <a:off x="6698495" y="1829327"/>
            <a:ext cx="4786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 반환할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529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50BF6D2-CB77-64CB-6EB2-4655B060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AC368-DBD1-0982-A780-0E1769E645FB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B01D4-4385-63E6-AD93-4703AF8D39E1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@Service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22B9AE-E943-C80D-50DB-834062E77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888229"/>
            <a:ext cx="5870448" cy="5886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28CA15-FC25-E0F4-2F0E-79559EB10E9B}"/>
              </a:ext>
            </a:extLst>
          </p:cNvPr>
          <p:cNvSpPr txBox="1"/>
          <p:nvPr/>
        </p:nvSpPr>
        <p:spPr>
          <a:xfrm>
            <a:off x="6698495" y="1829327"/>
            <a:ext cx="4786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@Service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보통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연동을 통해서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가져올 수 있지만 편의상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없이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반환을 위한 예제를 사용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986BEC-E487-ED95-F829-0D9A637C08B0}"/>
              </a:ext>
            </a:extLst>
          </p:cNvPr>
          <p:cNvSpPr/>
          <p:nvPr/>
        </p:nvSpPr>
        <p:spPr>
          <a:xfrm>
            <a:off x="920929" y="1463040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BF86D6-8B3B-6388-D65B-1A22A68A4FEE}"/>
              </a:ext>
            </a:extLst>
          </p:cNvPr>
          <p:cNvSpPr/>
          <p:nvPr/>
        </p:nvSpPr>
        <p:spPr>
          <a:xfrm>
            <a:off x="1210273" y="2955918"/>
            <a:ext cx="3736632" cy="3499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44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62291FE-58CD-ED77-B965-5C23AF09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467702"/>
            <a:ext cx="9404723" cy="4905666"/>
          </a:xfrm>
        </p:spPr>
        <p:txBody>
          <a:bodyPr/>
          <a:lstStyle/>
          <a:p>
            <a:r>
              <a:rPr lang="ko-KR" altLang="en-US" sz="2800" dirty="0"/>
              <a:t>새로운 프로그램 또는 프레임워크를 접하는 </a:t>
            </a:r>
            <a:r>
              <a:rPr lang="en-US" altLang="ko-KR" sz="2800" dirty="0"/>
              <a:t>Beginner</a:t>
            </a:r>
            <a:r>
              <a:rPr lang="ko-KR" altLang="en-US" sz="2800" dirty="0"/>
              <a:t>에게 가장 어려운 것이 예제를 따라서 했는데 에러가 발생하는 경우이다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Spring Boot</a:t>
            </a:r>
            <a:r>
              <a:rPr lang="ko-KR" altLang="en-US" sz="2800" dirty="0"/>
              <a:t>를 처음 접하는 </a:t>
            </a:r>
            <a:r>
              <a:rPr lang="en-US" altLang="ko-KR" sz="2800" dirty="0"/>
              <a:t>Beginner</a:t>
            </a:r>
            <a:r>
              <a:rPr lang="ko-KR" altLang="en-US" sz="2800" dirty="0"/>
              <a:t>가 </a:t>
            </a:r>
            <a:r>
              <a:rPr lang="en-US" altLang="ko-KR" sz="2800" dirty="0"/>
              <a:t>Spring Boot</a:t>
            </a:r>
            <a:r>
              <a:rPr lang="ko-KR" altLang="en-US" sz="2800" dirty="0"/>
              <a:t>를 이해하기 전이라 하더라도 </a:t>
            </a:r>
            <a:r>
              <a:rPr lang="en-US" altLang="ko-KR" sz="2800" dirty="0"/>
              <a:t>Welcome </a:t>
            </a:r>
            <a:r>
              <a:rPr lang="ko-KR" altLang="en-US" sz="2800" dirty="0"/>
              <a:t>페이지를 출력할 수 있게 하자는 것이 본 문서의 목표이며</a:t>
            </a:r>
            <a:r>
              <a:rPr lang="en-US" altLang="ko-KR" sz="2800" dirty="0"/>
              <a:t>, </a:t>
            </a:r>
            <a:r>
              <a:rPr lang="ko-KR" altLang="en-US" sz="2800" dirty="0"/>
              <a:t>더 나아가 숙련된 개발자들에게도 언제 어디서든 </a:t>
            </a:r>
            <a:r>
              <a:rPr lang="en-US" altLang="ko-KR" sz="2800" dirty="0"/>
              <a:t>Spring Boot </a:t>
            </a:r>
            <a:r>
              <a:rPr lang="ko-KR" altLang="en-US" sz="2800" dirty="0"/>
              <a:t>구조를 손쉽게 제공하고자 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ko-KR" altLang="en-US" sz="2800" dirty="0"/>
              <a:t>이클립스 버전 </a:t>
            </a:r>
            <a:r>
              <a:rPr lang="en-US" altLang="ko-KR" sz="2800" dirty="0"/>
              <a:t>: </a:t>
            </a:r>
            <a:r>
              <a:rPr lang="en-US" altLang="ko-KR" sz="2800" b="1" dirty="0"/>
              <a:t>eGovFrameDev-4.3.0-64bit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FE2B3C-685E-C2EC-467E-FF04D42D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94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6E6B73-0157-D958-04A2-582DBAA2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80385C-31A3-F0A7-80FE-FEA2BAB25206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application.yml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76219F-F27A-BAED-1476-9428938F2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32" y="1063416"/>
            <a:ext cx="3200847" cy="1228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FFBF6E-244A-ECF0-C455-D0CD8A311C52}"/>
              </a:ext>
            </a:extLst>
          </p:cNvPr>
          <p:cNvSpPr txBox="1"/>
          <p:nvPr/>
        </p:nvSpPr>
        <p:spPr>
          <a:xfrm>
            <a:off x="4119887" y="1063416"/>
            <a:ext cx="70708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이름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최소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작성할 수도 있는데 다음과 같다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D1EEBB-D94B-9B70-5043-F6CA96CB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346" y="4017800"/>
            <a:ext cx="4401164" cy="504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1A6082-58B0-63ED-9BF9-99661DF19FBA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Json Response</a:t>
            </a:r>
            <a:r>
              <a:rPr lang="ko-KR" altLang="en-US" dirty="0"/>
              <a:t> 페이지</a:t>
            </a:r>
          </a:p>
        </p:txBody>
      </p:sp>
    </p:spTree>
    <p:extLst>
      <p:ext uri="{BB962C8B-B14F-4D97-AF65-F5344CB8AC3E}">
        <p14:creationId xmlns:p14="http://schemas.microsoft.com/office/powerpoint/2010/main" val="4185777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5435D-E339-FEEB-6E77-2C75DC3B5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10AF2-A4C4-9280-FC2F-4F1FBB61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5E9DB3-C3FF-EC9E-63C3-C99938561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옵션값 </a:t>
            </a:r>
            <a:r>
              <a:rPr lang="en-US" altLang="ko-KR" dirty="0"/>
              <a:t>: 3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259584-3492-1E50-2F79-2DFD6DB5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4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40973E5-EC7F-68A4-738D-5CEFC075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BE79B-1DA8-536A-1D70-0873DD7A8177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50720-9822-F920-B555-666E7A55E0EA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실행 </a:t>
            </a:r>
            <a:r>
              <a:rPr lang="en-US" altLang="ko-KR" sz="1500" dirty="0"/>
              <a:t>: java -jar GenerateExample-SpringBoot.jar </a:t>
            </a:r>
            <a:r>
              <a:rPr lang="en-US" altLang="ko-KR" sz="1500" b="1" dirty="0">
                <a:solidFill>
                  <a:srgbClr val="FF0000"/>
                </a:solidFill>
              </a:rPr>
              <a:t>3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FA9CC5E-9594-CA31-24CA-08B35B1A670D}"/>
              </a:ext>
            </a:extLst>
          </p:cNvPr>
          <p:cNvGrpSpPr/>
          <p:nvPr/>
        </p:nvGrpSpPr>
        <p:grpSpPr>
          <a:xfrm>
            <a:off x="220980" y="1365175"/>
            <a:ext cx="11721084" cy="4267529"/>
            <a:chOff x="0" y="1228014"/>
            <a:chExt cx="12192000" cy="45994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8D5653D-7830-230F-5078-46D5F3A58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28014"/>
              <a:ext cx="12192000" cy="187822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8D018CF-1BD8-2777-E9AA-3AC46C0E0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170233"/>
              <a:ext cx="12192000" cy="2657230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7E4B26-5730-2A79-EC62-49B751155EF5}"/>
              </a:ext>
            </a:extLst>
          </p:cNvPr>
          <p:cNvSpPr/>
          <p:nvPr/>
        </p:nvSpPr>
        <p:spPr>
          <a:xfrm>
            <a:off x="7705776" y="1920240"/>
            <a:ext cx="4044264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BF28CA-800E-4C12-1DFF-FAEF11B94D9C}"/>
              </a:ext>
            </a:extLst>
          </p:cNvPr>
          <p:cNvSpPr/>
          <p:nvPr/>
        </p:nvSpPr>
        <p:spPr>
          <a:xfrm>
            <a:off x="239268" y="2270139"/>
            <a:ext cx="11510772" cy="2969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176E9651-D406-CF79-3424-DB1E64E788DA}"/>
              </a:ext>
            </a:extLst>
          </p:cNvPr>
          <p:cNvSpPr/>
          <p:nvPr/>
        </p:nvSpPr>
        <p:spPr>
          <a:xfrm>
            <a:off x="8602104" y="5048031"/>
            <a:ext cx="3166224" cy="1031424"/>
          </a:xfrm>
          <a:prstGeom prst="wedgeEllipseCallout">
            <a:avLst>
              <a:gd name="adj1" fmla="val -42237"/>
              <a:gd name="adj2" fmla="val -777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완료 됨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삭제 실패 문구는 기존에 존재하는 폴더 및 파일 삭제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초기화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대한 메시지이므로 무시해도 됨</a:t>
            </a:r>
          </a:p>
        </p:txBody>
      </p:sp>
    </p:spTree>
    <p:extLst>
      <p:ext uri="{BB962C8B-B14F-4D97-AF65-F5344CB8AC3E}">
        <p14:creationId xmlns:p14="http://schemas.microsoft.com/office/powerpoint/2010/main" val="3149559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E4F25-C9C0-348A-7DDC-2DB4FF39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14EA40-A394-D1A9-3C2A-2C7BF76A69AC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새로고침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프로젝트명 </a:t>
            </a:r>
            <a:r>
              <a:rPr lang="ko-KR" altLang="en-US" sz="1500" dirty="0" err="1"/>
              <a:t>우클릭</a:t>
            </a:r>
            <a:r>
              <a:rPr lang="ko-KR" altLang="en-US" sz="1500" dirty="0"/>
              <a:t> </a:t>
            </a:r>
            <a:r>
              <a:rPr lang="en-US" altLang="ko-KR" sz="1500" dirty="0"/>
              <a:t>&gt; Refresh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DFEAE-301C-FAC2-F4B7-C299FF912AA4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6C7FA2-E33D-CBF8-447E-A8E217383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" y="888229"/>
            <a:ext cx="3265323" cy="58874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D335B91-C634-DF20-6679-900CC15B2AE5}"/>
              </a:ext>
            </a:extLst>
          </p:cNvPr>
          <p:cNvSpPr/>
          <p:nvPr/>
        </p:nvSpPr>
        <p:spPr>
          <a:xfrm>
            <a:off x="677089" y="1269974"/>
            <a:ext cx="2706191" cy="2259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6DA21-E94F-5394-73DA-19256F1683FC}"/>
              </a:ext>
            </a:extLst>
          </p:cNvPr>
          <p:cNvSpPr txBox="1"/>
          <p:nvPr/>
        </p:nvSpPr>
        <p:spPr>
          <a:xfrm>
            <a:off x="3380232" y="1233636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4023E-DF60-18F9-5B17-10BA5595A7A3}"/>
              </a:ext>
            </a:extLst>
          </p:cNvPr>
          <p:cNvSpPr txBox="1"/>
          <p:nvPr/>
        </p:nvSpPr>
        <p:spPr>
          <a:xfrm>
            <a:off x="3380232" y="3489156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184624-796D-8433-3B73-06DF8FC230E6}"/>
              </a:ext>
            </a:extLst>
          </p:cNvPr>
          <p:cNvSpPr txBox="1"/>
          <p:nvPr/>
        </p:nvSpPr>
        <p:spPr>
          <a:xfrm>
            <a:off x="3380232" y="5308773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BC64D-6312-8AD7-0D43-A7D0116CEBD9}"/>
              </a:ext>
            </a:extLst>
          </p:cNvPr>
          <p:cNvSpPr/>
          <p:nvPr/>
        </p:nvSpPr>
        <p:spPr>
          <a:xfrm>
            <a:off x="674041" y="3556778"/>
            <a:ext cx="2706191" cy="12803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28FC0F-1E07-A97E-E6DB-7179889E29A2}"/>
              </a:ext>
            </a:extLst>
          </p:cNvPr>
          <p:cNvSpPr/>
          <p:nvPr/>
        </p:nvSpPr>
        <p:spPr>
          <a:xfrm>
            <a:off x="680137" y="5345954"/>
            <a:ext cx="2706191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3B5775-6450-6073-D838-B1B2C43E276E}"/>
              </a:ext>
            </a:extLst>
          </p:cNvPr>
          <p:cNvSpPr txBox="1"/>
          <p:nvPr/>
        </p:nvSpPr>
        <p:spPr>
          <a:xfrm>
            <a:off x="5985263" y="1157977"/>
            <a:ext cx="478637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controller, model, service,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service.impl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브라우저에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형태로 출력하는 기본적인 페이지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/display"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브라우저 주소창에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http://localhost:8080/api/json/display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연동을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interface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를 사용하는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@Service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설정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사용할 수도 있으나 이 문서에서는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XXXMapper.xml : SQL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 파일 추가 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변동 없음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pom.xml : DB 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 완료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CA219-C7B1-7536-6F3C-C753368DA1E6}"/>
              </a:ext>
            </a:extLst>
          </p:cNvPr>
          <p:cNvSpPr txBox="1"/>
          <p:nvPr/>
        </p:nvSpPr>
        <p:spPr>
          <a:xfrm>
            <a:off x="3386328" y="6549309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A5C261-0468-9259-F4D3-C14DBE86566B}"/>
              </a:ext>
            </a:extLst>
          </p:cNvPr>
          <p:cNvSpPr/>
          <p:nvPr/>
        </p:nvSpPr>
        <p:spPr>
          <a:xfrm>
            <a:off x="686233" y="6636400"/>
            <a:ext cx="2706191" cy="175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62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D35A4B-DE59-6560-7195-DEAB997D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A00D9-9D0E-33EC-CBAA-72B9657E06DB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880C0-49E0-9D4C-6BB4-849DBA7366E4}"/>
              </a:ext>
            </a:extLst>
          </p:cNvPr>
          <p:cNvSpPr txBox="1"/>
          <p:nvPr/>
        </p:nvSpPr>
        <p:spPr>
          <a:xfrm>
            <a:off x="521208" y="565064"/>
            <a:ext cx="9573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주소창에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http://localhost:8080/api/json/display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DB </a:t>
            </a:r>
            <a:r>
              <a:rPr lang="ko-KR" altLang="en-US" sz="1600" dirty="0"/>
              <a:t>테이블</a:t>
            </a:r>
            <a:r>
              <a:rPr lang="en-US" altLang="ko-KR" sz="1600" dirty="0"/>
              <a:t> </a:t>
            </a:r>
            <a:r>
              <a:rPr lang="ko-KR" altLang="en-US" sz="1600" dirty="0"/>
              <a:t>연동이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</a:t>
            </a:r>
            <a:r>
              <a:rPr lang="en-US" altLang="ko-KR" sz="1600" b="1" dirty="0">
                <a:solidFill>
                  <a:srgbClr val="FF0000"/>
                </a:solidFill>
              </a:rPr>
              <a:t>-</a:t>
            </a:r>
            <a:r>
              <a:rPr lang="ko-KR" altLang="en-US" sz="1600" b="1" dirty="0">
                <a:solidFill>
                  <a:srgbClr val="FF0000"/>
                </a:solidFill>
              </a:rPr>
              <a:t> 테이블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스키마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EF42B1-F657-F15F-B036-62D3564F4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52" y="1537085"/>
            <a:ext cx="11359896" cy="3783829"/>
          </a:xfrm>
          <a:prstGeom prst="rect">
            <a:avLst/>
          </a:prstGeom>
        </p:spPr>
      </p:pic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522A98B3-7FD3-92F6-2C58-754C6BDA4B63}"/>
              </a:ext>
            </a:extLst>
          </p:cNvPr>
          <p:cNvSpPr/>
          <p:nvPr/>
        </p:nvSpPr>
        <p:spPr>
          <a:xfrm>
            <a:off x="966864" y="3657600"/>
            <a:ext cx="3166224" cy="1031424"/>
          </a:xfrm>
          <a:prstGeom prst="wedgeEllipseCallout">
            <a:avLst>
              <a:gd name="adj1" fmla="val -31552"/>
              <a:gd name="adj2" fmla="val -689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Edge</a:t>
            </a:r>
            <a:r>
              <a:rPr lang="ko-KR" altLang="en-US" sz="1000" dirty="0"/>
              <a:t> 브라우저에서 실행했으므로  </a:t>
            </a:r>
            <a:r>
              <a:rPr lang="en-US" altLang="ko-KR" sz="1000" dirty="0"/>
              <a:t>http://</a:t>
            </a:r>
            <a:r>
              <a:rPr lang="ko-KR" altLang="en-US" sz="1000" dirty="0"/>
              <a:t> 는 생략됨</a:t>
            </a:r>
          </a:p>
        </p:txBody>
      </p:sp>
    </p:spTree>
    <p:extLst>
      <p:ext uri="{BB962C8B-B14F-4D97-AF65-F5344CB8AC3E}">
        <p14:creationId xmlns:p14="http://schemas.microsoft.com/office/powerpoint/2010/main" val="980623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E632788-8E75-EE4B-C32E-FDA1B8FF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DABBC-3B72-3F03-71F5-DA6259034C7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E1B69-F622-1D79-C2E4-C7C285C65363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@RestController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E3F2F8-B209-9681-7BE9-A6FF3719D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12" y="1063416"/>
            <a:ext cx="4563112" cy="2715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BFF00E-1EA7-9056-6AB7-05657D7CDEA7}"/>
              </a:ext>
            </a:extLst>
          </p:cNvPr>
          <p:cNvSpPr txBox="1"/>
          <p:nvPr/>
        </p:nvSpPr>
        <p:spPr>
          <a:xfrm>
            <a:off x="6698495" y="1829327"/>
            <a:ext cx="4786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 반환할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36C30F-7DCF-0DA2-5AFC-81D2920D8FDE}"/>
              </a:ext>
            </a:extLst>
          </p:cNvPr>
          <p:cNvSpPr/>
          <p:nvPr/>
        </p:nvSpPr>
        <p:spPr>
          <a:xfrm>
            <a:off x="966649" y="1801368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9A7D49-D7B6-4662-ED03-34E4791E23DB}"/>
              </a:ext>
            </a:extLst>
          </p:cNvPr>
          <p:cNvSpPr/>
          <p:nvPr/>
        </p:nvSpPr>
        <p:spPr>
          <a:xfrm>
            <a:off x="1210273" y="2727318"/>
            <a:ext cx="3736632" cy="847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886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25C0D8-0B87-945F-E1D4-0E18DEBC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16814-B94F-22F0-6374-B13F7C2E1FA7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BE30B-9086-2EE5-A13B-1B8308F0E2E4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@Service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25A87-B061-CAA1-6B64-67CD3B2ACFF1}"/>
              </a:ext>
            </a:extLst>
          </p:cNvPr>
          <p:cNvSpPr txBox="1"/>
          <p:nvPr/>
        </p:nvSpPr>
        <p:spPr>
          <a:xfrm>
            <a:off x="6698495" y="1829327"/>
            <a:ext cx="47863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@Service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연동을 위해서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DD17B0-DAD7-BB5D-59B1-9C2BE5A2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063416"/>
            <a:ext cx="5468113" cy="27721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039E9F5-69F9-A570-81B3-38B131E460FE}"/>
              </a:ext>
            </a:extLst>
          </p:cNvPr>
          <p:cNvSpPr/>
          <p:nvPr/>
        </p:nvSpPr>
        <p:spPr>
          <a:xfrm>
            <a:off x="920929" y="183794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59B05D-B69F-4F7C-C6F8-8F5FABEE6A69}"/>
              </a:ext>
            </a:extLst>
          </p:cNvPr>
          <p:cNvSpPr/>
          <p:nvPr/>
        </p:nvSpPr>
        <p:spPr>
          <a:xfrm>
            <a:off x="1210273" y="2359152"/>
            <a:ext cx="3736632" cy="1261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514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F5E9C4-CDE3-BD9B-1E20-0EB9A0EC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952B1-47C2-4FBF-DF91-28B397475A45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64395-B3D1-C924-388B-D870CABC1C29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@Mapper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798A70-E4D9-394B-441F-982F5B842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129554"/>
            <a:ext cx="3515216" cy="15813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32FA4-C55B-4445-0CDF-98135953622A}"/>
              </a:ext>
            </a:extLst>
          </p:cNvPr>
          <p:cNvSpPr/>
          <p:nvPr/>
        </p:nvSpPr>
        <p:spPr>
          <a:xfrm>
            <a:off x="920929" y="188366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09D589-7CC2-6415-7DD3-BEDA8792FC58}"/>
              </a:ext>
            </a:extLst>
          </p:cNvPr>
          <p:cNvSpPr/>
          <p:nvPr/>
        </p:nvSpPr>
        <p:spPr>
          <a:xfrm>
            <a:off x="2377440" y="2310384"/>
            <a:ext cx="1408175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A55766-1F0D-279D-617F-FB51AF3BCB21}"/>
              </a:ext>
            </a:extLst>
          </p:cNvPr>
          <p:cNvSpPr txBox="1"/>
          <p:nvPr/>
        </p:nvSpPr>
        <p:spPr>
          <a:xfrm>
            <a:off x="6567024" y="1829327"/>
            <a:ext cx="53384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resultType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namespace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사용되는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동일해야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6692F3-24E9-01C7-77CB-7B3D67DB0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3879190"/>
            <a:ext cx="5839640" cy="21720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63155C-2F61-102C-8CCC-1E7DBC545B2F}"/>
              </a:ext>
            </a:extLst>
          </p:cNvPr>
          <p:cNvSpPr txBox="1"/>
          <p:nvPr/>
        </p:nvSpPr>
        <p:spPr>
          <a:xfrm>
            <a:off x="521208" y="3450000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XXXMapper.xml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en-US" altLang="ko-KR" sz="1500" dirty="0" err="1">
                <a:sym typeface="Wingdings" panose="05000000000000000000" pitchFamily="2" charset="2"/>
              </a:rPr>
              <a:t>mybatis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DCB82C-75CB-2A06-FD6E-03055AB20606}"/>
              </a:ext>
            </a:extLst>
          </p:cNvPr>
          <p:cNvSpPr/>
          <p:nvPr/>
        </p:nvSpPr>
        <p:spPr>
          <a:xfrm>
            <a:off x="1938960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4B593F-68B1-1F9C-1DAD-6D09A2ADDE6A}"/>
              </a:ext>
            </a:extLst>
          </p:cNvPr>
          <p:cNvSpPr/>
          <p:nvPr/>
        </p:nvSpPr>
        <p:spPr>
          <a:xfrm>
            <a:off x="1646137" y="2304644"/>
            <a:ext cx="575855" cy="216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CFA68A-DC61-1C4C-68DA-388B5E3F3152}"/>
              </a:ext>
            </a:extLst>
          </p:cNvPr>
          <p:cNvSpPr/>
          <p:nvPr/>
        </p:nvSpPr>
        <p:spPr>
          <a:xfrm>
            <a:off x="4540212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0C4B02FB-631C-6F18-618F-79F15FAA4CB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90798" y="2163962"/>
            <a:ext cx="2660560" cy="3374027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5788696D-FEE9-54A8-A45A-2089C2C5AEAC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1586764" y="3686492"/>
            <a:ext cx="2614840" cy="37468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837F19-B439-1D48-3827-E1B6D12D69F3}"/>
              </a:ext>
            </a:extLst>
          </p:cNvPr>
          <p:cNvSpPr/>
          <p:nvPr/>
        </p:nvSpPr>
        <p:spPr>
          <a:xfrm>
            <a:off x="2500664" y="4821763"/>
            <a:ext cx="2135344" cy="253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062C4C-0B68-0D82-9BBD-6BDE0881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6E9C5-06AE-8E3B-511E-6AEED8BDAD2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0D00B-5996-6D17-6D1D-924B4CA07950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application.yml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CA373-8E84-A18C-A2EE-1CD9A75D45A8}"/>
              </a:ext>
            </a:extLst>
          </p:cNvPr>
          <p:cNvSpPr txBox="1"/>
          <p:nvPr/>
        </p:nvSpPr>
        <p:spPr>
          <a:xfrm>
            <a:off x="5901131" y="1001665"/>
            <a:ext cx="60500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이름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최소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datasource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4.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E66874-BB47-464E-7BF1-D9EC24F2B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24" y="983053"/>
            <a:ext cx="4925112" cy="311511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9A4192F-36B9-191E-DDD2-7399795DDE02}"/>
              </a:ext>
            </a:extLst>
          </p:cNvPr>
          <p:cNvSpPr/>
          <p:nvPr/>
        </p:nvSpPr>
        <p:spPr>
          <a:xfrm>
            <a:off x="1103808" y="2147415"/>
            <a:ext cx="4309439" cy="1950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8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FB3AB91-AE7F-8603-E985-92ED8B8B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C65A0-D018-19D5-ACF7-5611E89BD22E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7A975-0D74-DC7D-DE27-39FC22D86D45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pom.xml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B5F76D-140A-DE51-E681-74E8B076D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31" y="1001665"/>
            <a:ext cx="6563641" cy="19338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15892C-74AA-3B6C-3740-501951771F29}"/>
              </a:ext>
            </a:extLst>
          </p:cNvPr>
          <p:cNvSpPr/>
          <p:nvPr/>
        </p:nvSpPr>
        <p:spPr>
          <a:xfrm>
            <a:off x="1853616" y="1214727"/>
            <a:ext cx="4766640" cy="60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04D6B4-F8ED-E27C-5EE8-0FFEB0CC0D5F}"/>
              </a:ext>
            </a:extLst>
          </p:cNvPr>
          <p:cNvSpPr/>
          <p:nvPr/>
        </p:nvSpPr>
        <p:spPr>
          <a:xfrm>
            <a:off x="1853616" y="2162655"/>
            <a:ext cx="4766640" cy="60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FBB57-00F8-6209-66B6-A349ADBF8CA7}"/>
              </a:ext>
            </a:extLst>
          </p:cNvPr>
          <p:cNvSpPr txBox="1"/>
          <p:nvPr/>
        </p:nvSpPr>
        <p:spPr>
          <a:xfrm>
            <a:off x="7400747" y="1367425"/>
            <a:ext cx="3992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MariaDB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dependency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81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DFA97-F7C8-9530-822F-8CBFC43E2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3DD0B79-FD7D-96AD-BCC7-E9820B12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0A602-73AC-C1A5-31EF-397D385DFF78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C96D0-4838-967B-CCDA-7F0E77B22242}"/>
              </a:ext>
            </a:extLst>
          </p:cNvPr>
          <p:cNvSpPr txBox="1"/>
          <p:nvPr/>
        </p:nvSpPr>
        <p:spPr>
          <a:xfrm>
            <a:off x="521208" y="565064"/>
            <a:ext cx="9710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상단 메뉴 </a:t>
            </a:r>
            <a:r>
              <a:rPr lang="en-US" altLang="ko-KR" sz="1400" dirty="0"/>
              <a:t>[ File ] &gt;</a:t>
            </a:r>
            <a:r>
              <a:rPr lang="ko-KR" altLang="en-US" sz="1400" dirty="0"/>
              <a:t> </a:t>
            </a:r>
            <a:r>
              <a:rPr lang="en-US" altLang="ko-KR" sz="1400" dirty="0"/>
              <a:t>[ New ] &gt; [ Other ] &gt; Spring Boot &gt; Spring Starter Project &gt; [ Next ] &gt; </a:t>
            </a:r>
            <a:r>
              <a:rPr lang="en-US" altLang="ko-KR" sz="1400" b="1" dirty="0">
                <a:solidFill>
                  <a:srgbClr val="FF0000"/>
                </a:solidFill>
              </a:rPr>
              <a:t>New Spring Starter Project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B3BBF71-9356-990B-F570-6515EF51CD3E}"/>
              </a:ext>
            </a:extLst>
          </p:cNvPr>
          <p:cNvGrpSpPr/>
          <p:nvPr/>
        </p:nvGrpSpPr>
        <p:grpSpPr>
          <a:xfrm>
            <a:off x="1220724" y="986277"/>
            <a:ext cx="4087368" cy="5640988"/>
            <a:chOff x="3398881" y="0"/>
            <a:chExt cx="5394237" cy="6858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7FF8334-5BF1-4F0F-44A5-1237BFAA3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98881" y="0"/>
              <a:ext cx="5394237" cy="68580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9C042A-9E05-1A37-0657-90FAD3F3BA98}"/>
                </a:ext>
              </a:extLst>
            </p:cNvPr>
            <p:cNvSpPr/>
            <p:nvPr/>
          </p:nvSpPr>
          <p:spPr>
            <a:xfrm>
              <a:off x="3493008" y="2514600"/>
              <a:ext cx="4965192" cy="5486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9AE5E2E-C257-805E-A8C8-C5D8A7435231}"/>
                </a:ext>
              </a:extLst>
            </p:cNvPr>
            <p:cNvSpPr/>
            <p:nvPr/>
          </p:nvSpPr>
          <p:spPr>
            <a:xfrm>
              <a:off x="3489960" y="1578864"/>
              <a:ext cx="4965192" cy="2468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DE0253F-E798-15F2-E68B-923B6DD69D87}"/>
                </a:ext>
              </a:extLst>
            </p:cNvPr>
            <p:cNvSpPr/>
            <p:nvPr/>
          </p:nvSpPr>
          <p:spPr>
            <a:xfrm>
              <a:off x="3489960" y="3470109"/>
              <a:ext cx="4965192" cy="2468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4D757E5-78ED-7EA4-3345-933FE00E1014}"/>
                </a:ext>
              </a:extLst>
            </p:cNvPr>
            <p:cNvSpPr/>
            <p:nvPr/>
          </p:nvSpPr>
          <p:spPr>
            <a:xfrm>
              <a:off x="3489960" y="4399007"/>
              <a:ext cx="4965192" cy="2468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398D7E-8046-7A4D-40A4-857E34C6D50C}"/>
                </a:ext>
              </a:extLst>
            </p:cNvPr>
            <p:cNvSpPr/>
            <p:nvPr/>
          </p:nvSpPr>
          <p:spPr>
            <a:xfrm>
              <a:off x="5635752" y="6453359"/>
              <a:ext cx="947928" cy="2468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3B954D3-795F-8D9F-2A9A-738686D62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368641"/>
              </p:ext>
            </p:extLst>
          </p:nvPr>
        </p:nvGraphicFramePr>
        <p:xfrm>
          <a:off x="6025896" y="1560259"/>
          <a:ext cx="5164843" cy="4226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65376">
                  <a:extLst>
                    <a:ext uri="{9D8B030D-6E8A-4147-A177-3AD203B41FA5}">
                      <a16:colId xmlns:a16="http://schemas.microsoft.com/office/drawing/2014/main" val="1797959915"/>
                    </a:ext>
                  </a:extLst>
                </a:gridCol>
                <a:gridCol w="3299467">
                  <a:extLst>
                    <a:ext uri="{9D8B030D-6E8A-4147-A177-3AD203B41FA5}">
                      <a16:colId xmlns:a16="http://schemas.microsoft.com/office/drawing/2014/main" val="1458635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설정값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2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 </a:t>
                      </a:r>
                      <a:r>
                        <a:rPr lang="en-US" altLang="ko-KR" sz="1400" dirty="0" err="1"/>
                        <a:t>your_project_name</a:t>
                      </a:r>
                      <a:r>
                        <a:rPr lang="en-US" altLang="ko-KR" sz="1400" dirty="0"/>
                        <a:t> 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5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Maven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15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Packaging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Jar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1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Java Version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Language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Java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0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Group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 </a:t>
                      </a:r>
                      <a:r>
                        <a:rPr lang="en-US" altLang="ko-KR" sz="1400" dirty="0" err="1"/>
                        <a:t>your_group_name</a:t>
                      </a:r>
                      <a:r>
                        <a:rPr lang="en-US" altLang="ko-KR" sz="1400" dirty="0"/>
                        <a:t> 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0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Artifact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 the same as </a:t>
                      </a:r>
                      <a:r>
                        <a:rPr lang="en-US" altLang="ko-KR" sz="1400" dirty="0" err="1"/>
                        <a:t>your_project_name</a:t>
                      </a:r>
                      <a:r>
                        <a:rPr lang="en-US" altLang="ko-KR" sz="1400" dirty="0"/>
                        <a:t> 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48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Version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[ default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39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 default ] or [ </a:t>
                      </a:r>
                      <a:r>
                        <a:rPr lang="en-US" altLang="ko-KR" sz="1400" dirty="0" err="1"/>
                        <a:t>your_description</a:t>
                      </a:r>
                      <a:r>
                        <a:rPr lang="en-US" altLang="ko-KR" sz="1400" dirty="0"/>
                        <a:t> 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52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>
                          <a:solidFill>
                            <a:srgbClr val="FF0000"/>
                          </a:solidFill>
                        </a:rPr>
                        <a:t>Package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err="1">
                          <a:solidFill>
                            <a:schemeClr val="tx1"/>
                          </a:solidFill>
                        </a:rPr>
                        <a:t>egov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5366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BED5844-1247-95C4-74EC-A41E0799A146}"/>
              </a:ext>
            </a:extLst>
          </p:cNvPr>
          <p:cNvSpPr txBox="1"/>
          <p:nvPr/>
        </p:nvSpPr>
        <p:spPr>
          <a:xfrm>
            <a:off x="6404363" y="5998316"/>
            <a:ext cx="4786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400" dirty="0"/>
              <a:t>Package</a:t>
            </a:r>
            <a:r>
              <a:rPr lang="ko-KR" altLang="en-US" sz="1400" dirty="0"/>
              <a:t>명은 </a:t>
            </a:r>
            <a:r>
              <a:rPr lang="ko-KR" altLang="en-US" sz="1400" dirty="0">
                <a:sym typeface="Wingdings" panose="05000000000000000000" pitchFamily="2" charset="2"/>
              </a:rPr>
              <a:t>반드시</a:t>
            </a:r>
            <a:r>
              <a:rPr lang="en-US" altLang="ko-KR" sz="1400" dirty="0"/>
              <a:t> </a:t>
            </a:r>
            <a:r>
              <a:rPr lang="en-US" altLang="ko-KR" sz="1400" b="1" dirty="0" err="1">
                <a:solidFill>
                  <a:srgbClr val="FF0000"/>
                </a:solidFill>
              </a:rPr>
              <a:t>egov</a:t>
            </a:r>
            <a:r>
              <a:rPr lang="ko-KR" altLang="en-US" sz="1400" dirty="0"/>
              <a:t>로 해야 함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프로젝트 완성 후 </a:t>
            </a:r>
            <a:r>
              <a:rPr lang="en-US" altLang="ko-KR" sz="1400" dirty="0"/>
              <a:t>Rename</a:t>
            </a:r>
            <a:r>
              <a:rPr lang="ko-KR" altLang="en-US" sz="1400" dirty="0"/>
              <a:t>하여 변경할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730292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0DF7D-7891-A0D5-AEAD-43CB0E028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6DA4C-EBC3-7EF4-9CC2-D05EEC22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F30B5-BCF9-042A-009A-5FAFA66F8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옵션값 </a:t>
            </a:r>
            <a:r>
              <a:rPr lang="en-US" altLang="ko-KR" dirty="0"/>
              <a:t>: 4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27AC20-CBEC-3120-7DBB-498EFD8C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66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AE1CF2-0135-2282-AECF-011AA1B3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A2881-8A38-3DEB-A866-3DCC1A517C01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2909B-E7CE-F23F-9EC0-3BA9C43E9150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실행 </a:t>
            </a:r>
            <a:r>
              <a:rPr lang="en-US" altLang="ko-KR" sz="1500" dirty="0"/>
              <a:t>: java -jar GenerateExample-SpringBoot.jar </a:t>
            </a:r>
            <a:r>
              <a:rPr lang="en-US" altLang="ko-KR" sz="1500" b="1" dirty="0">
                <a:solidFill>
                  <a:srgbClr val="FF0000"/>
                </a:solidFill>
              </a:rPr>
              <a:t>4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7DB6E25-0E91-1FAF-914C-85BA99D93525}"/>
              </a:ext>
            </a:extLst>
          </p:cNvPr>
          <p:cNvGrpSpPr/>
          <p:nvPr/>
        </p:nvGrpSpPr>
        <p:grpSpPr>
          <a:xfrm>
            <a:off x="374904" y="1276849"/>
            <a:ext cx="11457432" cy="4831343"/>
            <a:chOff x="0" y="1137385"/>
            <a:chExt cx="12192000" cy="532102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9D3D26E-8623-5AC1-D4D0-284AC3DDA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37385"/>
              <a:ext cx="12192000" cy="242524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1780781-1A2A-E050-6301-AE3F4FD80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618276"/>
              <a:ext cx="12192000" cy="2840135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7F4C98-E5DE-76BE-B495-7B3A86806A5E}"/>
              </a:ext>
            </a:extLst>
          </p:cNvPr>
          <p:cNvSpPr/>
          <p:nvPr/>
        </p:nvSpPr>
        <p:spPr>
          <a:xfrm>
            <a:off x="7687488" y="1810512"/>
            <a:ext cx="4044264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0D1A5D-EEF3-73BD-9C93-33E22FD1E679}"/>
              </a:ext>
            </a:extLst>
          </p:cNvPr>
          <p:cNvSpPr/>
          <p:nvPr/>
        </p:nvSpPr>
        <p:spPr>
          <a:xfrm>
            <a:off x="441960" y="2160410"/>
            <a:ext cx="11289792" cy="3499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A2577125-C7F8-28C5-8F4A-0BF301EC6109}"/>
              </a:ext>
            </a:extLst>
          </p:cNvPr>
          <p:cNvSpPr/>
          <p:nvPr/>
        </p:nvSpPr>
        <p:spPr>
          <a:xfrm>
            <a:off x="8583816" y="4938303"/>
            <a:ext cx="3166224" cy="1031424"/>
          </a:xfrm>
          <a:prstGeom prst="wedgeEllipseCallout">
            <a:avLst>
              <a:gd name="adj1" fmla="val -42237"/>
              <a:gd name="adj2" fmla="val -777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완료 됨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삭제 실패 문구는 기존에 존재하는 폴더 및 파일 삭제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초기화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대한 메시지이므로 무시해도 됨</a:t>
            </a:r>
          </a:p>
        </p:txBody>
      </p:sp>
    </p:spTree>
    <p:extLst>
      <p:ext uri="{BB962C8B-B14F-4D97-AF65-F5344CB8AC3E}">
        <p14:creationId xmlns:p14="http://schemas.microsoft.com/office/powerpoint/2010/main" val="1872003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BC3C33-8DD2-7F1E-5DDE-BE743B20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4F542-584E-A950-B116-E31C986014AA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63C65D-CFE5-3341-E3C9-3D9D6101266C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새로고침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프로젝트명 </a:t>
            </a:r>
            <a:r>
              <a:rPr lang="ko-KR" altLang="en-US" sz="1500" dirty="0" err="1"/>
              <a:t>우클릭</a:t>
            </a:r>
            <a:r>
              <a:rPr lang="ko-KR" altLang="en-US" sz="1500" dirty="0"/>
              <a:t> </a:t>
            </a:r>
            <a:r>
              <a:rPr lang="en-US" altLang="ko-KR" sz="1500" dirty="0"/>
              <a:t>&gt; Refresh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B5FBF-1843-19B1-4ACC-6D08CD356FA7}"/>
              </a:ext>
            </a:extLst>
          </p:cNvPr>
          <p:cNvSpPr txBox="1"/>
          <p:nvPr/>
        </p:nvSpPr>
        <p:spPr>
          <a:xfrm>
            <a:off x="5985263" y="1157977"/>
            <a:ext cx="478637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controller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@Controller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브라우저에 출력하는 기본적인 페이지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"/members/info"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브라우저 주소창에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http://localhost:8080/members/info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memberInfo.jsp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정의 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설정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JSP view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사용할 수도 있으나 이 문서에서는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webapps/WEB-INF/views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 및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pom.xml : JSP 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 완료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183EE2-56C8-9869-6320-DABE378B2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22" y="897770"/>
            <a:ext cx="3876982" cy="56979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54D7CE1-E1AC-B9BF-54B2-21175A4DB4DC}"/>
              </a:ext>
            </a:extLst>
          </p:cNvPr>
          <p:cNvSpPr/>
          <p:nvPr/>
        </p:nvSpPr>
        <p:spPr>
          <a:xfrm>
            <a:off x="677089" y="1352270"/>
            <a:ext cx="2998549" cy="1123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B1AA76-E249-3DC5-6811-0341E3F7DC8F}"/>
              </a:ext>
            </a:extLst>
          </p:cNvPr>
          <p:cNvSpPr txBox="1"/>
          <p:nvPr/>
        </p:nvSpPr>
        <p:spPr>
          <a:xfrm>
            <a:off x="3700272" y="1306788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19E4F7-3F0F-089E-562F-A2ADF726B9FB}"/>
              </a:ext>
            </a:extLst>
          </p:cNvPr>
          <p:cNvSpPr txBox="1"/>
          <p:nvPr/>
        </p:nvSpPr>
        <p:spPr>
          <a:xfrm>
            <a:off x="3700272" y="2492460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288E40-98F7-4682-16FF-B30FC6EFCDCF}"/>
              </a:ext>
            </a:extLst>
          </p:cNvPr>
          <p:cNvSpPr txBox="1"/>
          <p:nvPr/>
        </p:nvSpPr>
        <p:spPr>
          <a:xfrm>
            <a:off x="3700272" y="4019469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EE50C6-CAA7-DD56-C9D1-BC413A3EEEA1}"/>
              </a:ext>
            </a:extLst>
          </p:cNvPr>
          <p:cNvSpPr/>
          <p:nvPr/>
        </p:nvSpPr>
        <p:spPr>
          <a:xfrm>
            <a:off x="674041" y="2523506"/>
            <a:ext cx="2998549" cy="9695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ED111B-61B5-84F3-B1F9-3C7394962CB9}"/>
              </a:ext>
            </a:extLst>
          </p:cNvPr>
          <p:cNvSpPr/>
          <p:nvPr/>
        </p:nvSpPr>
        <p:spPr>
          <a:xfrm>
            <a:off x="680137" y="4074938"/>
            <a:ext cx="2998549" cy="1123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0D6919-2C6F-798A-1CD5-73C0B1EFDCAC}"/>
              </a:ext>
            </a:extLst>
          </p:cNvPr>
          <p:cNvSpPr txBox="1"/>
          <p:nvPr/>
        </p:nvSpPr>
        <p:spPr>
          <a:xfrm>
            <a:off x="3386328" y="6302421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BF823C-8E59-1048-49C3-EF585312D3F3}"/>
              </a:ext>
            </a:extLst>
          </p:cNvPr>
          <p:cNvSpPr/>
          <p:nvPr/>
        </p:nvSpPr>
        <p:spPr>
          <a:xfrm>
            <a:off x="686233" y="6389512"/>
            <a:ext cx="2706191" cy="175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0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1B1572-F5BA-77E6-6426-723EB27E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A8378-53EB-35F2-F693-7DDB5851F2D4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79512-F1EF-DE7E-FD2A-475D76ECCC76}"/>
              </a:ext>
            </a:extLst>
          </p:cNvPr>
          <p:cNvSpPr txBox="1"/>
          <p:nvPr/>
        </p:nvSpPr>
        <p:spPr>
          <a:xfrm>
            <a:off x="521208" y="565064"/>
            <a:ext cx="957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주소창에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http://localhost:8080/members/info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781CFD-E48E-9A87-AA1A-6F69B726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48" y="1263275"/>
            <a:ext cx="8396904" cy="5376841"/>
          </a:xfrm>
          <a:prstGeom prst="rect">
            <a:avLst/>
          </a:prstGeom>
        </p:spPr>
      </p:pic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75DE85B6-5414-8059-4353-6FB05E676D6C}"/>
              </a:ext>
            </a:extLst>
          </p:cNvPr>
          <p:cNvSpPr/>
          <p:nvPr/>
        </p:nvSpPr>
        <p:spPr>
          <a:xfrm>
            <a:off x="619392" y="2560320"/>
            <a:ext cx="3166224" cy="1031424"/>
          </a:xfrm>
          <a:prstGeom prst="wedgeEllipseCallout">
            <a:avLst>
              <a:gd name="adj1" fmla="val 22453"/>
              <a:gd name="adj2" fmla="val -981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Edge</a:t>
            </a:r>
            <a:r>
              <a:rPr lang="ko-KR" altLang="en-US" sz="1000" dirty="0"/>
              <a:t> 브라우저에서 실행했으므로  </a:t>
            </a:r>
            <a:r>
              <a:rPr lang="en-US" altLang="ko-KR" sz="1000" dirty="0"/>
              <a:t>http://</a:t>
            </a:r>
            <a:r>
              <a:rPr lang="ko-KR" altLang="en-US" sz="1000" dirty="0"/>
              <a:t> 는 생략됨</a:t>
            </a:r>
          </a:p>
        </p:txBody>
      </p:sp>
    </p:spTree>
    <p:extLst>
      <p:ext uri="{BB962C8B-B14F-4D97-AF65-F5344CB8AC3E}">
        <p14:creationId xmlns:p14="http://schemas.microsoft.com/office/powerpoint/2010/main" val="2031245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39344B-680D-7EBA-4B42-55073DF4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6777C0-FCE5-1779-C165-0FDA45F9BCDB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E6E5B-2F02-CE20-4E84-68181A8629C2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0225E3-C6F7-8C93-2C7D-02E05A7E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19" y="1063416"/>
            <a:ext cx="5010849" cy="2886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8130EE-9C47-6199-704D-1DC04C8D081A}"/>
              </a:ext>
            </a:extLst>
          </p:cNvPr>
          <p:cNvSpPr txBox="1"/>
          <p:nvPr/>
        </p:nvSpPr>
        <p:spPr>
          <a:xfrm>
            <a:off x="6698494" y="1829327"/>
            <a:ext cx="50108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출력할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return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문에는 매핑 되어야 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명을 명시한다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3D065D-DE31-071A-41BE-FBDC13E55928}"/>
              </a:ext>
            </a:extLst>
          </p:cNvPr>
          <p:cNvSpPr/>
          <p:nvPr/>
        </p:nvSpPr>
        <p:spPr>
          <a:xfrm>
            <a:off x="966649" y="1801368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F56FDC-BE3E-6EF2-EB0C-FB1F955B7513}"/>
              </a:ext>
            </a:extLst>
          </p:cNvPr>
          <p:cNvSpPr/>
          <p:nvPr/>
        </p:nvSpPr>
        <p:spPr>
          <a:xfrm>
            <a:off x="1210273" y="2935224"/>
            <a:ext cx="3736632" cy="667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263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EC741F-2219-0725-620F-B3B7B95F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B97DE-1F8B-1645-DD59-6DF2B890CABC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E7BAE-6201-6F01-980D-3A9DCBEC9C5D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XXX.jsp</a:t>
            </a:r>
            <a:r>
              <a:rPr lang="en-US" altLang="ko-KR" sz="1500" dirty="0"/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 JSP</a:t>
            </a:r>
            <a:r>
              <a:rPr lang="ko-KR" altLang="en-US" sz="1500" dirty="0">
                <a:sym typeface="Wingdings" panose="05000000000000000000" pitchFamily="2" charset="2"/>
              </a:rPr>
              <a:t> 파일의 경로 정보가 핵심 </a:t>
            </a:r>
            <a:r>
              <a:rPr lang="en-US" altLang="ko-KR" sz="1500" dirty="0">
                <a:sym typeface="Wingdings" panose="05000000000000000000" pitchFamily="2" charset="2"/>
              </a:rPr>
              <a:t>(</a:t>
            </a:r>
            <a:r>
              <a:rPr lang="ko-KR" altLang="en-US" sz="1500" dirty="0">
                <a:sym typeface="Wingdings" panose="05000000000000000000" pitchFamily="2" charset="2"/>
              </a:rPr>
              <a:t>다음 페이지 참고</a:t>
            </a:r>
            <a:r>
              <a:rPr lang="en-US" altLang="ko-KR" sz="1500" dirty="0">
                <a:sym typeface="Wingdings" panose="05000000000000000000" pitchFamily="2" charset="2"/>
              </a:rPr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417DC8-D4DD-DB9D-5303-CA73A3A4C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83" y="1001665"/>
            <a:ext cx="8106906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2B3943C-571A-CA62-B8E6-71626425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1" y="1001665"/>
            <a:ext cx="4963218" cy="404869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10B83E1-E726-09F3-08D1-F931C116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8242D-C831-C671-27DA-2D6F76E049D0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application.yml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17CBF-D491-B2AB-CD4F-2ED2E05A02BA}"/>
              </a:ext>
            </a:extLst>
          </p:cNvPr>
          <p:cNvSpPr txBox="1"/>
          <p:nvPr/>
        </p:nvSpPr>
        <p:spPr>
          <a:xfrm>
            <a:off x="5901131" y="1001665"/>
            <a:ext cx="60500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이름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최소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Datasource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연동이 필요한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4.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연동이 필요한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5.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JSP view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경로 정보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/main/webapps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프레임워크 차원에서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classpath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등록되어 있음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51AA76-89AE-2E67-DDF5-440F40B63E2C}"/>
              </a:ext>
            </a:extLst>
          </p:cNvPr>
          <p:cNvSpPr/>
          <p:nvPr/>
        </p:nvSpPr>
        <p:spPr>
          <a:xfrm>
            <a:off x="1103808" y="4287111"/>
            <a:ext cx="4309439" cy="763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91EE9-D15A-E889-F726-544F2C2A5F11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2494146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66F22D-774E-0A39-CE12-BA50D7F1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6EEA57-49B0-A850-4A49-18B999E288F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E4CC8-42C1-78F4-48FC-67C37AAB8002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pom.xml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5EEA06-9A17-54EB-329B-B7D677F3C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5" y="1063416"/>
            <a:ext cx="6354062" cy="172426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8EF82B-7A87-D81E-1617-CDCD1EB38027}"/>
              </a:ext>
            </a:extLst>
          </p:cNvPr>
          <p:cNvSpPr/>
          <p:nvPr/>
        </p:nvSpPr>
        <p:spPr>
          <a:xfrm>
            <a:off x="2950863" y="1223871"/>
            <a:ext cx="2069193" cy="239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9ABD57-8BB2-3E85-5D2A-26F1ADCD6D4F}"/>
              </a:ext>
            </a:extLst>
          </p:cNvPr>
          <p:cNvSpPr/>
          <p:nvPr/>
        </p:nvSpPr>
        <p:spPr>
          <a:xfrm>
            <a:off x="2950863" y="2005776"/>
            <a:ext cx="1218802" cy="239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6733-C0E2-48CA-F230-C6C09D3B09C5}"/>
              </a:ext>
            </a:extLst>
          </p:cNvPr>
          <p:cNvSpPr txBox="1"/>
          <p:nvPr/>
        </p:nvSpPr>
        <p:spPr>
          <a:xfrm>
            <a:off x="7099807" y="1290838"/>
            <a:ext cx="5092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사용을 위해서 다음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org.apache.tomcat.embed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javax.servlet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258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00983-31AC-3BCA-0F7E-CC9F728D4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A4F6E-7DEF-B13C-6C77-3D252266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4986C5-7BB4-43BE-E0E3-073D029F6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옵션값 </a:t>
            </a:r>
            <a:r>
              <a:rPr lang="en-US" altLang="ko-KR" dirty="0"/>
              <a:t>: 5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E997BA-C10B-426C-1661-007E7717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81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A3D4DE-BECC-B53D-9939-7C3383BC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182726-937E-049A-B552-1EB13E2A4101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8CD79-B80B-AB25-D9B4-98CD297ACBC4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실행 </a:t>
            </a:r>
            <a:r>
              <a:rPr lang="en-US" altLang="ko-KR" sz="1500" dirty="0"/>
              <a:t>: java -jar GenerateExample-SpringBoot.jar </a:t>
            </a:r>
            <a:r>
              <a:rPr lang="en-US" altLang="ko-KR" sz="1500" b="1" dirty="0">
                <a:solidFill>
                  <a:srgbClr val="FF0000"/>
                </a:solidFill>
              </a:rPr>
              <a:t>5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7013E2C-64C5-4810-EEF5-FC93F7970C8F}"/>
              </a:ext>
            </a:extLst>
          </p:cNvPr>
          <p:cNvGrpSpPr/>
          <p:nvPr/>
        </p:nvGrpSpPr>
        <p:grpSpPr>
          <a:xfrm>
            <a:off x="239268" y="1503221"/>
            <a:ext cx="11713464" cy="3851557"/>
            <a:chOff x="0" y="1195931"/>
            <a:chExt cx="12192000" cy="412570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5593804-7BB3-63CC-6BF6-38E5595A5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95931"/>
              <a:ext cx="12192000" cy="230815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9669A2C-0607-8AB1-5AE4-8988851D6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84622"/>
              <a:ext cx="12192000" cy="1737011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47205E-D87E-012D-7F00-35478FDC10CB}"/>
              </a:ext>
            </a:extLst>
          </p:cNvPr>
          <p:cNvSpPr/>
          <p:nvPr/>
        </p:nvSpPr>
        <p:spPr>
          <a:xfrm>
            <a:off x="7705776" y="2066544"/>
            <a:ext cx="4044264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78E88A-FFF8-1878-DAA6-8EBF6997BEB7}"/>
              </a:ext>
            </a:extLst>
          </p:cNvPr>
          <p:cNvSpPr/>
          <p:nvPr/>
        </p:nvSpPr>
        <p:spPr>
          <a:xfrm>
            <a:off x="239268" y="2416443"/>
            <a:ext cx="11510772" cy="25213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9011A7F1-8D4D-E381-7FA6-E2925AB7AB11}"/>
              </a:ext>
            </a:extLst>
          </p:cNvPr>
          <p:cNvSpPr/>
          <p:nvPr/>
        </p:nvSpPr>
        <p:spPr>
          <a:xfrm>
            <a:off x="8144796" y="4221326"/>
            <a:ext cx="3166224" cy="1031424"/>
          </a:xfrm>
          <a:prstGeom prst="wedgeEllipseCallout">
            <a:avLst>
              <a:gd name="adj1" fmla="val -42237"/>
              <a:gd name="adj2" fmla="val -777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완료 됨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삭제 실패 문구는 기존에 존재하는 폴더 및 파일 삭제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초기화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대한 메시지이므로 무시해도 됨</a:t>
            </a:r>
          </a:p>
        </p:txBody>
      </p:sp>
    </p:spTree>
    <p:extLst>
      <p:ext uri="{BB962C8B-B14F-4D97-AF65-F5344CB8AC3E}">
        <p14:creationId xmlns:p14="http://schemas.microsoft.com/office/powerpoint/2010/main" val="217216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C9448-C6DF-861D-5CE4-C8FD7E057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E57AD4-A0B0-95A9-FC2F-AAAE5D38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EE363-80CD-4D75-6D0B-CC57E37D52EE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69F4F9-A6BC-4FBD-091D-B5C939A6480B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Dependency</a:t>
            </a:r>
            <a:r>
              <a:rPr lang="ko-KR" altLang="en-US" sz="1500" dirty="0"/>
              <a:t> 설정 </a:t>
            </a:r>
            <a:r>
              <a:rPr lang="en-US" altLang="ko-KR" sz="1500" dirty="0"/>
              <a:t>:</a:t>
            </a:r>
            <a:r>
              <a:rPr lang="en-US" altLang="ko-KR" sz="1500" b="1" dirty="0"/>
              <a:t> </a:t>
            </a:r>
            <a:r>
              <a:rPr lang="en-US" altLang="ko-KR" sz="1500" b="1" dirty="0">
                <a:solidFill>
                  <a:srgbClr val="FF0000"/>
                </a:solidFill>
              </a:rPr>
              <a:t>Spring Boot </a:t>
            </a:r>
            <a:r>
              <a:rPr lang="en-US" altLang="ko-KR" sz="1500" b="1" dirty="0" err="1">
                <a:solidFill>
                  <a:srgbClr val="FF0000"/>
                </a:solidFill>
              </a:rPr>
              <a:t>DevTools</a:t>
            </a:r>
            <a:r>
              <a:rPr lang="en-US" altLang="ko-KR" sz="1500" b="1" dirty="0">
                <a:solidFill>
                  <a:srgbClr val="FF0000"/>
                </a:solidFill>
              </a:rPr>
              <a:t> / Spring Web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352820-B351-BBDC-5311-7E0DB733E08D}"/>
              </a:ext>
            </a:extLst>
          </p:cNvPr>
          <p:cNvGrpSpPr/>
          <p:nvPr/>
        </p:nvGrpSpPr>
        <p:grpSpPr>
          <a:xfrm>
            <a:off x="3468704" y="960995"/>
            <a:ext cx="4418912" cy="2226612"/>
            <a:chOff x="615776" y="1276849"/>
            <a:chExt cx="4692316" cy="239724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038FB5B-203A-A4B7-AD12-50E717572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776" y="1276849"/>
              <a:ext cx="4692316" cy="2397246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A045A3-98AD-6E78-6893-B6FCD686CB32}"/>
                </a:ext>
              </a:extLst>
            </p:cNvPr>
            <p:cNvSpPr/>
            <p:nvPr/>
          </p:nvSpPr>
          <p:spPr>
            <a:xfrm>
              <a:off x="731953" y="2815310"/>
              <a:ext cx="2239847" cy="2479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151D4C-0B1D-F204-9C12-0F889659B8C1}"/>
              </a:ext>
            </a:extLst>
          </p:cNvPr>
          <p:cNvGrpSpPr/>
          <p:nvPr/>
        </p:nvGrpSpPr>
        <p:grpSpPr>
          <a:xfrm>
            <a:off x="713969" y="3714194"/>
            <a:ext cx="4441117" cy="2182811"/>
            <a:chOff x="6383637" y="1276849"/>
            <a:chExt cx="4715895" cy="235008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7E3768C-49FD-4CF5-B507-8CDEF0BDC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3637" y="1276849"/>
              <a:ext cx="4715895" cy="2350088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377BC05-53FA-3B3A-4F81-8A28B8DB4F86}"/>
                </a:ext>
              </a:extLst>
            </p:cNvPr>
            <p:cNvSpPr/>
            <p:nvPr/>
          </p:nvSpPr>
          <p:spPr>
            <a:xfrm>
              <a:off x="6497807" y="2815310"/>
              <a:ext cx="2239847" cy="2479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C652208-9ED3-C978-6736-A3CB05A93B24}"/>
                </a:ext>
              </a:extLst>
            </p:cNvPr>
            <p:cNvSpPr/>
            <p:nvPr/>
          </p:nvSpPr>
          <p:spPr>
            <a:xfrm>
              <a:off x="6497807" y="3379007"/>
              <a:ext cx="1594633" cy="2479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2631617-DC28-0339-68E2-FDD1155D273D}"/>
              </a:ext>
            </a:extLst>
          </p:cNvPr>
          <p:cNvGrpSpPr/>
          <p:nvPr/>
        </p:nvGrpSpPr>
        <p:grpSpPr>
          <a:xfrm>
            <a:off x="7044316" y="3708605"/>
            <a:ext cx="4433715" cy="2584331"/>
            <a:chOff x="6383637" y="3779893"/>
            <a:chExt cx="4708035" cy="278237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5E858B-1B2E-0072-545C-DA095178F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3637" y="3779893"/>
              <a:ext cx="4708035" cy="2782378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8929C36-DB1C-A4E8-B8B7-2F6E2D0A35E6}"/>
                </a:ext>
              </a:extLst>
            </p:cNvPr>
            <p:cNvSpPr/>
            <p:nvPr/>
          </p:nvSpPr>
          <p:spPr>
            <a:xfrm>
              <a:off x="6497807" y="5317718"/>
              <a:ext cx="2239847" cy="2479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92E3914-D911-40C4-BE82-EA027F2DA0EB}"/>
                </a:ext>
              </a:extLst>
            </p:cNvPr>
            <p:cNvSpPr/>
            <p:nvPr/>
          </p:nvSpPr>
          <p:spPr>
            <a:xfrm>
              <a:off x="6497807" y="5881415"/>
              <a:ext cx="1594633" cy="2479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856FC25-B94F-92BC-24F6-FB615F7EE177}"/>
              </a:ext>
            </a:extLst>
          </p:cNvPr>
          <p:cNvSpPr txBox="1"/>
          <p:nvPr/>
        </p:nvSpPr>
        <p:spPr>
          <a:xfrm>
            <a:off x="4632781" y="6490769"/>
            <a:ext cx="38065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 Make</a:t>
            </a:r>
            <a:r>
              <a:rPr lang="ko-KR" altLang="en-US" sz="1500" dirty="0"/>
              <a:t> </a:t>
            </a:r>
            <a:r>
              <a:rPr lang="en-US" altLang="ko-KR" sz="1500" dirty="0"/>
              <a:t>Default ] &gt; [ Next ] &gt; [ Finish ]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5593BE5-B0CA-CE79-B1A7-12812307E50E}"/>
              </a:ext>
            </a:extLst>
          </p:cNvPr>
          <p:cNvSpPr/>
          <p:nvPr/>
        </p:nvSpPr>
        <p:spPr>
          <a:xfrm rot="2981886">
            <a:off x="2916636" y="3125548"/>
            <a:ext cx="420624" cy="5394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AFA0240E-194B-A79A-424F-9D6832906DC4}"/>
              </a:ext>
            </a:extLst>
          </p:cNvPr>
          <p:cNvSpPr/>
          <p:nvPr/>
        </p:nvSpPr>
        <p:spPr>
          <a:xfrm rot="18689618">
            <a:off x="8033771" y="3120784"/>
            <a:ext cx="420624" cy="5394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FC3FF8D9-29B2-E042-2295-F56E2ED584A4}"/>
              </a:ext>
            </a:extLst>
          </p:cNvPr>
          <p:cNvSpPr/>
          <p:nvPr/>
        </p:nvSpPr>
        <p:spPr>
          <a:xfrm>
            <a:off x="6107999" y="5978603"/>
            <a:ext cx="420624" cy="5394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775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12D8AF23-DACE-36BF-E50D-E20F45C56D68}"/>
              </a:ext>
            </a:extLst>
          </p:cNvPr>
          <p:cNvGrpSpPr/>
          <p:nvPr/>
        </p:nvGrpSpPr>
        <p:grpSpPr>
          <a:xfrm>
            <a:off x="633730" y="888228"/>
            <a:ext cx="3380486" cy="5887475"/>
            <a:chOff x="4169664" y="47214"/>
            <a:chExt cx="3612496" cy="673300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52B2553-E569-03E6-4C49-29EA648BF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9664" y="47214"/>
              <a:ext cx="3612496" cy="6315834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5BB442C-E5EB-47A8-EF02-7708517CB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9664" y="6401231"/>
              <a:ext cx="3612496" cy="378990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8EB5260-1D57-381A-107E-A039EAD0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FD8DE-1223-D58F-280C-E6B3560ED3F6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286B2-5376-8B4B-B9C6-E62D1E996BE6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새로고침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프로젝트명 </a:t>
            </a:r>
            <a:r>
              <a:rPr lang="ko-KR" altLang="en-US" sz="1500" dirty="0" err="1"/>
              <a:t>우클릭</a:t>
            </a:r>
            <a:r>
              <a:rPr lang="ko-KR" altLang="en-US" sz="1500" dirty="0"/>
              <a:t> </a:t>
            </a:r>
            <a:r>
              <a:rPr lang="en-US" altLang="ko-KR" sz="1500" dirty="0"/>
              <a:t>&gt; Refresh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B2F91F-0D7A-6F48-FA95-E87BC5B41539}"/>
              </a:ext>
            </a:extLst>
          </p:cNvPr>
          <p:cNvSpPr/>
          <p:nvPr/>
        </p:nvSpPr>
        <p:spPr>
          <a:xfrm>
            <a:off x="677089" y="1269974"/>
            <a:ext cx="2998549" cy="2399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D580E5-A3E1-7CB8-166A-D6F1E1406A87}"/>
              </a:ext>
            </a:extLst>
          </p:cNvPr>
          <p:cNvSpPr txBox="1"/>
          <p:nvPr/>
        </p:nvSpPr>
        <p:spPr>
          <a:xfrm>
            <a:off x="3700272" y="1306788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A1779C-6994-6753-E0B8-B8215B46A176}"/>
              </a:ext>
            </a:extLst>
          </p:cNvPr>
          <p:cNvSpPr txBox="1"/>
          <p:nvPr/>
        </p:nvSpPr>
        <p:spPr>
          <a:xfrm>
            <a:off x="3700272" y="3672036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064DD-1FBF-8040-F85F-84FE2BB07843}"/>
              </a:ext>
            </a:extLst>
          </p:cNvPr>
          <p:cNvSpPr txBox="1"/>
          <p:nvPr/>
        </p:nvSpPr>
        <p:spPr>
          <a:xfrm>
            <a:off x="3700272" y="5418501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D03767-3C35-5E43-4EFE-5D8C0C50E254}"/>
              </a:ext>
            </a:extLst>
          </p:cNvPr>
          <p:cNvSpPr/>
          <p:nvPr/>
        </p:nvSpPr>
        <p:spPr>
          <a:xfrm>
            <a:off x="674041" y="3703082"/>
            <a:ext cx="2998549" cy="1334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86298C-20E0-263B-D92F-2C8F99C2BFFA}"/>
              </a:ext>
            </a:extLst>
          </p:cNvPr>
          <p:cNvSpPr/>
          <p:nvPr/>
        </p:nvSpPr>
        <p:spPr>
          <a:xfrm>
            <a:off x="680137" y="5473971"/>
            <a:ext cx="2998549" cy="943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6A1B2-4F8B-C5F7-40C0-F927AB819527}"/>
              </a:ext>
            </a:extLst>
          </p:cNvPr>
          <p:cNvSpPr txBox="1"/>
          <p:nvPr/>
        </p:nvSpPr>
        <p:spPr>
          <a:xfrm>
            <a:off x="3697224" y="6494445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D6ACDD-056D-B0F8-8E71-E96652DBD90A}"/>
              </a:ext>
            </a:extLst>
          </p:cNvPr>
          <p:cNvSpPr/>
          <p:nvPr/>
        </p:nvSpPr>
        <p:spPr>
          <a:xfrm>
            <a:off x="686233" y="6601968"/>
            <a:ext cx="2986357" cy="155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56DDF1-40B9-DD9F-58F6-2F01DC66E8B0}"/>
              </a:ext>
            </a:extLst>
          </p:cNvPr>
          <p:cNvSpPr txBox="1"/>
          <p:nvPr/>
        </p:nvSpPr>
        <p:spPr>
          <a:xfrm>
            <a:off x="5985263" y="1157977"/>
            <a:ext cx="47863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controller, model, service,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service.impl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@Controller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전송을 수행하는 페이지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"/members/form"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브라우저 주소창에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http://localhost:8080/members/form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연동을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interface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를 사용하는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@Service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설정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사용할 수도 있으나 이 문서에서는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XXXMapper.xml : SQL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 파일 추가 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webapps/WEB-INF/views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 및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pom.xml : DB dependency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JSP 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 완료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8496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2DCA3A4-6FA0-4AFA-EA15-732C09E77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57" y="1263275"/>
            <a:ext cx="8542486" cy="548955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04ECF0-68CE-6E73-B330-6E3A07B3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8340D-7726-F515-DB88-65870126A580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52017-FEC2-BFC4-AC6E-8DCFB2CF27DF}"/>
              </a:ext>
            </a:extLst>
          </p:cNvPr>
          <p:cNvSpPr txBox="1"/>
          <p:nvPr/>
        </p:nvSpPr>
        <p:spPr>
          <a:xfrm>
            <a:off x="521208" y="565064"/>
            <a:ext cx="957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주소창에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http://localhost:8080/members/form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51DD6959-A096-0B5C-F372-06A34EF0D3DD}"/>
              </a:ext>
            </a:extLst>
          </p:cNvPr>
          <p:cNvSpPr/>
          <p:nvPr/>
        </p:nvSpPr>
        <p:spPr>
          <a:xfrm>
            <a:off x="619392" y="2560320"/>
            <a:ext cx="3166224" cy="1031424"/>
          </a:xfrm>
          <a:prstGeom prst="wedgeEllipseCallout">
            <a:avLst>
              <a:gd name="adj1" fmla="val 22453"/>
              <a:gd name="adj2" fmla="val -981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Edge</a:t>
            </a:r>
            <a:r>
              <a:rPr lang="ko-KR" altLang="en-US" sz="1000" dirty="0"/>
              <a:t> 브라우저에서 실행했으므로  </a:t>
            </a:r>
            <a:r>
              <a:rPr lang="en-US" altLang="ko-KR" sz="1000" dirty="0"/>
              <a:t>http://</a:t>
            </a:r>
            <a:r>
              <a:rPr lang="ko-KR" altLang="en-US" sz="1000" dirty="0"/>
              <a:t> 는 생략됨</a:t>
            </a:r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F5480824-976E-001B-3837-57B84EF74816}"/>
              </a:ext>
            </a:extLst>
          </p:cNvPr>
          <p:cNvSpPr/>
          <p:nvPr/>
        </p:nvSpPr>
        <p:spPr>
          <a:xfrm>
            <a:off x="7602360" y="5212423"/>
            <a:ext cx="1404480" cy="764603"/>
          </a:xfrm>
          <a:prstGeom prst="wedgeEllipseCallout">
            <a:avLst>
              <a:gd name="adj1" fmla="val -58700"/>
              <a:gd name="adj2" fmla="val -3347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입력 후 전송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410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045329-0B2A-8AD0-2B82-E02B2BE5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13459-8305-AAC0-9A77-5633A3D1E215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B29A1-0BE4-18AD-E62B-B57AF295B565}"/>
              </a:ext>
            </a:extLst>
          </p:cNvPr>
          <p:cNvSpPr txBox="1"/>
          <p:nvPr/>
        </p:nvSpPr>
        <p:spPr>
          <a:xfrm>
            <a:off x="521208" y="565064"/>
            <a:ext cx="983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저장 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페이지로 이동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그리드 등 적용되어 있지 않아서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그대로 출력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679DFC-6294-EF48-4CFC-81CD2F2B1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1" y="1214128"/>
            <a:ext cx="11374437" cy="44297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3F0C930-6DBB-272C-D30D-C060E8C4181C}"/>
              </a:ext>
            </a:extLst>
          </p:cNvPr>
          <p:cNvSpPr/>
          <p:nvPr/>
        </p:nvSpPr>
        <p:spPr>
          <a:xfrm>
            <a:off x="408781" y="3034766"/>
            <a:ext cx="4163219" cy="311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62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594A009-EA7B-F3FC-1434-2DB98F1E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BE447-8B0B-231B-6D9F-4D681AEC2EBC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0A978-D1D7-53F9-8C8F-82A7E0502AE6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EE0570-A760-A8A5-BF0F-90E451D30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05" y="974233"/>
            <a:ext cx="6258798" cy="41153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4188E84-9F2A-764A-6853-079CAD3B1787}"/>
              </a:ext>
            </a:extLst>
          </p:cNvPr>
          <p:cNvSpPr/>
          <p:nvPr/>
        </p:nvSpPr>
        <p:spPr>
          <a:xfrm>
            <a:off x="951409" y="1681454"/>
            <a:ext cx="1115135" cy="311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804A9F-88F4-5030-AF8F-778953E4809E}"/>
              </a:ext>
            </a:extLst>
          </p:cNvPr>
          <p:cNvSpPr/>
          <p:nvPr/>
        </p:nvSpPr>
        <p:spPr>
          <a:xfrm>
            <a:off x="1250113" y="2803118"/>
            <a:ext cx="2562935" cy="909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295EBD-7BBF-C4B1-CBB2-84E60ACAD9D3}"/>
              </a:ext>
            </a:extLst>
          </p:cNvPr>
          <p:cNvSpPr/>
          <p:nvPr/>
        </p:nvSpPr>
        <p:spPr>
          <a:xfrm>
            <a:off x="1250112" y="3798467"/>
            <a:ext cx="3870528" cy="1066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082F8-F4A5-622C-C8EA-5EC7B244F9BA}"/>
              </a:ext>
            </a:extLst>
          </p:cNvPr>
          <p:cNvSpPr txBox="1"/>
          <p:nvPr/>
        </p:nvSpPr>
        <p:spPr>
          <a:xfrm>
            <a:off x="7082542" y="1692167"/>
            <a:ext cx="50108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@Controller : JSP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 및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파라메터 처리용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JSP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매핑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form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파라메터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(@ModelAttribute)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인서트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페이지를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다음 페이지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391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3C4480-812A-1D74-F1AA-129C90E5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57E2F-E98C-CE53-62C5-ED5DB454DE80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45FF2-5DB4-DF1E-FDD9-4AF6233C8C47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@RestController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DCA97B-4A53-A906-DA11-94D0E7538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45" y="1001665"/>
            <a:ext cx="7087589" cy="31151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C1A9A2C-744F-7DAE-AE5D-831A7859645D}"/>
              </a:ext>
            </a:extLst>
          </p:cNvPr>
          <p:cNvSpPr/>
          <p:nvPr/>
        </p:nvSpPr>
        <p:spPr>
          <a:xfrm>
            <a:off x="1277544" y="3050635"/>
            <a:ext cx="3870528" cy="872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5BD752-3BB5-909F-32B3-BD02E2E6E5A9}"/>
              </a:ext>
            </a:extLst>
          </p:cNvPr>
          <p:cNvSpPr txBox="1"/>
          <p:nvPr/>
        </p:nvSpPr>
        <p:spPr>
          <a:xfrm>
            <a:off x="7984276" y="1686167"/>
            <a:ext cx="3758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@RestController : 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controller.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페이지의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4307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9E914-2381-6D43-A488-82194F742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43B488B-B2DF-111B-546A-C0870233D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063416"/>
            <a:ext cx="5620534" cy="370574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8FB1C8-9AE0-0DE5-E2A0-1555F437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051F2-F1A2-21B6-1BB9-38CAFC8D2FF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082A14-E340-CC24-B982-238BA622B92C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@Service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4EF69-7AAF-D0C6-6FE1-3265BB7EDF3A}"/>
              </a:ext>
            </a:extLst>
          </p:cNvPr>
          <p:cNvSpPr txBox="1"/>
          <p:nvPr/>
        </p:nvSpPr>
        <p:spPr>
          <a:xfrm>
            <a:off x="6698495" y="1829327"/>
            <a:ext cx="4786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@Service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연동을 위해서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조회용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 method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인서트용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 method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CC6328-51E9-C807-6067-7DE5077B88F5}"/>
              </a:ext>
            </a:extLst>
          </p:cNvPr>
          <p:cNvSpPr/>
          <p:nvPr/>
        </p:nvSpPr>
        <p:spPr>
          <a:xfrm>
            <a:off x="920929" y="183794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FB4332-E6F2-1F7A-95BF-45DDDE6173FE}"/>
              </a:ext>
            </a:extLst>
          </p:cNvPr>
          <p:cNvSpPr/>
          <p:nvPr/>
        </p:nvSpPr>
        <p:spPr>
          <a:xfrm>
            <a:off x="1210273" y="2359152"/>
            <a:ext cx="3736632" cy="2267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560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208F1-CB45-2B9E-B696-637785362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344A216-3877-6B8C-DED3-ABEC8CAA8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40" y="1115320"/>
            <a:ext cx="3743847" cy="177189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25EC07-4DA9-D030-0B0B-FB9CDB19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3008D-1A6D-4FB7-3028-F76178854BD3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E067D-B130-8971-23EF-1D3932DE01E9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@Mapper  1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A337C7-6022-76C2-730A-851ECE4E28E7}"/>
              </a:ext>
            </a:extLst>
          </p:cNvPr>
          <p:cNvSpPr/>
          <p:nvPr/>
        </p:nvSpPr>
        <p:spPr>
          <a:xfrm>
            <a:off x="920929" y="188366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725B94-DD47-15BC-9A83-33B755CDCD02}"/>
              </a:ext>
            </a:extLst>
          </p:cNvPr>
          <p:cNvSpPr/>
          <p:nvPr/>
        </p:nvSpPr>
        <p:spPr>
          <a:xfrm>
            <a:off x="2459736" y="2273808"/>
            <a:ext cx="1408175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26E40-F702-0656-F22B-8CE2DAFF8757}"/>
              </a:ext>
            </a:extLst>
          </p:cNvPr>
          <p:cNvSpPr txBox="1"/>
          <p:nvPr/>
        </p:nvSpPr>
        <p:spPr>
          <a:xfrm>
            <a:off x="6567024" y="1326407"/>
            <a:ext cx="533846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select case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select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resultType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namespace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사용되는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동일해야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7B7693-12B0-A11B-C95B-3A0E75FDA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3879190"/>
            <a:ext cx="5839640" cy="21720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16061-B357-8246-4C90-6DAB3B4133C7}"/>
              </a:ext>
            </a:extLst>
          </p:cNvPr>
          <p:cNvSpPr txBox="1"/>
          <p:nvPr/>
        </p:nvSpPr>
        <p:spPr>
          <a:xfrm>
            <a:off x="521208" y="3450000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XXXMapper.xml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en-US" altLang="ko-KR" sz="1500" dirty="0" err="1">
                <a:sym typeface="Wingdings" panose="05000000000000000000" pitchFamily="2" charset="2"/>
              </a:rPr>
              <a:t>mybatis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7D54E9-C6AB-2EB4-06DA-8A323F940540}"/>
              </a:ext>
            </a:extLst>
          </p:cNvPr>
          <p:cNvSpPr/>
          <p:nvPr/>
        </p:nvSpPr>
        <p:spPr>
          <a:xfrm>
            <a:off x="1938960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28C55F-AD1F-48C2-89FE-FF6198FBB795}"/>
              </a:ext>
            </a:extLst>
          </p:cNvPr>
          <p:cNvSpPr/>
          <p:nvPr/>
        </p:nvSpPr>
        <p:spPr>
          <a:xfrm>
            <a:off x="1728433" y="2268068"/>
            <a:ext cx="575855" cy="216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51FC85-4A25-E980-795A-8662AD1D0447}"/>
              </a:ext>
            </a:extLst>
          </p:cNvPr>
          <p:cNvSpPr/>
          <p:nvPr/>
        </p:nvSpPr>
        <p:spPr>
          <a:xfrm>
            <a:off x="4540212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BD6D49EC-4BC8-6591-A235-D19967A4FF6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313658" y="2186822"/>
            <a:ext cx="2697136" cy="3291731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794639D9-4993-2CC6-8044-4CED0DB9C23C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1609624" y="3627056"/>
            <a:ext cx="2651416" cy="45698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AA027F-D67B-DADD-D7F2-8E117F6A418F}"/>
              </a:ext>
            </a:extLst>
          </p:cNvPr>
          <p:cNvSpPr/>
          <p:nvPr/>
        </p:nvSpPr>
        <p:spPr>
          <a:xfrm>
            <a:off x="2500664" y="4821763"/>
            <a:ext cx="2135344" cy="253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397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4E2CA4-92ED-EF93-EC13-3CA80015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64335E-5BDA-2963-954D-2587F11540F2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XXXX.jsp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DD1AD-583B-4C33-6E76-4A3CFE288523}"/>
              </a:ext>
            </a:extLst>
          </p:cNvPr>
          <p:cNvSpPr txBox="1"/>
          <p:nvPr/>
        </p:nvSpPr>
        <p:spPr>
          <a:xfrm>
            <a:off x="9130063" y="1296490"/>
            <a:ext cx="2778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Form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AC3D2-08BC-7F9D-4706-9C4475A88CCE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D660D7-B683-74D5-736E-846C20924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050197"/>
            <a:ext cx="8240275" cy="322942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1FCA27B-C803-E39A-6208-A8B5A6453519}"/>
              </a:ext>
            </a:extLst>
          </p:cNvPr>
          <p:cNvSpPr/>
          <p:nvPr/>
        </p:nvSpPr>
        <p:spPr>
          <a:xfrm>
            <a:off x="1193508" y="1558100"/>
            <a:ext cx="4338612" cy="2615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460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97349-76F7-4B57-505D-D2D59E9D8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4BE4655-75BC-0A5D-B7F5-1D9ADD925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5071374"/>
            <a:ext cx="6106377" cy="10955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5A4B4D-E25C-4FD8-DD66-AA15D3D07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40" y="1115320"/>
            <a:ext cx="3743847" cy="177189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2679643-250E-E335-81C0-070C1A11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05314-6A01-5589-4150-84F2D56A0AEC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7A736-B762-681B-5674-A480A22604F0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@Mapper  2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181BBE-6A2F-A03C-08CD-001D1C43A061}"/>
              </a:ext>
            </a:extLst>
          </p:cNvPr>
          <p:cNvSpPr/>
          <p:nvPr/>
        </p:nvSpPr>
        <p:spPr>
          <a:xfrm>
            <a:off x="920929" y="188366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D5FCA8-2CA7-90E2-40CA-4D283FD62E3C}"/>
              </a:ext>
            </a:extLst>
          </p:cNvPr>
          <p:cNvSpPr/>
          <p:nvPr/>
        </p:nvSpPr>
        <p:spPr>
          <a:xfrm>
            <a:off x="2907793" y="2456688"/>
            <a:ext cx="1124712" cy="228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10CDA9-D665-3EDA-82E5-36D2B8CB9B97}"/>
              </a:ext>
            </a:extLst>
          </p:cNvPr>
          <p:cNvSpPr txBox="1"/>
          <p:nvPr/>
        </p:nvSpPr>
        <p:spPr>
          <a:xfrm>
            <a:off x="6567024" y="1372127"/>
            <a:ext cx="56249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insert case</a:t>
            </a:r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parameterType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19DB54-0C27-910B-E7F2-7308F46C213F}"/>
              </a:ext>
            </a:extLst>
          </p:cNvPr>
          <p:cNvSpPr txBox="1"/>
          <p:nvPr/>
        </p:nvSpPr>
        <p:spPr>
          <a:xfrm>
            <a:off x="521208" y="3450000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XXXMapper.xml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en-US" altLang="ko-KR" sz="1500" dirty="0" err="1">
                <a:sym typeface="Wingdings" panose="05000000000000000000" pitchFamily="2" charset="2"/>
              </a:rPr>
              <a:t>mybatis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736C8A-4DA8-E088-9D2D-22A7B0C34294}"/>
              </a:ext>
            </a:extLst>
          </p:cNvPr>
          <p:cNvSpPr/>
          <p:nvPr/>
        </p:nvSpPr>
        <p:spPr>
          <a:xfrm>
            <a:off x="1938960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5155DD-FB12-E8B8-DEB0-4E9D97BCFA2E}"/>
              </a:ext>
            </a:extLst>
          </p:cNvPr>
          <p:cNvSpPr/>
          <p:nvPr/>
        </p:nvSpPr>
        <p:spPr>
          <a:xfrm>
            <a:off x="1783297" y="2469236"/>
            <a:ext cx="1042199" cy="216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2E0E22-FB38-2E2E-9ACD-8836E69C7EA6}"/>
              </a:ext>
            </a:extLst>
          </p:cNvPr>
          <p:cNvSpPr/>
          <p:nvPr/>
        </p:nvSpPr>
        <p:spPr>
          <a:xfrm>
            <a:off x="4759668" y="5208688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BC33F8D5-A9A7-D7BA-EA9D-A96F2A4245D5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16200000" flipH="1">
            <a:off x="1257634" y="3732049"/>
            <a:ext cx="2495969" cy="402443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B2DE0C66-4D7C-E310-1332-3A4892C6F720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16200000" flipH="1">
            <a:off x="3237148" y="2918287"/>
            <a:ext cx="2523401" cy="2057399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5124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B62E1-C3DD-CB2C-1CFD-B5C82C273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9808C6-E324-9A2E-CA4C-E69C2C8C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E5462-88E6-0EF7-D41A-3AA714F8A7EB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C18A48-B553-E0C2-A602-CC8214F91E8A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application.yml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DDB1F5-BA99-9673-7A4C-9ADA8FB49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1" y="1001665"/>
            <a:ext cx="4963218" cy="4048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088108-ACBC-D828-E5DF-73FB163DA662}"/>
              </a:ext>
            </a:extLst>
          </p:cNvPr>
          <p:cNvSpPr txBox="1"/>
          <p:nvPr/>
        </p:nvSpPr>
        <p:spPr>
          <a:xfrm>
            <a:off x="5901131" y="1001665"/>
            <a:ext cx="60500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이름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최소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Datasource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4.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5.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JSP view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경로 정보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/main/webapps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프레임워크 차원에서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classpath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등록되어 있음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1DBDA3-38C5-A4C3-FBDA-35CDB98A3D40}"/>
              </a:ext>
            </a:extLst>
          </p:cNvPr>
          <p:cNvSpPr/>
          <p:nvPr/>
        </p:nvSpPr>
        <p:spPr>
          <a:xfrm>
            <a:off x="1164553" y="2359152"/>
            <a:ext cx="4251742" cy="1691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8E69EE-66DE-27DD-00E1-851104ECB03A}"/>
              </a:ext>
            </a:extLst>
          </p:cNvPr>
          <p:cNvSpPr/>
          <p:nvPr/>
        </p:nvSpPr>
        <p:spPr>
          <a:xfrm>
            <a:off x="1143216" y="4204535"/>
            <a:ext cx="4251743" cy="845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5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F3CA13-A9FD-059A-CBF6-403E82CB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57FD6E-20D0-2E1A-BAB5-F21964E4F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66" y="1123628"/>
            <a:ext cx="4629796" cy="4610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24CC8C-54B3-9941-D54F-B4C0468D7D15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806EF-C826-38C9-DF7C-161374D7E2AE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초기 프로젝트 생성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E92ABE-3BFE-A75B-BCBD-E420774E923C}"/>
              </a:ext>
            </a:extLst>
          </p:cNvPr>
          <p:cNvSpPr/>
          <p:nvPr/>
        </p:nvSpPr>
        <p:spPr>
          <a:xfrm>
            <a:off x="768529" y="1672310"/>
            <a:ext cx="3218255" cy="659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0F2381-9664-3660-6D23-F730CCD7680A}"/>
              </a:ext>
            </a:extLst>
          </p:cNvPr>
          <p:cNvSpPr/>
          <p:nvPr/>
        </p:nvSpPr>
        <p:spPr>
          <a:xfrm>
            <a:off x="765481" y="2355062"/>
            <a:ext cx="3218255" cy="845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EF9D94-0026-BFC7-B448-CC9FC4D0BBAA}"/>
              </a:ext>
            </a:extLst>
          </p:cNvPr>
          <p:cNvSpPr/>
          <p:nvPr/>
        </p:nvSpPr>
        <p:spPr>
          <a:xfrm>
            <a:off x="765480" y="3860774"/>
            <a:ext cx="3218255" cy="482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C6365A-C6D8-F1EA-8BF7-99294048359E}"/>
              </a:ext>
            </a:extLst>
          </p:cNvPr>
          <p:cNvSpPr txBox="1"/>
          <p:nvPr/>
        </p:nvSpPr>
        <p:spPr>
          <a:xfrm>
            <a:off x="5985263" y="1276849"/>
            <a:ext cx="478637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1400" dirty="0"/>
              <a:t>왼쪽 프로젝트의 형태로 생성 됨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을 기억하면 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그런데 왼쪽처럼 생성되지 않았다고요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아마도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Perspective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차이일 수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그림처럼 오른 쪽 상단의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Perspective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창에서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선택하시면 동일한 형태가 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이 구조만으로는 아무것도 출력할 수 없습니다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앞으로의 실습내용이 여러분을 도와줄 것입니다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3C902-8152-9251-289B-17C0DB06E267}"/>
              </a:ext>
            </a:extLst>
          </p:cNvPr>
          <p:cNvSpPr txBox="1"/>
          <p:nvPr/>
        </p:nvSpPr>
        <p:spPr>
          <a:xfrm>
            <a:off x="3983735" y="1685544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6416E5-8C7C-1ABB-6CF4-5AE25AE3F604}"/>
              </a:ext>
            </a:extLst>
          </p:cNvPr>
          <p:cNvSpPr txBox="1"/>
          <p:nvPr/>
        </p:nvSpPr>
        <p:spPr>
          <a:xfrm>
            <a:off x="3983735" y="2331720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EB939B-1524-A685-43A4-8F2E1606304D}"/>
              </a:ext>
            </a:extLst>
          </p:cNvPr>
          <p:cNvSpPr txBox="1"/>
          <p:nvPr/>
        </p:nvSpPr>
        <p:spPr>
          <a:xfrm>
            <a:off x="3983735" y="3858729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BDC60A2-D9E8-EFEC-E7D4-C7429FCE6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211" y="3695609"/>
            <a:ext cx="3553321" cy="1295581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D1671DD4-B40F-6CBE-0CF5-F803AFE5FF43}"/>
              </a:ext>
            </a:extLst>
          </p:cNvPr>
          <p:cNvSpPr/>
          <p:nvPr/>
        </p:nvSpPr>
        <p:spPr>
          <a:xfrm>
            <a:off x="10012680" y="4087368"/>
            <a:ext cx="422156" cy="402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9695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3DADF-18DF-1556-B06A-FA6F9E0BB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6102831-5A5C-2D12-E39B-C5154672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D77C7-43C2-3A24-7BFB-9907E8138624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8EEDB-E1EA-CB55-0A2F-45CAA6253228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pom.xml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735F01-D9A5-21B8-4BE7-A3F5DF05E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31" y="1001665"/>
            <a:ext cx="6563641" cy="19338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A28F641-A39C-7C08-B6DC-C9F7C120F2AB}"/>
              </a:ext>
            </a:extLst>
          </p:cNvPr>
          <p:cNvSpPr/>
          <p:nvPr/>
        </p:nvSpPr>
        <p:spPr>
          <a:xfrm>
            <a:off x="1853616" y="1214727"/>
            <a:ext cx="4766640" cy="60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5ECFCB-C5D3-F1B8-04EF-D726CEC51F75}"/>
              </a:ext>
            </a:extLst>
          </p:cNvPr>
          <p:cNvSpPr/>
          <p:nvPr/>
        </p:nvSpPr>
        <p:spPr>
          <a:xfrm>
            <a:off x="1853616" y="2162655"/>
            <a:ext cx="4766640" cy="60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B3316-C68C-384F-D724-8BD83B934C7E}"/>
              </a:ext>
            </a:extLst>
          </p:cNvPr>
          <p:cNvSpPr txBox="1"/>
          <p:nvPr/>
        </p:nvSpPr>
        <p:spPr>
          <a:xfrm>
            <a:off x="7400747" y="1367425"/>
            <a:ext cx="3992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MariaDB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dependency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76097C-8A60-44E3-E547-BA6D1E763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5" y="3495720"/>
            <a:ext cx="6354062" cy="17242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0EA277F-457F-49A1-8146-EB821689F352}"/>
              </a:ext>
            </a:extLst>
          </p:cNvPr>
          <p:cNvSpPr/>
          <p:nvPr/>
        </p:nvSpPr>
        <p:spPr>
          <a:xfrm>
            <a:off x="2950863" y="3656175"/>
            <a:ext cx="2069193" cy="239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B97AA9-006A-BECC-C379-221BFC0A3E03}"/>
              </a:ext>
            </a:extLst>
          </p:cNvPr>
          <p:cNvSpPr/>
          <p:nvPr/>
        </p:nvSpPr>
        <p:spPr>
          <a:xfrm>
            <a:off x="2950863" y="4438080"/>
            <a:ext cx="1218802" cy="239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D3BF23-C196-2A80-857F-3C4AD7A0738F}"/>
              </a:ext>
            </a:extLst>
          </p:cNvPr>
          <p:cNvSpPr txBox="1"/>
          <p:nvPr/>
        </p:nvSpPr>
        <p:spPr>
          <a:xfrm>
            <a:off x="7099807" y="3723142"/>
            <a:ext cx="5092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사용을 위해서 다음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org.apache.tomcat.embed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javax.servlet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374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13FDA-7A02-54A9-E352-47F31E083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E3028-0F1E-BDF9-B64E-42A92F4B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5002E-7FE6-CD55-9D69-5AFBCE3871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옵션값 </a:t>
            </a:r>
            <a:r>
              <a:rPr lang="en-US" altLang="ko-KR" dirty="0"/>
              <a:t>: 6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D81F47-0DC9-2982-05CE-CA56187A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265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5A7EE8-3738-56BA-CE3D-6610C763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76302-3E83-9C05-1244-BD797645FE17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628C2-753E-503C-4FC1-78EFA577FBA9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실행 </a:t>
            </a:r>
            <a:r>
              <a:rPr lang="en-US" altLang="ko-KR" sz="1500" dirty="0"/>
              <a:t>: java -jar GenerateExample-SpringBoot.jar </a:t>
            </a:r>
            <a:r>
              <a:rPr lang="en-US" altLang="ko-KR" sz="1500" b="1" dirty="0">
                <a:solidFill>
                  <a:srgbClr val="FF0000"/>
                </a:solidFill>
              </a:rPr>
              <a:t>6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B429489-0ADB-6F8F-C6F4-01CC55A3081A}"/>
              </a:ext>
            </a:extLst>
          </p:cNvPr>
          <p:cNvGrpSpPr/>
          <p:nvPr/>
        </p:nvGrpSpPr>
        <p:grpSpPr>
          <a:xfrm>
            <a:off x="339852" y="1276849"/>
            <a:ext cx="11512296" cy="3615914"/>
            <a:chOff x="0" y="1056670"/>
            <a:chExt cx="12192000" cy="395049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63F2533-7C72-1255-50C2-A9C747937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56670"/>
              <a:ext cx="12192000" cy="170885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B6D6B73-6EC1-16DD-8DE8-D6E74ADFF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929826"/>
              <a:ext cx="12192000" cy="2077339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F81D32-6126-14DF-66FA-5EDC71FF251A}"/>
              </a:ext>
            </a:extLst>
          </p:cNvPr>
          <p:cNvSpPr/>
          <p:nvPr/>
        </p:nvSpPr>
        <p:spPr>
          <a:xfrm>
            <a:off x="7669200" y="1819656"/>
            <a:ext cx="4044264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E5E672-CC91-FC6A-DDA2-B287484B1107}"/>
              </a:ext>
            </a:extLst>
          </p:cNvPr>
          <p:cNvSpPr/>
          <p:nvPr/>
        </p:nvSpPr>
        <p:spPr>
          <a:xfrm>
            <a:off x="339852" y="2169555"/>
            <a:ext cx="11373612" cy="25213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48096B4A-8B64-529D-B9DF-060796DB46CA}"/>
              </a:ext>
            </a:extLst>
          </p:cNvPr>
          <p:cNvSpPr/>
          <p:nvPr/>
        </p:nvSpPr>
        <p:spPr>
          <a:xfrm>
            <a:off x="8108220" y="3974438"/>
            <a:ext cx="3166224" cy="1031424"/>
          </a:xfrm>
          <a:prstGeom prst="wedgeEllipseCallout">
            <a:avLst>
              <a:gd name="adj1" fmla="val -42237"/>
              <a:gd name="adj2" fmla="val -777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완료 됨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삭제 실패 문구는 기존에 존재하는 폴더 및 파일 삭제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초기화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대한 메시지이므로 무시해도 됨</a:t>
            </a:r>
          </a:p>
        </p:txBody>
      </p:sp>
    </p:spTree>
    <p:extLst>
      <p:ext uri="{BB962C8B-B14F-4D97-AF65-F5344CB8AC3E}">
        <p14:creationId xmlns:p14="http://schemas.microsoft.com/office/powerpoint/2010/main" val="360846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706F3523-1926-3B80-1CB1-5004344BEC6F}"/>
              </a:ext>
            </a:extLst>
          </p:cNvPr>
          <p:cNvGrpSpPr/>
          <p:nvPr/>
        </p:nvGrpSpPr>
        <p:grpSpPr>
          <a:xfrm>
            <a:off x="861306" y="916784"/>
            <a:ext cx="3076838" cy="5870367"/>
            <a:chOff x="1001261" y="786153"/>
            <a:chExt cx="3076838" cy="5870367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5F5C37D-613D-DD0A-AE66-4D5D534EA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261" y="786153"/>
              <a:ext cx="3076838" cy="559155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A16CF00-2D15-EBAB-B288-F00DB2E77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1261" y="6441301"/>
              <a:ext cx="3076838" cy="215219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DCF728-5924-5E29-AFCB-0E971381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524BF4-D0F5-3A4C-8E3C-B0D0283C4210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2481E-E1FF-F5C5-B1F7-1D262EEB3EAE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새로고침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프로젝트명 </a:t>
            </a:r>
            <a:r>
              <a:rPr lang="ko-KR" altLang="en-US" sz="1500" dirty="0" err="1"/>
              <a:t>우클릭</a:t>
            </a:r>
            <a:r>
              <a:rPr lang="ko-KR" altLang="en-US" sz="1500" dirty="0"/>
              <a:t> </a:t>
            </a:r>
            <a:r>
              <a:rPr lang="en-US" altLang="ko-KR" sz="1500" dirty="0"/>
              <a:t>&gt; Refresh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C0E9E7-1021-06EE-95BB-2E24205348E2}"/>
              </a:ext>
            </a:extLst>
          </p:cNvPr>
          <p:cNvSpPr/>
          <p:nvPr/>
        </p:nvSpPr>
        <p:spPr>
          <a:xfrm>
            <a:off x="677089" y="1269974"/>
            <a:ext cx="2998549" cy="2546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8AA9A-F152-FD26-C45E-95C6FB2B7E14}"/>
              </a:ext>
            </a:extLst>
          </p:cNvPr>
          <p:cNvSpPr txBox="1"/>
          <p:nvPr/>
        </p:nvSpPr>
        <p:spPr>
          <a:xfrm>
            <a:off x="3606962" y="1306788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C091F-9BC7-A5AB-54AD-49D817D51AB5}"/>
              </a:ext>
            </a:extLst>
          </p:cNvPr>
          <p:cNvSpPr txBox="1"/>
          <p:nvPr/>
        </p:nvSpPr>
        <p:spPr>
          <a:xfrm>
            <a:off x="3606962" y="3858651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EF279B-0730-5187-7CF5-70AA01FA354F}"/>
              </a:ext>
            </a:extLst>
          </p:cNvPr>
          <p:cNvSpPr txBox="1"/>
          <p:nvPr/>
        </p:nvSpPr>
        <p:spPr>
          <a:xfrm>
            <a:off x="3606962" y="5707752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6F7BC3-62F8-8BC9-CD60-E616E9DD4130}"/>
              </a:ext>
            </a:extLst>
          </p:cNvPr>
          <p:cNvSpPr/>
          <p:nvPr/>
        </p:nvSpPr>
        <p:spPr>
          <a:xfrm>
            <a:off x="674041" y="3843047"/>
            <a:ext cx="2998549" cy="12701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1722EB-D1BC-2D7D-B649-E5102CC89746}"/>
              </a:ext>
            </a:extLst>
          </p:cNvPr>
          <p:cNvSpPr/>
          <p:nvPr/>
        </p:nvSpPr>
        <p:spPr>
          <a:xfrm>
            <a:off x="680137" y="5567275"/>
            <a:ext cx="2998549" cy="943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CF2CF8-7669-7406-9F37-DCD4B72FCFCE}"/>
              </a:ext>
            </a:extLst>
          </p:cNvPr>
          <p:cNvSpPr txBox="1"/>
          <p:nvPr/>
        </p:nvSpPr>
        <p:spPr>
          <a:xfrm>
            <a:off x="3603914" y="6503781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BBC7C1-F796-3657-31FE-486CE1F7D962}"/>
              </a:ext>
            </a:extLst>
          </p:cNvPr>
          <p:cNvSpPr/>
          <p:nvPr/>
        </p:nvSpPr>
        <p:spPr>
          <a:xfrm>
            <a:off x="686233" y="6611304"/>
            <a:ext cx="2986357" cy="155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1A9AAF-E96F-7916-DDE2-B7D278357388}"/>
              </a:ext>
            </a:extLst>
          </p:cNvPr>
          <p:cNvSpPr txBox="1"/>
          <p:nvPr/>
        </p:nvSpPr>
        <p:spPr>
          <a:xfrm>
            <a:off x="5985262" y="1157977"/>
            <a:ext cx="527678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controller, model, service,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service.impl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@Controller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Restful API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전송을 수행하는 페이지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＂/members/form2＂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브라우저 주소창에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http://localhost:8080/members/form 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연동을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interface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를 사용하는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@Service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사용되는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RedirectResponse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설정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사용할 수도 있으나 이 문서에서는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XXXMapper.xml : SQL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 파일 추가 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webapps/WEB-INF/views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 및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pom.xml : DB dependency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JSP 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 완료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3721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2F97CED-2765-B64B-E2E8-E981FBD9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2D687-AEF6-3F9B-1A1F-9600FC85EDB4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3470F-2EDA-EAB4-25B0-71EDC20002BD}"/>
              </a:ext>
            </a:extLst>
          </p:cNvPr>
          <p:cNvSpPr txBox="1"/>
          <p:nvPr/>
        </p:nvSpPr>
        <p:spPr>
          <a:xfrm>
            <a:off x="521208" y="565064"/>
            <a:ext cx="957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주소창에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http://localhost:8080/members/form2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5838DD-AA32-DF1B-8969-CFB27A728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815" y="1263275"/>
            <a:ext cx="8252370" cy="5300641"/>
          </a:xfrm>
          <a:prstGeom prst="rect">
            <a:avLst/>
          </a:prstGeom>
        </p:spPr>
      </p:pic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D302CCBE-C9C7-26C5-411B-1A5531AAB536}"/>
              </a:ext>
            </a:extLst>
          </p:cNvPr>
          <p:cNvSpPr/>
          <p:nvPr/>
        </p:nvSpPr>
        <p:spPr>
          <a:xfrm>
            <a:off x="619392" y="2560320"/>
            <a:ext cx="3166224" cy="1031424"/>
          </a:xfrm>
          <a:prstGeom prst="wedgeEllipseCallout">
            <a:avLst>
              <a:gd name="adj1" fmla="val 22453"/>
              <a:gd name="adj2" fmla="val -981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Edge</a:t>
            </a:r>
            <a:r>
              <a:rPr lang="ko-KR" altLang="en-US" sz="1000" dirty="0"/>
              <a:t> 브라우저에서 실행했으므로  </a:t>
            </a:r>
            <a:r>
              <a:rPr lang="en-US" altLang="ko-KR" sz="1000" dirty="0"/>
              <a:t>http://</a:t>
            </a:r>
            <a:r>
              <a:rPr lang="ko-KR" altLang="en-US" sz="1000" dirty="0"/>
              <a:t> 는 생략됨</a:t>
            </a:r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1DE6637E-0E16-E8A1-8AED-9ED30E2C1FA4}"/>
              </a:ext>
            </a:extLst>
          </p:cNvPr>
          <p:cNvSpPr/>
          <p:nvPr/>
        </p:nvSpPr>
        <p:spPr>
          <a:xfrm>
            <a:off x="7602360" y="5212423"/>
            <a:ext cx="1404480" cy="764603"/>
          </a:xfrm>
          <a:prstGeom prst="wedgeEllipseCallout">
            <a:avLst>
              <a:gd name="adj1" fmla="val -58700"/>
              <a:gd name="adj2" fmla="val -3347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입력 후 전송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639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7903A9-44ED-B9DD-DA27-C189BB1D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BAB33-D1E0-1F14-7502-A57819E06522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F462B-CFBA-A902-9309-D723D783C7F1}"/>
              </a:ext>
            </a:extLst>
          </p:cNvPr>
          <p:cNvSpPr txBox="1"/>
          <p:nvPr/>
        </p:nvSpPr>
        <p:spPr>
          <a:xfrm>
            <a:off x="521208" y="565064"/>
            <a:ext cx="983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저장 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페이지로 이동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그리드 등 적용되어 있지 않아서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그대로 출력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CA26B2-2F79-D561-5851-5F40F51AA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1547550"/>
            <a:ext cx="11279174" cy="37629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C119093-5C8D-1010-D779-5A20EDD4EC48}"/>
              </a:ext>
            </a:extLst>
          </p:cNvPr>
          <p:cNvSpPr/>
          <p:nvPr/>
        </p:nvSpPr>
        <p:spPr>
          <a:xfrm>
            <a:off x="6872706" y="3202406"/>
            <a:ext cx="3962934" cy="263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074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D2D5E-3025-ACFE-3EF8-63A4691C1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B0379A-C990-0922-2487-47C41F6B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4F25C-EF61-A61C-3152-A3F99B8A2713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2E542-1F70-BC29-5476-E672B440F81F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F7C25-0088-A7BB-72B4-ED67A438860B}"/>
              </a:ext>
            </a:extLst>
          </p:cNvPr>
          <p:cNvSpPr txBox="1"/>
          <p:nvPr/>
        </p:nvSpPr>
        <p:spPr>
          <a:xfrm>
            <a:off x="7082542" y="1692167"/>
            <a:ext cx="50108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@Controller : JSP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JSP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매핑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31AC6A-CC3A-3E7B-4F05-A22350B7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59" y="1047035"/>
            <a:ext cx="4963218" cy="23911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C25AFF4-5A8F-B0CD-27CF-8BAFA7E9B75D}"/>
              </a:ext>
            </a:extLst>
          </p:cNvPr>
          <p:cNvSpPr/>
          <p:nvPr/>
        </p:nvSpPr>
        <p:spPr>
          <a:xfrm>
            <a:off x="938250" y="1757654"/>
            <a:ext cx="1320318" cy="244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5629C6-0BFD-C303-76A7-76EA70EE062D}"/>
              </a:ext>
            </a:extLst>
          </p:cNvPr>
          <p:cNvSpPr/>
          <p:nvPr/>
        </p:nvSpPr>
        <p:spPr>
          <a:xfrm>
            <a:off x="938250" y="2334728"/>
            <a:ext cx="3962934" cy="838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0249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5B8E3-A5C4-ECE4-430E-6C0B24C68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5945EF-B416-7D11-6D6A-2C763308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9C6BB-BDB4-3927-05FB-E3124E6242F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7EACD-BCB2-9DF2-D695-18C854F8DA3C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@RestController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3E061-FE19-1559-65EE-304A6BD36EDB}"/>
              </a:ext>
            </a:extLst>
          </p:cNvPr>
          <p:cNvSpPr txBox="1"/>
          <p:nvPr/>
        </p:nvSpPr>
        <p:spPr>
          <a:xfrm>
            <a:off x="7984276" y="1686167"/>
            <a:ext cx="375864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@RestController : 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controller.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Restful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대해서 완료 후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될 페이지를 넘겨준다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94C104-EFC2-CE42-549B-C5570F983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001665"/>
            <a:ext cx="7196328" cy="538631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2646BF-E573-E3CB-51C3-A55B7E539C03}"/>
              </a:ext>
            </a:extLst>
          </p:cNvPr>
          <p:cNvSpPr/>
          <p:nvPr/>
        </p:nvSpPr>
        <p:spPr>
          <a:xfrm>
            <a:off x="819378" y="1693646"/>
            <a:ext cx="1320318" cy="244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275085-5926-AFC4-CA37-5C81E7D5BE59}"/>
              </a:ext>
            </a:extLst>
          </p:cNvPr>
          <p:cNvSpPr/>
          <p:nvPr/>
        </p:nvSpPr>
        <p:spPr>
          <a:xfrm>
            <a:off x="819378" y="2910800"/>
            <a:ext cx="3962934" cy="838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AC3A15-425D-D396-36C9-DD6E21DAB0E8}"/>
              </a:ext>
            </a:extLst>
          </p:cNvPr>
          <p:cNvSpPr/>
          <p:nvPr/>
        </p:nvSpPr>
        <p:spPr>
          <a:xfrm>
            <a:off x="819378" y="3947080"/>
            <a:ext cx="6678702" cy="22159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9AA7A1-181D-4578-15CC-DE84444FA5DD}"/>
              </a:ext>
            </a:extLst>
          </p:cNvPr>
          <p:cNvSpPr/>
          <p:nvPr/>
        </p:nvSpPr>
        <p:spPr>
          <a:xfrm>
            <a:off x="1346682" y="4932626"/>
            <a:ext cx="3298470" cy="572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EF87A8-D1A5-CAF6-6CA5-B0C5A7FA9902}"/>
              </a:ext>
            </a:extLst>
          </p:cNvPr>
          <p:cNvSpPr/>
          <p:nvPr/>
        </p:nvSpPr>
        <p:spPr>
          <a:xfrm>
            <a:off x="3425210" y="5693664"/>
            <a:ext cx="2950464" cy="280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8606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A0F7B-73EA-4BD8-DA8D-8F790B672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8C39D7-0FB3-14E1-0CFC-A1614BD2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F867-ED52-A9D8-74BA-6395206EBE2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27E6A1-EE0E-921D-AA49-30D9EF985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063416"/>
            <a:ext cx="5620534" cy="3705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BEAFEC-4DDD-139C-7015-732E40475643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@Service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C06DB2-0045-B5E1-1DC2-3B429AC011BC}"/>
              </a:ext>
            </a:extLst>
          </p:cNvPr>
          <p:cNvSpPr txBox="1"/>
          <p:nvPr/>
        </p:nvSpPr>
        <p:spPr>
          <a:xfrm>
            <a:off x="6698495" y="1829327"/>
            <a:ext cx="4786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@Service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연동을 위해서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조회용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 method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인서트용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 method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0EA657-7761-B1F3-005B-E4AD1BDFC7E4}"/>
              </a:ext>
            </a:extLst>
          </p:cNvPr>
          <p:cNvSpPr/>
          <p:nvPr/>
        </p:nvSpPr>
        <p:spPr>
          <a:xfrm>
            <a:off x="920929" y="183794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0B9EEC-1889-9FAE-89D0-6BBE871E4292}"/>
              </a:ext>
            </a:extLst>
          </p:cNvPr>
          <p:cNvSpPr/>
          <p:nvPr/>
        </p:nvSpPr>
        <p:spPr>
          <a:xfrm>
            <a:off x="1210273" y="2359152"/>
            <a:ext cx="3736632" cy="2267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542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CB690-3F70-88F5-68E2-8DC49C3C0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33C7BA0-9BBC-D449-5C84-7D644B129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40" y="1115320"/>
            <a:ext cx="3743847" cy="177189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7B8F59-0272-21BE-27F1-5B3FA3AE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00771-83DA-EFD2-C081-C9D91A543041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CDC6F-9F9B-FA9F-3CAD-5A3B8A946C81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@Mapper  1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D7125B-2DBD-304A-B2A0-5A4867BE68BD}"/>
              </a:ext>
            </a:extLst>
          </p:cNvPr>
          <p:cNvSpPr/>
          <p:nvPr/>
        </p:nvSpPr>
        <p:spPr>
          <a:xfrm>
            <a:off x="920929" y="188366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411E07-EA8A-910A-CC9B-B09D04B7976D}"/>
              </a:ext>
            </a:extLst>
          </p:cNvPr>
          <p:cNvSpPr/>
          <p:nvPr/>
        </p:nvSpPr>
        <p:spPr>
          <a:xfrm>
            <a:off x="2459736" y="2273808"/>
            <a:ext cx="1408175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8FF68D-8464-557E-295F-DA1DF99BFEF7}"/>
              </a:ext>
            </a:extLst>
          </p:cNvPr>
          <p:cNvSpPr txBox="1"/>
          <p:nvPr/>
        </p:nvSpPr>
        <p:spPr>
          <a:xfrm>
            <a:off x="6567024" y="1326407"/>
            <a:ext cx="533846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select case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select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resultType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namespace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사용되는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동일해야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64D7434-DF73-8F5E-B69E-02729AC68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3879190"/>
            <a:ext cx="5839640" cy="21720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1B4D4E-2DAB-4416-C6CC-59489EE25878}"/>
              </a:ext>
            </a:extLst>
          </p:cNvPr>
          <p:cNvSpPr txBox="1"/>
          <p:nvPr/>
        </p:nvSpPr>
        <p:spPr>
          <a:xfrm>
            <a:off x="521208" y="3450000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XXXMapper.xml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en-US" altLang="ko-KR" sz="1500" dirty="0" err="1">
                <a:sym typeface="Wingdings" panose="05000000000000000000" pitchFamily="2" charset="2"/>
              </a:rPr>
              <a:t>mybatis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86FF36-491E-A41F-174C-54E397183587}"/>
              </a:ext>
            </a:extLst>
          </p:cNvPr>
          <p:cNvSpPr/>
          <p:nvPr/>
        </p:nvSpPr>
        <p:spPr>
          <a:xfrm>
            <a:off x="1938960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C465CD-24D3-5A83-14AA-9EB5FCB6B8E1}"/>
              </a:ext>
            </a:extLst>
          </p:cNvPr>
          <p:cNvSpPr/>
          <p:nvPr/>
        </p:nvSpPr>
        <p:spPr>
          <a:xfrm>
            <a:off x="1728433" y="2268068"/>
            <a:ext cx="575855" cy="216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05E16A-37B0-C6B0-86E7-249454914FF3}"/>
              </a:ext>
            </a:extLst>
          </p:cNvPr>
          <p:cNvSpPr/>
          <p:nvPr/>
        </p:nvSpPr>
        <p:spPr>
          <a:xfrm>
            <a:off x="4540212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15A2966D-464C-824F-0D6C-86ACA12D3E8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313658" y="2186822"/>
            <a:ext cx="2697136" cy="3291731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54DB9D57-A856-AEBE-3ACC-0B463B5A437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1609624" y="3627056"/>
            <a:ext cx="2651416" cy="45698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9BCBBB-F145-6E39-3936-70080E98EF45}"/>
              </a:ext>
            </a:extLst>
          </p:cNvPr>
          <p:cNvSpPr/>
          <p:nvPr/>
        </p:nvSpPr>
        <p:spPr>
          <a:xfrm>
            <a:off x="2500664" y="4821763"/>
            <a:ext cx="2135344" cy="253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3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87762C9-AD74-BC0C-D066-91AA16B4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2BED6-B437-A77E-8366-681A3BAD9046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 Boot Template Generator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56D92-CFE8-91A0-8EEA-741944031BBC}"/>
              </a:ext>
            </a:extLst>
          </p:cNvPr>
          <p:cNvSpPr txBox="1"/>
          <p:nvPr/>
        </p:nvSpPr>
        <p:spPr>
          <a:xfrm>
            <a:off x="521208" y="565064"/>
            <a:ext cx="95737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파일</a:t>
            </a:r>
            <a:r>
              <a:rPr lang="en-US" altLang="ko-KR" sz="1500" dirty="0"/>
              <a:t> </a:t>
            </a:r>
            <a:r>
              <a:rPr lang="ko-KR" altLang="en-US" sz="1500" dirty="0"/>
              <a:t>준비 </a:t>
            </a:r>
            <a:r>
              <a:rPr lang="en-US" altLang="ko-KR" sz="1500" dirty="0"/>
              <a:t>: </a:t>
            </a:r>
            <a:r>
              <a:rPr lang="en-US" altLang="ko-KR" sz="1500" b="1" dirty="0">
                <a:solidFill>
                  <a:srgbClr val="FF0000"/>
                </a:solidFill>
              </a:rPr>
              <a:t>GenerateExample-SpringBoot.jar</a:t>
            </a:r>
          </a:p>
          <a:p>
            <a:r>
              <a:rPr lang="ko-KR" altLang="en-US" sz="1500" dirty="0"/>
              <a:t>해당 파일을 워크스페이스 폴더에 복사합니다</a:t>
            </a:r>
            <a:r>
              <a:rPr lang="en-US" altLang="ko-KR" sz="1500" dirty="0"/>
              <a:t>.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2EAAED-F223-B97E-E90A-EFBD10674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424" y="1232498"/>
            <a:ext cx="5935152" cy="520983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021BEB5-CAEC-1B0E-4B07-7B878680E27A}"/>
              </a:ext>
            </a:extLst>
          </p:cNvPr>
          <p:cNvSpPr/>
          <p:nvPr/>
        </p:nvSpPr>
        <p:spPr>
          <a:xfrm>
            <a:off x="3417241" y="5959703"/>
            <a:ext cx="2453208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451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1FA49-D4E8-9FF4-82DE-15285C870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8CCA7CC3-0417-9C17-EFE8-1A4143B0D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5071374"/>
            <a:ext cx="6106377" cy="10955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8B5A3D-B8F7-5EDE-2969-F1A3413CB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40" y="1115320"/>
            <a:ext cx="3743847" cy="177189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E0D249B-C790-8467-A20D-982D59AA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11F47-34A1-B69F-A55B-5B87180C9381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FB045-8C6B-6D2F-2242-BAB7F7ECC57E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@Mapper  2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AD42CD-6396-9594-EC90-C11CE8A4B3B1}"/>
              </a:ext>
            </a:extLst>
          </p:cNvPr>
          <p:cNvSpPr/>
          <p:nvPr/>
        </p:nvSpPr>
        <p:spPr>
          <a:xfrm>
            <a:off x="920929" y="188366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88E730-DCFA-B392-60C9-2E57028E57E3}"/>
              </a:ext>
            </a:extLst>
          </p:cNvPr>
          <p:cNvSpPr/>
          <p:nvPr/>
        </p:nvSpPr>
        <p:spPr>
          <a:xfrm>
            <a:off x="2907793" y="2456688"/>
            <a:ext cx="1124712" cy="228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984606-3192-5575-D959-427CDFC4D962}"/>
              </a:ext>
            </a:extLst>
          </p:cNvPr>
          <p:cNvSpPr txBox="1"/>
          <p:nvPr/>
        </p:nvSpPr>
        <p:spPr>
          <a:xfrm>
            <a:off x="6567024" y="1372127"/>
            <a:ext cx="56249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insert case</a:t>
            </a:r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parameterType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159814-C25C-0438-0862-4031E1305FB0}"/>
              </a:ext>
            </a:extLst>
          </p:cNvPr>
          <p:cNvSpPr txBox="1"/>
          <p:nvPr/>
        </p:nvSpPr>
        <p:spPr>
          <a:xfrm>
            <a:off x="521208" y="3450000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XXXMapper.xml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en-US" altLang="ko-KR" sz="1500" dirty="0" err="1">
                <a:sym typeface="Wingdings" panose="05000000000000000000" pitchFamily="2" charset="2"/>
              </a:rPr>
              <a:t>mybatis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758767-BB17-9603-2F16-5B49966BF841}"/>
              </a:ext>
            </a:extLst>
          </p:cNvPr>
          <p:cNvSpPr/>
          <p:nvPr/>
        </p:nvSpPr>
        <p:spPr>
          <a:xfrm>
            <a:off x="1938960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991A58-CD7F-3D7A-04EE-8B64EEED3076}"/>
              </a:ext>
            </a:extLst>
          </p:cNvPr>
          <p:cNvSpPr/>
          <p:nvPr/>
        </p:nvSpPr>
        <p:spPr>
          <a:xfrm>
            <a:off x="1783297" y="2469236"/>
            <a:ext cx="1042199" cy="216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2BB4A0-C989-4C13-632C-5F0EBA329F40}"/>
              </a:ext>
            </a:extLst>
          </p:cNvPr>
          <p:cNvSpPr/>
          <p:nvPr/>
        </p:nvSpPr>
        <p:spPr>
          <a:xfrm>
            <a:off x="4759668" y="5208688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3FC14940-53FF-6826-B7F9-18597479FD8B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16200000" flipH="1">
            <a:off x="1257634" y="3732049"/>
            <a:ext cx="2495969" cy="402443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C0D08FA3-6794-8607-4E22-C3A7D1F9E825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16200000" flipH="1">
            <a:off x="3237148" y="2918287"/>
            <a:ext cx="2523401" cy="2057399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5214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F5A9AC-B64F-CFE7-9F28-23CE5F44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A3FD9-C899-3EE4-AF39-83FEB1428B4E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56434C-DCD8-BF15-0D4E-929B86883348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RedirectResponse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843D9A-B9AD-C163-B67B-0E19A8091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63" y="1063416"/>
            <a:ext cx="5239481" cy="3286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26499B-500A-9E5F-6A3E-4C1D66B093F0}"/>
              </a:ext>
            </a:extLst>
          </p:cNvPr>
          <p:cNvSpPr txBox="1"/>
          <p:nvPr/>
        </p:nvSpPr>
        <p:spPr>
          <a:xfrm>
            <a:off x="6685828" y="1063416"/>
            <a:ext cx="3758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Restful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대해서 완료 후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될 페이지를 넘겨주기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위해서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071A31-37CF-C32D-9DF1-9B64ECCFE9DF}"/>
              </a:ext>
            </a:extLst>
          </p:cNvPr>
          <p:cNvSpPr/>
          <p:nvPr/>
        </p:nvSpPr>
        <p:spPr>
          <a:xfrm>
            <a:off x="1280066" y="3540342"/>
            <a:ext cx="4297774" cy="629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035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1BC42-82B2-3CC6-76E1-4808C5D60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C7598E-925A-24C9-E913-72B3BCAE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0A561-4AB3-91AD-14C3-272D1FD34FBD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7D83D-2C8F-8B4A-7F90-6A2D4539399A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XXXX.jsp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D6379-6724-66A1-7544-1B9F1E45C03E}"/>
              </a:ext>
            </a:extLst>
          </p:cNvPr>
          <p:cNvSpPr txBox="1"/>
          <p:nvPr/>
        </p:nvSpPr>
        <p:spPr>
          <a:xfrm>
            <a:off x="6593900" y="3101511"/>
            <a:ext cx="37586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Restful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방식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페이지의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B9635E-6A21-E979-7732-7793B6BF3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3" y="888229"/>
            <a:ext cx="5484447" cy="590389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F35CBD0-C534-1D9D-31EA-C09A49833AA4}"/>
              </a:ext>
            </a:extLst>
          </p:cNvPr>
          <p:cNvSpPr/>
          <p:nvPr/>
        </p:nvSpPr>
        <p:spPr>
          <a:xfrm>
            <a:off x="4087274" y="5826343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7F3AFF-2272-8CD2-3E93-EDF902F1EF1B}"/>
              </a:ext>
            </a:extLst>
          </p:cNvPr>
          <p:cNvSpPr/>
          <p:nvPr/>
        </p:nvSpPr>
        <p:spPr>
          <a:xfrm>
            <a:off x="1670210" y="3285572"/>
            <a:ext cx="4127086" cy="34901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007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A498B-41C2-CC7E-24FA-327542866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89208B-7CB4-9BE4-6176-C8B7CDFC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63485-953C-BAA6-3D80-65EEBEF37DB7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33E17-398B-2DB0-1306-D63AA81ADBEA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application.yml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150F07-2E5B-9D38-295C-86B0CFE5B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1" y="1001665"/>
            <a:ext cx="4963218" cy="4048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1EC669-9F70-477A-CDD6-2934798C7A71}"/>
              </a:ext>
            </a:extLst>
          </p:cNvPr>
          <p:cNvSpPr txBox="1"/>
          <p:nvPr/>
        </p:nvSpPr>
        <p:spPr>
          <a:xfrm>
            <a:off x="5901131" y="1001665"/>
            <a:ext cx="60500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이름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최소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Datasource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4.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5.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JSP view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경로 정보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/main/webapps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프레임워크 차원에서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classpath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등록되어 있음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A64947-0CCB-B289-4AFE-45596AED6E13}"/>
              </a:ext>
            </a:extLst>
          </p:cNvPr>
          <p:cNvSpPr/>
          <p:nvPr/>
        </p:nvSpPr>
        <p:spPr>
          <a:xfrm>
            <a:off x="1164553" y="2359152"/>
            <a:ext cx="4251742" cy="1691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CB6531-275D-486A-9146-C0D14CC376C0}"/>
              </a:ext>
            </a:extLst>
          </p:cNvPr>
          <p:cNvSpPr/>
          <p:nvPr/>
        </p:nvSpPr>
        <p:spPr>
          <a:xfrm>
            <a:off x="1143216" y="4204535"/>
            <a:ext cx="4251743" cy="845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228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DCBA4-C9FD-C7D7-BFB4-CF25C34BC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CC8451-794F-D395-89F1-D6FB5F19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8C42C-FE21-7AB0-E91C-4402051CF398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1F768-9087-0BD6-78CF-A2FF70FF86E5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pom.xml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23AC25-EB0B-7C17-003A-A58B87D91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31" y="1001665"/>
            <a:ext cx="6563641" cy="19338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F17B309-C7A8-924A-2D51-05D5D9DAAF63}"/>
              </a:ext>
            </a:extLst>
          </p:cNvPr>
          <p:cNvSpPr/>
          <p:nvPr/>
        </p:nvSpPr>
        <p:spPr>
          <a:xfrm>
            <a:off x="1853616" y="1214727"/>
            <a:ext cx="4766640" cy="60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5C673C-A003-1B53-97F7-DDAD48A59DC1}"/>
              </a:ext>
            </a:extLst>
          </p:cNvPr>
          <p:cNvSpPr/>
          <p:nvPr/>
        </p:nvSpPr>
        <p:spPr>
          <a:xfrm>
            <a:off x="1853616" y="2162655"/>
            <a:ext cx="4766640" cy="60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FCFC15-CBEF-EDC0-BBEB-33E2D1FEA45B}"/>
              </a:ext>
            </a:extLst>
          </p:cNvPr>
          <p:cNvSpPr txBox="1"/>
          <p:nvPr/>
        </p:nvSpPr>
        <p:spPr>
          <a:xfrm>
            <a:off x="7400747" y="1367425"/>
            <a:ext cx="3992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MariaDB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dependency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3B747F-D17C-6642-2C56-118AED0B2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5" y="3495720"/>
            <a:ext cx="6354062" cy="17242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9975BF2-AAFD-D629-CDF0-5DC9F80394E3}"/>
              </a:ext>
            </a:extLst>
          </p:cNvPr>
          <p:cNvSpPr/>
          <p:nvPr/>
        </p:nvSpPr>
        <p:spPr>
          <a:xfrm>
            <a:off x="2950863" y="3656175"/>
            <a:ext cx="2069193" cy="239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75D871-C168-36AB-4716-251FE118902E}"/>
              </a:ext>
            </a:extLst>
          </p:cNvPr>
          <p:cNvSpPr/>
          <p:nvPr/>
        </p:nvSpPr>
        <p:spPr>
          <a:xfrm>
            <a:off x="2950863" y="4438080"/>
            <a:ext cx="1218802" cy="239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7A941-A72F-4B51-CBE4-8E37C0F71AE1}"/>
              </a:ext>
            </a:extLst>
          </p:cNvPr>
          <p:cNvSpPr txBox="1"/>
          <p:nvPr/>
        </p:nvSpPr>
        <p:spPr>
          <a:xfrm>
            <a:off x="7099807" y="3723142"/>
            <a:ext cx="5092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사용을 위해서 다음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org.apache.tomcat.embed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javax.servlet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5247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23F54-DF62-2F82-7131-076FCD3C7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E8C5B-C6EB-E6BC-EDB0-F95FCACA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CCBB3B-48F5-05A4-BA65-5AA7AD5C0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옵션값 </a:t>
            </a:r>
            <a:r>
              <a:rPr lang="en-US" altLang="ko-KR" dirty="0"/>
              <a:t>: 7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938D50-9F86-0E07-D647-C5E6DA5B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018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05D66-F978-7DE0-926A-888AE5CFA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3AA1A5A9-7C2A-5BCB-8280-39ACCA6EA8AE}"/>
              </a:ext>
            </a:extLst>
          </p:cNvPr>
          <p:cNvGrpSpPr/>
          <p:nvPr/>
        </p:nvGrpSpPr>
        <p:grpSpPr>
          <a:xfrm>
            <a:off x="0" y="1216184"/>
            <a:ext cx="12192000" cy="3610652"/>
            <a:chOff x="0" y="1444784"/>
            <a:chExt cx="12192000" cy="361065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B06D23C-E067-3FA7-B5D3-8BFDC58D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444784"/>
              <a:ext cx="12192000" cy="175558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C8E243F-B42C-5947-1D3B-CB89ECFE3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302180"/>
              <a:ext cx="12192000" cy="1753256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921A1E-CD82-E4BD-11C6-B13EB6DA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1753A9-AFBF-6E9A-E3D0-459B0A7A85FB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2817F-4B03-20D2-4239-37821DBB858D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실행 </a:t>
            </a:r>
            <a:r>
              <a:rPr lang="en-US" altLang="ko-KR" sz="1500" dirty="0"/>
              <a:t>: java -jar GenerateExample-SpringBoot.jar </a:t>
            </a:r>
            <a:r>
              <a:rPr lang="en-US" altLang="ko-KR" sz="1500" b="1" dirty="0">
                <a:solidFill>
                  <a:srgbClr val="FF0000"/>
                </a:solidFill>
              </a:rPr>
              <a:t>7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BFB60E-AB6A-6718-BC26-602E4D4851F5}"/>
              </a:ext>
            </a:extLst>
          </p:cNvPr>
          <p:cNvSpPr/>
          <p:nvPr/>
        </p:nvSpPr>
        <p:spPr>
          <a:xfrm>
            <a:off x="7845552" y="1801368"/>
            <a:ext cx="4288536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6ED2C0-616B-B531-6DEB-7651BAB272DA}"/>
              </a:ext>
            </a:extLst>
          </p:cNvPr>
          <p:cNvSpPr/>
          <p:nvPr/>
        </p:nvSpPr>
        <p:spPr>
          <a:xfrm>
            <a:off x="47244" y="2178699"/>
            <a:ext cx="12077700" cy="2657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FA5F523B-786C-33C9-06AD-75C4F093F360}"/>
              </a:ext>
            </a:extLst>
          </p:cNvPr>
          <p:cNvSpPr/>
          <p:nvPr/>
        </p:nvSpPr>
        <p:spPr>
          <a:xfrm>
            <a:off x="8108220" y="3974438"/>
            <a:ext cx="3166224" cy="1031424"/>
          </a:xfrm>
          <a:prstGeom prst="wedgeEllipseCallout">
            <a:avLst>
              <a:gd name="adj1" fmla="val -42237"/>
              <a:gd name="adj2" fmla="val -777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완료 됨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삭제 실패 문구는 기존에 존재하는 폴더 및 파일 삭제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초기화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대한 메시지이므로 무시해도 됨</a:t>
            </a:r>
          </a:p>
        </p:txBody>
      </p:sp>
    </p:spTree>
    <p:extLst>
      <p:ext uri="{BB962C8B-B14F-4D97-AF65-F5344CB8AC3E}">
        <p14:creationId xmlns:p14="http://schemas.microsoft.com/office/powerpoint/2010/main" val="36640640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7A981-9A33-CBD2-C70A-9D877CADA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9F20853B-9F1A-9CF3-AA05-7DFA81A0FE10}"/>
              </a:ext>
            </a:extLst>
          </p:cNvPr>
          <p:cNvGrpSpPr/>
          <p:nvPr/>
        </p:nvGrpSpPr>
        <p:grpSpPr>
          <a:xfrm>
            <a:off x="538662" y="872120"/>
            <a:ext cx="3762901" cy="5727839"/>
            <a:chOff x="4214550" y="780680"/>
            <a:chExt cx="3762901" cy="572783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DB66A30C-B786-0EC8-D0B4-07F22C52E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4550" y="780680"/>
              <a:ext cx="3762900" cy="5296639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207E881-46D5-FA05-A784-721E2A2FD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4551" y="6142552"/>
              <a:ext cx="3762900" cy="365967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2C1AD5-B94E-FB61-0586-559E6B79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F683C-7F18-8929-AF0B-739CDD95CF68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C5E9B-B656-E5A2-E3F8-5B0E3460486B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새로고침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프로젝트명 </a:t>
            </a:r>
            <a:r>
              <a:rPr lang="ko-KR" altLang="en-US" sz="1500" dirty="0" err="1"/>
              <a:t>우클릭</a:t>
            </a:r>
            <a:r>
              <a:rPr lang="ko-KR" altLang="en-US" sz="1500" dirty="0"/>
              <a:t> </a:t>
            </a:r>
            <a:r>
              <a:rPr lang="en-US" altLang="ko-KR" sz="1500" dirty="0"/>
              <a:t>&gt; Refresh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B13CA-0638-423D-5700-4F6542D4B727}"/>
              </a:ext>
            </a:extLst>
          </p:cNvPr>
          <p:cNvSpPr/>
          <p:nvPr/>
        </p:nvSpPr>
        <p:spPr>
          <a:xfrm>
            <a:off x="677089" y="1388847"/>
            <a:ext cx="3388943" cy="2416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0565F-56AC-3191-C108-3F5D5CBA2826}"/>
              </a:ext>
            </a:extLst>
          </p:cNvPr>
          <p:cNvSpPr txBox="1"/>
          <p:nvPr/>
        </p:nvSpPr>
        <p:spPr>
          <a:xfrm>
            <a:off x="4000154" y="1434804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42A40D-EBB5-0130-B2DE-6FC06746F7E8}"/>
              </a:ext>
            </a:extLst>
          </p:cNvPr>
          <p:cNvSpPr txBox="1"/>
          <p:nvPr/>
        </p:nvSpPr>
        <p:spPr>
          <a:xfrm>
            <a:off x="4000154" y="4443867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3875CC-E216-351B-B4C5-B88D1E53F0D5}"/>
              </a:ext>
            </a:extLst>
          </p:cNvPr>
          <p:cNvSpPr txBox="1"/>
          <p:nvPr/>
        </p:nvSpPr>
        <p:spPr>
          <a:xfrm>
            <a:off x="4000154" y="5607168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4392D7-F455-77C7-661E-538FB0D364CC}"/>
              </a:ext>
            </a:extLst>
          </p:cNvPr>
          <p:cNvSpPr/>
          <p:nvPr/>
        </p:nvSpPr>
        <p:spPr>
          <a:xfrm>
            <a:off x="674041" y="3843048"/>
            <a:ext cx="3388943" cy="1065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6F43CA-B151-94D5-7F60-B10A90B9D2E6}"/>
              </a:ext>
            </a:extLst>
          </p:cNvPr>
          <p:cNvSpPr/>
          <p:nvPr/>
        </p:nvSpPr>
        <p:spPr>
          <a:xfrm>
            <a:off x="680137" y="5521555"/>
            <a:ext cx="3388943" cy="6597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DB8DC-3903-EECF-1434-2E3BC14B670A}"/>
              </a:ext>
            </a:extLst>
          </p:cNvPr>
          <p:cNvSpPr txBox="1"/>
          <p:nvPr/>
        </p:nvSpPr>
        <p:spPr>
          <a:xfrm>
            <a:off x="3997106" y="6339189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8544E-869E-7FCE-96E3-DD53A99093FD}"/>
              </a:ext>
            </a:extLst>
          </p:cNvPr>
          <p:cNvSpPr/>
          <p:nvPr/>
        </p:nvSpPr>
        <p:spPr>
          <a:xfrm>
            <a:off x="686233" y="6410136"/>
            <a:ext cx="3375164" cy="155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6B166F-35D7-7B70-0C88-882622738B40}"/>
              </a:ext>
            </a:extLst>
          </p:cNvPr>
          <p:cNvSpPr txBox="1"/>
          <p:nvPr/>
        </p:nvSpPr>
        <p:spPr>
          <a:xfrm>
            <a:off x="5985262" y="1157977"/>
            <a:ext cx="527678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controller, repository, service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쿼리된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조회하는 페이지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＂/sample/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findAll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브라우저 주소창에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http://localhost:8080/sample/findAll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연동을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Repository, Entity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Repository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조회하는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@Service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설정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사용할 수도 있으나 이 문서에서는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변경 없음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pom.xml : DB dependency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JPA dependency, Lombok 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 완료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51417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35D7DD0-C696-A40C-ACC8-A60F7E966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93" y="1176852"/>
            <a:ext cx="11335511" cy="553484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C03360-E9E8-BEED-8C05-E1FECD49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06320-77F7-1112-C269-F63CA35667DB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C7F56-85FB-438B-215A-B80C330B41EB}"/>
              </a:ext>
            </a:extLst>
          </p:cNvPr>
          <p:cNvSpPr txBox="1"/>
          <p:nvPr/>
        </p:nvSpPr>
        <p:spPr>
          <a:xfrm>
            <a:off x="521208" y="565064"/>
            <a:ext cx="957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주소창에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http://http://localhost:8080/sample/findAll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JSON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그대로 출력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895B451B-55FB-C111-028F-63FB151F0D67}"/>
              </a:ext>
            </a:extLst>
          </p:cNvPr>
          <p:cNvSpPr/>
          <p:nvPr/>
        </p:nvSpPr>
        <p:spPr>
          <a:xfrm>
            <a:off x="3488001" y="2482334"/>
            <a:ext cx="3380970" cy="1094192"/>
          </a:xfrm>
          <a:prstGeom prst="wedgeEllipseCallout">
            <a:avLst>
              <a:gd name="adj1" fmla="val -35884"/>
              <a:gd name="adj2" fmla="val -1141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Edge</a:t>
            </a:r>
            <a:r>
              <a:rPr lang="ko-KR" altLang="en-US" sz="1000" dirty="0"/>
              <a:t> 브라우저에서 실행했으므로  </a:t>
            </a:r>
            <a:r>
              <a:rPr lang="en-US" altLang="ko-KR" sz="1000" dirty="0"/>
              <a:t>http://</a:t>
            </a:r>
            <a:r>
              <a:rPr lang="ko-KR" altLang="en-US" sz="1000" dirty="0"/>
              <a:t> 는 생략됨</a:t>
            </a:r>
          </a:p>
        </p:txBody>
      </p:sp>
    </p:spTree>
    <p:extLst>
      <p:ext uri="{BB962C8B-B14F-4D97-AF65-F5344CB8AC3E}">
        <p14:creationId xmlns:p14="http://schemas.microsoft.com/office/powerpoint/2010/main" val="13439822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353D1F-B127-1E6B-F76C-F768003A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F5806-5DE3-DA4F-63DB-9C8F49387F10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3AE3E-2760-5C64-64AA-068270DE0E6F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@RestController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113202-4BE6-51DC-751F-E6B53BEC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74" y="1001665"/>
            <a:ext cx="5915851" cy="40867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9A16A5-28F0-4910-FDC6-E8C7E3C037BD}"/>
              </a:ext>
            </a:extLst>
          </p:cNvPr>
          <p:cNvSpPr txBox="1"/>
          <p:nvPr/>
        </p:nvSpPr>
        <p:spPr>
          <a:xfrm>
            <a:off x="7146550" y="3045479"/>
            <a:ext cx="50108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@RestController : 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controller.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1970E-1DF8-DE0A-9A61-2978A770DD03}"/>
              </a:ext>
            </a:extLst>
          </p:cNvPr>
          <p:cNvSpPr/>
          <p:nvPr/>
        </p:nvSpPr>
        <p:spPr>
          <a:xfrm>
            <a:off x="1002258" y="3092678"/>
            <a:ext cx="1320318" cy="244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B93D46-E13D-8475-2696-CBA6B2FC62E2}"/>
              </a:ext>
            </a:extLst>
          </p:cNvPr>
          <p:cNvSpPr/>
          <p:nvPr/>
        </p:nvSpPr>
        <p:spPr>
          <a:xfrm>
            <a:off x="1002258" y="4017224"/>
            <a:ext cx="3962934" cy="838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83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494A46-3720-5A95-BB24-993AAD66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D1868-8D1A-5B60-770A-AE9DA8B460DC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 Boot Template Generator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FF463-C9C0-1F62-AFB4-97692103A8FA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파일</a:t>
            </a:r>
            <a:r>
              <a:rPr lang="en-US" altLang="ko-KR" sz="1500" dirty="0"/>
              <a:t> </a:t>
            </a:r>
            <a:r>
              <a:rPr lang="ko-KR" altLang="en-US" sz="1500" dirty="0"/>
              <a:t>실행 준비 </a:t>
            </a:r>
            <a:r>
              <a:rPr lang="en-US" altLang="ko-KR" sz="1500" dirty="0"/>
              <a:t>: </a:t>
            </a:r>
            <a:r>
              <a:rPr lang="ko-KR" altLang="en-US" sz="1500" dirty="0"/>
              <a:t>커맨드 창</a:t>
            </a:r>
            <a:r>
              <a:rPr lang="en-US" altLang="ko-KR" sz="1500" dirty="0"/>
              <a:t>(</a:t>
            </a:r>
            <a:r>
              <a:rPr lang="ko-KR" altLang="en-US" sz="1500" dirty="0"/>
              <a:t>도스 창</a:t>
            </a:r>
            <a:r>
              <a:rPr lang="en-US" altLang="ko-KR" sz="1500" dirty="0"/>
              <a:t>)</a:t>
            </a:r>
            <a:r>
              <a:rPr lang="ko-KR" altLang="en-US" sz="1500" dirty="0"/>
              <a:t>을 열어서 워크스페이스 경로로 이동합니다</a:t>
            </a:r>
            <a:r>
              <a:rPr lang="en-US" altLang="ko-KR" sz="1500" dirty="0"/>
              <a:t>.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8E5B99-3C53-A54D-6734-13D408343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50" y="2164404"/>
            <a:ext cx="10564699" cy="206721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6D1B686-E591-852A-D9BA-F226BD58E88E}"/>
              </a:ext>
            </a:extLst>
          </p:cNvPr>
          <p:cNvSpPr/>
          <p:nvPr/>
        </p:nvSpPr>
        <p:spPr>
          <a:xfrm>
            <a:off x="7385737" y="3364992"/>
            <a:ext cx="2453208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164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53E18-F509-2E2A-9994-6D2D5AD91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771754-59B3-9500-FE29-EF99487B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05C12-9D2C-5607-95C9-9ED468C8804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19009-13BA-AB82-C008-05F44B9375A1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@Service / @RequiredArgsConstructor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C4D123-A662-98FB-5258-2C68C7BB6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8" y="1001665"/>
            <a:ext cx="5068007" cy="312463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C601FCE-0B74-5FAD-7603-84B93017516C}"/>
              </a:ext>
            </a:extLst>
          </p:cNvPr>
          <p:cNvSpPr/>
          <p:nvPr/>
        </p:nvSpPr>
        <p:spPr>
          <a:xfrm>
            <a:off x="1002258" y="1721078"/>
            <a:ext cx="2134134" cy="473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FB93F7-8FE6-8C0D-AECF-C5888AC2380C}"/>
              </a:ext>
            </a:extLst>
          </p:cNvPr>
          <p:cNvSpPr/>
          <p:nvPr/>
        </p:nvSpPr>
        <p:spPr>
          <a:xfrm>
            <a:off x="1291818" y="2670047"/>
            <a:ext cx="4203726" cy="310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5EEF88-C6CF-42B4-A3C8-C4566E8C001C}"/>
              </a:ext>
            </a:extLst>
          </p:cNvPr>
          <p:cNvSpPr/>
          <p:nvPr/>
        </p:nvSpPr>
        <p:spPr>
          <a:xfrm>
            <a:off x="1608810" y="3328415"/>
            <a:ext cx="3091206" cy="228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EB168-E6D8-5DA5-0AC6-88CF4808017A}"/>
              </a:ext>
            </a:extLst>
          </p:cNvPr>
          <p:cNvSpPr txBox="1"/>
          <p:nvPr/>
        </p:nvSpPr>
        <p:spPr>
          <a:xfrm>
            <a:off x="7146550" y="1719599"/>
            <a:ext cx="50108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@Service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Repository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findAll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: Spring Data 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메서드로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엔티티 클래스의 모든 레코드를 데이터베이스에서 조회하여 반환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@RequiredArgsConstructor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Lombok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라이브러리가 제공하는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어노테이션으로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내의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final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@NonNull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붙은 필드에 대해 생성자를 자동으로 생성해줍니다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주로 스프링 프레임워크에서 의존성 주입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(Dependency Injection, DI)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간결하게 구현할 때 사용됨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1302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9D7BC-96E6-D23D-FA6F-BE5FC16D7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C2DDEE-9F06-EFD3-7149-D73742D6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37BF7C-73FB-B190-B514-602873D17827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EBF26-ACC0-270D-9D3D-88A379B79E9C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@Entity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5065F4-B3EB-E9F8-78A1-B8A7E9CC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74" y="857177"/>
            <a:ext cx="5363323" cy="59825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5CF8DC-8473-60B8-088B-DC53B9FAFA30}"/>
              </a:ext>
            </a:extLst>
          </p:cNvPr>
          <p:cNvSpPr txBox="1"/>
          <p:nvPr/>
        </p:nvSpPr>
        <p:spPr>
          <a:xfrm>
            <a:off x="7146550" y="1719599"/>
            <a:ext cx="50108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@Entity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id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컬럼을 기본 키로 설정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/>
              <a:t>기본 키 생성 전략 중 하나인 </a:t>
            </a:r>
            <a:r>
              <a:rPr lang="en-US" altLang="ko-KR" sz="1400" dirty="0"/>
              <a:t>IDENTITY </a:t>
            </a:r>
            <a:r>
              <a:rPr lang="ko-KR" altLang="en-US" sz="1400" dirty="0"/>
              <a:t>전략을 사용</a:t>
            </a:r>
            <a:r>
              <a:rPr lang="en-US" altLang="ko-KR" sz="1400" dirty="0"/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@Entity :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/>
              <a:t>JPA</a:t>
            </a:r>
            <a:r>
              <a:rPr lang="ko-KR" altLang="en-US" sz="1200" dirty="0"/>
              <a:t>에서 </a:t>
            </a:r>
            <a:r>
              <a:rPr lang="en-US" altLang="ko-KR" sz="1200" b="1" dirty="0"/>
              <a:t>Entity</a:t>
            </a:r>
            <a:r>
              <a:rPr lang="ko-KR" altLang="en-US" sz="1200" dirty="0"/>
              <a:t>는 데이터베이스 테이블과 </a:t>
            </a:r>
            <a:r>
              <a:rPr lang="ko-KR" altLang="en-US" sz="1200" dirty="0" err="1"/>
              <a:t>매핑되는</a:t>
            </a:r>
            <a:r>
              <a:rPr lang="ko-KR" altLang="en-US" sz="1200" dirty="0"/>
              <a:t> 자바 객체를 의미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DC6FF6-E707-C1B0-5466-70A8044D6057}"/>
              </a:ext>
            </a:extLst>
          </p:cNvPr>
          <p:cNvSpPr/>
          <p:nvPr/>
        </p:nvSpPr>
        <p:spPr>
          <a:xfrm>
            <a:off x="901674" y="1591056"/>
            <a:ext cx="82654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A0034A-F6BA-492C-9839-4107CFFD4073}"/>
              </a:ext>
            </a:extLst>
          </p:cNvPr>
          <p:cNvSpPr/>
          <p:nvPr/>
        </p:nvSpPr>
        <p:spPr>
          <a:xfrm>
            <a:off x="1218666" y="2139200"/>
            <a:ext cx="4505478" cy="4851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166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AC7CC-9AEF-B225-2D37-EC32A8DC1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416EB7-CABD-16CF-0BD3-3C90C112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D1CA95-AE88-7CD2-E1FF-0439579BB9C6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910AFB-5782-16A1-715A-9AAA856AA254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JpaRepository</a:t>
            </a:r>
            <a:r>
              <a:rPr lang="en-US" altLang="ko-KR" sz="1500" dirty="0"/>
              <a:t>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FEBB43-BB0C-E943-875E-7EDF87C22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73" y="1001665"/>
            <a:ext cx="6944694" cy="12574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69389B7-FAD4-1164-387F-0F58D1E81E82}"/>
              </a:ext>
            </a:extLst>
          </p:cNvPr>
          <p:cNvSpPr/>
          <p:nvPr/>
        </p:nvSpPr>
        <p:spPr>
          <a:xfrm>
            <a:off x="4602978" y="1766798"/>
            <a:ext cx="2675645" cy="226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E55CC-E276-8A5F-87B3-A742C6CD5631}"/>
              </a:ext>
            </a:extLst>
          </p:cNvPr>
          <p:cNvSpPr txBox="1"/>
          <p:nvPr/>
        </p:nvSpPr>
        <p:spPr>
          <a:xfrm>
            <a:off x="7181151" y="2478551"/>
            <a:ext cx="501084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JpaRepository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Data 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인터페이스로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데이터베이스와의 상호작용을 간편하게 처리할 수 있도록 다양한 기능을 제공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JpaRepository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상속하면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save(),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findById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findAll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deleteById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기본적인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CRUD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별도의 구현 없이 사용할 수 있음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7325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A1CE7-2614-1580-1EC8-6DB2963AC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DB3F125-E175-14AC-A519-A7864A88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28975-2190-3405-F190-D733E95692A0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9EBDB-8065-61FB-AF43-2F7AF422C07D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application.yml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DBA5C7-15BF-3DF8-4479-00964FA33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888229"/>
            <a:ext cx="5325218" cy="3877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A90CFD-7F99-A757-E951-28D7AF21E2BC}"/>
              </a:ext>
            </a:extLst>
          </p:cNvPr>
          <p:cNvSpPr txBox="1"/>
          <p:nvPr/>
        </p:nvSpPr>
        <p:spPr>
          <a:xfrm>
            <a:off x="5901131" y="1001665"/>
            <a:ext cx="60500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이름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최소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Datasource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4.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테이블이 없는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경우 생성 기능 추가 됨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5.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SQL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로그 출력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F35815-2F1B-6E75-006A-A64F6C843D7F}"/>
              </a:ext>
            </a:extLst>
          </p:cNvPr>
          <p:cNvSpPr/>
          <p:nvPr/>
        </p:nvSpPr>
        <p:spPr>
          <a:xfrm>
            <a:off x="862800" y="2057400"/>
            <a:ext cx="4983625" cy="1691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056BAF-C40F-521D-5BBC-CBEFFB6187D8}"/>
              </a:ext>
            </a:extLst>
          </p:cNvPr>
          <p:cNvSpPr/>
          <p:nvPr/>
        </p:nvSpPr>
        <p:spPr>
          <a:xfrm>
            <a:off x="841464" y="3902783"/>
            <a:ext cx="4983626" cy="845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444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CCBC0-AF5B-1AAF-CD39-FB2BDB1AC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1BE518-0AD6-9FB4-3C58-0BF2CDEC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1E0BD-3B8E-0C17-1A6D-9A451FE2235C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DB542-C574-424A-C735-402BD6E6B3D8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pom.xml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79112-D13B-3EDA-F902-AC77B7747278}"/>
              </a:ext>
            </a:extLst>
          </p:cNvPr>
          <p:cNvSpPr txBox="1"/>
          <p:nvPr/>
        </p:nvSpPr>
        <p:spPr>
          <a:xfrm>
            <a:off x="7400747" y="1367425"/>
            <a:ext cx="39926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MariaDB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JPA dependency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Lombok dependency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@RequiredArgsConstructor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사용에 필요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B90423-7A85-B9D1-9F7F-6C672E0C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217633"/>
            <a:ext cx="6516009" cy="33437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6B66826-C018-E988-B37F-930C4A6E9482}"/>
              </a:ext>
            </a:extLst>
          </p:cNvPr>
          <p:cNvSpPr/>
          <p:nvPr/>
        </p:nvSpPr>
        <p:spPr>
          <a:xfrm>
            <a:off x="1673568" y="1253218"/>
            <a:ext cx="4983626" cy="996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00AEE3-9705-8D2E-2BA4-176CA42163D3}"/>
              </a:ext>
            </a:extLst>
          </p:cNvPr>
          <p:cNvSpPr/>
          <p:nvPr/>
        </p:nvSpPr>
        <p:spPr>
          <a:xfrm>
            <a:off x="1673568" y="2303297"/>
            <a:ext cx="4983626" cy="996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DBBBDF-9603-3ADF-1F6A-FFD79FF43CBC}"/>
              </a:ext>
            </a:extLst>
          </p:cNvPr>
          <p:cNvSpPr/>
          <p:nvPr/>
        </p:nvSpPr>
        <p:spPr>
          <a:xfrm>
            <a:off x="1673568" y="3353029"/>
            <a:ext cx="4983626" cy="12083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41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7E50A-FB2D-846E-DF20-0C03DD53F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75FE7-FFD3-46F9-6053-1293700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Kafka</a:t>
            </a:r>
            <a:r>
              <a:rPr lang="ko-KR" altLang="en-US" dirty="0"/>
              <a:t> 연동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8C419-704F-B5B1-0358-960EC2C3A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옵션값 </a:t>
            </a:r>
            <a:r>
              <a:rPr lang="en-US" altLang="ko-KR" dirty="0"/>
              <a:t>: 8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1A6FDB-A5F8-C38E-9743-3C08E97E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85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74C19-B522-D515-A698-B9B2706AC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00C6D9-5B23-80E5-A81D-B26EEA9547B7}"/>
              </a:ext>
            </a:extLst>
          </p:cNvPr>
          <p:cNvGrpSpPr/>
          <p:nvPr/>
        </p:nvGrpSpPr>
        <p:grpSpPr>
          <a:xfrm>
            <a:off x="0" y="1395490"/>
            <a:ext cx="12192000" cy="3734917"/>
            <a:chOff x="0" y="1395490"/>
            <a:chExt cx="12192000" cy="373491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A87F00D-D2E9-E623-9D82-D582F938F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95490"/>
              <a:ext cx="12192000" cy="125066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9BC47A-43A0-667A-A444-7EC80B34D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806584"/>
              <a:ext cx="12192000" cy="2323823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198CA3-E497-9F96-09FB-AC4835D8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B8877-9954-DC56-2A0C-BEC5E57B2CC2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Kafka</a:t>
            </a:r>
            <a:r>
              <a:rPr lang="ko-KR" altLang="en-US" dirty="0"/>
              <a:t> 연동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3724B-2893-2DAA-D34D-4D63D8242300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실행 </a:t>
            </a:r>
            <a:r>
              <a:rPr lang="en-US" altLang="ko-KR" sz="1500" dirty="0"/>
              <a:t>: java -jar GenerateExample-SpringBoot.jar </a:t>
            </a:r>
            <a:r>
              <a:rPr lang="en-US" altLang="ko-KR" sz="1500" b="1" dirty="0">
                <a:solidFill>
                  <a:srgbClr val="FF0000"/>
                </a:solidFill>
              </a:rPr>
              <a:t>8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115E08-3189-4D23-E464-F7C4C14A0631}"/>
              </a:ext>
            </a:extLst>
          </p:cNvPr>
          <p:cNvSpPr/>
          <p:nvPr/>
        </p:nvSpPr>
        <p:spPr>
          <a:xfrm>
            <a:off x="7845552" y="1801368"/>
            <a:ext cx="4288536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2EED87-EB9E-B3DE-8EA0-A97F0A0FF591}"/>
              </a:ext>
            </a:extLst>
          </p:cNvPr>
          <p:cNvSpPr/>
          <p:nvPr/>
        </p:nvSpPr>
        <p:spPr>
          <a:xfrm>
            <a:off x="47244" y="2178699"/>
            <a:ext cx="12077700" cy="2657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97F41A6B-6428-CFBA-8AD9-D7B93B5CE511}"/>
              </a:ext>
            </a:extLst>
          </p:cNvPr>
          <p:cNvSpPr/>
          <p:nvPr/>
        </p:nvSpPr>
        <p:spPr>
          <a:xfrm>
            <a:off x="6928752" y="2913288"/>
            <a:ext cx="3166224" cy="1031424"/>
          </a:xfrm>
          <a:prstGeom prst="wedgeEllipseCallout">
            <a:avLst>
              <a:gd name="adj1" fmla="val -42237"/>
              <a:gd name="adj2" fmla="val -777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완료 됨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삭제 실패 문구는 기존에 존재하는 폴더 및 파일 삭제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초기화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대한 메시지이므로 무시해도 됨</a:t>
            </a:r>
          </a:p>
        </p:txBody>
      </p:sp>
    </p:spTree>
    <p:extLst>
      <p:ext uri="{BB962C8B-B14F-4D97-AF65-F5344CB8AC3E}">
        <p14:creationId xmlns:p14="http://schemas.microsoft.com/office/powerpoint/2010/main" val="8257810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0E02D-B7A7-58BF-9DC1-4FB384220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87C367-A892-8139-E88E-BC0DD569F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33" y="1135445"/>
            <a:ext cx="4511868" cy="542983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DBBB148-D411-FFDB-7B37-1081CFB9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AC7D2-48D1-227E-C936-BC7768C78D5F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Kafka</a:t>
            </a:r>
            <a:r>
              <a:rPr lang="ko-KR" altLang="en-US" dirty="0"/>
              <a:t> 연동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1CFC8C-9D90-C789-6947-34FCA061619A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새로고침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프로젝트명 </a:t>
            </a:r>
            <a:r>
              <a:rPr lang="ko-KR" altLang="en-US" sz="1500" dirty="0" err="1"/>
              <a:t>우클릭</a:t>
            </a:r>
            <a:r>
              <a:rPr lang="ko-KR" altLang="en-US" sz="1500" dirty="0"/>
              <a:t> </a:t>
            </a:r>
            <a:r>
              <a:rPr lang="en-US" altLang="ko-KR" sz="1500" dirty="0"/>
              <a:t>&gt; Refresh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295770-561C-67ED-0A5B-DF86FCB87877}"/>
              </a:ext>
            </a:extLst>
          </p:cNvPr>
          <p:cNvSpPr/>
          <p:nvPr/>
        </p:nvSpPr>
        <p:spPr>
          <a:xfrm>
            <a:off x="677089" y="1388847"/>
            <a:ext cx="3388943" cy="1803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32B56-8C5F-73AC-2366-589D12146709}"/>
              </a:ext>
            </a:extLst>
          </p:cNvPr>
          <p:cNvSpPr txBox="1"/>
          <p:nvPr/>
        </p:nvSpPr>
        <p:spPr>
          <a:xfrm>
            <a:off x="4000154" y="1434804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682D0-5998-B8B5-7065-432BFB998AAE}"/>
              </a:ext>
            </a:extLst>
          </p:cNvPr>
          <p:cNvSpPr txBox="1"/>
          <p:nvPr/>
        </p:nvSpPr>
        <p:spPr>
          <a:xfrm>
            <a:off x="4000154" y="3940947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EF78A4-96B4-428C-6F2E-D491DF25F819}"/>
              </a:ext>
            </a:extLst>
          </p:cNvPr>
          <p:cNvSpPr txBox="1"/>
          <p:nvPr/>
        </p:nvSpPr>
        <p:spPr>
          <a:xfrm>
            <a:off x="4000154" y="4866504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CBACA6-386E-F86E-3CE0-79EB600FA540}"/>
              </a:ext>
            </a:extLst>
          </p:cNvPr>
          <p:cNvSpPr/>
          <p:nvPr/>
        </p:nvSpPr>
        <p:spPr>
          <a:xfrm>
            <a:off x="674041" y="3221256"/>
            <a:ext cx="3388943" cy="1003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58C3AC-39E8-2860-7B0E-66BC8360AB3E}"/>
              </a:ext>
            </a:extLst>
          </p:cNvPr>
          <p:cNvSpPr/>
          <p:nvPr/>
        </p:nvSpPr>
        <p:spPr>
          <a:xfrm>
            <a:off x="680137" y="4780891"/>
            <a:ext cx="3388943" cy="6597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D6456-8CDE-94EB-D6E0-6B8CE8980AE6}"/>
              </a:ext>
            </a:extLst>
          </p:cNvPr>
          <p:cNvSpPr txBox="1"/>
          <p:nvPr/>
        </p:nvSpPr>
        <p:spPr>
          <a:xfrm>
            <a:off x="3997106" y="6339189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729AD8-C9CD-2B41-D9EF-DDD6C18D33C8}"/>
              </a:ext>
            </a:extLst>
          </p:cNvPr>
          <p:cNvSpPr/>
          <p:nvPr/>
        </p:nvSpPr>
        <p:spPr>
          <a:xfrm>
            <a:off x="686233" y="6410136"/>
            <a:ext cx="3375164" cy="155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177E9-11EE-8616-8812-41B95B8D3DFD}"/>
              </a:ext>
            </a:extLst>
          </p:cNvPr>
          <p:cNvSpPr txBox="1"/>
          <p:nvPr/>
        </p:nvSpPr>
        <p:spPr>
          <a:xfrm>
            <a:off x="5985262" y="1157977"/>
            <a:ext cx="527678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controller, service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이벤트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MSA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방식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http://localhost:8080/kafka/send2?message=HelloKafka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Postman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사용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http://localhost:8080/kafka/send1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param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message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method : POST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설정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사용할 수도 있으나 이 문서에서는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변경 없음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pom.xml : DB dependency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JPA dependency, Lombok 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 완료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26968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D3DE2-5E0B-6D1C-F987-F1AE5045E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54C286-9365-CE01-9404-577E2CA6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4A764-E02A-3776-873F-10650830109B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Kafka</a:t>
            </a:r>
            <a:r>
              <a:rPr lang="ko-KR" altLang="en-US" dirty="0"/>
              <a:t> 연동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B6D28F-E29D-07C5-2CFE-9B1DFDE843C7}"/>
              </a:ext>
            </a:extLst>
          </p:cNvPr>
          <p:cNvSpPr txBox="1"/>
          <p:nvPr/>
        </p:nvSpPr>
        <p:spPr>
          <a:xfrm>
            <a:off x="521208" y="1067984"/>
            <a:ext cx="957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Pre-requisite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B6EA7F4-AE52-9190-9591-681D83ECE4C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dirty="0"/>
              <a:t>Docker</a:t>
            </a:r>
            <a:r>
              <a:rPr lang="ko-KR" altLang="en-US" dirty="0"/>
              <a:t>와 </a:t>
            </a:r>
            <a:r>
              <a:rPr lang="en-US" altLang="ko-KR" dirty="0"/>
              <a:t>Docker Compose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>
                <a:hlinkClick r:id="rId2" action="ppaction://hlinkfile"/>
              </a:rPr>
              <a:t>docker-</a:t>
            </a:r>
            <a:r>
              <a:rPr lang="en-US" altLang="ko-KR" dirty="0" err="1">
                <a:hlinkClick r:id="rId2" action="ppaction://hlinkfile"/>
              </a:rPr>
              <a:t>compose.yml</a:t>
            </a:r>
            <a:r>
              <a:rPr lang="en-US" altLang="ko-KR" dirty="0"/>
              <a:t> (</a:t>
            </a:r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폴더</a:t>
            </a:r>
            <a:r>
              <a:rPr lang="en-US" altLang="ko-KR" dirty="0"/>
              <a:t> : </a:t>
            </a:r>
            <a:r>
              <a:rPr lang="ko-KR" altLang="en-US" dirty="0"/>
              <a:t>임의로 지정하면 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Kafka </a:t>
            </a:r>
            <a:r>
              <a:rPr lang="ko-KR" altLang="en-US" dirty="0"/>
              <a:t>및 </a:t>
            </a:r>
            <a:r>
              <a:rPr lang="en-US" altLang="ko-KR" dirty="0"/>
              <a:t>Zookeeper </a:t>
            </a:r>
            <a:r>
              <a:rPr lang="ko-KR" altLang="en-US" dirty="0"/>
              <a:t>컨테이너 실행</a:t>
            </a:r>
            <a:endParaRPr lang="en-US" altLang="ko-KR" dirty="0"/>
          </a:p>
          <a:p>
            <a:pPr lvl="1"/>
            <a:r>
              <a:rPr lang="ko-KR" altLang="en-US" dirty="0"/>
              <a:t>터미널에서 해당 디렉토리</a:t>
            </a:r>
            <a:r>
              <a:rPr lang="en-US" altLang="ko-KR" dirty="0"/>
              <a:t>(docker-</a:t>
            </a:r>
            <a:r>
              <a:rPr lang="en-US" altLang="ko-KR" dirty="0" err="1"/>
              <a:t>compose.yml</a:t>
            </a:r>
            <a:r>
              <a:rPr lang="en-US" altLang="ko-KR" dirty="0"/>
              <a:t> </a:t>
            </a:r>
            <a:r>
              <a:rPr lang="ko-KR" altLang="en-US" dirty="0"/>
              <a:t>저장 디렉토리</a:t>
            </a:r>
            <a:r>
              <a:rPr lang="en-US" altLang="ko-KR" dirty="0"/>
              <a:t>)</a:t>
            </a:r>
            <a:r>
              <a:rPr lang="ko-KR" altLang="en-US" dirty="0"/>
              <a:t>로 이동한 후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다음 명령어를 실행하여 컨테이너를 시작</a:t>
            </a:r>
            <a:r>
              <a:rPr lang="en-US" altLang="ko-KR" dirty="0"/>
              <a:t> :                docker-compose up -d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414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E7B05-E12D-A2D6-9F38-46D9F8F03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318D32-3094-6457-BC4A-C09FB5CB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7207-C176-BF3F-E671-527145E1391D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Kafka</a:t>
            </a:r>
            <a:r>
              <a:rPr lang="ko-KR" altLang="en-US" dirty="0"/>
              <a:t> 연동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D4311-D4B9-ADDE-B70C-0B2831994E81}"/>
              </a:ext>
            </a:extLst>
          </p:cNvPr>
          <p:cNvSpPr txBox="1"/>
          <p:nvPr/>
        </p:nvSpPr>
        <p:spPr>
          <a:xfrm>
            <a:off x="521208" y="565064"/>
            <a:ext cx="957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방식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Postman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예시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94325B-D3D3-5ADB-D01B-9B482547F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" y="1376000"/>
            <a:ext cx="9272016" cy="45792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3AC6AC-1EB8-2462-33A0-07C1896EF0F2}"/>
              </a:ext>
            </a:extLst>
          </p:cNvPr>
          <p:cNvSpPr txBox="1"/>
          <p:nvPr/>
        </p:nvSpPr>
        <p:spPr>
          <a:xfrm>
            <a:off x="9457573" y="2509104"/>
            <a:ext cx="265822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POST </a:t>
            </a:r>
            <a:r>
              <a:rPr lang="ko-KR" altLang="en-US" sz="1100" dirty="0">
                <a:solidFill>
                  <a:srgbClr val="FF0000"/>
                </a:solidFill>
              </a:rPr>
              <a:t>방식 </a:t>
            </a:r>
            <a:r>
              <a:rPr lang="en-US" altLang="ko-KR" sz="1100" dirty="0">
                <a:solidFill>
                  <a:srgbClr val="FF0000"/>
                </a:solidFill>
              </a:rPr>
              <a:t>: Postman</a:t>
            </a:r>
            <a:r>
              <a:rPr lang="ko-KR" altLang="en-US" sz="1100" dirty="0">
                <a:solidFill>
                  <a:srgbClr val="FF0000"/>
                </a:solidFill>
              </a:rPr>
              <a:t> 사용 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- method : POST</a:t>
            </a:r>
            <a:endParaRPr lang="ko-KR" altLang="en-US" sz="1100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  </a:t>
            </a:r>
            <a:r>
              <a:rPr lang="en-US" altLang="ko-KR" sz="1100" dirty="0">
                <a:solidFill>
                  <a:srgbClr val="FF0000"/>
                </a:solidFill>
              </a:rPr>
              <a:t>- http://localhost:8080/kafka/send1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- request param : message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5152FA-C71B-2352-D493-953905655F81}"/>
              </a:ext>
            </a:extLst>
          </p:cNvPr>
          <p:cNvSpPr/>
          <p:nvPr/>
        </p:nvSpPr>
        <p:spPr>
          <a:xfrm>
            <a:off x="210312" y="1897128"/>
            <a:ext cx="4288536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7BB845-52ED-5023-9893-50DE3DDB7610}"/>
              </a:ext>
            </a:extLst>
          </p:cNvPr>
          <p:cNvSpPr/>
          <p:nvPr/>
        </p:nvSpPr>
        <p:spPr>
          <a:xfrm>
            <a:off x="335280" y="3095767"/>
            <a:ext cx="4288536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ADC038-6446-F880-0C76-0149B1D86E90}"/>
              </a:ext>
            </a:extLst>
          </p:cNvPr>
          <p:cNvSpPr/>
          <p:nvPr/>
        </p:nvSpPr>
        <p:spPr>
          <a:xfrm>
            <a:off x="210312" y="5482000"/>
            <a:ext cx="2295144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9816B2-E429-9C6D-3150-BEFF5848423B}"/>
              </a:ext>
            </a:extLst>
          </p:cNvPr>
          <p:cNvSpPr/>
          <p:nvPr/>
        </p:nvSpPr>
        <p:spPr>
          <a:xfrm>
            <a:off x="8339328" y="1835644"/>
            <a:ext cx="911352" cy="394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4738420-13DF-A21C-DF3C-9C4031520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418" y="4972153"/>
            <a:ext cx="4620270" cy="168616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B8DE57-A2AC-A1DE-62AA-8B786032C191}"/>
              </a:ext>
            </a:extLst>
          </p:cNvPr>
          <p:cNvSpPr/>
          <p:nvPr/>
        </p:nvSpPr>
        <p:spPr>
          <a:xfrm>
            <a:off x="7452858" y="5628803"/>
            <a:ext cx="3291342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74C82053-35BD-E08F-BA6C-A32AF591C0E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1984361" y="2600580"/>
            <a:ext cx="865406" cy="1249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F869A3DF-33CC-C208-2563-EBD8A923ADFF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4623816" y="2033003"/>
            <a:ext cx="3715512" cy="12293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34DA028E-0E96-A690-154E-A0AA7FA0A6B9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rot="5400000">
            <a:off x="3450625" y="137620"/>
            <a:ext cx="3251639" cy="74371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BB8DB717-1A78-59A3-D589-604CC0FFAA85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2505456" y="5648617"/>
            <a:ext cx="4947402" cy="1468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278E590-8692-70FE-1A87-4983AA337BD2}"/>
              </a:ext>
            </a:extLst>
          </p:cNvPr>
          <p:cNvSpPr txBox="1"/>
          <p:nvPr/>
        </p:nvSpPr>
        <p:spPr>
          <a:xfrm>
            <a:off x="9098529" y="6288982"/>
            <a:ext cx="2011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이클립스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콘솔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창에서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확인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3" name="화살표: 위쪽 32">
            <a:extLst>
              <a:ext uri="{FF2B5EF4-FFF2-40B4-BE49-F238E27FC236}">
                <a16:creationId xmlns:a16="http://schemas.microsoft.com/office/drawing/2014/main" id="{A9C2A3B0-8EB6-409C-C5B1-F65371BD6CB7}"/>
              </a:ext>
            </a:extLst>
          </p:cNvPr>
          <p:cNvSpPr/>
          <p:nvPr/>
        </p:nvSpPr>
        <p:spPr>
          <a:xfrm>
            <a:off x="9646920" y="6035040"/>
            <a:ext cx="173736" cy="25789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id="{FB367413-ED51-465B-7323-31E09AE9AB84}"/>
              </a:ext>
            </a:extLst>
          </p:cNvPr>
          <p:cNvSpPr/>
          <p:nvPr/>
        </p:nvSpPr>
        <p:spPr>
          <a:xfrm>
            <a:off x="4334256" y="1316456"/>
            <a:ext cx="1143000" cy="391657"/>
          </a:xfrm>
          <a:prstGeom prst="wedgeRoundRectCallout">
            <a:avLst>
              <a:gd name="adj1" fmla="val -38433"/>
              <a:gd name="adj2" fmla="val 9518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Message Producer</a:t>
            </a:r>
            <a:endParaRPr lang="ko-KR" altLang="en-US" sz="1100" b="1" dirty="0"/>
          </a:p>
        </p:txBody>
      </p:sp>
      <p:sp>
        <p:nvSpPr>
          <p:cNvPr id="35" name="말풍선: 모서리가 둥근 사각형 34">
            <a:extLst>
              <a:ext uri="{FF2B5EF4-FFF2-40B4-BE49-F238E27FC236}">
                <a16:creationId xmlns:a16="http://schemas.microsoft.com/office/drawing/2014/main" id="{CE77EB6C-3CEC-ED8C-FBF8-AB6424C47FF6}"/>
              </a:ext>
            </a:extLst>
          </p:cNvPr>
          <p:cNvSpPr/>
          <p:nvPr/>
        </p:nvSpPr>
        <p:spPr>
          <a:xfrm>
            <a:off x="7652004" y="6181429"/>
            <a:ext cx="1143000" cy="391657"/>
          </a:xfrm>
          <a:prstGeom prst="wedgeRoundRectCallout">
            <a:avLst>
              <a:gd name="adj1" fmla="val -31233"/>
              <a:gd name="adj2" fmla="val -10092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Message Consumer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7532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A562C-406B-CB3E-DFE2-50F1788D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Welcome</a:t>
            </a:r>
            <a:r>
              <a:rPr lang="ko-KR" altLang="en-US" dirty="0"/>
              <a:t> 페이지</a:t>
            </a:r>
            <a:br>
              <a:rPr lang="en-US" altLang="ko-KR" dirty="0"/>
            </a:br>
            <a:r>
              <a:rPr lang="en-US" altLang="ko-KR" dirty="0"/>
              <a:t>(Controller only 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C0B261-6BF4-0E9C-20FF-8BBB1C160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옵션값 </a:t>
            </a:r>
            <a:r>
              <a:rPr lang="en-US" altLang="ko-KR" dirty="0"/>
              <a:t>: 1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496E12-E9B2-737C-4BE2-66173890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561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5B9E-4604-B6C8-066E-A2C91A64C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15435F3-87AA-EF9E-1E24-8460F0C96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149839"/>
            <a:ext cx="9192908" cy="533474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79996E-27FD-11D7-A9EC-00C2A29B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73619-1839-9F88-1FA5-99B8E32A2E4A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Kafka</a:t>
            </a:r>
            <a:r>
              <a:rPr lang="ko-KR" altLang="en-US" dirty="0"/>
              <a:t> 연동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75144-9A16-10A5-A99E-EA7AC253F505}"/>
              </a:ext>
            </a:extLst>
          </p:cNvPr>
          <p:cNvSpPr txBox="1"/>
          <p:nvPr/>
        </p:nvSpPr>
        <p:spPr>
          <a:xfrm>
            <a:off x="521208" y="565064"/>
            <a:ext cx="957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http://localhost:8080/kafka/send2?message=HelloKafka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75095C-08A3-4A46-5DFB-3877594C2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676" y="5112722"/>
            <a:ext cx="5020376" cy="1533739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4D6163-BF55-CAFB-9A91-20CD9D724490}"/>
              </a:ext>
            </a:extLst>
          </p:cNvPr>
          <p:cNvSpPr/>
          <p:nvPr/>
        </p:nvSpPr>
        <p:spPr>
          <a:xfrm>
            <a:off x="4681728" y="1659886"/>
            <a:ext cx="859536" cy="250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EB3A6C-5893-2664-38FC-FE03C2369C50}"/>
              </a:ext>
            </a:extLst>
          </p:cNvPr>
          <p:cNvSpPr/>
          <p:nvPr/>
        </p:nvSpPr>
        <p:spPr>
          <a:xfrm>
            <a:off x="8638032" y="5818208"/>
            <a:ext cx="926592" cy="262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A06AA5-51B8-0D32-3889-DB4E9BF933A5}"/>
              </a:ext>
            </a:extLst>
          </p:cNvPr>
          <p:cNvSpPr txBox="1"/>
          <p:nvPr/>
        </p:nvSpPr>
        <p:spPr>
          <a:xfrm>
            <a:off x="8638032" y="6403105"/>
            <a:ext cx="2011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이클립스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콘솔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창에서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확인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A06F7B66-A95E-0434-0152-180AC5FF9926}"/>
              </a:ext>
            </a:extLst>
          </p:cNvPr>
          <p:cNvSpPr/>
          <p:nvPr/>
        </p:nvSpPr>
        <p:spPr>
          <a:xfrm>
            <a:off x="9186423" y="6149163"/>
            <a:ext cx="173736" cy="25789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7E4434FD-34B2-2D9D-8DD8-492B972CB7E1}"/>
              </a:ext>
            </a:extLst>
          </p:cNvPr>
          <p:cNvSpPr/>
          <p:nvPr/>
        </p:nvSpPr>
        <p:spPr>
          <a:xfrm>
            <a:off x="5444817" y="1190689"/>
            <a:ext cx="1143000" cy="391657"/>
          </a:xfrm>
          <a:prstGeom prst="wedgeRoundRectCallout">
            <a:avLst>
              <a:gd name="adj1" fmla="val -38433"/>
              <a:gd name="adj2" fmla="val 9518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Message Producer</a:t>
            </a:r>
            <a:endParaRPr lang="ko-KR" altLang="en-US" sz="1100" b="1" dirty="0"/>
          </a:p>
        </p:txBody>
      </p: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604F8166-CB5A-241B-2F15-C16E8CAE3CED}"/>
              </a:ext>
            </a:extLst>
          </p:cNvPr>
          <p:cNvSpPr/>
          <p:nvPr/>
        </p:nvSpPr>
        <p:spPr>
          <a:xfrm>
            <a:off x="7408996" y="6254804"/>
            <a:ext cx="1143000" cy="391657"/>
          </a:xfrm>
          <a:prstGeom prst="wedgeRoundRectCallout">
            <a:avLst>
              <a:gd name="adj1" fmla="val 47967"/>
              <a:gd name="adj2" fmla="val -8692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Message Consumer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8789989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3075D-42C7-2E8C-32FE-9F2EF1445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F039F2D-22B3-1915-B267-B66B07663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888229"/>
            <a:ext cx="6455664" cy="529803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BFE08F-4899-D7C8-A19E-17DC99D4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1EA25-130F-209F-0615-6C6389B555A4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Kafka</a:t>
            </a:r>
            <a:r>
              <a:rPr lang="ko-KR" altLang="en-US" dirty="0"/>
              <a:t> 연동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85216B-6BBC-6ED4-8CA7-518D66395F4B}"/>
              </a:ext>
            </a:extLst>
          </p:cNvPr>
          <p:cNvSpPr txBox="1"/>
          <p:nvPr/>
        </p:nvSpPr>
        <p:spPr>
          <a:xfrm>
            <a:off x="521208" y="565064"/>
            <a:ext cx="957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@RestController /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@RequestMapping / Kafka Producer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F8402-62A9-D350-AE7F-57670D00476C}"/>
              </a:ext>
            </a:extLst>
          </p:cNvPr>
          <p:cNvSpPr txBox="1"/>
          <p:nvPr/>
        </p:nvSpPr>
        <p:spPr>
          <a:xfrm>
            <a:off x="7146550" y="1134383"/>
            <a:ext cx="50108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@RestController : 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controller. 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@RequestMapping : Class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레벨에서 정의된 경로는 컨텍스트 루트의 역할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URL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(POST)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Kafka Producer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호출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URL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(GET)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Kafka Producer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호출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4FC21F-03BB-B735-27B3-2A2B9E0A1AC1}"/>
              </a:ext>
            </a:extLst>
          </p:cNvPr>
          <p:cNvSpPr/>
          <p:nvPr/>
        </p:nvSpPr>
        <p:spPr>
          <a:xfrm>
            <a:off x="755370" y="843254"/>
            <a:ext cx="1320318" cy="244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2BA768-ACF9-44CD-D589-471B9E2537D8}"/>
              </a:ext>
            </a:extLst>
          </p:cNvPr>
          <p:cNvSpPr/>
          <p:nvPr/>
        </p:nvSpPr>
        <p:spPr>
          <a:xfrm>
            <a:off x="1002258" y="3249128"/>
            <a:ext cx="1868958" cy="225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387783-6537-880C-0FB8-2D71F385A11A}"/>
              </a:ext>
            </a:extLst>
          </p:cNvPr>
          <p:cNvSpPr/>
          <p:nvPr/>
        </p:nvSpPr>
        <p:spPr>
          <a:xfrm>
            <a:off x="752322" y="1114526"/>
            <a:ext cx="2018310" cy="165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C0876A-A9EA-3C81-88F8-4D4042E0A358}"/>
              </a:ext>
            </a:extLst>
          </p:cNvPr>
          <p:cNvSpPr/>
          <p:nvPr/>
        </p:nvSpPr>
        <p:spPr>
          <a:xfrm>
            <a:off x="1002258" y="1737321"/>
            <a:ext cx="4063518" cy="585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960C9E-2DCC-10C4-7B17-67EB2917778A}"/>
              </a:ext>
            </a:extLst>
          </p:cNvPr>
          <p:cNvSpPr/>
          <p:nvPr/>
        </p:nvSpPr>
        <p:spPr>
          <a:xfrm>
            <a:off x="1374114" y="3639273"/>
            <a:ext cx="4395750" cy="323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201EC8-3AB0-65EA-0948-D942027D64AA}"/>
              </a:ext>
            </a:extLst>
          </p:cNvPr>
          <p:cNvSpPr/>
          <p:nvPr/>
        </p:nvSpPr>
        <p:spPr>
          <a:xfrm>
            <a:off x="990066" y="5111456"/>
            <a:ext cx="1868958" cy="225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D2FB70-2483-AD74-A466-17282F295E2E}"/>
              </a:ext>
            </a:extLst>
          </p:cNvPr>
          <p:cNvSpPr/>
          <p:nvPr/>
        </p:nvSpPr>
        <p:spPr>
          <a:xfrm>
            <a:off x="1361922" y="5501601"/>
            <a:ext cx="4395750" cy="323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440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256B1-82FB-B94B-AC4F-70FBD7AA3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FAE442B-B2A9-381A-4AFE-78E717FD7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728742"/>
            <a:ext cx="6458851" cy="233395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725023-95A1-D0F8-E108-C30AC8B0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19DF9-8B0E-9A69-29EE-B4C46A52AF46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Kafka</a:t>
            </a:r>
            <a:r>
              <a:rPr lang="ko-KR" altLang="en-US" dirty="0"/>
              <a:t> 연동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B1C19-E3BD-88FA-D147-89D31CD1D6D5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@Service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3649C2-FFC5-D1F1-1FCD-CD757CBAE776}"/>
              </a:ext>
            </a:extLst>
          </p:cNvPr>
          <p:cNvSpPr/>
          <p:nvPr/>
        </p:nvSpPr>
        <p:spPr>
          <a:xfrm>
            <a:off x="718794" y="1719598"/>
            <a:ext cx="890016" cy="2189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938166-49C6-4DCF-0193-40A1F95A40EF}"/>
              </a:ext>
            </a:extLst>
          </p:cNvPr>
          <p:cNvSpPr/>
          <p:nvPr/>
        </p:nvSpPr>
        <p:spPr>
          <a:xfrm>
            <a:off x="1291818" y="2670047"/>
            <a:ext cx="4203726" cy="310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E961E7-FD7B-EDF8-31E3-49D5AB4BAF4D}"/>
              </a:ext>
            </a:extLst>
          </p:cNvPr>
          <p:cNvSpPr/>
          <p:nvPr/>
        </p:nvSpPr>
        <p:spPr>
          <a:xfrm>
            <a:off x="1380210" y="3428999"/>
            <a:ext cx="3584982" cy="2834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1061BF-BBB0-A05C-EDA5-43AE63431932}"/>
              </a:ext>
            </a:extLst>
          </p:cNvPr>
          <p:cNvSpPr txBox="1"/>
          <p:nvPr/>
        </p:nvSpPr>
        <p:spPr>
          <a:xfrm>
            <a:off x="7146550" y="1719599"/>
            <a:ext cx="50108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@Service 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Kafka Producer. Kafka Producer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Kafka Broker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에게 메시지를 전송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Kafka Broker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Message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Topic : Kafka Broker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전달받은 메시지를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Kafka Consumer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소비시킨다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3956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110F1-4C74-1E19-9907-11E756408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8DDE73E-B2BE-006C-CFFC-8C3D19482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54" y="1618488"/>
            <a:ext cx="5877745" cy="140989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AC1A9E-4EFC-C123-CF98-9C2D6DDD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9B1835-C0B4-E1C2-80D6-F69977CEAFAB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Kafka</a:t>
            </a:r>
            <a:r>
              <a:rPr lang="ko-KR" altLang="en-US" dirty="0"/>
              <a:t> 연동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34EDB-A249-BB55-14D6-AF6753179FDB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@Service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03FF9-008D-2D7C-D776-F8566A8A315E}"/>
              </a:ext>
            </a:extLst>
          </p:cNvPr>
          <p:cNvSpPr txBox="1"/>
          <p:nvPr/>
        </p:nvSpPr>
        <p:spPr>
          <a:xfrm>
            <a:off x="7146550" y="1545863"/>
            <a:ext cx="50108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@Service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Kafka Consumer. Kafka Consumer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Kafka Broker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로부터의 메시지를 소비 후 비즈니스 로직에 따라 처리한다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KafkaListener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 로직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86F009-E273-5DE6-9F5B-0EC32AEB11C5}"/>
              </a:ext>
            </a:extLst>
          </p:cNvPr>
          <p:cNvSpPr/>
          <p:nvPr/>
        </p:nvSpPr>
        <p:spPr>
          <a:xfrm>
            <a:off x="901674" y="1591056"/>
            <a:ext cx="82654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1B4D04-6343-29FB-167C-CC274A1CA3B6}"/>
              </a:ext>
            </a:extLst>
          </p:cNvPr>
          <p:cNvSpPr/>
          <p:nvPr/>
        </p:nvSpPr>
        <p:spPr>
          <a:xfrm>
            <a:off x="1218666" y="2002536"/>
            <a:ext cx="5026686" cy="612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1986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747F1-B503-1D9F-A04A-F16D3DFC5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9B65F3F-0337-D960-7961-9754E556C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79" y="1063416"/>
            <a:ext cx="7468642" cy="312463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2D4F02A-5E8F-B159-9DD3-E1B20B17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DE4CED-55E9-0223-DADB-5F8AC794B35E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Kafka</a:t>
            </a:r>
            <a:r>
              <a:rPr lang="ko-KR" altLang="en-US" dirty="0"/>
              <a:t> 연동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877CE-B96E-2F0F-B461-DE8488F5CC27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application.yml</a:t>
            </a:r>
            <a:r>
              <a:rPr lang="en-US" altLang="ko-KR" sz="1500" dirty="0"/>
              <a:t>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6A5888-3D7D-718C-896C-1A31AC6A2546}"/>
              </a:ext>
            </a:extLst>
          </p:cNvPr>
          <p:cNvSpPr/>
          <p:nvPr/>
        </p:nvSpPr>
        <p:spPr>
          <a:xfrm>
            <a:off x="2592065" y="2380852"/>
            <a:ext cx="1294135" cy="243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2A343-3272-03D3-4A9B-A477A5AB90EA}"/>
              </a:ext>
            </a:extLst>
          </p:cNvPr>
          <p:cNvSpPr txBox="1"/>
          <p:nvPr/>
        </p:nvSpPr>
        <p:spPr>
          <a:xfrm>
            <a:off x="7839519" y="2240807"/>
            <a:ext cx="4267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kafka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Zookeeper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컨테이너의 서비스 포트 번호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kafka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Consumer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Listener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사용할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group id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96FD66-7254-0438-FC25-4B1B8811B43F}"/>
              </a:ext>
            </a:extLst>
          </p:cNvPr>
          <p:cNvSpPr/>
          <p:nvPr/>
        </p:nvSpPr>
        <p:spPr>
          <a:xfrm>
            <a:off x="1144265" y="2780140"/>
            <a:ext cx="1699519" cy="243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228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75768-6A23-1249-CC0A-9FD33A3E0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7BBE75B-F69D-B50B-75E2-19077F25F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36" y="1346452"/>
            <a:ext cx="5744377" cy="8097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4776893-0985-1EDB-4668-804C09AE4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04" y="2406057"/>
            <a:ext cx="5839640" cy="79068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0670A8C-6CBE-63F6-6B27-F8C5704F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CDB8F-7B98-A40A-A4F8-9B8CB23C8678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Kafka</a:t>
            </a:r>
            <a:r>
              <a:rPr lang="ko-KR" altLang="en-US" dirty="0"/>
              <a:t> 연동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23B28-F2CE-89DE-0C69-C1563A5C3556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pom.xml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86A6B-7318-642F-7373-AB66054E70C5}"/>
              </a:ext>
            </a:extLst>
          </p:cNvPr>
          <p:cNvSpPr txBox="1"/>
          <p:nvPr/>
        </p:nvSpPr>
        <p:spPr>
          <a:xfrm>
            <a:off x="7400747" y="1367425"/>
            <a:ext cx="39926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Spring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Kafka dependency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00EA1E-0C3A-4315-513A-877559EEF2B7}"/>
              </a:ext>
            </a:extLst>
          </p:cNvPr>
          <p:cNvSpPr/>
          <p:nvPr/>
        </p:nvSpPr>
        <p:spPr>
          <a:xfrm>
            <a:off x="1673568" y="1253218"/>
            <a:ext cx="4983626" cy="996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6D312D-FA63-F022-606C-99F4469638B8}"/>
              </a:ext>
            </a:extLst>
          </p:cNvPr>
          <p:cNvSpPr/>
          <p:nvPr/>
        </p:nvSpPr>
        <p:spPr>
          <a:xfrm>
            <a:off x="1673568" y="2303297"/>
            <a:ext cx="4983626" cy="996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7670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F9529-91F0-F7FE-2D71-A3D5F765A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C12A27D-6DCB-B528-7E34-0443FB1B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85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33A063-A988-29A9-CDB9-5608C9CA8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50" y="1316337"/>
            <a:ext cx="6963747" cy="29817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6045A1-D5B9-8DE5-DD82-625880F1B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653" y="3548684"/>
            <a:ext cx="7354326" cy="2010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4D1B98-6FC7-8FEE-4AE3-B1C5656378BE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참고</a:t>
            </a:r>
            <a:r>
              <a:rPr lang="en-US" altLang="ko-KR" dirty="0"/>
              <a:t> : Spring</a:t>
            </a:r>
            <a:r>
              <a:rPr lang="ko-KR" altLang="en-US" dirty="0"/>
              <a:t> </a:t>
            </a:r>
            <a:r>
              <a:rPr lang="en-US" altLang="ko-KR" dirty="0"/>
              <a:t>Boot Application </a:t>
            </a:r>
            <a:r>
              <a:rPr lang="ko-KR" altLang="en-US" dirty="0"/>
              <a:t>실행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70F14-AA96-C550-2AA7-0BE5FBA6661D}"/>
              </a:ext>
            </a:extLst>
          </p:cNvPr>
          <p:cNvSpPr txBox="1"/>
          <p:nvPr/>
        </p:nvSpPr>
        <p:spPr>
          <a:xfrm>
            <a:off x="521208" y="565064"/>
            <a:ext cx="957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우클릭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Run As &gt; Spring Boot app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3582E5-7F1F-ACF5-E430-38CE4EEA9379}"/>
              </a:ext>
            </a:extLst>
          </p:cNvPr>
          <p:cNvSpPr/>
          <p:nvPr/>
        </p:nvSpPr>
        <p:spPr>
          <a:xfrm>
            <a:off x="664897" y="2333726"/>
            <a:ext cx="2050872" cy="263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EA764B-B798-4414-7B76-F96922BF288A}"/>
              </a:ext>
            </a:extLst>
          </p:cNvPr>
          <p:cNvSpPr/>
          <p:nvPr/>
        </p:nvSpPr>
        <p:spPr>
          <a:xfrm>
            <a:off x="4448014" y="4166493"/>
            <a:ext cx="2050872" cy="263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6FA536-B6F4-B548-80C7-0EA4AEAD6AAD}"/>
              </a:ext>
            </a:extLst>
          </p:cNvPr>
          <p:cNvSpPr/>
          <p:nvPr/>
        </p:nvSpPr>
        <p:spPr>
          <a:xfrm>
            <a:off x="8363178" y="4407408"/>
            <a:ext cx="2050872" cy="263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B5689B-5AC0-7D71-D3DC-2BB36A26A1CE}"/>
              </a:ext>
            </a:extLst>
          </p:cNvPr>
          <p:cNvSpPr/>
          <p:nvPr/>
        </p:nvSpPr>
        <p:spPr>
          <a:xfrm>
            <a:off x="655753" y="1615144"/>
            <a:ext cx="2050872" cy="263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285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874F7E-CE64-F637-C987-08F75D5C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FE132-B7AB-E7AB-D0E8-8678DB7E6B93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참고</a:t>
            </a:r>
            <a:r>
              <a:rPr lang="en-US" altLang="ko-KR" dirty="0"/>
              <a:t> : </a:t>
            </a:r>
            <a:r>
              <a:rPr lang="ko-KR" altLang="en-US" dirty="0"/>
              <a:t>테이블 스키마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BB3234-5D1A-B9A9-F4ED-A72F46755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814283"/>
              </p:ext>
            </p:extLst>
          </p:nvPr>
        </p:nvGraphicFramePr>
        <p:xfrm>
          <a:off x="2833374" y="1030845"/>
          <a:ext cx="4786376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71085">
                  <a:extLst>
                    <a:ext uri="{9D8B030D-6E8A-4147-A177-3AD203B41FA5}">
                      <a16:colId xmlns:a16="http://schemas.microsoft.com/office/drawing/2014/main" val="1797959915"/>
                    </a:ext>
                  </a:extLst>
                </a:gridCol>
                <a:gridCol w="3415291">
                  <a:extLst>
                    <a:ext uri="{9D8B030D-6E8A-4147-A177-3AD203B41FA5}">
                      <a16:colId xmlns:a16="http://schemas.microsoft.com/office/drawing/2014/main" val="1458635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설정값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2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Database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MariaDB (10.11.11-MariaDB)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5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Host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127.0.0.1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15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3306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1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 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test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Table name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sample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0232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1A2A13E-EAD7-3F8E-E5C5-65C467D9B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44896"/>
              </p:ext>
            </p:extLst>
          </p:nvPr>
        </p:nvGraphicFramePr>
        <p:xfrm>
          <a:off x="2032000" y="3835102"/>
          <a:ext cx="8127999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915500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655371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6677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Column 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Column 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Comment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049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PK, not null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32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varchar(100)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null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39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email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varchar(100)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null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679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5495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B52B39-660D-4572-89C8-3DAE125F27D7}"/>
              </a:ext>
            </a:extLst>
          </p:cNvPr>
          <p:cNvSpPr txBox="1"/>
          <p:nvPr/>
        </p:nvSpPr>
        <p:spPr>
          <a:xfrm>
            <a:off x="2288286" y="6351955"/>
            <a:ext cx="8035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effectLst/>
                <a:latin typeface="Consolas" panose="020B0609020204030204" pitchFamily="49" charset="0"/>
              </a:rPr>
              <a:t>© </a:t>
            </a:r>
            <a:r>
              <a:rPr lang="en-US" altLang="ko-KR" sz="1800" u="sng" dirty="0" err="1">
                <a:effectLst/>
                <a:latin typeface="Consolas" panose="020B0609020204030204" pitchFamily="49" charset="0"/>
              </a:rPr>
              <a:t>Moneyverse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. All rights reserved.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1E0294-8403-D5AB-2D57-906EE611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1EBE-7137-EF9A-A6EB-76C12619210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맺음말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8C482-A214-A255-F71D-2505ECF29F13}"/>
              </a:ext>
            </a:extLst>
          </p:cNvPr>
          <p:cNvSpPr txBox="1"/>
          <p:nvPr/>
        </p:nvSpPr>
        <p:spPr>
          <a:xfrm>
            <a:off x="521208" y="565064"/>
            <a:ext cx="957376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본 문서의 목적은 </a:t>
            </a:r>
            <a:r>
              <a:rPr lang="en-US" altLang="ko-KR" sz="1500" dirty="0"/>
              <a:t>Spring Boot </a:t>
            </a:r>
            <a:r>
              <a:rPr lang="ko-KR" altLang="en-US" sz="1500" dirty="0"/>
              <a:t>프레임워크에 대한 상세한 설명을 하기 보다는 개발 시 흔히 접하게 되는 기본 패턴을 제공해주는 것입니다</a:t>
            </a:r>
            <a:r>
              <a:rPr lang="en-US" altLang="ko-KR" sz="1500" dirty="0"/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/>
              <a:t>폴더 통째로 관리해도 되겠지만 라이브러리 파일 하나로</a:t>
            </a:r>
            <a:r>
              <a:rPr lang="en-US" altLang="ko-KR" sz="1500" dirty="0"/>
              <a:t>Spring Boot</a:t>
            </a:r>
            <a:r>
              <a:rPr lang="ko-KR" altLang="en-US" sz="1500" dirty="0"/>
              <a:t> 프로젝트를 구성할</a:t>
            </a:r>
            <a:r>
              <a:rPr lang="en-US" altLang="ko-KR" sz="1500" dirty="0"/>
              <a:t> </a:t>
            </a:r>
            <a:r>
              <a:rPr lang="ko-KR" altLang="en-US" sz="1500" dirty="0"/>
              <a:t>수 있다는 장점이 있습니다</a:t>
            </a:r>
            <a:r>
              <a:rPr lang="en-US" altLang="ko-KR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rgbClr val="FF0000"/>
                </a:solidFill>
              </a:rPr>
              <a:t>도움이 되셨나요</a:t>
            </a:r>
            <a:r>
              <a:rPr lang="en-US" altLang="ko-KR" sz="1500" b="1" dirty="0">
                <a:solidFill>
                  <a:srgbClr val="FF0000"/>
                </a:solidFill>
              </a:rPr>
              <a:t>?    </a:t>
            </a:r>
            <a:r>
              <a:rPr lang="ko-KR" altLang="en-US" sz="1500" b="1" dirty="0">
                <a:solidFill>
                  <a:srgbClr val="FF0000"/>
                </a:solidFill>
              </a:rPr>
              <a:t>감사합니다</a:t>
            </a:r>
            <a:r>
              <a:rPr lang="en-US" altLang="ko-KR" sz="1500" b="1" dirty="0">
                <a:solidFill>
                  <a:srgbClr val="FF0000"/>
                </a:solidFill>
              </a:rPr>
              <a:t>. </a:t>
            </a:r>
            <a:r>
              <a:rPr lang="en-US" altLang="ko-KR" sz="1500" dirty="0"/>
              <a:t>( </a:t>
            </a:r>
            <a:r>
              <a:rPr lang="en-US" altLang="ko-KR" sz="1500" dirty="0">
                <a:hlinkClick r:id="rId2"/>
              </a:rPr>
              <a:t>i_sinclare@hanmail.net</a:t>
            </a:r>
            <a:r>
              <a:rPr lang="en-US" altLang="ko-KR" sz="1500" dirty="0"/>
              <a:t> 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60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A8B918-1E11-5C40-24E9-41F49971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A6211-A1A7-BA08-C2F3-FE0CB75EDFB8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Welcome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25AED-65BA-0862-E139-1386A246B19D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실행 </a:t>
            </a:r>
            <a:r>
              <a:rPr lang="en-US" altLang="ko-KR" sz="1500" dirty="0"/>
              <a:t>: java -jar GenerateExample-SpringBoot.jar </a:t>
            </a:r>
            <a:r>
              <a:rPr lang="en-US" altLang="ko-KR" sz="1500" b="1" dirty="0">
                <a:solidFill>
                  <a:srgbClr val="FF0000"/>
                </a:solidFill>
              </a:rPr>
              <a:t>1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D1DBD4-BD9A-0F86-0256-D64E69DBC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" y="1176852"/>
            <a:ext cx="10692384" cy="54869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B24E815-9917-4CA6-3C09-F6E873A3267C}"/>
              </a:ext>
            </a:extLst>
          </p:cNvPr>
          <p:cNvSpPr/>
          <p:nvPr/>
        </p:nvSpPr>
        <p:spPr>
          <a:xfrm>
            <a:off x="7568616" y="2066544"/>
            <a:ext cx="3779087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FDD760-4B8B-06D9-644C-376AC960F92E}"/>
              </a:ext>
            </a:extLst>
          </p:cNvPr>
          <p:cNvSpPr/>
          <p:nvPr/>
        </p:nvSpPr>
        <p:spPr>
          <a:xfrm>
            <a:off x="768096" y="2454641"/>
            <a:ext cx="10579607" cy="3644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15CB5C49-D1FF-9697-6FC6-7EB3316BD76A}"/>
              </a:ext>
            </a:extLst>
          </p:cNvPr>
          <p:cNvSpPr/>
          <p:nvPr/>
        </p:nvSpPr>
        <p:spPr>
          <a:xfrm>
            <a:off x="7934592" y="4956048"/>
            <a:ext cx="3166224" cy="1031424"/>
          </a:xfrm>
          <a:prstGeom prst="wedgeEllipseCallout">
            <a:avLst>
              <a:gd name="adj1" fmla="val -42237"/>
              <a:gd name="adj2" fmla="val -777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완료 됨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삭제 실패 문구는 기존에 존재하는 폴더 및 파일 삭제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초기화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대한 메시지이므로 무시해도 됨</a:t>
            </a:r>
          </a:p>
        </p:txBody>
      </p:sp>
    </p:spTree>
    <p:extLst>
      <p:ext uri="{BB962C8B-B14F-4D97-AF65-F5344CB8AC3E}">
        <p14:creationId xmlns:p14="http://schemas.microsoft.com/office/powerpoint/2010/main" val="345119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1104</TotalTime>
  <Words>4018</Words>
  <Application>Microsoft Office PowerPoint</Application>
  <PresentationFormat>와이드스크린</PresentationFormat>
  <Paragraphs>1038</Paragraphs>
  <Slides>88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6" baseType="lpstr">
      <vt:lpstr>맑은 고딕</vt:lpstr>
      <vt:lpstr>바탕체</vt:lpstr>
      <vt:lpstr>Arial</vt:lpstr>
      <vt:lpstr>Century Gothic</vt:lpstr>
      <vt:lpstr>Consolas</vt:lpstr>
      <vt:lpstr>Wingdings</vt:lpstr>
      <vt:lpstr>Wingdings 3</vt:lpstr>
      <vt:lpstr>이온</vt:lpstr>
      <vt:lpstr>Spring Boot Template</vt:lpstr>
      <vt:lpstr>새로운 프로그램 또는 프레임워크를 접하는 Beginner에게 가장 어려운 것이 예제를 따라서 했는데 에러가 발생하는 경우이다.  Spring Boot를 처음 접하는 Beginner가 Spring Boot를 이해하기 전이라 하더라도 Welcome 페이지를 출력할 수 있게 하자는 것이 본 문서의 목표이며, 더 나아가 숙련된 개발자들에게도 언제 어디서든 Spring Boot 구조를 손쉽게 제공하고자 한다.  이클립스 버전 : eGovFrameDev-4.3.0-64bit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Welcome 페이지 (Controller only 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Json Response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DB연동 Json Response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Simple JSP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Form submit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 Restful API 방식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7. JPA 방식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8. Kafka 연동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changhyun Han</dc:creator>
  <cp:lastModifiedBy>changhyun Han</cp:lastModifiedBy>
  <cp:revision>33</cp:revision>
  <dcterms:created xsi:type="dcterms:W3CDTF">2025-05-18T00:51:20Z</dcterms:created>
  <dcterms:modified xsi:type="dcterms:W3CDTF">2025-05-30T03:12:05Z</dcterms:modified>
</cp:coreProperties>
</file>