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04" r:id="rId3"/>
    <p:sldId id="279" r:id="rId4"/>
    <p:sldId id="282" r:id="rId5"/>
    <p:sldId id="313" r:id="rId6"/>
    <p:sldId id="314" r:id="rId7"/>
    <p:sldId id="315" r:id="rId8"/>
    <p:sldId id="311" r:id="rId9"/>
    <p:sldId id="316" r:id="rId10"/>
    <p:sldId id="317" r:id="rId11"/>
    <p:sldId id="319" r:id="rId12"/>
    <p:sldId id="323" r:id="rId13"/>
    <p:sldId id="320" r:id="rId14"/>
    <p:sldId id="321" r:id="rId15"/>
    <p:sldId id="322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6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p:transition spd="slow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ransition spd="slow" advTm="1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8235" y="2308232"/>
            <a:ext cx="30067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56994" y="6173929"/>
            <a:ext cx="10597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韩川川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>
            <a:off x="4244839" y="3457396"/>
            <a:ext cx="37229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PYTHON INTRODUCTION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29226" y="1339511"/>
            <a:ext cx="966788" cy="967086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222683" y="2407029"/>
            <a:ext cx="966788" cy="967086"/>
            <a:chOff x="4597401" y="2028528"/>
            <a:chExt cx="966788" cy="966788"/>
          </a:xfrm>
        </p:grpSpPr>
        <p:sp>
          <p:nvSpPr>
            <p:cNvPr id="9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0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1" name="淘宝店chenying0907 4"/>
          <p:cNvGrpSpPr/>
          <p:nvPr/>
        </p:nvGrpSpPr>
        <p:grpSpPr>
          <a:xfrm>
            <a:off x="5229225" y="3425685"/>
            <a:ext cx="966788" cy="967086"/>
            <a:chOff x="3627438" y="2806403"/>
            <a:chExt cx="966788" cy="966788"/>
          </a:xfrm>
        </p:grpSpPr>
        <p:sp>
          <p:nvSpPr>
            <p:cNvPr id="12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淘宝店chenying0907 13"/>
          <p:cNvGrpSpPr/>
          <p:nvPr/>
        </p:nvGrpSpPr>
        <p:grpSpPr>
          <a:xfrm>
            <a:off x="6162675" y="4541641"/>
            <a:ext cx="966788" cy="967086"/>
            <a:chOff x="4524376" y="3744615"/>
            <a:chExt cx="966788" cy="966788"/>
          </a:xfrm>
        </p:grpSpPr>
        <p:sp>
          <p:nvSpPr>
            <p:cNvPr id="15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6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17" name="文本框 21"/>
          <p:cNvSpPr txBox="1"/>
          <p:nvPr/>
        </p:nvSpPr>
        <p:spPr>
          <a:xfrm>
            <a:off x="3199130" y="1339776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7277417" y="2407334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3245167" y="3486075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关闭连接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273924" y="459317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后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续处理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30" y="1676961"/>
            <a:ext cx="380111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 = pymysql.connect(**config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 = conn.cursor</a:t>
            </a:r>
            <a:r>
              <a:rPr lang="en-US" altLang="zh-CN" sz="1200" i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i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6307" y="2744519"/>
            <a:ext cx="3854450" cy="9233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cursor.execute(sql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事务</a:t>
            </a: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: conn.commit() or conn.rollback()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res = cursor.fetchall() </a:t>
            </a:r>
            <a:r>
              <a:rPr lang="zh-CN" alt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 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cursor.fetchone()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5402" y="3847390"/>
            <a:ext cx="378587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cursor.close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conn.close</a:t>
            </a:r>
            <a:r>
              <a:rPr lang="en-US" altLang="zh-CN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3924" y="4930355"/>
            <a:ext cx="3879215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to do something...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913" y="154596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1137" y="2606089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6967" y="362227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818" y="474810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788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Five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CALL SHELL COMMAND</a:t>
            </a:r>
          </a:p>
        </p:txBody>
      </p:sp>
      <p:sp>
        <p:nvSpPr>
          <p:cNvPr id="13" name="文本框 22"/>
          <p:cNvSpPr txBox="1"/>
          <p:nvPr/>
        </p:nvSpPr>
        <p:spPr>
          <a:xfrm>
            <a:off x="10259567" y="5927041"/>
            <a:ext cx="16572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os.system</a:t>
            </a:r>
          </a:p>
          <a:p>
            <a:pPr algn="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subprocess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1557291" y="150649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77281" y="1801137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注意：无法获取返回信息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2000556" y="1493915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命令调用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1557291" y="391905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7281" y="4213697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注意：返回的信息需要转码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2000555" y="3881949"/>
            <a:ext cx="328467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灵活自定义的</a:t>
            </a: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449734"/>
            <a:ext cx="3333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4756457"/>
            <a:ext cx="48863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707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/>
      <p:bldP spid="65" grpId="0"/>
      <p:bldP spid="22" grpId="0" bldLvl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en-US" altLang="zh-CN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Six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MODULE 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0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18418" y="1215981"/>
            <a:ext cx="2894212" cy="584775"/>
            <a:chOff x="3343357" y="3004515"/>
            <a:chExt cx="2894212" cy="5847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1" name="文本框 4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数据库操作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18418" y="2056123"/>
            <a:ext cx="2689027" cy="584775"/>
            <a:chOff x="3343357" y="3004515"/>
            <a:chExt cx="2689027" cy="5847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5" name="文本框 17"/>
            <p:cNvSpPr txBox="1"/>
            <p:nvPr/>
          </p:nvSpPr>
          <p:spPr>
            <a:xfrm>
              <a:off x="4001059" y="3004515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执行</a:t>
              </a:r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shell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8418" y="2882946"/>
            <a:ext cx="2894212" cy="584775"/>
            <a:chOff x="3343357" y="3004515"/>
            <a:chExt cx="2894212" cy="58477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9" name="文本框 21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命令行参数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0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18418" y="3663072"/>
            <a:ext cx="2483843" cy="584775"/>
            <a:chOff x="3343357" y="3004515"/>
            <a:chExt cx="2483843" cy="584775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43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输入输出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6620719" y="1383174"/>
            <a:ext cx="1322369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2942" y="138643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sqlalchemy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20718" y="2220054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os.system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12942" y="222331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subprocess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0719" y="302799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sys.argv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12942" y="3031254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argparse</a:t>
            </a:r>
          </a:p>
        </p:txBody>
      </p:sp>
      <p:sp>
        <p:nvSpPr>
          <p:cNvPr id="55" name="矩形 54"/>
          <p:cNvSpPr/>
          <p:nvPr/>
        </p:nvSpPr>
        <p:spPr>
          <a:xfrm>
            <a:off x="6620719" y="3767460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12942" y="3775283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18418" y="4459134"/>
            <a:ext cx="2278659" cy="584775"/>
            <a:chOff x="3343357" y="3004515"/>
            <a:chExt cx="2278659" cy="58477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9" name="文本框 25"/>
            <p:cNvSpPr txBox="1"/>
            <p:nvPr/>
          </p:nvSpPr>
          <p:spPr>
            <a:xfrm>
              <a:off x="4001059" y="3004515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web</a:t>
              </a:r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应用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0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6620719" y="4563522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12942" y="4571345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618418" y="5250613"/>
            <a:ext cx="2483843" cy="584775"/>
            <a:chOff x="3343357" y="3004515"/>
            <a:chExt cx="2483843" cy="58477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65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爬虫基础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6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六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20719" y="535500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521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课后作业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Shape 280"/>
          <p:cNvSpPr/>
          <p:nvPr/>
        </p:nvSpPr>
        <p:spPr>
          <a:xfrm>
            <a:off x="1563370" y="1681480"/>
            <a:ext cx="364490" cy="36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" name="Shape 284"/>
          <p:cNvSpPr/>
          <p:nvPr/>
        </p:nvSpPr>
        <p:spPr>
          <a:xfrm>
            <a:off x="1563370" y="3335655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8801" y="1620493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输出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中所有的奇数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8515" y="1957705"/>
            <a:ext cx="8343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说明：请使用本节中的知识实现。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阶：在完成前述作业后，可以尝试输出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</a:t>
            </a:r>
            <a:r>
              <a:rPr lang="zh-CN" altLang="en-US" sz="1000" u="sng" smtClean="0">
                <a:solidFill>
                  <a:srgbClr val="FF0000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质数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在大于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的自然数中，除了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和它本身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以外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其他因数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8801" y="3274668"/>
            <a:ext cx="609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mysql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状态包含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tmp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</a:t>
            </a:r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参数，并将结果以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格式写入文件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8515" y="3611880"/>
            <a:ext cx="83432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：使用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 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show status like 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‘%tmp%’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：写入文件后请读取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文件以验证是否正确。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阶：尝试将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文件内容写入数据库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自行创建测试表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10259567" y="6127096"/>
            <a:ext cx="16572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Surprise!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 bldLvl="0" animBg="1"/>
      <p:bldP spid="30" grpId="0" bldLvl="0" animBg="1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DEMO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COMPLETED, THANKS!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48112" y="1802636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58566" y="1620845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9693" y="2655583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6048112" y="2829704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48112" y="3889238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err="1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28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ysql</a:t>
            </a:r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154829" y="3715117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048112" y="4918871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54829" y="4736917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052977" y="755912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59694" y="594599"/>
            <a:ext cx="893282" cy="883238"/>
            <a:chOff x="4151313" y="2020084"/>
            <a:chExt cx="888418" cy="883238"/>
          </a:xfrm>
        </p:grpSpPr>
        <p:grpSp>
          <p:nvGrpSpPr>
            <p:cNvPr id="83" name="组合 82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6" name="文本框 65"/>
          <p:cNvSpPr txBox="1"/>
          <p:nvPr/>
        </p:nvSpPr>
        <p:spPr>
          <a:xfrm>
            <a:off x="6048112" y="5941267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154829" y="5767146"/>
            <a:ext cx="888418" cy="883238"/>
            <a:chOff x="4165039" y="5019300"/>
            <a:chExt cx="888418" cy="883238"/>
          </a:xfrm>
        </p:grpSpPr>
        <p:grpSp>
          <p:nvGrpSpPr>
            <p:cNvPr id="98" name="组合 9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105" name="任意多边形 10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10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06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Basic grammar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DATA TYPE </a:t>
            </a:r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7" y="2197466"/>
            <a:ext cx="1738312" cy="1737982"/>
            <a:chOff x="3446462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2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chemeClr val="bg1"/>
                  </a:solidFill>
                  <a:latin typeface="Calibri" panose="020F0502020204030204"/>
                </a:rPr>
                <a:t>字典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5027074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444444"/>
                  </a:solidFill>
                  <a:latin typeface="Calibri" panose="020F0502020204030204"/>
                </a:rPr>
                <a:t>列表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8916873" y="2197466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smtClean="0">
                  <a:solidFill>
                    <a:schemeClr val="accent2"/>
                  </a:solidFill>
                  <a:latin typeface="+mn-ea"/>
                  <a:ea typeface="+mn-ea"/>
                </a:rPr>
                <a:t>元组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d</a:t>
            </a:r>
            <a:r>
              <a:rPr lang="en-US" altLang="en-US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ict</a:t>
            </a:r>
            <a:r>
              <a:rPr lang="en-US" altLang="en-US" noProof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[key] = value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4900499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[1,2,3]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8795853" y="4311904"/>
            <a:ext cx="1989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(1,2,3)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i="1" u="sng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（不重要）</a:t>
            </a:r>
            <a:endParaRPr kumimoji="0" lang="en-US" altLang="en-US" b="0" i="1" u="sng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flipH="1">
            <a:off x="338139" y="4311576"/>
            <a:ext cx="719479" cy="36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b="1" i="0" u="sng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示例：</a:t>
            </a:r>
            <a:endParaRPr kumimoji="0" lang="en-US" altLang="en-US" b="1" i="0" u="sng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2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READ-WRITE FILES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://www.runoob.com/wp-content/uploads/2013/11/2112205-861c05b2bdbc9c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8" y="752230"/>
            <a:ext cx="9193398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Four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MYSQL BASIC OPERATION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10506456" y="6173929"/>
            <a:ext cx="1410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pymysql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86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391</Words>
  <Application>Microsoft Office PowerPoint</Application>
  <PresentationFormat>宽屏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Lato</vt:lpstr>
      <vt:lpstr>Lato regular</vt:lpstr>
      <vt:lpstr>方正兰亭超细黑简体</vt:lpstr>
      <vt:lpstr>方正宋刻本秀楷简体</vt:lpstr>
      <vt:lpstr>方正新舒体繁体</vt:lpstr>
      <vt:lpstr>方正正黑简体</vt:lpstr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Helvetica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韩川川</cp:lastModifiedBy>
  <cp:revision>166</cp:revision>
  <dcterms:created xsi:type="dcterms:W3CDTF">2017-03-02T11:20:43Z</dcterms:created>
  <dcterms:modified xsi:type="dcterms:W3CDTF">2018-12-20T12:54:24Z</dcterms:modified>
</cp:coreProperties>
</file>