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65" r:id="rId3"/>
    <p:sldId id="266" r:id="rId4"/>
    <p:sldId id="258" r:id="rId5"/>
    <p:sldId id="257" r:id="rId6"/>
    <p:sldId id="268" r:id="rId7"/>
    <p:sldId id="263" r:id="rId8"/>
    <p:sldId id="269" r:id="rId9"/>
    <p:sldId id="259" r:id="rId10"/>
    <p:sldId id="267" r:id="rId11"/>
    <p:sldId id="260" r:id="rId12"/>
    <p:sldId id="262" r:id="rId13"/>
    <p:sldId id="261"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40"/>
    <p:restoredTop sz="94694"/>
  </p:normalViewPr>
  <p:slideViewPr>
    <p:cSldViewPr snapToGrid="0" snapToObjects="1">
      <p:cViewPr>
        <p:scale>
          <a:sx n="99" d="100"/>
          <a:sy n="99" d="100"/>
        </p:scale>
        <p:origin x="43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16A9A-491F-5B49-927E-D5D91EE152BA}"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9FF41-29FF-A74D-8FB1-76806FCA3233}" type="slidenum">
              <a:rPr lang="en-US" smtClean="0"/>
              <a:t>‹#›</a:t>
            </a:fld>
            <a:endParaRPr lang="en-US"/>
          </a:p>
        </p:txBody>
      </p:sp>
    </p:spTree>
    <p:extLst>
      <p:ext uri="{BB962C8B-B14F-4D97-AF65-F5344CB8AC3E}">
        <p14:creationId xmlns:p14="http://schemas.microsoft.com/office/powerpoint/2010/main" val="336540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10/19/20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10/19/20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10/19/20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hekuri.cs.illinois.edu/talks/NIPS-Tutorial.pdf" TargetMode="External"/><Relationship Id="rId2" Type="http://schemas.openxmlformats.org/officeDocument/2006/relationships/hyperlink" Target="https://liyanxu.blog/2018/10/17/tree-decomposition/" TargetMode="External"/><Relationship Id="rId1" Type="http://schemas.openxmlformats.org/officeDocument/2006/relationships/slideLayout" Target="../slideLayouts/slideLayout2.xml"/><Relationship Id="rId4" Type="http://schemas.openxmlformats.org/officeDocument/2006/relationships/hyperlink" Target="http://www.cs.technion.ac.il/~hadas/Seminar/Winter1819_236813/Slides/Algorithms_Bounded_Treewidth.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NP-completen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C0CF-D6C7-4E43-BCEB-A4CC5806DA36}"/>
              </a:ext>
            </a:extLst>
          </p:cNvPr>
          <p:cNvSpPr>
            <a:spLocks noGrp="1"/>
          </p:cNvSpPr>
          <p:nvPr>
            <p:ph type="ctrTitle"/>
          </p:nvPr>
        </p:nvSpPr>
        <p:spPr/>
        <p:txBody>
          <a:bodyPr/>
          <a:lstStyle/>
          <a:p>
            <a:r>
              <a:rPr lang="en-US" dirty="0"/>
              <a:t>Tree decomposition and cluster graphs</a:t>
            </a:r>
          </a:p>
        </p:txBody>
      </p:sp>
      <p:sp>
        <p:nvSpPr>
          <p:cNvPr id="3" name="Subtitle 2">
            <a:extLst>
              <a:ext uri="{FF2B5EF4-FFF2-40B4-BE49-F238E27FC236}">
                <a16:creationId xmlns:a16="http://schemas.microsoft.com/office/drawing/2014/main" id="{2B7377F1-C0F2-AF44-937A-A554FACC0A49}"/>
              </a:ext>
            </a:extLst>
          </p:cNvPr>
          <p:cNvSpPr>
            <a:spLocks noGrp="1"/>
          </p:cNvSpPr>
          <p:nvPr>
            <p:ph type="subTitle" idx="1"/>
          </p:nvPr>
        </p:nvSpPr>
        <p:spPr/>
        <p:txBody>
          <a:bodyPr/>
          <a:lstStyle/>
          <a:p>
            <a:r>
              <a:rPr lang="en-US" dirty="0"/>
              <a:t>Overexposure and tree decomposition</a:t>
            </a:r>
          </a:p>
        </p:txBody>
      </p:sp>
    </p:spTree>
    <p:extLst>
      <p:ext uri="{BB962C8B-B14F-4D97-AF65-F5344CB8AC3E}">
        <p14:creationId xmlns:p14="http://schemas.microsoft.com/office/powerpoint/2010/main" val="135039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B03DC-F384-3245-8069-4F5D674A524B}"/>
              </a:ext>
            </a:extLst>
          </p:cNvPr>
          <p:cNvSpPr>
            <a:spLocks noGrp="1"/>
          </p:cNvSpPr>
          <p:nvPr>
            <p:ph type="title"/>
          </p:nvPr>
        </p:nvSpPr>
        <p:spPr>
          <a:xfrm>
            <a:off x="499468" y="2423533"/>
            <a:ext cx="3655362" cy="1627792"/>
          </a:xfrm>
        </p:spPr>
        <p:txBody>
          <a:bodyPr vert="horz" lIns="274320" tIns="182880" rIns="274320" bIns="182880" rtlCol="0" anchor="ctr" anchorCtr="1">
            <a:normAutofit/>
          </a:bodyPr>
          <a:lstStyle/>
          <a:p>
            <a:r>
              <a:rPr lang="en-US" dirty="0"/>
              <a:t>Back to overexposure</a:t>
            </a:r>
          </a:p>
        </p:txBody>
      </p:sp>
      <p:pic>
        <p:nvPicPr>
          <p:cNvPr id="10" name="Content Placeholder 9" descr="Diagram, text, letter&#10;&#10;Description automatically generated">
            <a:extLst>
              <a:ext uri="{FF2B5EF4-FFF2-40B4-BE49-F238E27FC236}">
                <a16:creationId xmlns:a16="http://schemas.microsoft.com/office/drawing/2014/main" id="{7BCF882C-7EE8-9044-8D05-BB6F72A01780}"/>
              </a:ext>
            </a:extLst>
          </p:cNvPr>
          <p:cNvPicPr>
            <a:picLocks noGrp="1" noChangeAspect="1"/>
          </p:cNvPicPr>
          <p:nvPr>
            <p:ph idx="1"/>
          </p:nvPr>
        </p:nvPicPr>
        <p:blipFill>
          <a:blip r:embed="rId2"/>
          <a:stretch>
            <a:fillRect/>
          </a:stretch>
        </p:blipFill>
        <p:spPr>
          <a:xfrm>
            <a:off x="4654297" y="8469"/>
            <a:ext cx="7556132" cy="5886859"/>
          </a:xfrm>
        </p:spPr>
      </p:pic>
    </p:spTree>
    <p:extLst>
      <p:ext uri="{BB962C8B-B14F-4D97-AF65-F5344CB8AC3E}">
        <p14:creationId xmlns:p14="http://schemas.microsoft.com/office/powerpoint/2010/main" val="143615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D876-DA17-AA44-96B4-1121060124EB}"/>
              </a:ext>
            </a:extLst>
          </p:cNvPr>
          <p:cNvSpPr>
            <a:spLocks noGrp="1"/>
          </p:cNvSpPr>
          <p:nvPr>
            <p:ph type="title"/>
          </p:nvPr>
        </p:nvSpPr>
        <p:spPr>
          <a:xfrm>
            <a:off x="2466663" y="523613"/>
            <a:ext cx="7729728" cy="1188720"/>
          </a:xfrm>
        </p:spPr>
        <p:txBody>
          <a:bodyPr/>
          <a:lstStyle/>
          <a:p>
            <a:r>
              <a:rPr lang="en-US"/>
              <a:t>Lets pause and think about trees</a:t>
            </a:r>
            <a:endParaRPr lang="en-US" dirty="0"/>
          </a:p>
        </p:txBody>
      </p:sp>
      <p:sp>
        <p:nvSpPr>
          <p:cNvPr id="3" name="Content Placeholder 2">
            <a:extLst>
              <a:ext uri="{FF2B5EF4-FFF2-40B4-BE49-F238E27FC236}">
                <a16:creationId xmlns:a16="http://schemas.microsoft.com/office/drawing/2014/main" id="{8B8C5BAA-F77E-6846-8A08-C91D455A59A3}"/>
              </a:ext>
            </a:extLst>
          </p:cNvPr>
          <p:cNvSpPr>
            <a:spLocks noGrp="1"/>
          </p:cNvSpPr>
          <p:nvPr>
            <p:ph idx="1"/>
          </p:nvPr>
        </p:nvSpPr>
        <p:spPr>
          <a:xfrm>
            <a:off x="1524001" y="2022764"/>
            <a:ext cx="9864436" cy="3796145"/>
          </a:xfrm>
        </p:spPr>
        <p:txBody>
          <a:bodyPr/>
          <a:lstStyle/>
          <a:p>
            <a:r>
              <a:rPr lang="en-US"/>
              <a:t>If our original graph is a tree, we know the following:</a:t>
            </a:r>
          </a:p>
          <a:p>
            <a:pPr lvl="1"/>
            <a:r>
              <a:rPr lang="en-US"/>
              <a:t>Cycles occur in triangles (or a bunch of triangles put together)</a:t>
            </a:r>
          </a:p>
          <a:p>
            <a:pPr lvl="1"/>
            <a:r>
              <a:rPr lang="en-US"/>
              <a:t>If a triangle is present, all the edges share the same rejecting node</a:t>
            </a:r>
          </a:p>
          <a:p>
            <a:r>
              <a:rPr lang="en-US"/>
              <a:t> This simplifies the problem since we know the edge weight of the cluster graph of a tree is </a:t>
            </a:r>
            <a:r>
              <a:rPr lang="en-US" b="1"/>
              <a:t>always </a:t>
            </a:r>
            <a:r>
              <a:rPr lang="en-US"/>
              <a:t>1</a:t>
            </a:r>
          </a:p>
          <a:p>
            <a:r>
              <a:rPr lang="en-US"/>
              <a:t>We also know that any cycle will </a:t>
            </a:r>
            <a:r>
              <a:rPr lang="en-US" b="1"/>
              <a:t>double count </a:t>
            </a:r>
            <a:r>
              <a:rPr lang="en-US"/>
              <a:t>negative edges</a:t>
            </a:r>
          </a:p>
          <a:p>
            <a:r>
              <a:rPr lang="en-US"/>
              <a:t>The basic intuition is that if we </a:t>
            </a:r>
            <a:r>
              <a:rPr lang="en-US" b="1"/>
              <a:t>remove </a:t>
            </a:r>
            <a:r>
              <a:rPr lang="en-US"/>
              <a:t>one edge from every triangle, then there will be no cycles in the cluster graph and the computation will remain the same</a:t>
            </a:r>
          </a:p>
          <a:p>
            <a:pPr lvl="1"/>
            <a:endParaRPr lang="en-US" dirty="0"/>
          </a:p>
        </p:txBody>
      </p:sp>
    </p:spTree>
    <p:extLst>
      <p:ext uri="{BB962C8B-B14F-4D97-AF65-F5344CB8AC3E}">
        <p14:creationId xmlns:p14="http://schemas.microsoft.com/office/powerpoint/2010/main" val="27249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radar chart&#10;&#10;Description automatically generated">
            <a:extLst>
              <a:ext uri="{FF2B5EF4-FFF2-40B4-BE49-F238E27FC236}">
                <a16:creationId xmlns:a16="http://schemas.microsoft.com/office/drawing/2014/main" id="{EC1ED044-E4A7-D144-88BC-632468876EE0}"/>
              </a:ext>
            </a:extLst>
          </p:cNvPr>
          <p:cNvPicPr>
            <a:picLocks noChangeAspect="1"/>
          </p:cNvPicPr>
          <p:nvPr/>
        </p:nvPicPr>
        <p:blipFill>
          <a:blip r:embed="rId2"/>
          <a:stretch>
            <a:fillRect/>
          </a:stretch>
        </p:blipFill>
        <p:spPr>
          <a:xfrm>
            <a:off x="1127929" y="1208199"/>
            <a:ext cx="9936142" cy="2856642"/>
          </a:xfrm>
          <a:prstGeom prst="rect">
            <a:avLst/>
          </a:prstGeom>
        </p:spPr>
      </p:pic>
      <p:sp>
        <p:nvSpPr>
          <p:cNvPr id="4" name="TextBox 3">
            <a:extLst>
              <a:ext uri="{FF2B5EF4-FFF2-40B4-BE49-F238E27FC236}">
                <a16:creationId xmlns:a16="http://schemas.microsoft.com/office/drawing/2014/main" id="{EC7F58E1-E509-FB4F-B33B-76AE905704FC}"/>
              </a:ext>
            </a:extLst>
          </p:cNvPr>
          <p:cNvSpPr txBox="1"/>
          <p:nvPr/>
        </p:nvSpPr>
        <p:spPr>
          <a:xfrm>
            <a:off x="806196" y="4576000"/>
            <a:ext cx="10579608" cy="1477328"/>
          </a:xfrm>
          <a:prstGeom prst="rect">
            <a:avLst/>
          </a:prstGeom>
          <a:noFill/>
        </p:spPr>
        <p:txBody>
          <a:bodyPr wrap="square" rtlCol="0">
            <a:spAutoFit/>
          </a:bodyPr>
          <a:lstStyle/>
          <a:p>
            <a:r>
              <a:rPr lang="en-US" dirty="0"/>
              <a:t>	The labels on the middle and right graph are the number of the shared rejecting node. So in this case, we see that node 0 is a shared rejecting node between every cluster. We see that in removing duplicate edges, (right graph) we still have the same duplicate edge 4 times, but at least it’s a lot better than the middle graph! Maybe this is something we can work with. We notice that seeding any of the 5 clusters means we don’t count that edge again</a:t>
            </a:r>
          </a:p>
        </p:txBody>
      </p:sp>
    </p:spTree>
    <p:extLst>
      <p:ext uri="{BB962C8B-B14F-4D97-AF65-F5344CB8AC3E}">
        <p14:creationId xmlns:p14="http://schemas.microsoft.com/office/powerpoint/2010/main" val="388789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E1A74827-4F84-1141-AA53-11D67F235D3C}"/>
              </a:ext>
            </a:extLst>
          </p:cNvPr>
          <p:cNvPicPr>
            <a:picLocks noChangeAspect="1"/>
          </p:cNvPicPr>
          <p:nvPr/>
        </p:nvPicPr>
        <p:blipFill>
          <a:blip r:embed="rId2"/>
          <a:stretch>
            <a:fillRect/>
          </a:stretch>
        </p:blipFill>
        <p:spPr>
          <a:xfrm>
            <a:off x="1255269" y="1295226"/>
            <a:ext cx="9681461" cy="2762829"/>
          </a:xfrm>
          <a:prstGeom prst="rect">
            <a:avLst/>
          </a:prstGeom>
        </p:spPr>
      </p:pic>
      <p:pic>
        <p:nvPicPr>
          <p:cNvPr id="5" name="Picture 4" descr="Chart, radar chart&#10;&#10;Description automatically generated">
            <a:extLst>
              <a:ext uri="{FF2B5EF4-FFF2-40B4-BE49-F238E27FC236}">
                <a16:creationId xmlns:a16="http://schemas.microsoft.com/office/drawing/2014/main" id="{D6FD5EF8-084F-0648-AE06-9F7C458AFB18}"/>
              </a:ext>
            </a:extLst>
          </p:cNvPr>
          <p:cNvPicPr>
            <a:picLocks noChangeAspect="1"/>
          </p:cNvPicPr>
          <p:nvPr/>
        </p:nvPicPr>
        <p:blipFill>
          <a:blip r:embed="rId3"/>
          <a:stretch>
            <a:fillRect/>
          </a:stretch>
        </p:blipFill>
        <p:spPr>
          <a:xfrm>
            <a:off x="1255270" y="4058055"/>
            <a:ext cx="9681460" cy="2799945"/>
          </a:xfrm>
          <a:prstGeom prst="rect">
            <a:avLst/>
          </a:prstGeom>
        </p:spPr>
      </p:pic>
      <p:sp>
        <p:nvSpPr>
          <p:cNvPr id="4" name="Title 1">
            <a:extLst>
              <a:ext uri="{FF2B5EF4-FFF2-40B4-BE49-F238E27FC236}">
                <a16:creationId xmlns:a16="http://schemas.microsoft.com/office/drawing/2014/main" id="{F39321C4-2ABA-1B4E-9AEB-74C82EBF5B5C}"/>
              </a:ext>
            </a:extLst>
          </p:cNvPr>
          <p:cNvSpPr txBox="1">
            <a:spLocks/>
          </p:cNvSpPr>
          <p:nvPr/>
        </p:nvSpPr>
        <p:spPr>
          <a:xfrm>
            <a:off x="2416487" y="396281"/>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More examples of tree graphs</a:t>
            </a:r>
          </a:p>
        </p:txBody>
      </p:sp>
    </p:spTree>
    <p:extLst>
      <p:ext uri="{BB962C8B-B14F-4D97-AF65-F5344CB8AC3E}">
        <p14:creationId xmlns:p14="http://schemas.microsoft.com/office/powerpoint/2010/main" val="103670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219-5D10-7C47-AC76-56EF846C31C1}"/>
              </a:ext>
            </a:extLst>
          </p:cNvPr>
          <p:cNvSpPr>
            <a:spLocks noGrp="1"/>
          </p:cNvSpPr>
          <p:nvPr>
            <p:ph type="title"/>
          </p:nvPr>
        </p:nvSpPr>
        <p:spPr/>
        <p:txBody>
          <a:bodyPr/>
          <a:lstStyle/>
          <a:p>
            <a:r>
              <a:rPr lang="en-US" dirty="0"/>
              <a:t>Recent literature in overexposure</a:t>
            </a:r>
          </a:p>
        </p:txBody>
      </p:sp>
      <p:sp>
        <p:nvSpPr>
          <p:cNvPr id="3" name="Content Placeholder 2">
            <a:extLst>
              <a:ext uri="{FF2B5EF4-FFF2-40B4-BE49-F238E27FC236}">
                <a16:creationId xmlns:a16="http://schemas.microsoft.com/office/drawing/2014/main" id="{95A4BEF3-AE1D-9947-8B03-4EF64BF6753E}"/>
              </a:ext>
            </a:extLst>
          </p:cNvPr>
          <p:cNvSpPr>
            <a:spLocks noGrp="1"/>
          </p:cNvSpPr>
          <p:nvPr>
            <p:ph idx="1"/>
          </p:nvPr>
        </p:nvSpPr>
        <p:spPr>
          <a:xfrm>
            <a:off x="1433384" y="2286000"/>
            <a:ext cx="9514702" cy="3454027"/>
          </a:xfrm>
        </p:spPr>
        <p:txBody>
          <a:bodyPr/>
          <a:lstStyle/>
          <a:p>
            <a:r>
              <a:rPr lang="en-US" dirty="0"/>
              <a:t>Overexposure-aware influence maximization, June 2020, </a:t>
            </a:r>
            <a:r>
              <a:rPr lang="en-US" dirty="0" err="1"/>
              <a:t>Grigorios</a:t>
            </a:r>
            <a:r>
              <a:rPr lang="en-US" dirty="0"/>
              <a:t> </a:t>
            </a:r>
            <a:r>
              <a:rPr lang="en-US" dirty="0" err="1"/>
              <a:t>Loukides</a:t>
            </a:r>
            <a:r>
              <a:rPr lang="en-US" dirty="0"/>
              <a:t> et al.</a:t>
            </a:r>
          </a:p>
          <a:p>
            <a:r>
              <a:rPr lang="en-US" dirty="0"/>
              <a:t>This paper is based on time-dependent influence maximization, where the Independent Cascade model is used in linear time steps</a:t>
            </a:r>
          </a:p>
          <a:p>
            <a:r>
              <a:rPr lang="en-US" dirty="0"/>
              <a:t>While interesting, the fundamental difference is that our project has so far been time </a:t>
            </a:r>
            <a:r>
              <a:rPr lang="en-US" b="1" dirty="0"/>
              <a:t>independent. </a:t>
            </a:r>
            <a:r>
              <a:rPr lang="en-US" dirty="0"/>
              <a:t> The paper notes that the meaning of overexposure is different than what we have been considering, as the paper is trying the maximize the spread of the cascade rather than the payoff of the product (what we are doing).</a:t>
            </a:r>
          </a:p>
          <a:p>
            <a:endParaRPr lang="en-US" dirty="0"/>
          </a:p>
        </p:txBody>
      </p:sp>
    </p:spTree>
    <p:extLst>
      <p:ext uri="{BB962C8B-B14F-4D97-AF65-F5344CB8AC3E}">
        <p14:creationId xmlns:p14="http://schemas.microsoft.com/office/powerpoint/2010/main" val="408394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7388-C4A4-E84B-A4CF-E69488157C6D}"/>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F61BE9CB-3101-FD48-912E-05C31A8F54B9}"/>
              </a:ext>
            </a:extLst>
          </p:cNvPr>
          <p:cNvSpPr>
            <a:spLocks noGrp="1"/>
          </p:cNvSpPr>
          <p:nvPr>
            <p:ph idx="1"/>
          </p:nvPr>
        </p:nvSpPr>
        <p:spPr/>
        <p:txBody>
          <a:bodyPr/>
          <a:lstStyle/>
          <a:p>
            <a:r>
              <a:rPr lang="en-US" dirty="0">
                <a:hlinkClick r:id="rId2"/>
              </a:rPr>
              <a:t>https://liyanxu.blog/2018/10/17/tree-decomposition/</a:t>
            </a:r>
            <a:endParaRPr lang="en-US" dirty="0"/>
          </a:p>
          <a:p>
            <a:r>
              <a:rPr lang="en-US" dirty="0">
                <a:hlinkClick r:id="rId3"/>
              </a:rPr>
              <a:t>http://chekuri.cs.illinois.edu/talks/NIPS-Tutorial.pdf</a:t>
            </a:r>
            <a:endParaRPr lang="en-US" dirty="0"/>
          </a:p>
          <a:p>
            <a:r>
              <a:rPr lang="en-US" dirty="0">
                <a:hlinkClick r:id="rId4"/>
              </a:rPr>
              <a:t>http://www.cs.technion.ac.il/~hadas/Seminar/Winter1819_236813/Slides/Algorithms_Bounded_Treewidth.pdf</a:t>
            </a:r>
            <a:endParaRPr lang="en-US" dirty="0"/>
          </a:p>
          <a:p>
            <a:r>
              <a:rPr lang="en-US" dirty="0"/>
              <a:t>Kleinberg, </a:t>
            </a:r>
            <a:r>
              <a:rPr lang="en-US" dirty="0" err="1"/>
              <a:t>Tardos</a:t>
            </a:r>
            <a:r>
              <a:rPr lang="en-US" dirty="0"/>
              <a:t>: Algorithm Design, Addison Wesley, 2006 </a:t>
            </a:r>
          </a:p>
          <a:p>
            <a:r>
              <a:rPr lang="en-US" dirty="0"/>
              <a:t>Cai et al: Rapid ab initio RNA Folding Including Pseudoknots via Graph Tree Decomposition, Journal of Mathematical Biology, 2008, 56:145-159</a:t>
            </a:r>
          </a:p>
        </p:txBody>
      </p:sp>
    </p:spTree>
    <p:extLst>
      <p:ext uri="{BB962C8B-B14F-4D97-AF65-F5344CB8AC3E}">
        <p14:creationId xmlns:p14="http://schemas.microsoft.com/office/powerpoint/2010/main" val="31377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F0BC-AA47-AB40-9FBB-F09E9468C552}"/>
              </a:ext>
            </a:extLst>
          </p:cNvPr>
          <p:cNvSpPr>
            <a:spLocks noGrp="1"/>
          </p:cNvSpPr>
          <p:nvPr>
            <p:ph type="title"/>
          </p:nvPr>
        </p:nvSpPr>
        <p:spPr>
          <a:xfrm>
            <a:off x="2821686" y="412242"/>
            <a:ext cx="6928502" cy="865190"/>
          </a:xfrm>
        </p:spPr>
        <p:txBody>
          <a:bodyPr/>
          <a:lstStyle/>
          <a:p>
            <a:r>
              <a:rPr lang="en-US" dirty="0"/>
              <a:t>Background</a:t>
            </a:r>
          </a:p>
        </p:txBody>
      </p:sp>
      <p:sp>
        <p:nvSpPr>
          <p:cNvPr id="3" name="TextBox 2">
            <a:extLst>
              <a:ext uri="{FF2B5EF4-FFF2-40B4-BE49-F238E27FC236}">
                <a16:creationId xmlns:a16="http://schemas.microsoft.com/office/drawing/2014/main" id="{783C824F-A1A7-EE40-A144-998E080484DF}"/>
              </a:ext>
            </a:extLst>
          </p:cNvPr>
          <p:cNvSpPr txBox="1"/>
          <p:nvPr/>
        </p:nvSpPr>
        <p:spPr>
          <a:xfrm>
            <a:off x="1305533" y="1546975"/>
            <a:ext cx="10134600" cy="2031325"/>
          </a:xfrm>
          <a:prstGeom prst="rect">
            <a:avLst/>
          </a:prstGeom>
          <a:noFill/>
        </p:spPr>
        <p:txBody>
          <a:bodyPr wrap="square" rtlCol="0">
            <a:spAutoFit/>
          </a:bodyPr>
          <a:lstStyle/>
          <a:p>
            <a:r>
              <a:rPr lang="en-US" dirty="0"/>
              <a:t>Our project addresses a recently raised computational question on information cascades (known as diffusion) in social networks. </a:t>
            </a:r>
          </a:p>
          <a:p>
            <a:pPr marL="285750" indent="-285750">
              <a:buFont typeface="Arial" panose="020B0604020202020204" pitchFamily="34" charset="0"/>
              <a:buChar char="•"/>
            </a:pPr>
            <a:r>
              <a:rPr lang="en-US" dirty="0"/>
              <a:t>Marketing campaigns try and reach the largest number of people</a:t>
            </a:r>
          </a:p>
          <a:p>
            <a:pPr marL="285750" indent="-285750">
              <a:buFont typeface="Arial" panose="020B0604020202020204" pitchFamily="34" charset="0"/>
              <a:buChar char="•"/>
            </a:pPr>
            <a:r>
              <a:rPr lang="en-US" dirty="0"/>
              <a:t>We may target individuals who do not view the product favorably, called </a:t>
            </a:r>
            <a:r>
              <a:rPr lang="en-US" b="1" dirty="0"/>
              <a:t>overexposure</a:t>
            </a:r>
            <a:endParaRPr lang="en-US" dirty="0"/>
          </a:p>
          <a:p>
            <a:pPr marL="285750" indent="-285750">
              <a:buFont typeface="Arial" panose="020B0604020202020204" pitchFamily="34" charset="0"/>
              <a:buChar char="•"/>
            </a:pPr>
            <a:endParaRPr lang="en-US" dirty="0"/>
          </a:p>
          <a:p>
            <a:r>
              <a:rPr lang="en-US" dirty="0"/>
              <a:t>Main Research Question:</a:t>
            </a:r>
          </a:p>
          <a:p>
            <a:pPr marL="285750" indent="-285750">
              <a:buFont typeface="Arial" panose="020B0604020202020204" pitchFamily="34" charset="0"/>
              <a:buChar char="•"/>
            </a:pPr>
            <a:r>
              <a:rPr lang="en-US" dirty="0"/>
              <a:t>How do we select a finite set of ‘initial adopters’ that will maximize the spread of a cascade?</a:t>
            </a:r>
          </a:p>
        </p:txBody>
      </p:sp>
      <p:pic>
        <p:nvPicPr>
          <p:cNvPr id="5" name="Picture 4">
            <a:extLst>
              <a:ext uri="{FF2B5EF4-FFF2-40B4-BE49-F238E27FC236}">
                <a16:creationId xmlns:a16="http://schemas.microsoft.com/office/drawing/2014/main" id="{7200ED63-E06D-844A-91B9-B90D8D232A95}"/>
              </a:ext>
            </a:extLst>
          </p:cNvPr>
          <p:cNvPicPr>
            <a:picLocks noChangeAspect="1"/>
          </p:cNvPicPr>
          <p:nvPr/>
        </p:nvPicPr>
        <p:blipFill>
          <a:blip r:embed="rId2"/>
          <a:stretch>
            <a:fillRect/>
          </a:stretch>
        </p:blipFill>
        <p:spPr>
          <a:xfrm>
            <a:off x="3070597" y="3750689"/>
            <a:ext cx="6222391" cy="3107311"/>
          </a:xfrm>
          <a:prstGeom prst="rect">
            <a:avLst/>
          </a:prstGeom>
        </p:spPr>
      </p:pic>
      <p:sp>
        <p:nvSpPr>
          <p:cNvPr id="6" name="TextBox 5">
            <a:extLst>
              <a:ext uri="{FF2B5EF4-FFF2-40B4-BE49-F238E27FC236}">
                <a16:creationId xmlns:a16="http://schemas.microsoft.com/office/drawing/2014/main" id="{E8B29D22-E15D-E54A-B725-498661ED2EB9}"/>
              </a:ext>
            </a:extLst>
          </p:cNvPr>
          <p:cNvSpPr txBox="1"/>
          <p:nvPr/>
        </p:nvSpPr>
        <p:spPr>
          <a:xfrm>
            <a:off x="1375959" y="4192621"/>
            <a:ext cx="1694638" cy="1477328"/>
          </a:xfrm>
          <a:prstGeom prst="rect">
            <a:avLst/>
          </a:prstGeom>
          <a:noFill/>
        </p:spPr>
        <p:txBody>
          <a:bodyPr wrap="square" rtlCol="0">
            <a:spAutoFit/>
          </a:bodyPr>
          <a:lstStyle/>
          <a:p>
            <a:r>
              <a:rPr lang="en-US" sz="1500" dirty="0"/>
              <a:t>In this graph, each green node views the product favorably, and each red node views it unfavorably.</a:t>
            </a:r>
          </a:p>
        </p:txBody>
      </p:sp>
    </p:spTree>
    <p:extLst>
      <p:ext uri="{BB962C8B-B14F-4D97-AF65-F5344CB8AC3E}">
        <p14:creationId xmlns:p14="http://schemas.microsoft.com/office/powerpoint/2010/main" val="175798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F91F-DE53-A94C-9BBF-DDCBFB42E5BF}"/>
              </a:ext>
            </a:extLst>
          </p:cNvPr>
          <p:cNvSpPr>
            <a:spLocks noGrp="1"/>
          </p:cNvSpPr>
          <p:nvPr>
            <p:ph type="title"/>
          </p:nvPr>
        </p:nvSpPr>
        <p:spPr>
          <a:xfrm>
            <a:off x="2231136" y="494430"/>
            <a:ext cx="7729728" cy="1188720"/>
          </a:xfrm>
        </p:spPr>
        <p:txBody>
          <a:bodyPr/>
          <a:lstStyle/>
          <a:p>
            <a:r>
              <a:rPr lang="en-US" dirty="0"/>
              <a:t>Overexposure and tree decomposition</a:t>
            </a:r>
          </a:p>
        </p:txBody>
      </p:sp>
      <p:sp>
        <p:nvSpPr>
          <p:cNvPr id="3" name="TextBox 2">
            <a:extLst>
              <a:ext uri="{FF2B5EF4-FFF2-40B4-BE49-F238E27FC236}">
                <a16:creationId xmlns:a16="http://schemas.microsoft.com/office/drawing/2014/main" id="{BE393CAA-D38E-794C-838B-E1E6AC56BE8D}"/>
              </a:ext>
            </a:extLst>
          </p:cNvPr>
          <p:cNvSpPr txBox="1"/>
          <p:nvPr/>
        </p:nvSpPr>
        <p:spPr>
          <a:xfrm>
            <a:off x="836023" y="2272936"/>
            <a:ext cx="10946674" cy="2554545"/>
          </a:xfrm>
          <a:prstGeom prst="rect">
            <a:avLst/>
          </a:prstGeom>
          <a:noFill/>
        </p:spPr>
        <p:txBody>
          <a:bodyPr wrap="square" rtlCol="0">
            <a:spAutoFit/>
          </a:bodyPr>
          <a:lstStyle/>
          <a:p>
            <a:r>
              <a:rPr lang="en-US" sz="2000" dirty="0"/>
              <a:t>Throughout the course of the project, we have designed algorithms to choose a set of initial adopters that will maximize payoff.  </a:t>
            </a:r>
          </a:p>
          <a:p>
            <a:endParaRPr lang="en-US" sz="2000" dirty="0"/>
          </a:p>
          <a:p>
            <a:r>
              <a:rPr lang="en-US" sz="2000" dirty="0"/>
              <a:t>However, they only work on graphs that are trees. We have a dynamic programming algorithm that gives an exact answer,  but it does not work if cycles are present in the graph.  The basic concept here is that DP reaches the base case when we have reached a leaf node. If there is a cycle, there is no leaf node!</a:t>
            </a:r>
          </a:p>
          <a:p>
            <a:endParaRPr lang="en-US" sz="2000" dirty="0"/>
          </a:p>
          <a:p>
            <a:r>
              <a:rPr lang="en-US" sz="2000" dirty="0"/>
              <a:t>Question: Can we turn a graph that is not a tree into a tree?</a:t>
            </a:r>
          </a:p>
        </p:txBody>
      </p:sp>
    </p:spTree>
    <p:extLst>
      <p:ext uri="{BB962C8B-B14F-4D97-AF65-F5344CB8AC3E}">
        <p14:creationId xmlns:p14="http://schemas.microsoft.com/office/powerpoint/2010/main" val="27541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CD38-7EB6-9B4A-B697-084552D3CE8A}"/>
              </a:ext>
            </a:extLst>
          </p:cNvPr>
          <p:cNvSpPr>
            <a:spLocks noGrp="1"/>
          </p:cNvSpPr>
          <p:nvPr>
            <p:ph type="title"/>
          </p:nvPr>
        </p:nvSpPr>
        <p:spPr>
          <a:xfrm>
            <a:off x="2231136" y="198697"/>
            <a:ext cx="7729728" cy="1188720"/>
          </a:xfrm>
        </p:spPr>
        <p:txBody>
          <a:bodyPr/>
          <a:lstStyle/>
          <a:p>
            <a:r>
              <a:rPr lang="en-US" dirty="0"/>
              <a:t>motivating EXAMPLE</a:t>
            </a:r>
          </a:p>
        </p:txBody>
      </p:sp>
      <p:sp>
        <p:nvSpPr>
          <p:cNvPr id="3" name="Content Placeholder 2">
            <a:extLst>
              <a:ext uri="{FF2B5EF4-FFF2-40B4-BE49-F238E27FC236}">
                <a16:creationId xmlns:a16="http://schemas.microsoft.com/office/drawing/2014/main" id="{3A352B32-1DC7-8848-BFBC-13973B598311}"/>
              </a:ext>
            </a:extLst>
          </p:cNvPr>
          <p:cNvSpPr>
            <a:spLocks noGrp="1"/>
          </p:cNvSpPr>
          <p:nvPr>
            <p:ph idx="1"/>
          </p:nvPr>
        </p:nvSpPr>
        <p:spPr>
          <a:xfrm>
            <a:off x="1121828" y="1779154"/>
            <a:ext cx="5241902" cy="3101983"/>
          </a:xfrm>
        </p:spPr>
        <p:txBody>
          <a:bodyPr/>
          <a:lstStyle/>
          <a:p>
            <a:r>
              <a:rPr lang="en-US" dirty="0"/>
              <a:t>We have a graph with cycles but don’t want cycles….</a:t>
            </a:r>
          </a:p>
          <a:p>
            <a:r>
              <a:rPr lang="en-US" dirty="0"/>
              <a:t>What to do? We take nodes in cycle graph and put them into “bags” so the resulting graph IS a tree</a:t>
            </a:r>
          </a:p>
          <a:p>
            <a:r>
              <a:rPr lang="en-US" dirty="0"/>
              <a:t>Example time!</a:t>
            </a:r>
          </a:p>
          <a:p>
            <a:endParaRPr lang="en-US" dirty="0"/>
          </a:p>
        </p:txBody>
      </p:sp>
      <p:pic>
        <p:nvPicPr>
          <p:cNvPr id="4" name="Picture 3">
            <a:extLst>
              <a:ext uri="{FF2B5EF4-FFF2-40B4-BE49-F238E27FC236}">
                <a16:creationId xmlns:a16="http://schemas.microsoft.com/office/drawing/2014/main" id="{410AF33E-07BC-CD47-8677-64D70A731E9C}"/>
              </a:ext>
            </a:extLst>
          </p:cNvPr>
          <p:cNvPicPr>
            <a:picLocks noChangeAspect="1"/>
          </p:cNvPicPr>
          <p:nvPr/>
        </p:nvPicPr>
        <p:blipFill>
          <a:blip r:embed="rId2"/>
          <a:stretch>
            <a:fillRect/>
          </a:stretch>
        </p:blipFill>
        <p:spPr>
          <a:xfrm>
            <a:off x="6610865" y="1514643"/>
            <a:ext cx="4632302" cy="5144660"/>
          </a:xfrm>
          <a:prstGeom prst="rect">
            <a:avLst/>
          </a:prstGeom>
        </p:spPr>
      </p:pic>
    </p:spTree>
    <p:extLst>
      <p:ext uri="{BB962C8B-B14F-4D97-AF65-F5344CB8AC3E}">
        <p14:creationId xmlns:p14="http://schemas.microsoft.com/office/powerpoint/2010/main" val="348414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0A6-9777-7E47-BB0C-3DA955063596}"/>
              </a:ext>
            </a:extLst>
          </p:cNvPr>
          <p:cNvSpPr>
            <a:spLocks noGrp="1"/>
          </p:cNvSpPr>
          <p:nvPr>
            <p:ph type="title"/>
          </p:nvPr>
        </p:nvSpPr>
        <p:spPr>
          <a:xfrm>
            <a:off x="2231136" y="278892"/>
            <a:ext cx="7729728" cy="1188720"/>
          </a:xfrm>
        </p:spPr>
        <p:txBody>
          <a:bodyPr/>
          <a:lstStyle/>
          <a:p>
            <a:r>
              <a:rPr lang="en-US" dirty="0"/>
              <a:t>Tree decomposition</a:t>
            </a:r>
          </a:p>
        </p:txBody>
      </p:sp>
      <p:sp>
        <p:nvSpPr>
          <p:cNvPr id="3" name="Content Placeholder 2">
            <a:extLst>
              <a:ext uri="{FF2B5EF4-FFF2-40B4-BE49-F238E27FC236}">
                <a16:creationId xmlns:a16="http://schemas.microsoft.com/office/drawing/2014/main" id="{B6D5173F-33C3-9F46-A003-8CEBDDD4BA2F}"/>
              </a:ext>
            </a:extLst>
          </p:cNvPr>
          <p:cNvSpPr>
            <a:spLocks noGrp="1"/>
          </p:cNvSpPr>
          <p:nvPr>
            <p:ph idx="1"/>
          </p:nvPr>
        </p:nvSpPr>
        <p:spPr>
          <a:xfrm>
            <a:off x="805070" y="1749288"/>
            <a:ext cx="10962860" cy="3990740"/>
          </a:xfrm>
        </p:spPr>
        <p:txBody>
          <a:bodyPr/>
          <a:lstStyle/>
          <a:p>
            <a:r>
              <a:rPr lang="en-US" dirty="0"/>
              <a:t>We will call the tree decomposition graph T and the original non-tree graph G</a:t>
            </a:r>
          </a:p>
          <a:p>
            <a:r>
              <a:rPr lang="en-US" dirty="0"/>
              <a:t>Nodes of G we call u and v, and nodes of T we call </a:t>
            </a:r>
            <a:r>
              <a:rPr lang="en-US" dirty="0" err="1"/>
              <a:t>X_i</a:t>
            </a:r>
            <a:endParaRPr lang="en-US" dirty="0"/>
          </a:p>
          <a:p>
            <a:r>
              <a:rPr lang="en-US" dirty="0"/>
              <a:t>We say each node in T is a set of vertices in G such that:</a:t>
            </a:r>
          </a:p>
          <a:p>
            <a:pPr lvl="1"/>
            <a:r>
              <a:rPr lang="en-US" dirty="0"/>
              <a:t>The union of nodes in T equals V</a:t>
            </a:r>
          </a:p>
          <a:p>
            <a:pPr lvl="1"/>
            <a:r>
              <a:rPr lang="en-US" dirty="0"/>
              <a:t>There exists at least one node in T that contains (</a:t>
            </a:r>
            <a:r>
              <a:rPr lang="en-US" dirty="0" err="1"/>
              <a:t>u,v</a:t>
            </a:r>
            <a:r>
              <a:rPr lang="en-US" dirty="0"/>
              <a:t>) in G, aka for every edge in G there is some bag that contains both vertices of the edge</a:t>
            </a:r>
          </a:p>
          <a:p>
            <a:pPr lvl="1"/>
            <a:r>
              <a:rPr lang="en-US" dirty="0"/>
              <a:t>If </a:t>
            </a:r>
            <a:r>
              <a:rPr lang="en-US" dirty="0" err="1"/>
              <a:t>X_i</a:t>
            </a:r>
            <a:r>
              <a:rPr lang="en-US" dirty="0"/>
              <a:t> and </a:t>
            </a:r>
            <a:r>
              <a:rPr lang="en-US" dirty="0" err="1"/>
              <a:t>X_j</a:t>
            </a:r>
            <a:r>
              <a:rPr lang="en-US" dirty="0"/>
              <a:t> contain v, then all nodes between them contain v</a:t>
            </a:r>
          </a:p>
        </p:txBody>
      </p:sp>
    </p:spTree>
    <p:extLst>
      <p:ext uri="{BB962C8B-B14F-4D97-AF65-F5344CB8AC3E}">
        <p14:creationId xmlns:p14="http://schemas.microsoft.com/office/powerpoint/2010/main" val="336366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EE46-E142-C74C-AA05-8103ED5C06BD}"/>
              </a:ext>
            </a:extLst>
          </p:cNvPr>
          <p:cNvSpPr>
            <a:spLocks noGrp="1"/>
          </p:cNvSpPr>
          <p:nvPr>
            <p:ph type="title"/>
          </p:nvPr>
        </p:nvSpPr>
        <p:spPr>
          <a:xfrm>
            <a:off x="2231136" y="559339"/>
            <a:ext cx="7729728" cy="741560"/>
          </a:xfrm>
        </p:spPr>
        <p:txBody>
          <a:bodyPr>
            <a:normAutofit fontScale="90000"/>
          </a:bodyPr>
          <a:lstStyle/>
          <a:p>
            <a:r>
              <a:rPr lang="en-US" dirty="0"/>
              <a:t>Some definitions</a:t>
            </a:r>
          </a:p>
        </p:txBody>
      </p:sp>
      <p:sp>
        <p:nvSpPr>
          <p:cNvPr id="3" name="TextBox 2">
            <a:extLst>
              <a:ext uri="{FF2B5EF4-FFF2-40B4-BE49-F238E27FC236}">
                <a16:creationId xmlns:a16="http://schemas.microsoft.com/office/drawing/2014/main" id="{D89C6EFE-52D7-2A4C-8F88-7E6DA5A4835F}"/>
              </a:ext>
            </a:extLst>
          </p:cNvPr>
          <p:cNvSpPr txBox="1"/>
          <p:nvPr/>
        </p:nvSpPr>
        <p:spPr>
          <a:xfrm>
            <a:off x="1366887" y="1891628"/>
            <a:ext cx="1064286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Width of a graph: </a:t>
            </a:r>
            <a:r>
              <a:rPr lang="en-US" dirty="0"/>
              <a:t>the size of the tree decomposition’s largest node (bag) minus 1</a:t>
            </a:r>
          </a:p>
          <a:p>
            <a:pPr marL="285750" indent="-285750">
              <a:buFont typeface="Arial" panose="020B0604020202020204" pitchFamily="34" charset="0"/>
              <a:buChar char="•"/>
            </a:pPr>
            <a:r>
              <a:rPr lang="en-US" b="1" dirty="0"/>
              <a:t>Treewidth: </a:t>
            </a:r>
            <a:r>
              <a:rPr lang="en-US" dirty="0"/>
              <a:t>the size of the smallest width of any possible tree decomposition</a:t>
            </a:r>
          </a:p>
          <a:p>
            <a:pPr marL="285750" indent="-285750">
              <a:buFont typeface="Arial" panose="020B0604020202020204" pitchFamily="34" charset="0"/>
              <a:buChar char="•"/>
            </a:pPr>
            <a:r>
              <a:rPr lang="en-US" b="1" dirty="0"/>
              <a:t>Maximum Independent Set</a:t>
            </a:r>
            <a:r>
              <a:rPr lang="en-US" b="1" dirty="0">
                <a:sym typeface="Wingdings" pitchFamily="2" charset="2"/>
              </a:rPr>
              <a:t>:</a:t>
            </a:r>
            <a:r>
              <a:rPr lang="en-US" dirty="0">
                <a:sym typeface="Wingdings" pitchFamily="2" charset="2"/>
              </a:rPr>
              <a:t> </a:t>
            </a:r>
            <a:r>
              <a:rPr lang="en-US" dirty="0"/>
              <a:t>finding the maximum set of vertices in a graph such that each vertex is not connected with others.</a:t>
            </a:r>
          </a:p>
          <a:p>
            <a:pPr marL="742950" lvl="1" indent="-285750">
              <a:buFont typeface="Arial" panose="020B0604020202020204" pitchFamily="34" charset="0"/>
              <a:buChar char="•"/>
            </a:pPr>
            <a:r>
              <a:rPr lang="en-US" dirty="0"/>
              <a:t>A(</a:t>
            </a:r>
            <a:r>
              <a:rPr lang="en-US" dirty="0" err="1"/>
              <a:t>S,i</a:t>
            </a:r>
            <a:r>
              <a:rPr lang="en-US" dirty="0"/>
              <a:t>) denotes the size of the largest independent subset </a:t>
            </a:r>
            <a:r>
              <a:rPr lang="en-US" i="1" dirty="0"/>
              <a:t>I </a:t>
            </a:r>
            <a:r>
              <a:rPr lang="en-US" dirty="0"/>
              <a:t>of </a:t>
            </a:r>
            <a:r>
              <a:rPr lang="en-US" i="1" dirty="0"/>
              <a:t>Di </a:t>
            </a:r>
            <a:r>
              <a:rPr lang="en-US" dirty="0"/>
              <a:t>such that I intersect </a:t>
            </a:r>
            <a:r>
              <a:rPr lang="en-US" dirty="0" err="1"/>
              <a:t>X_i</a:t>
            </a:r>
            <a:r>
              <a:rPr lang="en-US" dirty="0"/>
              <a:t> = S</a:t>
            </a:r>
          </a:p>
          <a:p>
            <a:pPr marL="742950" lvl="1" indent="-285750">
              <a:buFont typeface="Arial" panose="020B0604020202020204" pitchFamily="34" charset="0"/>
              <a:buChar char="•"/>
            </a:pPr>
            <a:r>
              <a:rPr lang="en-US" dirty="0"/>
              <a:t>B(</a:t>
            </a:r>
            <a:r>
              <a:rPr lang="en-US" dirty="0" err="1"/>
              <a:t>S,I,j</a:t>
            </a:r>
            <a:r>
              <a:rPr lang="en-US" dirty="0"/>
              <a:t>) is the size of the largest independent subset </a:t>
            </a:r>
            <a:r>
              <a:rPr lang="en-US" i="1" dirty="0"/>
              <a:t>I </a:t>
            </a:r>
            <a:r>
              <a:rPr lang="en-US" dirty="0"/>
              <a:t>of </a:t>
            </a:r>
            <a:r>
              <a:rPr lang="en-US" i="1" dirty="0"/>
              <a:t>Di </a:t>
            </a:r>
            <a:r>
              <a:rPr lang="en-US" dirty="0"/>
              <a:t>such that </a:t>
            </a:r>
            <a:r>
              <a:rPr lang="en-US" i="1" dirty="0"/>
              <a:t>I </a:t>
            </a:r>
            <a:r>
              <a:rPr lang="en-US" dirty="0"/>
              <a:t>intersect </a:t>
            </a:r>
            <a:r>
              <a:rPr lang="en-US" dirty="0" err="1"/>
              <a:t>X_i</a:t>
            </a:r>
            <a:r>
              <a:rPr lang="en-US" dirty="0"/>
              <a:t> intersect </a:t>
            </a:r>
            <a:r>
              <a:rPr lang="en-US" dirty="0" err="1"/>
              <a:t>X_j</a:t>
            </a:r>
            <a:r>
              <a:rPr lang="en-US" dirty="0"/>
              <a:t> = S, where </a:t>
            </a:r>
            <a:r>
              <a:rPr lang="en-US" dirty="0" err="1"/>
              <a:t>X_i</a:t>
            </a:r>
            <a:r>
              <a:rPr lang="en-US" dirty="0"/>
              <a:t> and </a:t>
            </a:r>
            <a:r>
              <a:rPr lang="en-US" dirty="0" err="1"/>
              <a:t>X_j</a:t>
            </a:r>
            <a:r>
              <a:rPr lang="en-US" dirty="0"/>
              <a:t> are adjacent</a:t>
            </a:r>
          </a:p>
          <a:p>
            <a:pPr marL="742950" lvl="1" indent="-285750">
              <a:buFont typeface="Arial" panose="020B0604020202020204" pitchFamily="34" charset="0"/>
              <a:buChar char="•"/>
            </a:pPr>
            <a:r>
              <a:rPr lang="en-US" dirty="0"/>
              <a:t>We know for a given subtree </a:t>
            </a:r>
            <a:r>
              <a:rPr lang="en-US" dirty="0" err="1"/>
              <a:t>T_j</a:t>
            </a:r>
            <a:r>
              <a:rPr lang="en-US" dirty="0"/>
              <a:t> and child </a:t>
            </a:r>
            <a:r>
              <a:rPr lang="en-US" dirty="0" err="1"/>
              <a:t>X_i</a:t>
            </a:r>
            <a:r>
              <a:rPr lang="en-US" dirty="0"/>
              <a:t> of X that </a:t>
            </a:r>
            <a:r>
              <a:rPr lang="en-US" dirty="0" err="1"/>
              <a:t>T_j</a:t>
            </a:r>
            <a:r>
              <a:rPr lang="en-US" dirty="0"/>
              <a:t>– </a:t>
            </a:r>
            <a:r>
              <a:rPr lang="en-US" dirty="0" err="1"/>
              <a:t>X_i</a:t>
            </a:r>
            <a:r>
              <a:rPr lang="en-US" dirty="0"/>
              <a:t> is independent of any other </a:t>
            </a:r>
            <a:r>
              <a:rPr lang="en-US" dirty="0" err="1"/>
              <a:t>T_k-X_p</a:t>
            </a:r>
            <a:endParaRPr lang="en-US" dirty="0"/>
          </a:p>
          <a:p>
            <a:pPr marL="742950" lvl="1" indent="-285750">
              <a:buFont typeface="Arial" panose="020B0604020202020204" pitchFamily="34" charset="0"/>
              <a:buChar char="•"/>
            </a:pPr>
            <a:r>
              <a:rPr lang="en-US" dirty="0"/>
              <a:t>In other words, X acts like a separator (since if two subtrees had a node in common that node would be in X)</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5" name="Picture 4" descr="Diagram&#10;&#10;Description automatically generated">
            <a:extLst>
              <a:ext uri="{FF2B5EF4-FFF2-40B4-BE49-F238E27FC236}">
                <a16:creationId xmlns:a16="http://schemas.microsoft.com/office/drawing/2014/main" id="{0C39BDA4-C6F6-9544-BCE6-302D45C27868}"/>
              </a:ext>
            </a:extLst>
          </p:cNvPr>
          <p:cNvPicPr>
            <a:picLocks noChangeAspect="1"/>
          </p:cNvPicPr>
          <p:nvPr/>
        </p:nvPicPr>
        <p:blipFill>
          <a:blip r:embed="rId2"/>
          <a:stretch>
            <a:fillRect/>
          </a:stretch>
        </p:blipFill>
        <p:spPr>
          <a:xfrm>
            <a:off x="6534715" y="4472307"/>
            <a:ext cx="3426149" cy="2385693"/>
          </a:xfrm>
          <a:prstGeom prst="rect">
            <a:avLst/>
          </a:prstGeom>
        </p:spPr>
      </p:pic>
    </p:spTree>
    <p:extLst>
      <p:ext uri="{BB962C8B-B14F-4D97-AF65-F5344CB8AC3E}">
        <p14:creationId xmlns:p14="http://schemas.microsoft.com/office/powerpoint/2010/main" val="296418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0B73-4D08-F642-95A4-F1E4C5934099}"/>
              </a:ext>
            </a:extLst>
          </p:cNvPr>
          <p:cNvSpPr>
            <a:spLocks noGrp="1"/>
          </p:cNvSpPr>
          <p:nvPr>
            <p:ph type="title"/>
          </p:nvPr>
        </p:nvSpPr>
        <p:spPr>
          <a:xfrm>
            <a:off x="2307335" y="370332"/>
            <a:ext cx="7729728" cy="1188720"/>
          </a:xfrm>
        </p:spPr>
        <p:txBody>
          <a:bodyPr/>
          <a:lstStyle/>
          <a:p>
            <a:r>
              <a:rPr lang="en-US" dirty="0"/>
              <a:t>Dynamic programming and tree decomposition</a:t>
            </a:r>
          </a:p>
        </p:txBody>
      </p:sp>
      <p:sp>
        <p:nvSpPr>
          <p:cNvPr id="3" name="Content Placeholder 2">
            <a:extLst>
              <a:ext uri="{FF2B5EF4-FFF2-40B4-BE49-F238E27FC236}">
                <a16:creationId xmlns:a16="http://schemas.microsoft.com/office/drawing/2014/main" id="{A0305583-449C-8646-A527-D628A605D311}"/>
              </a:ext>
            </a:extLst>
          </p:cNvPr>
          <p:cNvSpPr>
            <a:spLocks noGrp="1"/>
          </p:cNvSpPr>
          <p:nvPr>
            <p:ph idx="1"/>
          </p:nvPr>
        </p:nvSpPr>
        <p:spPr>
          <a:xfrm>
            <a:off x="1421026" y="1872674"/>
            <a:ext cx="9502346" cy="3545524"/>
          </a:xfrm>
        </p:spPr>
        <p:txBody>
          <a:bodyPr/>
          <a:lstStyle/>
          <a:p>
            <a:r>
              <a:rPr lang="en-US" dirty="0"/>
              <a:t>Many algorithmic problems that are </a:t>
            </a:r>
            <a:r>
              <a:rPr lang="en-US" dirty="0">
                <a:hlinkClick r:id="rId2" tooltip="NP-completeness"/>
              </a:rPr>
              <a:t>NP-complete</a:t>
            </a:r>
            <a:r>
              <a:rPr lang="en-US" dirty="0"/>
              <a:t> for arbitrary graphs may be solved efficiently for graphs of bounded treewidth, using the tree-decompositions of these graphs.</a:t>
            </a:r>
          </a:p>
          <a:p>
            <a:r>
              <a:rPr lang="en-US" dirty="0"/>
              <a:t>Example: Maximum Independent Set</a:t>
            </a:r>
          </a:p>
          <a:p>
            <a:r>
              <a:rPr lang="en-US" dirty="0"/>
              <a:t>First choose a node to be the root, and then calculate the MIS at each node until we reach all the children. We can sum the size of MIS from each subtree </a:t>
            </a:r>
            <a:r>
              <a:rPr lang="en-US" dirty="0" err="1"/>
              <a:t>T_j</a:t>
            </a:r>
            <a:r>
              <a:rPr lang="en-US" dirty="0"/>
              <a:t> independently, because we know the nodes in them are independent.</a:t>
            </a:r>
          </a:p>
          <a:p>
            <a:r>
              <a:rPr lang="en-US" dirty="0"/>
              <a:t>A(</a:t>
            </a:r>
            <a:r>
              <a:rPr lang="en-US" dirty="0" err="1"/>
              <a:t>S,i</a:t>
            </a:r>
            <a:r>
              <a:rPr lang="en-US" dirty="0"/>
              <a:t>) is the size of the largest independent subset I of </a:t>
            </a:r>
            <a:r>
              <a:rPr lang="en-US" dirty="0" err="1"/>
              <a:t>D_i</a:t>
            </a:r>
            <a:r>
              <a:rPr lang="en-US" dirty="0"/>
              <a:t> such that I intersect </a:t>
            </a:r>
            <a:r>
              <a:rPr lang="en-US" dirty="0" err="1"/>
              <a:t>X_i</a:t>
            </a:r>
            <a:r>
              <a:rPr lang="en-US" dirty="0"/>
              <a:t> = S</a:t>
            </a:r>
          </a:p>
          <a:p>
            <a:r>
              <a:rPr lang="en-US" dirty="0"/>
              <a:t>The MIS comes from two parts: the size of SS itself, and the size of MIS from each subtree </a:t>
            </a:r>
            <a:r>
              <a:rPr lang="en-US" dirty="0" err="1"/>
              <a:t>Tj</a:t>
            </a:r>
            <a:r>
              <a:rPr lang="en-US" dirty="0"/>
              <a:t>.</a:t>
            </a:r>
          </a:p>
          <a:p>
            <a:endParaRPr lang="en-US" dirty="0"/>
          </a:p>
          <a:p>
            <a:endParaRPr lang="en-US" dirty="0"/>
          </a:p>
        </p:txBody>
      </p:sp>
      <p:pic>
        <p:nvPicPr>
          <p:cNvPr id="5" name="Picture 4" descr="Text, letter&#10;&#10;Description automatically generated">
            <a:extLst>
              <a:ext uri="{FF2B5EF4-FFF2-40B4-BE49-F238E27FC236}">
                <a16:creationId xmlns:a16="http://schemas.microsoft.com/office/drawing/2014/main" id="{5E5E28A1-F583-1F43-8A22-016C9E3417DF}"/>
              </a:ext>
            </a:extLst>
          </p:cNvPr>
          <p:cNvPicPr>
            <a:picLocks noChangeAspect="1"/>
          </p:cNvPicPr>
          <p:nvPr/>
        </p:nvPicPr>
        <p:blipFill>
          <a:blip r:embed="rId3"/>
          <a:stretch>
            <a:fillRect/>
          </a:stretch>
        </p:blipFill>
        <p:spPr>
          <a:xfrm>
            <a:off x="3310182" y="4948950"/>
            <a:ext cx="6726881" cy="1565740"/>
          </a:xfrm>
          <a:prstGeom prst="rect">
            <a:avLst/>
          </a:prstGeom>
        </p:spPr>
      </p:pic>
    </p:spTree>
    <p:extLst>
      <p:ext uri="{BB962C8B-B14F-4D97-AF65-F5344CB8AC3E}">
        <p14:creationId xmlns:p14="http://schemas.microsoft.com/office/powerpoint/2010/main" val="28585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B2983333-1791-2B48-A27A-50E916C70327}"/>
              </a:ext>
            </a:extLst>
          </p:cNvPr>
          <p:cNvPicPr>
            <a:picLocks noChangeAspect="1"/>
          </p:cNvPicPr>
          <p:nvPr/>
        </p:nvPicPr>
        <p:blipFill>
          <a:blip r:embed="rId2"/>
          <a:stretch>
            <a:fillRect/>
          </a:stretch>
        </p:blipFill>
        <p:spPr>
          <a:xfrm>
            <a:off x="847603" y="3659696"/>
            <a:ext cx="4724569" cy="2480399"/>
          </a:xfrm>
          <a:prstGeom prst="rect">
            <a:avLst/>
          </a:prstGeom>
        </p:spPr>
      </p:pic>
      <p:cxnSp>
        <p:nvCxnSpPr>
          <p:cNvPr id="33" name="Straight Connector 22">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diagram&#10;&#10;Description automatically generated">
            <a:extLst>
              <a:ext uri="{FF2B5EF4-FFF2-40B4-BE49-F238E27FC236}">
                <a16:creationId xmlns:a16="http://schemas.microsoft.com/office/drawing/2014/main" id="{C199688F-0C3F-8C4D-9B97-00E87C25D8F8}"/>
              </a:ext>
            </a:extLst>
          </p:cNvPr>
          <p:cNvPicPr>
            <a:picLocks noChangeAspect="1"/>
          </p:cNvPicPr>
          <p:nvPr/>
        </p:nvPicPr>
        <p:blipFill>
          <a:blip r:embed="rId3"/>
          <a:stretch>
            <a:fillRect/>
          </a:stretch>
        </p:blipFill>
        <p:spPr>
          <a:xfrm>
            <a:off x="1186862" y="956249"/>
            <a:ext cx="4732940" cy="2106157"/>
          </a:xfrm>
          <a:prstGeom prst="rect">
            <a:avLst/>
          </a:prstGeom>
        </p:spPr>
      </p:pic>
      <p:cxnSp>
        <p:nvCxnSpPr>
          <p:cNvPr id="34" name="Straight Connector 24">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2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chart&#10;&#10;Description automatically generated">
            <a:extLst>
              <a:ext uri="{FF2B5EF4-FFF2-40B4-BE49-F238E27FC236}">
                <a16:creationId xmlns:a16="http://schemas.microsoft.com/office/drawing/2014/main" id="{4F40A741-2CDE-D14F-9C12-B4838F1A82AC}"/>
              </a:ext>
            </a:extLst>
          </p:cNvPr>
          <p:cNvPicPr>
            <a:picLocks noChangeAspect="1"/>
          </p:cNvPicPr>
          <p:nvPr/>
        </p:nvPicPr>
        <p:blipFill>
          <a:blip r:embed="rId4"/>
          <a:stretch>
            <a:fillRect/>
          </a:stretch>
        </p:blipFill>
        <p:spPr>
          <a:xfrm>
            <a:off x="6342501" y="875304"/>
            <a:ext cx="4724569" cy="2492209"/>
          </a:xfrm>
          <a:prstGeom prst="rect">
            <a:avLst/>
          </a:prstGeom>
        </p:spPr>
      </p:pic>
      <p:pic>
        <p:nvPicPr>
          <p:cNvPr id="5" name="Picture 4" descr="Chart, diagram&#10;&#10;Description automatically generated">
            <a:extLst>
              <a:ext uri="{FF2B5EF4-FFF2-40B4-BE49-F238E27FC236}">
                <a16:creationId xmlns:a16="http://schemas.microsoft.com/office/drawing/2014/main" id="{956B2DC7-D04A-EE40-84BA-3C1A38F33BE0}"/>
              </a:ext>
            </a:extLst>
          </p:cNvPr>
          <p:cNvPicPr>
            <a:picLocks noChangeAspect="1"/>
          </p:cNvPicPr>
          <p:nvPr/>
        </p:nvPicPr>
        <p:blipFill>
          <a:blip r:embed="rId5"/>
          <a:stretch>
            <a:fillRect/>
          </a:stretch>
        </p:blipFill>
        <p:spPr>
          <a:xfrm>
            <a:off x="6445079" y="3671316"/>
            <a:ext cx="4519414" cy="2553469"/>
          </a:xfrm>
          <a:prstGeom prst="rect">
            <a:avLst/>
          </a:prstGeom>
        </p:spPr>
      </p:pic>
    </p:spTree>
    <p:extLst>
      <p:ext uri="{BB962C8B-B14F-4D97-AF65-F5344CB8AC3E}">
        <p14:creationId xmlns:p14="http://schemas.microsoft.com/office/powerpoint/2010/main" val="290089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9204-A47D-444B-8C9D-9FDE251B2D54}"/>
              </a:ext>
            </a:extLst>
          </p:cNvPr>
          <p:cNvSpPr>
            <a:spLocks noGrp="1"/>
          </p:cNvSpPr>
          <p:nvPr>
            <p:ph type="title"/>
          </p:nvPr>
        </p:nvSpPr>
        <p:spPr>
          <a:xfrm>
            <a:off x="2231136" y="371567"/>
            <a:ext cx="7729728" cy="1188720"/>
          </a:xfrm>
        </p:spPr>
        <p:txBody>
          <a:bodyPr/>
          <a:lstStyle/>
          <a:p>
            <a:r>
              <a:rPr lang="en-US" dirty="0"/>
              <a:t>Why is this difficult?</a:t>
            </a:r>
          </a:p>
        </p:txBody>
      </p:sp>
      <p:sp>
        <p:nvSpPr>
          <p:cNvPr id="3" name="Content Placeholder 2">
            <a:extLst>
              <a:ext uri="{FF2B5EF4-FFF2-40B4-BE49-F238E27FC236}">
                <a16:creationId xmlns:a16="http://schemas.microsoft.com/office/drawing/2014/main" id="{43E3CF4C-7909-1248-9A4F-E9FDC4D1FCF4}"/>
              </a:ext>
            </a:extLst>
          </p:cNvPr>
          <p:cNvSpPr>
            <a:spLocks noGrp="1"/>
          </p:cNvSpPr>
          <p:nvPr>
            <p:ph idx="1"/>
          </p:nvPr>
        </p:nvSpPr>
        <p:spPr>
          <a:xfrm>
            <a:off x="827903" y="1729945"/>
            <a:ext cx="5268097" cy="3935941"/>
          </a:xfrm>
        </p:spPr>
        <p:txBody>
          <a:bodyPr/>
          <a:lstStyle/>
          <a:p>
            <a:r>
              <a:rPr lang="en-US" dirty="0"/>
              <a:t>In the context our our problem, this is </a:t>
            </a:r>
            <a:r>
              <a:rPr lang="en-US" i="1" dirty="0"/>
              <a:t>very difficult </a:t>
            </a:r>
            <a:r>
              <a:rPr lang="en-US" dirty="0"/>
              <a:t>to apply to the current DP algorithm</a:t>
            </a:r>
          </a:p>
          <a:p>
            <a:r>
              <a:rPr lang="en-US" dirty="0"/>
              <a:t>Why?</a:t>
            </a:r>
          </a:p>
          <a:p>
            <a:pPr lvl="1"/>
            <a:r>
              <a:rPr lang="en-US" dirty="0"/>
              <a:t>A cluster appears in many bags, so how do we pick clusters?</a:t>
            </a:r>
          </a:p>
          <a:p>
            <a:pPr lvl="1"/>
            <a:r>
              <a:rPr lang="en-US" dirty="0"/>
              <a:t>There is no way to determine the weight of any bag since we will have </a:t>
            </a:r>
            <a:r>
              <a:rPr lang="en-US" i="1" dirty="0"/>
              <a:t>so many </a:t>
            </a:r>
            <a:r>
              <a:rPr lang="en-US" dirty="0"/>
              <a:t>repeat edges and double counting</a:t>
            </a:r>
          </a:p>
          <a:p>
            <a:pPr lvl="1"/>
            <a:endParaRPr lang="en-US" dirty="0"/>
          </a:p>
          <a:p>
            <a:pPr lvl="1"/>
            <a:endParaRPr lang="en-US" dirty="0"/>
          </a:p>
        </p:txBody>
      </p:sp>
      <p:pic>
        <p:nvPicPr>
          <p:cNvPr id="5" name="Picture 4" descr="Diagram&#10;&#10;Description automatically generated">
            <a:extLst>
              <a:ext uri="{FF2B5EF4-FFF2-40B4-BE49-F238E27FC236}">
                <a16:creationId xmlns:a16="http://schemas.microsoft.com/office/drawing/2014/main" id="{27E1786E-7B02-3240-94C3-3D83850D6144}"/>
              </a:ext>
            </a:extLst>
          </p:cNvPr>
          <p:cNvPicPr>
            <a:picLocks noChangeAspect="1"/>
          </p:cNvPicPr>
          <p:nvPr/>
        </p:nvPicPr>
        <p:blipFill>
          <a:blip r:embed="rId2"/>
          <a:stretch>
            <a:fillRect/>
          </a:stretch>
        </p:blipFill>
        <p:spPr>
          <a:xfrm>
            <a:off x="6277232" y="1595281"/>
            <a:ext cx="5086865" cy="3690823"/>
          </a:xfrm>
          <a:prstGeom prst="rect">
            <a:avLst/>
          </a:prstGeom>
        </p:spPr>
      </p:pic>
      <p:sp>
        <p:nvSpPr>
          <p:cNvPr id="6" name="TextBox 5">
            <a:extLst>
              <a:ext uri="{FF2B5EF4-FFF2-40B4-BE49-F238E27FC236}">
                <a16:creationId xmlns:a16="http://schemas.microsoft.com/office/drawing/2014/main" id="{181355B9-DB6C-0943-AEE3-8DAEE8F3DAA8}"/>
              </a:ext>
            </a:extLst>
          </p:cNvPr>
          <p:cNvSpPr txBox="1"/>
          <p:nvPr/>
        </p:nvSpPr>
        <p:spPr>
          <a:xfrm>
            <a:off x="6096001" y="5286104"/>
            <a:ext cx="5692346" cy="1323439"/>
          </a:xfrm>
          <a:prstGeom prst="rect">
            <a:avLst/>
          </a:prstGeom>
          <a:noFill/>
        </p:spPr>
        <p:txBody>
          <a:bodyPr wrap="square" rtlCol="0">
            <a:spAutoFit/>
          </a:bodyPr>
          <a:lstStyle/>
          <a:p>
            <a:r>
              <a:rPr lang="en-US" sz="1600" dirty="0"/>
              <a:t>Why is this hard?</a:t>
            </a:r>
          </a:p>
          <a:p>
            <a:pPr marL="285750" indent="-285750">
              <a:buFont typeface="Arial" panose="020B0604020202020204" pitchFamily="34" charset="0"/>
              <a:buChar char="•"/>
            </a:pPr>
            <a:r>
              <a:rPr lang="en-US" sz="1600" dirty="0"/>
              <a:t>What does the edge (A,B) represent? It’s really the culmination of (0,1), (0,3), and (0,2) since 0 appears in both A and B</a:t>
            </a:r>
          </a:p>
          <a:p>
            <a:pPr marL="285750" indent="-285750">
              <a:buFont typeface="Arial" panose="020B0604020202020204" pitchFamily="34" charset="0"/>
              <a:buChar char="•"/>
            </a:pPr>
            <a:r>
              <a:rPr lang="en-US" sz="1600" dirty="0"/>
              <a:t>What does A represent? If we choose A, then how do we determine which clusters we want?</a:t>
            </a:r>
          </a:p>
        </p:txBody>
      </p:sp>
    </p:spTree>
    <p:extLst>
      <p:ext uri="{BB962C8B-B14F-4D97-AF65-F5344CB8AC3E}">
        <p14:creationId xmlns:p14="http://schemas.microsoft.com/office/powerpoint/2010/main" val="14283247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1198</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Tree decomposition and cluster graphs</vt:lpstr>
      <vt:lpstr>Background</vt:lpstr>
      <vt:lpstr>Overexposure and tree decomposition</vt:lpstr>
      <vt:lpstr>motivating EXAMPLE</vt:lpstr>
      <vt:lpstr>Tree decomposition</vt:lpstr>
      <vt:lpstr>Some definitions</vt:lpstr>
      <vt:lpstr>Dynamic programming and tree decomposition</vt:lpstr>
      <vt:lpstr>PowerPoint Presentation</vt:lpstr>
      <vt:lpstr>Why is this difficult?</vt:lpstr>
      <vt:lpstr>Back to overexposure</vt:lpstr>
      <vt:lpstr>Lets pause and think about trees</vt:lpstr>
      <vt:lpstr>PowerPoint Presentation</vt:lpstr>
      <vt:lpstr>PowerPoint Presentation</vt:lpstr>
      <vt:lpstr>Recent literature in overexposure</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decomposition and cluster graphs</dc:title>
  <dc:creator>Kimberly Hancock</dc:creator>
  <cp:lastModifiedBy>Kimberly Hancock</cp:lastModifiedBy>
  <cp:revision>3</cp:revision>
  <dcterms:created xsi:type="dcterms:W3CDTF">2020-10-19T21:04:54Z</dcterms:created>
  <dcterms:modified xsi:type="dcterms:W3CDTF">2020-10-19T21:58:59Z</dcterms:modified>
</cp:coreProperties>
</file>