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32"/>
  </p:notesMasterIdLst>
  <p:sldIdLst>
    <p:sldId id="256" r:id="rId4"/>
    <p:sldId id="281" r:id="rId5"/>
    <p:sldId id="257" r:id="rId6"/>
    <p:sldId id="258" r:id="rId7"/>
    <p:sldId id="263" r:id="rId8"/>
    <p:sldId id="262" r:id="rId9"/>
    <p:sldId id="261" r:id="rId10"/>
    <p:sldId id="260" r:id="rId11"/>
    <p:sldId id="265" r:id="rId12"/>
    <p:sldId id="324" r:id="rId13"/>
    <p:sldId id="266" r:id="rId14"/>
    <p:sldId id="283" r:id="rId15"/>
    <p:sldId id="284" r:id="rId16"/>
    <p:sldId id="268" r:id="rId17"/>
    <p:sldId id="267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9" r:id="rId28"/>
    <p:sldId id="280" r:id="rId29"/>
    <p:sldId id="282" r:id="rId30"/>
    <p:sldId id="278" r:id="rId3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d37451f-f56c-4c78-91c4-9352d9440d2d}">
          <p14:sldIdLst>
            <p14:sldId id="256"/>
            <p14:sldId id="281"/>
            <p14:sldId id="257"/>
            <p14:sldId id="258"/>
            <p14:sldId id="263"/>
            <p14:sldId id="262"/>
            <p14:sldId id="261"/>
            <p14:sldId id="260"/>
            <p14:sldId id="265"/>
            <p14:sldId id="324"/>
            <p14:sldId id="266"/>
            <p14:sldId id="283"/>
            <p14:sldId id="284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7"/>
            <p14:sldId id="279"/>
            <p14:sldId id="280"/>
            <p14:sldId id="282"/>
            <p14:sldId id="278"/>
            <p14:sldId id="267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flipV="1">
            <a:off x="3489960" y="1463040"/>
            <a:ext cx="5212080" cy="449317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flipH="1" flipV="1">
            <a:off x="1781860" y="2514600"/>
            <a:ext cx="2174444" cy="1874520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flipH="1">
            <a:off x="6308496" y="4489275"/>
            <a:ext cx="1701648" cy="1466937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flipH="1">
            <a:off x="7717536" y="755694"/>
            <a:ext cx="1305816" cy="1125702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flipH="1">
            <a:off x="8461247" y="2307020"/>
            <a:ext cx="992125" cy="855279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flipH="1">
            <a:off x="2668524" y="1170852"/>
            <a:ext cx="708052" cy="610389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flipH="1">
            <a:off x="1251204" y="2973508"/>
            <a:ext cx="394716" cy="340272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flipH="1" flipV="1">
            <a:off x="10334244" y="3162300"/>
            <a:ext cx="394716" cy="340272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flipH="1" flipV="1">
            <a:off x="3095244" y="5883820"/>
            <a:ext cx="281332" cy="242527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flipH="1">
            <a:off x="9520121" y="774217"/>
            <a:ext cx="1168149" cy="1007024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flipH="1" flipV="1">
            <a:off x="10531602" y="190500"/>
            <a:ext cx="394716" cy="340272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888912" y="2349685"/>
            <a:ext cx="8445331" cy="1006429"/>
          </a:xfrm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88912" y="3602759"/>
            <a:ext cx="8445331" cy="42473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8F339FC-C94C-4728-A345-83E94C59DD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AAE1C6-07F0-4881-AF2C-AADF23B108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60020" y="159932"/>
            <a:ext cx="982277" cy="630643"/>
            <a:chOff x="160020" y="320040"/>
            <a:chExt cx="2537460" cy="1629103"/>
          </a:xfrm>
        </p:grpSpPr>
        <p:sp>
          <p:nvSpPr>
            <p:cNvPr id="12" name="等腰三角形 11"/>
            <p:cNvSpPr/>
            <p:nvPr/>
          </p:nvSpPr>
          <p:spPr>
            <a:xfrm flipV="1">
              <a:off x="365760" y="320040"/>
              <a:ext cx="1889760" cy="1629103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flipV="1">
              <a:off x="1508760" y="445113"/>
              <a:ext cx="1188720" cy="1024758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flipV="1">
              <a:off x="160020" y="1115147"/>
              <a:ext cx="822960" cy="709448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 flipV="1">
            <a:off x="-316629" y="1426842"/>
            <a:ext cx="4630086" cy="399145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6200000" flipH="1">
            <a:off x="2586755" y="1826415"/>
            <a:ext cx="1511638" cy="1303136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6200000" flipH="1">
            <a:off x="691643" y="500873"/>
            <a:ext cx="881342" cy="759777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6200000" flipH="1">
            <a:off x="-43378" y="5881715"/>
            <a:ext cx="628989" cy="542232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6200000" flipH="1">
            <a:off x="2581049" y="4679896"/>
            <a:ext cx="350641" cy="302277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6200000" flipH="1" flipV="1">
            <a:off x="3912597" y="5855572"/>
            <a:ext cx="249918" cy="215446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83314" y="2220686"/>
            <a:ext cx="6964136" cy="1456418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83314" y="3760818"/>
            <a:ext cx="6964136" cy="59213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60020" y="159932"/>
            <a:ext cx="982277" cy="630643"/>
            <a:chOff x="160020" y="320040"/>
            <a:chExt cx="2537460" cy="1629103"/>
          </a:xfrm>
        </p:grpSpPr>
        <p:sp>
          <p:nvSpPr>
            <p:cNvPr id="13" name="等腰三角形 12"/>
            <p:cNvSpPr/>
            <p:nvPr/>
          </p:nvSpPr>
          <p:spPr>
            <a:xfrm flipV="1">
              <a:off x="365760" y="320040"/>
              <a:ext cx="1889760" cy="1629103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flipV="1">
              <a:off x="1508760" y="445113"/>
              <a:ext cx="1188720" cy="1024758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flipV="1">
              <a:off x="160020" y="1115147"/>
              <a:ext cx="822960" cy="709448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60020" y="159932"/>
            <a:ext cx="982277" cy="630643"/>
            <a:chOff x="160020" y="320040"/>
            <a:chExt cx="2537460" cy="1629103"/>
          </a:xfrm>
        </p:grpSpPr>
        <p:sp>
          <p:nvSpPr>
            <p:cNvPr id="11" name="等腰三角形 10"/>
            <p:cNvSpPr/>
            <p:nvPr/>
          </p:nvSpPr>
          <p:spPr>
            <a:xfrm flipV="1">
              <a:off x="365760" y="320040"/>
              <a:ext cx="1889760" cy="1629103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flipV="1">
              <a:off x="1508760" y="445113"/>
              <a:ext cx="1188720" cy="1024758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flipV="1">
              <a:off x="160020" y="1115147"/>
              <a:ext cx="822960" cy="709448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等腰三角形 18"/>
          <p:cNvSpPr/>
          <p:nvPr/>
        </p:nvSpPr>
        <p:spPr>
          <a:xfrm flipH="1" flipV="1">
            <a:off x="1781860" y="2514600"/>
            <a:ext cx="2174444" cy="1874520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flipH="1">
            <a:off x="6308496" y="4489275"/>
            <a:ext cx="1701648" cy="1466937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flipH="1">
            <a:off x="7717536" y="755694"/>
            <a:ext cx="1305816" cy="1125702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flipH="1">
            <a:off x="8461247" y="2307020"/>
            <a:ext cx="992125" cy="855279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flipH="1">
            <a:off x="2668524" y="1170852"/>
            <a:ext cx="708052" cy="610389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flipH="1">
            <a:off x="1251204" y="2973508"/>
            <a:ext cx="394716" cy="340272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flipH="1" flipV="1">
            <a:off x="10334244" y="3162300"/>
            <a:ext cx="394716" cy="340272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 flipV="1">
            <a:off x="3095244" y="5883820"/>
            <a:ext cx="281332" cy="242527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flipH="1">
            <a:off x="9520121" y="774217"/>
            <a:ext cx="1168149" cy="1007024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flipH="1" flipV="1">
            <a:off x="10531602" y="190500"/>
            <a:ext cx="394716" cy="340272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flipV="1">
            <a:off x="3489960" y="1463040"/>
            <a:ext cx="5212080" cy="449317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63521" y="1892890"/>
            <a:ext cx="7664958" cy="1299693"/>
          </a:xfrm>
        </p:spPr>
        <p:txBody>
          <a:bodyPr anchor="ctr" anchorCtr="0">
            <a:normAutofit/>
          </a:bodyPr>
          <a:lstStyle>
            <a:lvl1pPr algn="ctr">
              <a:defRPr sz="7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3"/>
          </p:nvPr>
        </p:nvSpPr>
        <p:spPr>
          <a:xfrm>
            <a:off x="2263521" y="3267075"/>
            <a:ext cx="7664958" cy="104113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60020" y="159932"/>
            <a:ext cx="982277" cy="630643"/>
            <a:chOff x="160020" y="320040"/>
            <a:chExt cx="2537460" cy="1629103"/>
          </a:xfrm>
        </p:grpSpPr>
        <p:sp>
          <p:nvSpPr>
            <p:cNvPr id="9" name="等腰三角形 8"/>
            <p:cNvSpPr/>
            <p:nvPr/>
          </p:nvSpPr>
          <p:spPr>
            <a:xfrm flipV="1">
              <a:off x="365760" y="320040"/>
              <a:ext cx="1889760" cy="1629103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flipV="1">
              <a:off x="1508760" y="445113"/>
              <a:ext cx="1188720" cy="1024758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flipV="1">
              <a:off x="160020" y="1115147"/>
              <a:ext cx="822960" cy="709448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60020" y="159932"/>
            <a:ext cx="982277" cy="630643"/>
            <a:chOff x="160020" y="320040"/>
            <a:chExt cx="2537460" cy="1629103"/>
          </a:xfrm>
        </p:grpSpPr>
        <p:sp>
          <p:nvSpPr>
            <p:cNvPr id="12" name="等腰三角形 11"/>
            <p:cNvSpPr/>
            <p:nvPr/>
          </p:nvSpPr>
          <p:spPr>
            <a:xfrm flipV="1">
              <a:off x="365760" y="320040"/>
              <a:ext cx="1889760" cy="1629103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flipV="1">
              <a:off x="1508760" y="445113"/>
              <a:ext cx="1188720" cy="1024758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flipV="1">
              <a:off x="160020" y="1115147"/>
              <a:ext cx="822960" cy="709448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4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38.xml"/><Relationship Id="rId7" Type="http://schemas.openxmlformats.org/officeDocument/2006/relationships/image" Target="../media/image8.jpeg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45.xml"/><Relationship Id="rId7" Type="http://schemas.openxmlformats.org/officeDocument/2006/relationships/image" Target="../media/image9.png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9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3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60.xml"/><Relationship Id="rId7" Type="http://schemas.openxmlformats.org/officeDocument/2006/relationships/image" Target="../media/image12.png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65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image" Target="../media/image14.png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15.png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80.xml"/><Relationship Id="rId7" Type="http://schemas.openxmlformats.org/officeDocument/2006/relationships/image" Target="../media/image16.png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image" Target="../media/image6.png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r>
              <a:rPr lang="en-US" altLang="zh-CN" smtClean="0"/>
              <a:t>Image Processing Project 2	</a:t>
            </a:r>
            <a:br>
              <a:rPr lang="en-US" altLang="zh-CN" smtClean="0"/>
            </a:br>
            <a:endParaRPr lang="en-US" altLang="zh-CN" smtClean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90000"/>
          </a:bodyPr>
          <a:p>
            <a:r>
              <a:rPr lang="en-US" altLang="zh-CN" smtClean="0"/>
              <a:t>Cong Han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1769110" y="1329690"/>
            <a:ext cx="8316595" cy="36487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493395" y="3293110"/>
            <a:ext cx="11321413" cy="63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>
            <p:custDataLst>
              <p:tags r:id="rId2"/>
            </p:custDataLst>
          </p:nvPr>
        </p:nvSpPr>
        <p:spPr>
          <a:xfrm flipV="1">
            <a:off x="239395" y="160020"/>
            <a:ext cx="731520" cy="630555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等腰三角形 7"/>
          <p:cNvSpPr/>
          <p:nvPr>
            <p:custDataLst>
              <p:tags r:id="rId3"/>
            </p:custDataLst>
          </p:nvPr>
        </p:nvSpPr>
        <p:spPr>
          <a:xfrm flipV="1">
            <a:off x="681990" y="208280"/>
            <a:ext cx="460375" cy="396875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等腰三角形 8"/>
          <p:cNvSpPr/>
          <p:nvPr>
            <p:custDataLst>
              <p:tags r:id="rId4"/>
            </p:custDataLst>
          </p:nvPr>
        </p:nvSpPr>
        <p:spPr>
          <a:xfrm flipV="1">
            <a:off x="160020" y="467995"/>
            <a:ext cx="318770" cy="274320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493394" y="1473200"/>
            <a:ext cx="11321415" cy="1703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chemeClr val="tx1"/>
                </a:solidFill>
              </a:rPr>
              <a:t>Median filter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493393" y="3426000"/>
            <a:ext cx="11321415" cy="1069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+mn-ea"/>
              </a:rPr>
              <a:t>Median filter is based on order statistic filter which is a non linear filter</a:t>
            </a:r>
            <a:endParaRPr lang="en-US" altLang="zh-CN" sz="2400">
              <a:solidFill>
                <a:schemeClr val="bg1"/>
              </a:solidFill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+mn-ea"/>
              </a:rPr>
              <a:t>median value as the center value.</a:t>
            </a:r>
            <a:endParaRPr lang="en-US" altLang="zh-CN" sz="240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等腰三角形 7"/>
          <p:cNvSpPr/>
          <p:nvPr>
            <p:custDataLst>
              <p:tags r:id="rId1"/>
            </p:custDataLst>
          </p:nvPr>
        </p:nvSpPr>
        <p:spPr>
          <a:xfrm flipV="1">
            <a:off x="239395" y="160020"/>
            <a:ext cx="731520" cy="630555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>
            <p:custDataLst>
              <p:tags r:id="rId2"/>
            </p:custDataLst>
          </p:nvPr>
        </p:nvSpPr>
        <p:spPr>
          <a:xfrm flipV="1">
            <a:off x="681990" y="208280"/>
            <a:ext cx="460375" cy="396875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>
            <p:custDataLst>
              <p:tags r:id="rId3"/>
            </p:custDataLst>
          </p:nvPr>
        </p:nvSpPr>
        <p:spPr>
          <a:xfrm flipV="1">
            <a:off x="160020" y="467995"/>
            <a:ext cx="318770" cy="274320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962024" y="30431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chemeClr val="tx1"/>
                </a:solidFill>
              </a:rPr>
              <a:t>PSNR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962023" y="5550195"/>
            <a:ext cx="10040274" cy="891609"/>
          </a:xfrm>
          <a:prstGeom prst="rect">
            <a:avLst/>
          </a:prstGeom>
        </p:spPr>
        <p:txBody>
          <a:bodyPr vert="horz" lIns="91440" tIns="45720" rIns="91440" bIns="45720" rtlCol="0">
            <a:normAutofit fontScale="30000"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28600" indent="-228600">
              <a:buSzTx/>
              <a:buFont typeface="Arial" panose="020B0604020202020204" pitchFamily="34" charset="0"/>
              <a:buChar char="•"/>
            </a:pPr>
            <a:endParaRPr lang="zh-CN" altLang="en-US" sz="1800">
              <a:solidFill>
                <a:schemeClr val="bg1"/>
              </a:solidFill>
              <a:latin typeface="+mn-lt"/>
              <a:ea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endParaRPr lang="zh-CN" altLang="en-US" sz="1800">
              <a:solidFill>
                <a:schemeClr val="bg1"/>
              </a:solidFill>
              <a:latin typeface="+mn-lt"/>
              <a:ea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endParaRPr lang="zh-CN" altLang="en-US" sz="1800">
              <a:solidFill>
                <a:schemeClr val="bg1"/>
              </a:solidFill>
              <a:latin typeface="+mn-lt"/>
              <a:ea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bg1"/>
                </a:solidFill>
                <a:latin typeface="+mn-lt"/>
                <a:ea typeface="+mn-ea"/>
              </a:rPr>
              <a:t>PSNR（峰值信噪比）：用得最多，但是其值不能很好地反映人眼主观感受。一般取值范围：20-40.值越大，视频质量越好。</a:t>
            </a:r>
            <a:endParaRPr lang="zh-CN" altLang="en-US" sz="180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962023" y="1831334"/>
            <a:ext cx="10040274" cy="297116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等腰三角形 6"/>
          <p:cNvSpPr/>
          <p:nvPr>
            <p:custDataLst>
              <p:tags r:id="rId1"/>
            </p:custDataLst>
          </p:nvPr>
        </p:nvSpPr>
        <p:spPr>
          <a:xfrm flipV="1">
            <a:off x="239395" y="160020"/>
            <a:ext cx="731520" cy="630555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>
            <p:custDataLst>
              <p:tags r:id="rId2"/>
            </p:custDataLst>
          </p:nvPr>
        </p:nvSpPr>
        <p:spPr>
          <a:xfrm flipV="1">
            <a:off x="681990" y="208280"/>
            <a:ext cx="460375" cy="396875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>
            <p:custDataLst>
              <p:tags r:id="rId3"/>
            </p:custDataLst>
          </p:nvPr>
        </p:nvSpPr>
        <p:spPr>
          <a:xfrm flipV="1">
            <a:off x="160020" y="467995"/>
            <a:ext cx="318770" cy="274320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962024" y="30431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chemeClr val="tx1"/>
                </a:solidFill>
              </a:rPr>
              <a:t>SSIM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962023" y="5550195"/>
            <a:ext cx="10040274" cy="891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bg1"/>
                </a:solidFill>
                <a:latin typeface="+mn-lt"/>
                <a:ea typeface="+mn-ea"/>
              </a:rPr>
              <a:t>计算稍复杂，其值可以较好地反映人眼主观感受。一般取值范围：0-1.值越大，视频质量越好。</a:t>
            </a:r>
            <a:endParaRPr lang="zh-CN" altLang="en-US" sz="180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3077670" y="1509707"/>
            <a:ext cx="5808980" cy="361442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p>
            <a:r>
              <a:rPr lang="en-US" altLang="zh-CN"/>
              <a:t>Sobel</a:t>
            </a:r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2000"/>
              <a:t>该算子包含两组3x3的矩阵，分别为横向及纵向，将之与图像作平面卷积，即可分别得出横向及纵向的亮度差分近似值。如果以A代表原始图像，Gx及Gy分别代表经横向及纵向边缘检测的图像，其公式如下:</a:t>
            </a:r>
            <a:endParaRPr lang="zh-CN" altLang="en-US" sz="2000"/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2000"/>
              <a:t>图像的每一个像素的横向及纵向梯度近似值可用以下的公式结合，来计算梯度的大小。</a:t>
            </a:r>
            <a:endParaRPr lang="zh-CN" altLang="en-US" sz="2000"/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2000"/>
              <a:t>可用以下公式计算梯度方向。</a:t>
            </a:r>
            <a:endParaRPr lang="zh-CN" altLang="en-US" sz="2000"/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2000"/>
              <a:t>在以上例子中，如果以上的角度Θ等于零，即代表图像该处拥有纵向边缘，左方较右方暗。</a:t>
            </a:r>
            <a:endParaRPr lang="zh-CN" altLang="en-US" sz="200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Sobel</a:t>
            </a:r>
            <a:endParaRPr lang="en-US" altLang="zh-CN"/>
          </a:p>
        </p:txBody>
      </p:sp>
      <p:pic>
        <p:nvPicPr>
          <p:cNvPr id="4" name="图片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97175" y="1702435"/>
            <a:ext cx="6596380" cy="447484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p>
            <a:r>
              <a:rPr lang="en-US" altLang="zh-CN"/>
              <a:t>Robert</a:t>
            </a:r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2000"/>
              <a:t>Roberts边缘检测算子是一种利用局部差分算子寻找边缘的算子,Robert算子图像处理后结果边缘不是很平滑</a:t>
            </a:r>
            <a:endParaRPr lang="zh-CN" altLang="en-US" sz="2000"/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2000"/>
              <a:t>任意一对互相垂直方向上的差分可以看成求梯度的近似方法，罗伯特算子是利用这种原理，采用的对角方向相邻两像素值之差代替该梯度值，</a:t>
            </a:r>
            <a:endParaRPr lang="zh-CN" altLang="en-US" sz="2000"/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2000"/>
              <a:t>它在实际应用中可用如下公式表示:</a:t>
            </a:r>
            <a:endParaRPr lang="zh-CN" altLang="en-US" sz="2000"/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2000"/>
              <a:t>g(x,y)={[f(x,y)-f(x+1,y+1)]2+[f(x+1,y)-f(x,y+1)]2}12   </a:t>
            </a:r>
            <a:endParaRPr lang="zh-CN" altLang="en-US" sz="200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93185" y="1722120"/>
            <a:ext cx="4404360" cy="443484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等腰三角形 7"/>
          <p:cNvSpPr/>
          <p:nvPr>
            <p:custDataLst>
              <p:tags r:id="rId1"/>
            </p:custDataLst>
          </p:nvPr>
        </p:nvSpPr>
        <p:spPr>
          <a:xfrm flipV="1">
            <a:off x="239395" y="160020"/>
            <a:ext cx="731520" cy="630555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>
            <p:custDataLst>
              <p:tags r:id="rId2"/>
            </p:custDataLst>
          </p:nvPr>
        </p:nvSpPr>
        <p:spPr>
          <a:xfrm flipV="1">
            <a:off x="681990" y="208280"/>
            <a:ext cx="460375" cy="396875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>
            <p:custDataLst>
              <p:tags r:id="rId3"/>
            </p:custDataLst>
          </p:nvPr>
        </p:nvSpPr>
        <p:spPr>
          <a:xfrm flipV="1">
            <a:off x="160020" y="467995"/>
            <a:ext cx="318770" cy="274320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962024" y="30431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chemeClr val="tx1"/>
                </a:solidFill>
              </a:rPr>
              <a:t>Prewitt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962023" y="5550195"/>
            <a:ext cx="10040274" cy="891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bg1"/>
                </a:solidFill>
                <a:latin typeface="+mn-lt"/>
                <a:ea typeface="+mn-ea"/>
              </a:rPr>
              <a:t>Prewitt算子是一种一阶微分算子的边缘检测，利用像素点上下、左右邻点的灰度差，在边缘处达到极值检测边缘，去掉部分伪边缘，对噪声具有平滑作用 。</a:t>
            </a:r>
            <a:endParaRPr lang="zh-CN" altLang="en-US" sz="180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4143517" y="1509707"/>
            <a:ext cx="3677285" cy="361442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p>
            <a:r>
              <a:rPr lang="en-US" altLang="zh-CN"/>
              <a:t>Canny</a:t>
            </a:r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60000"/>
          </a:bodyPr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2000"/>
              <a:t>Canny边缘检测算子是John F. Canny于1986年开发出来的一个多级边缘检测算法。Canny的目标是找到一个最优的边缘检测算法，最优边缘检测的含义是：</a:t>
            </a:r>
            <a:endParaRPr lang="zh-CN" altLang="en-US" sz="2000"/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2000"/>
              <a:t>好的检测- 算法能够尽可能多地标识出图像中的实际边缘。</a:t>
            </a:r>
            <a:endParaRPr lang="zh-CN" altLang="en-US" sz="2000"/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2000"/>
              <a:t>好的定位- 标识出的边缘要与实际图像中的实际边缘尽可能接近。</a:t>
            </a:r>
            <a:endParaRPr lang="zh-CN" altLang="en-US" sz="2000"/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2000"/>
              <a:t>最小响应- 图像中的边缘只能标识一次，并且可能存在的图像噪声不应标识为边缘。</a:t>
            </a:r>
            <a:endParaRPr lang="zh-CN" altLang="en-US" sz="2000"/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2000"/>
              <a:t>为了满足这些要求Canny使用了变分法，这是一种寻找满足特定功能的函数的方法。最优检测使用四个指数函数项的和表示，但是它非常近似于高斯函数的一阶导数。</a:t>
            </a:r>
            <a:endParaRPr lang="zh-CN" altLang="en-US" sz="200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p>
            <a:r>
              <a:rPr lang="en-US" altLang="zh-CN"/>
              <a:t>Motivation		</a:t>
            </a:r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algn="just">
              <a:lnSpc>
                <a:spcPct val="120000"/>
              </a:lnSpc>
            </a:pPr>
            <a:r>
              <a:rPr lang="en-US" altLang="zh-CN" sz="2000"/>
              <a:t>Learn linear and non linear filters and their functions.</a:t>
            </a:r>
            <a:endParaRPr lang="en-US" altLang="zh-CN" sz="2000"/>
          </a:p>
          <a:p>
            <a:pPr algn="just">
              <a:lnSpc>
                <a:spcPct val="120000"/>
              </a:lnSpc>
            </a:pPr>
            <a:endParaRPr lang="en-US" altLang="zh-CN" sz="2000"/>
          </a:p>
          <a:p>
            <a:pPr algn="just">
              <a:lnSpc>
                <a:spcPct val="120000"/>
              </a:lnSpc>
            </a:pPr>
            <a:r>
              <a:rPr lang="en-US" altLang="zh-CN" sz="2000"/>
              <a:t>How to evaluate the image quality</a:t>
            </a:r>
            <a:endParaRPr lang="en-US" altLang="zh-CN" sz="2000"/>
          </a:p>
          <a:p>
            <a:pPr algn="just">
              <a:lnSpc>
                <a:spcPct val="120000"/>
              </a:lnSpc>
            </a:pPr>
            <a:endParaRPr lang="en-US" altLang="zh-CN" sz="2000"/>
          </a:p>
          <a:p>
            <a:pPr algn="just">
              <a:lnSpc>
                <a:spcPct val="120000"/>
              </a:lnSpc>
            </a:pPr>
            <a:r>
              <a:rPr lang="en-US" altLang="zh-CN" sz="2000"/>
              <a:t>Learn different edge detectors and observe different effects.</a:t>
            </a:r>
            <a:endParaRPr lang="en-US" altLang="zh-CN" sz="200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高斯滤波器的大小：第一步所用的平滑滤波器将会直接影响Canny算法的结果。较小的滤波器产生的模糊效果也较少，这样就可以检测较小、变化明显的细线。较大的滤波器产生的模糊效果也较多，将较大的一块图像区域涂成一个特定点的颜色值。这样带来的结果就是对于检测较大、平滑的边缘更加有用，例如彩虹的边缘。</a:t>
            </a:r>
            <a:endParaRPr lang="zh-CN" altLang="en-US"/>
          </a:p>
          <a:p>
            <a:r>
              <a:rPr lang="zh-CN" altLang="en-US"/>
              <a:t>使用两个阈值比使用一个阈值更加灵活，但是它还是有阈值存在的共性问题。设置的阈值过高，可能会漏掉重要信息；阈值过低，将会把枝节信息看得很重要。很难给出一个适用于所有图像的通用阈值。目前还没有一个经过验证的实现方法。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8200" y="1682750"/>
            <a:ext cx="10515600" cy="4474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575945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007745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51193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943735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4" name="图片 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33215" y="1969770"/>
            <a:ext cx="3924300" cy="393954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9787" y="457200"/>
            <a:ext cx="4165200" cy="1600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Sobel</a:t>
            </a:r>
            <a:endParaRPr lang="en-US" altLang="zh-CN"/>
          </a:p>
        </p:txBody>
      </p:sp>
      <p:pic>
        <p:nvPicPr>
          <p:cNvPr id="8" name="图片占位符 6"/>
          <p:cNvPicPr>
            <a:picLocks noGrp="1"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79" b="79"/>
          <a:stretch>
            <a:fillRect/>
          </a:stretch>
        </p:blipFill>
        <p:spPr>
          <a:xfrm>
            <a:off x="5184000" y="2205548"/>
            <a:ext cx="6170400" cy="1906905"/>
          </a:xfrm>
          <a:prstGeom prst="rect">
            <a:avLst/>
          </a:prstGeom>
        </p:spPr>
      </p:pic>
      <p:sp>
        <p:nvSpPr>
          <p:cNvPr id="9" name="文本占位符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9787" y="2057400"/>
            <a:ext cx="4165200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SzTx/>
              <a:buFont typeface="Arial" panose="020B0604020202020204" pitchFamily="34" charset="0"/>
              <a:buChar char="•"/>
            </a:pPr>
            <a:endParaRPr lang="zh-CN" altLang="en-US"/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endParaRPr lang="zh-CN" altLang="en-US"/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/>
              <a:t>0.1,0.05,0.01</a:t>
            </a:r>
            <a:endParaRPr lang="zh-CN" altLang="en-US"/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9787" y="457200"/>
            <a:ext cx="4165200" cy="1600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Prewitt</a:t>
            </a:r>
            <a:endParaRPr lang="en-US" altLang="zh-CN"/>
          </a:p>
        </p:txBody>
      </p:sp>
      <p:pic>
        <p:nvPicPr>
          <p:cNvPr id="8" name="图片占位符 6"/>
          <p:cNvPicPr>
            <a:picLocks noGrp="1"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79" b="79"/>
          <a:stretch>
            <a:fillRect/>
          </a:stretch>
        </p:blipFill>
        <p:spPr>
          <a:xfrm>
            <a:off x="5184000" y="2140778"/>
            <a:ext cx="6170400" cy="2036445"/>
          </a:xfrm>
          <a:prstGeom prst="rect">
            <a:avLst/>
          </a:prstGeom>
        </p:spPr>
      </p:pic>
      <p:sp>
        <p:nvSpPr>
          <p:cNvPr id="9" name="文本占位符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9787" y="2057400"/>
            <a:ext cx="4165200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0.1 0.05 0.01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等腰三角形 6"/>
          <p:cNvSpPr/>
          <p:nvPr>
            <p:custDataLst>
              <p:tags r:id="rId1"/>
            </p:custDataLst>
          </p:nvPr>
        </p:nvSpPr>
        <p:spPr>
          <a:xfrm flipV="1">
            <a:off x="239395" y="160020"/>
            <a:ext cx="731520" cy="630555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>
            <p:custDataLst>
              <p:tags r:id="rId2"/>
            </p:custDataLst>
          </p:nvPr>
        </p:nvSpPr>
        <p:spPr>
          <a:xfrm flipV="1">
            <a:off x="681990" y="208280"/>
            <a:ext cx="460375" cy="396875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>
            <p:custDataLst>
              <p:tags r:id="rId3"/>
            </p:custDataLst>
          </p:nvPr>
        </p:nvSpPr>
        <p:spPr>
          <a:xfrm flipV="1">
            <a:off x="160020" y="467995"/>
            <a:ext cx="318770" cy="274320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962024" y="30431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chemeClr val="tx1"/>
                </a:solidFill>
              </a:rPr>
              <a:t>Canny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962023" y="5550195"/>
            <a:ext cx="10040274" cy="891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bg1"/>
                </a:solidFill>
                <a:latin typeface="+mn-lt"/>
                <a:ea typeface="+mn-ea"/>
              </a:rPr>
              <a:t>canny普遍比前俩数值大，0.5就有图片显示，但是那两个是黑色的</a:t>
            </a:r>
            <a:endParaRPr lang="zh-CN" altLang="en-US" sz="1800">
              <a:solidFill>
                <a:schemeClr val="bg1"/>
              </a:solidFill>
              <a:latin typeface="+mn-lt"/>
              <a:ea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bg1"/>
                </a:solidFill>
                <a:latin typeface="+mn-lt"/>
                <a:ea typeface="+mn-ea"/>
              </a:rPr>
              <a:t>越小检测出的边缘越丰富</a:t>
            </a:r>
            <a:endParaRPr lang="zh-CN" altLang="en-US" sz="180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962023" y="1759897"/>
            <a:ext cx="10040274" cy="311404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p>
            <a:r>
              <a:rPr lang="en-US" altLang="zh-CN"/>
              <a:t>Edge detection in computer vision</a:t>
            </a:r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2000"/>
              <a:t>边缘检测是图像处理和计算机视觉中的基本问题，边缘检测的目的是标识数字图像中亮度变化明显的点。图像属性中的显著变化通常反映了属性的重要事件和变化。 这些包括（i）深度上的不连续、（ii）表面方向不连续、（iii）物质属性变化和（iv）场景照明变化。 边缘检测是图像处理和计算机视觉中，尤其是特征提取中的一个研究领域。</a:t>
            </a:r>
            <a:endParaRPr lang="zh-CN" altLang="en-US" sz="200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p>
            <a:r>
              <a:rPr lang="en-US" altLang="zh-CN"/>
              <a:t>Spatial domain vs. frequency domain</a:t>
            </a:r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2000"/>
              <a:t>spatial domain。 释义： 又称图像空间(image space)。由图像像元组成的空间。在图像空间中以长度(距离)为自变量直接对像元值进行处理称为空间域处理。</a:t>
            </a:r>
            <a:endParaRPr lang="zh-CN" altLang="en-US" sz="2000"/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2000"/>
              <a:t>spatial frequency domain。 释义： 以频率(即波数)为自变量描述图像的特征,可以将一幅图像像元值在空间上的变化分解为具有不同振幅、空间频率和相位的简振函数的线性叠加,图像中各种频率成分的组成和分布称为空间频谱。这种对图像的频率特征进行分解、处理和分析称为频率域处理或波数域处理。</a:t>
            </a:r>
            <a:endParaRPr lang="zh-CN" altLang="en-US" sz="200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p>
            <a:r>
              <a:rPr lang="en-US" altLang="zh-CN"/>
              <a:t>Relation between two domains</a:t>
            </a:r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2000"/>
              <a:t>空间域与频率域可互相转换。在频率域中可以引用已经很成熟的频率域技术,处理的一般步骤为：①对图像施行二维离散傅立叶变换或小波变换,将图像由图像空间转换到频域空间。②在频率域中对图像的频谱作分析处理,以改变图像的频率特征。即设计不同的数字滤波器,对图像的频谱进行滤波。比如在空间图像里不好找出噪声的模式，如果变换到频率域，则比较好找出噪声的模式，并能更容易的处理。</a:t>
            </a:r>
            <a:endParaRPr lang="zh-CN" altLang="en-US" sz="200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493395" y="3293110"/>
            <a:ext cx="11321413" cy="63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>
            <p:custDataLst>
              <p:tags r:id="rId2"/>
            </p:custDataLst>
          </p:nvPr>
        </p:nvSpPr>
        <p:spPr>
          <a:xfrm flipV="1">
            <a:off x="239395" y="160020"/>
            <a:ext cx="731520" cy="630555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等腰三角形 7"/>
          <p:cNvSpPr/>
          <p:nvPr>
            <p:custDataLst>
              <p:tags r:id="rId3"/>
            </p:custDataLst>
          </p:nvPr>
        </p:nvSpPr>
        <p:spPr>
          <a:xfrm flipV="1">
            <a:off x="681990" y="208280"/>
            <a:ext cx="460375" cy="396875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等腰三角形 8"/>
          <p:cNvSpPr/>
          <p:nvPr>
            <p:custDataLst>
              <p:tags r:id="rId4"/>
            </p:custDataLst>
          </p:nvPr>
        </p:nvSpPr>
        <p:spPr>
          <a:xfrm flipV="1">
            <a:off x="160020" y="467995"/>
            <a:ext cx="318770" cy="274320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493394" y="1473200"/>
            <a:ext cx="11321415" cy="1703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chemeClr val="tx1"/>
                </a:solidFill>
              </a:rPr>
              <a:t>Conclusion		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493393" y="3426000"/>
            <a:ext cx="11321415" cy="1069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+mn-ea"/>
              </a:rPr>
              <a:t>Learn different filters and their effects.</a:t>
            </a:r>
            <a:endParaRPr lang="en-US" altLang="zh-CN" sz="2400">
              <a:solidFill>
                <a:schemeClr val="bg1"/>
              </a:solidFill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endParaRPr lang="en-US" altLang="zh-CN" sz="2400">
              <a:solidFill>
                <a:schemeClr val="bg1"/>
              </a:solidFill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+mn-ea"/>
              </a:rPr>
              <a:t>Learn edge detection and how to improve.</a:t>
            </a:r>
            <a:endParaRPr lang="en-US" altLang="zh-CN" sz="240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Dilation</a:t>
            </a:r>
            <a:endParaRPr lang="en-US" altLang="zh-CN"/>
          </a:p>
        </p:txBody>
      </p:sp>
      <p:pic>
        <p:nvPicPr>
          <p:cNvPr id="-2147482623" name="内容占位符 -214748262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26435" y="2640330"/>
            <a:ext cx="5737860" cy="25984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487805" y="1988185"/>
            <a:ext cx="22663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Make light area lighter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Erosion</a:t>
            </a:r>
            <a:endParaRPr lang="en-US" altLang="zh-CN"/>
          </a:p>
        </p:txBody>
      </p:sp>
      <p:pic>
        <p:nvPicPr>
          <p:cNvPr id="-2147482622" name="内容占位符 -214748262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09265" y="2670810"/>
            <a:ext cx="6172200" cy="25374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487805" y="2108200"/>
            <a:ext cx="2273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Make dark area darker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Open	</a:t>
            </a:r>
            <a:endParaRPr lang="en-US" altLang="zh-CN"/>
          </a:p>
        </p:txBody>
      </p:sp>
      <p:pic>
        <p:nvPicPr>
          <p:cNvPr id="-2147482621" name="内容占位符 -214748262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55035" y="2274570"/>
            <a:ext cx="5280660" cy="33299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466850" y="1663700"/>
            <a:ext cx="25431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Erosion first then Dilation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Close</a:t>
            </a:r>
            <a:endParaRPr lang="en-US" altLang="zh-CN"/>
          </a:p>
        </p:txBody>
      </p:sp>
      <p:pic>
        <p:nvPicPr>
          <p:cNvPr id="-2147482620" name="内容占位符 -214748262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26180" y="2950845"/>
            <a:ext cx="4244340" cy="28498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218565" y="1921510"/>
            <a:ext cx="254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Dilation first then erosion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p>
            <a:r>
              <a:rPr lang="en-US" altLang="zh-CN"/>
              <a:t>Unit8 vs. Double</a:t>
            </a:r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2000"/>
              <a:t>The data type is unit8 after read and save via Matlab. By doing so, it can save more memory compared to the double which is default type in Matlab.</a:t>
            </a:r>
            <a:endParaRPr lang="en-US" altLang="zh-CN" sz="2000"/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2000"/>
              <a:t>It will convert from unit8 to double when doing operation, because it can avoid overflow and guarantee the accuracy.</a:t>
            </a:r>
            <a:endParaRPr lang="zh-CN" altLang="en-US" sz="2000"/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endParaRPr lang="zh-CN" altLang="en-US" sz="200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p>
            <a:r>
              <a:rPr lang="en-US" altLang="zh-CN"/>
              <a:t>Linear filter vs. Non-linear filter</a:t>
            </a:r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2000"/>
              <a:t>Linear filter is the result of arithmetic operation, using add, subtract, multiply and divide, such as mean filters, gaussian filters.</a:t>
            </a:r>
            <a:endParaRPr lang="en-US" altLang="zh-CN" sz="2000"/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Non-linear filter is the result of logic relation between data and filters, using logic operation, such as median filters or order statistic filters.</a:t>
            </a:r>
            <a:endParaRPr lang="en-US" altLang="zh-CN" sz="2000"/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endParaRPr lang="en-US" altLang="zh-CN" sz="200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Kuwahara filter</a:t>
            </a:r>
            <a:endParaRPr lang="en-US" altLang="zh-CN"/>
          </a:p>
        </p:txBody>
      </p:sp>
      <p:pic>
        <p:nvPicPr>
          <p:cNvPr id="10" name="图片占位符 9"/>
          <p:cNvPicPr>
            <a:picLocks noGrp="1" noChangeAspect="1"/>
          </p:cNvPicPr>
          <p:nvPr>
            <p:ph type="pic" idx="1"/>
            <p:custDataLst>
              <p:tags r:id="rId2"/>
            </p:custDataLst>
          </p:nvPr>
        </p:nvPicPr>
        <p:blipFill rotWithShape="1">
          <a:blip r:embed="rId3"/>
          <a:srcRect t="79" b="79"/>
          <a:stretch>
            <a:fillRect/>
          </a:stretch>
        </p:blipFill>
        <p:spPr>
          <a:xfrm>
            <a:off x="5184000" y="1250190"/>
            <a:ext cx="6170400" cy="3817620"/>
          </a:xfrm>
        </p:spPr>
      </p:pic>
      <p:sp>
        <p:nvSpPr>
          <p:cNvPr id="11" name="文本占位符 10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/>
        <p:txBody>
          <a:bodyPr/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/>
              <a:t>The Kuwahara filter is a non-linear smoothing filter used in image processing for adaptive noise reduction. </a:t>
            </a:r>
            <a:r>
              <a:rPr lang="en-US" altLang="zh-CN"/>
              <a:t>T</a:t>
            </a:r>
            <a:r>
              <a:rPr lang="zh-CN" altLang="en-US"/>
              <a:t>he Kuwahara filter is able to apply smoothing on the image while preserving the edges.</a:t>
            </a:r>
            <a:r>
              <a:rPr lang="en-US" altLang="zh-CN"/>
              <a:t>(others cannot)</a:t>
            </a:r>
            <a:endParaRPr lang="zh-CN" altLang="en-US"/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9"/>
</p:tagLst>
</file>

<file path=ppt/tags/tag10.xml><?xml version="1.0" encoding="utf-8"?>
<p:tagLst xmlns:p="http://schemas.openxmlformats.org/presentationml/2006/main">
  <p:tag name="KSO_WM_TEMPLATE_CATEGORY" val="custom"/>
  <p:tag name="KSO_WM_TEMPLATE_INDEX" val="20184559"/>
</p:tagLst>
</file>

<file path=ppt/tags/tag11.xml><?xml version="1.0" encoding="utf-8"?>
<p:tagLst xmlns:p="http://schemas.openxmlformats.org/presentationml/2006/main">
  <p:tag name="KSO_WM_TEMPLATE_CATEGORY" val="custom"/>
  <p:tag name="KSO_WM_TEMPLATE_INDEX" val="20184559"/>
</p:tagLst>
</file>

<file path=ppt/tags/tag12.xml><?xml version="1.0" encoding="utf-8"?>
<p:tagLst xmlns:p="http://schemas.openxmlformats.org/presentationml/2006/main">
  <p:tag name="KSO_WM_TEMPLATE_CATEGORY" val="custom"/>
  <p:tag name="KSO_WM_TEMPLATE_INDEX" val="20184559"/>
</p:tagLst>
</file>

<file path=ppt/tags/tag13.xml><?xml version="1.0" encoding="utf-8"?>
<p:tagLst xmlns:p="http://schemas.openxmlformats.org/presentationml/2006/main">
  <p:tag name="KSO_WM_TEMPLATE_CATEGORY" val="custom"/>
  <p:tag name="KSO_WM_TEMPLATE_INDEX" val="20184559"/>
</p:tagLst>
</file>

<file path=ppt/tags/tag14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0184559_2*a*1"/>
</p:tagLst>
</file>

<file path=ppt/tags/tag15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559_2*f*1"/>
</p:tagLst>
</file>

<file path=ppt/tags/tag16.xml><?xml version="1.0" encoding="utf-8"?>
<p:tagLst xmlns:p="http://schemas.openxmlformats.org/presentationml/2006/main">
  <p:tag name="KSO_WM_TEMPLATE_CATEGORY" val="custom"/>
  <p:tag name="KSO_WM_TEMPLATE_INDEX" val="20184559"/>
  <p:tag name="KSO_WM_SLIDE_ID" val="custom2018455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  <p:tag name="KSO_WM_COMBINE_RELATE_SLIDE_ID" val="background20180939_2"/>
  <p:tag name="KSO_WM_TEMPLATE_SUBCATEGORY" val="combine"/>
  <p:tag name="KSO_WM_SLIDE_SUBTYPE" val="pureTxt"/>
</p:tagLst>
</file>

<file path=ppt/tags/tag17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0184559_2*a*1"/>
</p:tagLst>
</file>

<file path=ppt/tags/tag18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559_2*f*1"/>
</p:tagLst>
</file>

<file path=ppt/tags/tag19.xml><?xml version="1.0" encoding="utf-8"?>
<p:tagLst xmlns:p="http://schemas.openxmlformats.org/presentationml/2006/main">
  <p:tag name="KSO_WM_TEMPLATE_CATEGORY" val="custom"/>
  <p:tag name="KSO_WM_TEMPLATE_INDEX" val="20184559"/>
  <p:tag name="KSO_WM_SLIDE_ID" val="custom2018455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  <p:tag name="KSO_WM_COMBINE_RELATE_SLIDE_ID" val="background20180939_2"/>
  <p:tag name="KSO_WM_TEMPLATE_SUBCATEGORY" val="combine"/>
  <p:tag name="KSO_WM_SLIDE_SUBTYPE" val="pureTxt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9"/>
</p:tagLst>
</file>

<file path=ppt/tags/tag20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7"/>
  <p:tag name="KSO_WM_UNIT_LAYERLEVEL" val="1"/>
  <p:tag name="KSO_WM_UNIT_INDEX" val="1"/>
  <p:tag name="KSO_WM_UNIT_TYPE" val="a"/>
  <p:tag name="KSO_WM_UNIT_ID" val="custom20184559_4*a*1"/>
</p:tagLst>
</file>

<file path=ppt/tags/tag21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d"/>
  <p:tag name="KSO_WM_UNIT_INDEX" val="1"/>
  <p:tag name="KSO_WM_UNIT_LAYERLEVEL" val="1"/>
  <p:tag name="KSO_WM_UNIT_VALUE" val="1500*1713"/>
  <p:tag name="KSO_WM_UNIT_HIGHLIGHT" val="0"/>
  <p:tag name="KSO_WM_UNIT_COMPATIBLE" val="0"/>
  <p:tag name="KSO_WM_UNIT_CLEAR" val="0"/>
  <p:tag name="KSO_WM_UNIT_ID" val="custom20184559_4*d*1"/>
</p:tagLst>
</file>

<file path=ppt/tags/tag22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f"/>
  <p:tag name="KSO_WM_UNIT_INDEX" val="1"/>
  <p:tag name="KSO_WM_UNIT_LAYERLEVEL" val="1"/>
  <p:tag name="KSO_WM_UNIT_VALUE" val="195"/>
  <p:tag name="KSO_WM_UNIT_HIGHLIGHT" val="0"/>
  <p:tag name="KSO_WM_UNIT_COMPATIBLE" val="0"/>
  <p:tag name="KSO_WM_UNIT_CLEAR" val="0"/>
  <p:tag name="KSO_WM_UNIT_PRESET_TEXT_INDEX" val="4"/>
  <p:tag name="KSO_WM_UNIT_PRESET_TEXT_LEN" val="228"/>
  <p:tag name="KSO_WM_UNIT_ID" val="custom20184559_4*f*1"/>
</p:tagLst>
</file>

<file path=ppt/tags/tag23.xml><?xml version="1.0" encoding="utf-8"?>
<p:tagLst xmlns:p="http://schemas.openxmlformats.org/presentationml/2006/main">
  <p:tag name="KSO_WM_TEMPLATE_CATEGORY" val="custom"/>
  <p:tag name="KSO_WM_TEMPLATE_INDEX" val="20184559"/>
  <p:tag name="KSO_WM_SLIDE_ID" val="custom20184559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TAG_VERSION" val="1.0"/>
  <p:tag name="KSO_WM_SLIDE_POSITION" val="66*36"/>
  <p:tag name="KSO_WM_SLIDE_SIZE" val="827*426"/>
  <p:tag name="KSO_WM_COMBINE_RELATE_SLIDE_ID" val="background20180939_4"/>
  <p:tag name="KSO_WM_TEMPLATE_SUBCATEGORY" val="combine"/>
  <p:tag name="KSO_WM_SLIDE_SUBTYPE" val="picTxt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9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9_20*i*2"/>
  <p:tag name="KSO_WM_TEMPLATE_CATEGORY" val="custom"/>
  <p:tag name="KSO_WM_TEMPLATE_INDEX" val="20184559"/>
  <p:tag name="KSO_WM_UNIT_INDEX" val="2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9_20*i*7"/>
  <p:tag name="KSO_WM_TEMPLATE_CATEGORY" val="custom"/>
  <p:tag name="KSO_WM_TEMPLATE_INDEX" val="20184559"/>
  <p:tag name="KSO_WM_UNIT_INDEX" val="7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9_20*i*8"/>
  <p:tag name="KSO_WM_TEMPLATE_CATEGORY" val="custom"/>
  <p:tag name="KSO_WM_TEMPLATE_INDEX" val="20184559"/>
  <p:tag name="KSO_WM_UNIT_INDEX" val="8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9_20*i*9"/>
  <p:tag name="KSO_WM_TEMPLATE_CATEGORY" val="custom"/>
  <p:tag name="KSO_WM_TEMPLATE_INDEX" val="20184559"/>
  <p:tag name="KSO_WM_UNIT_INDEX" val="9"/>
</p:tagLst>
</file>

<file path=ppt/tags/tag29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TYPE" val="a"/>
  <p:tag name="KSO_WM_UNIT_ID" val="custom20184559_20*a*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39_1"/>
  <p:tag name="KSO_WM_TEMPLATE_CATEGORY" val="custom"/>
  <p:tag name="KSO_WM_TEMPLATE_INDEX" val="20184559"/>
  <p:tag name="KSO_WM_TEMPLATE_SUBCATEGORY" val="combine"/>
  <p:tag name="KSO_WM_TEMPLATE_THUMBS_INDEX" val="1、7、11、14、19、22"/>
</p:tagLst>
</file>

<file path=ppt/tags/tag30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72"/>
  <p:tag name="KSO_WM_UNIT_LAYERLEVEL" val="1"/>
  <p:tag name="KSO_WM_UNIT_INDEX" val="1"/>
  <p:tag name="KSO_WM_UNIT_TYPE" val="f"/>
  <p:tag name="KSO_WM_UNIT_ID" val="custom20184559_20*f*1"/>
</p:tagLst>
</file>

<file path=ppt/tags/tag31.xml><?xml version="1.0" encoding="utf-8"?>
<p:tagLst xmlns:p="http://schemas.openxmlformats.org/presentationml/2006/main">
  <p:tag name="KSO_WM_TEMPLATE_CATEGORY" val="custom"/>
  <p:tag name="KSO_WM_TEMPLATE_INDEX" val="20184559"/>
  <p:tag name="KSO_WM_SLIDE_ID" val="custom20184559_20"/>
  <p:tag name="KSO_WM_SLIDE_INDEX" val="20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38*269"/>
  <p:tag name="KSO_WM_SLIDE_SIZE" val="891*84"/>
  <p:tag name="KSO_WM_COMBINE_RELATE_SLIDE_ID" val="background20180939_8"/>
  <p:tag name="KSO_WM_TEMPLATE_SUBCATEGORY" val="combine"/>
  <p:tag name="KSO_WM_SLIDE_SUBTYPE" val="pureTxt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9_5*i*7"/>
  <p:tag name="KSO_WM_TEMPLATE_CATEGORY" val="custom"/>
  <p:tag name="KSO_WM_TEMPLATE_INDEX" val="20184559"/>
  <p:tag name="KSO_WM_UNIT_INDEX" val="7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9_5*i*8"/>
  <p:tag name="KSO_WM_TEMPLATE_CATEGORY" val="custom"/>
  <p:tag name="KSO_WM_TEMPLATE_INDEX" val="20184559"/>
  <p:tag name="KSO_WM_UNIT_INDEX" val="8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9_5*i*9"/>
  <p:tag name="KSO_WM_TEMPLATE_CATEGORY" val="custom"/>
  <p:tag name="KSO_WM_TEMPLATE_INDEX" val="20184559"/>
  <p:tag name="KSO_WM_UNIT_INDEX" val="9"/>
</p:tagLst>
</file>

<file path=ppt/tags/tag35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1"/>
  <p:tag name="KSO_WM_UNIT_LAYERLEVEL" val="1"/>
  <p:tag name="KSO_WM_UNIT_INDEX" val="1"/>
  <p:tag name="KSO_WM_UNIT_TYPE" val="a"/>
  <p:tag name="KSO_WM_UNIT_ID" val="custom20184559_5*a*1"/>
</p:tagLst>
</file>

<file path=ppt/tags/tag36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86"/>
  <p:tag name="KSO_WM_UNIT_LAYERLEVEL" val="1"/>
  <p:tag name="KSO_WM_UNIT_INDEX" val="1"/>
  <p:tag name="KSO_WM_UNIT_TYPE" val="f"/>
  <p:tag name="KSO_WM_UNIT_ID" val="custom20184559_5*f*1"/>
</p:tagLst>
</file>

<file path=ppt/tags/tag37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d"/>
  <p:tag name="KSO_WM_UNIT_INDEX" val="1"/>
  <p:tag name="KSO_WM_UNIT_LAYERLEVEL" val="1"/>
  <p:tag name="KSO_WM_UNIT_VALUE" val="1003*2787"/>
  <p:tag name="KSO_WM_UNIT_HIGHLIGHT" val="0"/>
  <p:tag name="KSO_WM_UNIT_COMPATIBLE" val="0"/>
  <p:tag name="KSO_WM_UNIT_CLEAR" val="0"/>
  <p:tag name="KSO_WM_UNIT_ID" val="custom20184559_5*d*1"/>
</p:tagLst>
</file>

<file path=ppt/tags/tag38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SLIDE_ID" val="custom20184559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75*118"/>
  <p:tag name="KSO_WM_SLIDE_SIZE" val="790*389"/>
  <p:tag name="KSO_WM_COMBINE_RELATE_SLIDE_ID" val="background20180939_5"/>
  <p:tag name="KSO_WM_TEMPLATE_SUBCATEGORY" val="combine"/>
  <p:tag name="KSO_WM_SLIDE_SUBTYPE" val="picTxt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9_5*i*7"/>
  <p:tag name="KSO_WM_TEMPLATE_CATEGORY" val="custom"/>
  <p:tag name="KSO_WM_TEMPLATE_INDEX" val="20184559"/>
  <p:tag name="KSO_WM_UNIT_INDEX" val="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a"/>
  <p:tag name="KSO_WM_UNIT_INDEX" val="1"/>
  <p:tag name="KSO_WM_UNIT_ID" val="custom160458_1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2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9_5*i*8"/>
  <p:tag name="KSO_WM_TEMPLATE_CATEGORY" val="custom"/>
  <p:tag name="KSO_WM_TEMPLATE_INDEX" val="20184559"/>
  <p:tag name="KSO_WM_UNIT_INDEX" val="8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9_5*i*9"/>
  <p:tag name="KSO_WM_TEMPLATE_CATEGORY" val="custom"/>
  <p:tag name="KSO_WM_TEMPLATE_INDEX" val="20184559"/>
  <p:tag name="KSO_WM_UNIT_INDEX" val="9"/>
</p:tagLst>
</file>

<file path=ppt/tags/tag42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1"/>
  <p:tag name="KSO_WM_UNIT_LAYERLEVEL" val="1"/>
  <p:tag name="KSO_WM_UNIT_INDEX" val="1"/>
  <p:tag name="KSO_WM_UNIT_TYPE" val="a"/>
  <p:tag name="KSO_WM_UNIT_ID" val="custom20184559_5*a*1"/>
</p:tagLst>
</file>

<file path=ppt/tags/tag43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86"/>
  <p:tag name="KSO_WM_UNIT_LAYERLEVEL" val="1"/>
  <p:tag name="KSO_WM_UNIT_INDEX" val="1"/>
  <p:tag name="KSO_WM_UNIT_TYPE" val="f"/>
  <p:tag name="KSO_WM_UNIT_ID" val="custom20184559_5*f*1"/>
</p:tagLst>
</file>

<file path=ppt/tags/tag44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d"/>
  <p:tag name="KSO_WM_UNIT_INDEX" val="1"/>
  <p:tag name="KSO_WM_UNIT_LAYERLEVEL" val="1"/>
  <p:tag name="KSO_WM_UNIT_VALUE" val="1003*2787"/>
  <p:tag name="KSO_WM_UNIT_HIGHLIGHT" val="0"/>
  <p:tag name="KSO_WM_UNIT_COMPATIBLE" val="0"/>
  <p:tag name="KSO_WM_UNIT_CLEAR" val="0"/>
  <p:tag name="KSO_WM_UNIT_ID" val="custom20184559_5*d*1"/>
</p:tagLst>
</file>

<file path=ppt/tags/tag45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SLIDE_ID" val="custom20184559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75*118"/>
  <p:tag name="KSO_WM_SLIDE_SIZE" val="790*389"/>
  <p:tag name="KSO_WM_COMBINE_RELATE_SLIDE_ID" val="background20180939_5"/>
  <p:tag name="KSO_WM_TEMPLATE_SUBCATEGORY" val="combine"/>
  <p:tag name="KSO_WM_SLIDE_SUBTYPE" val="picTxt"/>
</p:tagLst>
</file>

<file path=ppt/tags/tag46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0184559_2*a*1"/>
</p:tagLst>
</file>

<file path=ppt/tags/tag47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559_2*f*1"/>
</p:tagLst>
</file>

<file path=ppt/tags/tag48.xml><?xml version="1.0" encoding="utf-8"?>
<p:tagLst xmlns:p="http://schemas.openxmlformats.org/presentationml/2006/main">
  <p:tag name="KSO_WM_TEMPLATE_CATEGORY" val="custom"/>
  <p:tag name="KSO_WM_TEMPLATE_INDEX" val="20184559"/>
  <p:tag name="KSO_WM_SLIDE_ID" val="custom2018455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  <p:tag name="KSO_WM_COMBINE_RELATE_SLIDE_ID" val="background20180939_2"/>
  <p:tag name="KSO_WM_TEMPLATE_SUBCATEGORY" val="combine"/>
  <p:tag name="KSO_WM_SLIDE_SUBTYPE" val="pureTxt"/>
</p:tagLst>
</file>

<file path=ppt/tags/tag49.xml><?xml version="1.0" encoding="utf-8"?>
<p:tagLst xmlns:p="http://schemas.openxmlformats.org/presentationml/2006/main">
  <p:tag name="KSO_WM_TEMPLATE_CATEGORY" val="custom"/>
  <p:tag name="KSO_WM_TEMPLATE_INDEX" val="20184559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b"/>
  <p:tag name="KSO_WM_UNIT_INDEX" val="1"/>
  <p:tag name="KSO_WM_UNIT_ID" val="custom160458_1*b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4"/>
  <p:tag name="KSO_WM_UNIT_PRESET_TEXT_LEN" val="17"/>
</p:tagLst>
</file>

<file path=ppt/tags/tag50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0184559_2*a*1"/>
</p:tagLst>
</file>

<file path=ppt/tags/tag51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559_2*f*1"/>
</p:tagLst>
</file>

<file path=ppt/tags/tag52.xml><?xml version="1.0" encoding="utf-8"?>
<p:tagLst xmlns:p="http://schemas.openxmlformats.org/presentationml/2006/main">
  <p:tag name="KSO_WM_TEMPLATE_CATEGORY" val="custom"/>
  <p:tag name="KSO_WM_TEMPLATE_INDEX" val="20184559"/>
  <p:tag name="KSO_WM_SLIDE_ID" val="custom2018455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  <p:tag name="KSO_WM_COMBINE_RELATE_SLIDE_ID" val="background20180939_2"/>
  <p:tag name="KSO_WM_TEMPLATE_SUBCATEGORY" val="combine"/>
  <p:tag name="KSO_WM_SLIDE_SUBTYPE" val="pureTxt"/>
</p:tagLst>
</file>

<file path=ppt/tags/tag53.xml><?xml version="1.0" encoding="utf-8"?>
<p:tagLst xmlns:p="http://schemas.openxmlformats.org/presentationml/2006/main">
  <p:tag name="KSO_WM_TEMPLATE_CATEGORY" val="custom"/>
  <p:tag name="KSO_WM_TEMPLATE_INDEX" val="20184559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9_5*i*7"/>
  <p:tag name="KSO_WM_TEMPLATE_CATEGORY" val="custom"/>
  <p:tag name="KSO_WM_TEMPLATE_INDEX" val="20184559"/>
  <p:tag name="KSO_WM_UNIT_INDEX" val="7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9_5*i*8"/>
  <p:tag name="KSO_WM_TEMPLATE_CATEGORY" val="custom"/>
  <p:tag name="KSO_WM_TEMPLATE_INDEX" val="20184559"/>
  <p:tag name="KSO_WM_UNIT_INDEX" val="8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9_5*i*9"/>
  <p:tag name="KSO_WM_TEMPLATE_CATEGORY" val="custom"/>
  <p:tag name="KSO_WM_TEMPLATE_INDEX" val="20184559"/>
  <p:tag name="KSO_WM_UNIT_INDEX" val="9"/>
</p:tagLst>
</file>

<file path=ppt/tags/tag57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1"/>
  <p:tag name="KSO_WM_UNIT_LAYERLEVEL" val="1"/>
  <p:tag name="KSO_WM_UNIT_INDEX" val="1"/>
  <p:tag name="KSO_WM_UNIT_TYPE" val="a"/>
  <p:tag name="KSO_WM_UNIT_ID" val="custom20184559_5*a*1"/>
</p:tagLst>
</file>

<file path=ppt/tags/tag58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86"/>
  <p:tag name="KSO_WM_UNIT_LAYERLEVEL" val="1"/>
  <p:tag name="KSO_WM_UNIT_INDEX" val="1"/>
  <p:tag name="KSO_WM_UNIT_TYPE" val="f"/>
  <p:tag name="KSO_WM_UNIT_ID" val="custom20184559_5*f*1"/>
</p:tagLst>
</file>

<file path=ppt/tags/tag59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d"/>
  <p:tag name="KSO_WM_UNIT_INDEX" val="1"/>
  <p:tag name="KSO_WM_UNIT_LAYERLEVEL" val="1"/>
  <p:tag name="KSO_WM_UNIT_VALUE" val="1003*2787"/>
  <p:tag name="KSO_WM_UNIT_HIGHLIGHT" val="0"/>
  <p:tag name="KSO_WM_UNIT_COMPATIBLE" val="0"/>
  <p:tag name="KSO_WM_UNIT_CLEAR" val="0"/>
  <p:tag name="KSO_WM_UNIT_ID" val="custom20184559_5*d*1"/>
</p:tagLst>
</file>

<file path=ppt/tags/tag6.xml><?xml version="1.0" encoding="utf-8"?>
<p:tagLst xmlns:p="http://schemas.openxmlformats.org/presentationml/2006/main">
  <p:tag name="KSO_WM_TEMPLATE_THUMBS_INDEX" val="1、9、12、16、19、20、26、27、28"/>
  <p:tag name="KSO_WM_TEMPLATE_CATEGORY" val="custom"/>
  <p:tag name="KSO_WM_TEMPLATE_INDEX" val="20184559"/>
  <p:tag name="KSO_WM_SLIDE_ID" val="custom16045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60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SLIDE_ID" val="custom20184559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75*118"/>
  <p:tag name="KSO_WM_SLIDE_SIZE" val="790*389"/>
  <p:tag name="KSO_WM_COMBINE_RELATE_SLIDE_ID" val="background20180939_5"/>
  <p:tag name="KSO_WM_TEMPLATE_SUBCATEGORY" val="combine"/>
  <p:tag name="KSO_WM_SLIDE_SUBTYPE" val="picTxt"/>
</p:tagLst>
</file>

<file path=ppt/tags/tag61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0184559_2*a*1"/>
</p:tagLst>
</file>

<file path=ppt/tags/tag62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559_2*f*1"/>
</p:tagLst>
</file>

<file path=ppt/tags/tag63.xml><?xml version="1.0" encoding="utf-8"?>
<p:tagLst xmlns:p="http://schemas.openxmlformats.org/presentationml/2006/main">
  <p:tag name="KSO_WM_TEMPLATE_CATEGORY" val="custom"/>
  <p:tag name="KSO_WM_TEMPLATE_INDEX" val="20184559"/>
  <p:tag name="KSO_WM_SLIDE_ID" val="custom2018455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  <p:tag name="KSO_WM_COMBINE_RELATE_SLIDE_ID" val="background20180939_2"/>
  <p:tag name="KSO_WM_TEMPLATE_SUBCATEGORY" val="combine"/>
  <p:tag name="KSO_WM_SLIDE_SUBTYPE" val="pureTxt"/>
</p:tagLst>
</file>

<file path=ppt/tags/tag64.xml><?xml version="1.0" encoding="utf-8"?>
<p:tagLst xmlns:p="http://schemas.openxmlformats.org/presentationml/2006/main">
  <p:tag name="KSO_WM_TEMPLATE_CATEGORY" val="custom"/>
  <p:tag name="KSO_WM_TEMPLATE_INDEX" val="20184559"/>
</p:tagLst>
</file>

<file path=ppt/tags/tag65.xml><?xml version="1.0" encoding="utf-8"?>
<p:tagLst xmlns:p="http://schemas.openxmlformats.org/presentationml/2006/main">
  <p:tag name="KSO_WM_TEMPLATE_CATEGORY" val="custom"/>
  <p:tag name="KSO_WM_TEMPLATE_INDEX" val="20184559"/>
</p:tagLst>
</file>

<file path=ppt/tags/tag66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7"/>
  <p:tag name="KSO_WM_UNIT_LAYERLEVEL" val="1"/>
  <p:tag name="KSO_WM_UNIT_INDEX" val="1"/>
  <p:tag name="KSO_WM_UNIT_TYPE" val="a"/>
  <p:tag name="KSO_WM_UNIT_ID" val="custom20184559_4*a*1"/>
</p:tagLst>
</file>

<file path=ppt/tags/tag67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d"/>
  <p:tag name="KSO_WM_UNIT_INDEX" val="1"/>
  <p:tag name="KSO_WM_UNIT_LAYERLEVEL" val="1"/>
  <p:tag name="KSO_WM_UNIT_VALUE" val="1500*1713"/>
  <p:tag name="KSO_WM_UNIT_HIGHLIGHT" val="0"/>
  <p:tag name="KSO_WM_UNIT_COMPATIBLE" val="0"/>
  <p:tag name="KSO_WM_UNIT_CLEAR" val="0"/>
  <p:tag name="KSO_WM_UNIT_ID" val="custom20184559_4*d*1"/>
</p:tagLst>
</file>

<file path=ppt/tags/tag68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f"/>
  <p:tag name="KSO_WM_UNIT_INDEX" val="1"/>
  <p:tag name="KSO_WM_UNIT_LAYERLEVEL" val="1"/>
  <p:tag name="KSO_WM_UNIT_VALUE" val="195"/>
  <p:tag name="KSO_WM_UNIT_HIGHLIGHT" val="0"/>
  <p:tag name="KSO_WM_UNIT_COMPATIBLE" val="0"/>
  <p:tag name="KSO_WM_UNIT_CLEAR" val="0"/>
  <p:tag name="KSO_WM_UNIT_PRESET_TEXT_INDEX" val="4"/>
  <p:tag name="KSO_WM_UNIT_PRESET_TEXT_LEN" val="228"/>
  <p:tag name="KSO_WM_UNIT_ID" val="custom20184559_4*f*1"/>
</p:tagLst>
</file>

<file path=ppt/tags/tag69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SLIDE_ID" val="custom20184559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36"/>
  <p:tag name="KSO_WM_SLIDE_SIZE" val="827*426"/>
  <p:tag name="KSO_WM_COMBINE_RELATE_SLIDE_ID" val="background20180939_4"/>
  <p:tag name="KSO_WM_TEMPLATE_SUBCATEGORY" val="combine"/>
  <p:tag name="KSO_WM_SLIDE_SUBTYPE" val="picTxt"/>
</p:tagLst>
</file>

<file path=ppt/tags/tag7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0184559_2*a*1"/>
</p:tagLst>
</file>

<file path=ppt/tags/tag70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7"/>
  <p:tag name="KSO_WM_UNIT_LAYERLEVEL" val="1"/>
  <p:tag name="KSO_WM_UNIT_INDEX" val="1"/>
  <p:tag name="KSO_WM_UNIT_TYPE" val="a"/>
  <p:tag name="KSO_WM_UNIT_ID" val="custom20184559_4*a*1"/>
</p:tagLst>
</file>

<file path=ppt/tags/tag71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d"/>
  <p:tag name="KSO_WM_UNIT_INDEX" val="1"/>
  <p:tag name="KSO_WM_UNIT_LAYERLEVEL" val="1"/>
  <p:tag name="KSO_WM_UNIT_VALUE" val="1500*1713"/>
  <p:tag name="KSO_WM_UNIT_HIGHLIGHT" val="0"/>
  <p:tag name="KSO_WM_UNIT_COMPATIBLE" val="0"/>
  <p:tag name="KSO_WM_UNIT_CLEAR" val="0"/>
  <p:tag name="KSO_WM_UNIT_ID" val="custom20184559_4*d*1"/>
</p:tagLst>
</file>

<file path=ppt/tags/tag72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f"/>
  <p:tag name="KSO_WM_UNIT_INDEX" val="1"/>
  <p:tag name="KSO_WM_UNIT_LAYERLEVEL" val="1"/>
  <p:tag name="KSO_WM_UNIT_VALUE" val="195"/>
  <p:tag name="KSO_WM_UNIT_HIGHLIGHT" val="0"/>
  <p:tag name="KSO_WM_UNIT_COMPATIBLE" val="0"/>
  <p:tag name="KSO_WM_UNIT_CLEAR" val="0"/>
  <p:tag name="KSO_WM_UNIT_PRESET_TEXT_INDEX" val="4"/>
  <p:tag name="KSO_WM_UNIT_PRESET_TEXT_LEN" val="228"/>
  <p:tag name="KSO_WM_UNIT_ID" val="custom20184559_4*f*1"/>
</p:tagLst>
</file>

<file path=ppt/tags/tag73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SLIDE_ID" val="custom20184559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36"/>
  <p:tag name="KSO_WM_SLIDE_SIZE" val="827*426"/>
  <p:tag name="KSO_WM_COMBINE_RELATE_SLIDE_ID" val="background20180939_4"/>
  <p:tag name="KSO_WM_TEMPLATE_SUBCATEGORY" val="combine"/>
  <p:tag name="KSO_WM_SLIDE_SUBTYPE" val="picTxt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9_5*i*7"/>
  <p:tag name="KSO_WM_TEMPLATE_CATEGORY" val="custom"/>
  <p:tag name="KSO_WM_TEMPLATE_INDEX" val="20184559"/>
  <p:tag name="KSO_WM_UNIT_INDEX" val="7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9_5*i*8"/>
  <p:tag name="KSO_WM_TEMPLATE_CATEGORY" val="custom"/>
  <p:tag name="KSO_WM_TEMPLATE_INDEX" val="20184559"/>
  <p:tag name="KSO_WM_UNIT_INDEX" val="8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9_5*i*9"/>
  <p:tag name="KSO_WM_TEMPLATE_CATEGORY" val="custom"/>
  <p:tag name="KSO_WM_TEMPLATE_INDEX" val="20184559"/>
  <p:tag name="KSO_WM_UNIT_INDEX" val="9"/>
</p:tagLst>
</file>

<file path=ppt/tags/tag77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1"/>
  <p:tag name="KSO_WM_UNIT_LAYERLEVEL" val="1"/>
  <p:tag name="KSO_WM_UNIT_INDEX" val="1"/>
  <p:tag name="KSO_WM_UNIT_TYPE" val="a"/>
  <p:tag name="KSO_WM_UNIT_ID" val="custom20184559_5*a*1"/>
</p:tagLst>
</file>

<file path=ppt/tags/tag78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86"/>
  <p:tag name="KSO_WM_UNIT_LAYERLEVEL" val="1"/>
  <p:tag name="KSO_WM_UNIT_INDEX" val="1"/>
  <p:tag name="KSO_WM_UNIT_TYPE" val="f"/>
  <p:tag name="KSO_WM_UNIT_ID" val="custom20184559_5*f*1"/>
</p:tagLst>
</file>

<file path=ppt/tags/tag79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d"/>
  <p:tag name="KSO_WM_UNIT_INDEX" val="1"/>
  <p:tag name="KSO_WM_UNIT_LAYERLEVEL" val="1"/>
  <p:tag name="KSO_WM_UNIT_VALUE" val="1003*2787"/>
  <p:tag name="KSO_WM_UNIT_HIGHLIGHT" val="0"/>
  <p:tag name="KSO_WM_UNIT_COMPATIBLE" val="0"/>
  <p:tag name="KSO_WM_UNIT_CLEAR" val="0"/>
  <p:tag name="KSO_WM_UNIT_ID" val="custom20184559_5*d*1"/>
</p:tagLst>
</file>

<file path=ppt/tags/tag8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559_2*f*1"/>
</p:tagLst>
</file>

<file path=ppt/tags/tag80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SLIDE_ID" val="custom20184559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75*118"/>
  <p:tag name="KSO_WM_SLIDE_SIZE" val="790*389"/>
  <p:tag name="KSO_WM_COMBINE_RELATE_SLIDE_ID" val="background20180939_5"/>
  <p:tag name="KSO_WM_TEMPLATE_SUBCATEGORY" val="combine"/>
  <p:tag name="KSO_WM_SLIDE_SUBTYPE" val="picTxt"/>
</p:tagLst>
</file>

<file path=ppt/tags/tag81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0184559_2*a*1"/>
</p:tagLst>
</file>

<file path=ppt/tags/tag82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559_2*f*1"/>
</p:tagLst>
</file>

<file path=ppt/tags/tag83.xml><?xml version="1.0" encoding="utf-8"?>
<p:tagLst xmlns:p="http://schemas.openxmlformats.org/presentationml/2006/main">
  <p:tag name="KSO_WM_TEMPLATE_CATEGORY" val="custom"/>
  <p:tag name="KSO_WM_TEMPLATE_INDEX" val="20184559"/>
  <p:tag name="KSO_WM_SLIDE_ID" val="custom2018455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  <p:tag name="KSO_WM_COMBINE_RELATE_SLIDE_ID" val="background20180939_2"/>
  <p:tag name="KSO_WM_TEMPLATE_SUBCATEGORY" val="combine"/>
  <p:tag name="KSO_WM_SLIDE_SUBTYPE" val="pureTxt"/>
</p:tagLst>
</file>

<file path=ppt/tags/tag84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0184559_2*a*1"/>
</p:tagLst>
</file>

<file path=ppt/tags/tag85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559_2*f*1"/>
</p:tagLst>
</file>

<file path=ppt/tags/tag86.xml><?xml version="1.0" encoding="utf-8"?>
<p:tagLst xmlns:p="http://schemas.openxmlformats.org/presentationml/2006/main">
  <p:tag name="KSO_WM_TEMPLATE_CATEGORY" val="custom"/>
  <p:tag name="KSO_WM_TEMPLATE_INDEX" val="20184559"/>
  <p:tag name="KSO_WM_SLIDE_ID" val="custom2018455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  <p:tag name="KSO_WM_COMBINE_RELATE_SLIDE_ID" val="background20180939_2"/>
  <p:tag name="KSO_WM_TEMPLATE_SUBCATEGORY" val="combine"/>
  <p:tag name="KSO_WM_SLIDE_SUBTYPE" val="pureTxt"/>
</p:tagLst>
</file>

<file path=ppt/tags/tag87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0184559_2*a*1"/>
</p:tagLst>
</file>

<file path=ppt/tags/tag88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559_2*f*1"/>
</p:tagLst>
</file>

<file path=ppt/tags/tag89.xml><?xml version="1.0" encoding="utf-8"?>
<p:tagLst xmlns:p="http://schemas.openxmlformats.org/presentationml/2006/main">
  <p:tag name="KSO_WM_TEMPLATE_CATEGORY" val="custom"/>
  <p:tag name="KSO_WM_TEMPLATE_INDEX" val="20184559"/>
  <p:tag name="KSO_WM_SLIDE_ID" val="custom2018455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  <p:tag name="KSO_WM_COMBINE_RELATE_SLIDE_ID" val="background20180939_2"/>
  <p:tag name="KSO_WM_TEMPLATE_SUBCATEGORY" val="combine"/>
  <p:tag name="KSO_WM_SLIDE_SUBTYPE" val="pureTxt"/>
</p:tagLst>
</file>

<file path=ppt/tags/tag9.xml><?xml version="1.0" encoding="utf-8"?>
<p:tagLst xmlns:p="http://schemas.openxmlformats.org/presentationml/2006/main">
  <p:tag name="KSO_WM_TEMPLATE_CATEGORY" val="custom"/>
  <p:tag name="KSO_WM_TEMPLATE_INDEX" val="20184559"/>
  <p:tag name="KSO_WM_SLIDE_ID" val="custom2018455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  <p:tag name="KSO_WM_COMBINE_RELATE_SLIDE_ID" val="background20180939_2"/>
  <p:tag name="KSO_WM_TEMPLATE_SUBCATEGORY" val="combine"/>
  <p:tag name="KSO_WM_SLIDE_SUBTYPE" val="pureTxt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9_20*i*2"/>
  <p:tag name="KSO_WM_TEMPLATE_CATEGORY" val="custom"/>
  <p:tag name="KSO_WM_TEMPLATE_INDEX" val="20184559"/>
  <p:tag name="KSO_WM_UNIT_INDEX" val="2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9_20*i*7"/>
  <p:tag name="KSO_WM_TEMPLATE_CATEGORY" val="custom"/>
  <p:tag name="KSO_WM_TEMPLATE_INDEX" val="20184559"/>
  <p:tag name="KSO_WM_UNIT_INDEX" val="7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9_20*i*8"/>
  <p:tag name="KSO_WM_TEMPLATE_CATEGORY" val="custom"/>
  <p:tag name="KSO_WM_TEMPLATE_INDEX" val="20184559"/>
  <p:tag name="KSO_WM_UNIT_INDEX" val="8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9_20*i*9"/>
  <p:tag name="KSO_WM_TEMPLATE_CATEGORY" val="custom"/>
  <p:tag name="KSO_WM_TEMPLATE_INDEX" val="20184559"/>
  <p:tag name="KSO_WM_UNIT_INDEX" val="9"/>
</p:tagLst>
</file>

<file path=ppt/tags/tag94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TYPE" val="a"/>
  <p:tag name="KSO_WM_UNIT_ID" val="custom20184559_20*a*1"/>
</p:tagLst>
</file>

<file path=ppt/tags/tag95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72"/>
  <p:tag name="KSO_WM_UNIT_LAYERLEVEL" val="1"/>
  <p:tag name="KSO_WM_UNIT_INDEX" val="1"/>
  <p:tag name="KSO_WM_UNIT_TYPE" val="f"/>
  <p:tag name="KSO_WM_UNIT_ID" val="custom20184559_20*f*1"/>
</p:tagLst>
</file>

<file path=ppt/tags/tag96.xml><?xml version="1.0" encoding="utf-8"?>
<p:tagLst xmlns:p="http://schemas.openxmlformats.org/presentationml/2006/main">
  <p:tag name="KSO_WM_TEMPLATE_CATEGORY" val="custom"/>
  <p:tag name="KSO_WM_TEMPLATE_INDEX" val="20184559"/>
  <p:tag name="KSO_WM_SLIDE_ID" val="custom20184559_20"/>
  <p:tag name="KSO_WM_SLIDE_INDEX" val="20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38*269"/>
  <p:tag name="KSO_WM_SLIDE_SIZE" val="891*84"/>
  <p:tag name="KSO_WM_COMBINE_RELATE_SLIDE_ID" val="background20180939_8"/>
  <p:tag name="KSO_WM_TEMPLATE_SUBCATEGORY" val="combine"/>
  <p:tag name="KSO_WM_SLIDE_SUBTYPE" val="pureTxt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06">
      <a:dk1>
        <a:srgbClr val="2BB8AA"/>
      </a:dk1>
      <a:lt1>
        <a:srgbClr val="FFFFFF"/>
      </a:lt1>
      <a:dk2>
        <a:srgbClr val="000000"/>
      </a:dk2>
      <a:lt2>
        <a:srgbClr val="FFFFFF"/>
      </a:lt2>
      <a:accent1>
        <a:srgbClr val="2BB8AA"/>
      </a:accent1>
      <a:accent2>
        <a:srgbClr val="2BB8AA"/>
      </a:accent2>
      <a:accent3>
        <a:srgbClr val="2BB8AA"/>
      </a:accent3>
      <a:accent4>
        <a:srgbClr val="2BB8AA"/>
      </a:accent4>
      <a:accent5>
        <a:srgbClr val="FFFFFF"/>
      </a:accent5>
      <a:accent6>
        <a:srgbClr val="000000"/>
      </a:accent6>
      <a:hlink>
        <a:srgbClr val="FFFFFF"/>
      </a:hlink>
      <a:folHlink>
        <a:srgbClr val="8C8C8C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3205</Words>
  <Application>WPS 演示</Application>
  <PresentationFormat>宽屏</PresentationFormat>
  <Paragraphs>138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</vt:lpstr>
      <vt:lpstr>宋体</vt:lpstr>
      <vt:lpstr>Wingdings</vt:lpstr>
      <vt:lpstr>微软雅黑 Light</vt:lpstr>
      <vt:lpstr>微软雅黑</vt:lpstr>
      <vt:lpstr>Arial Unicode MS</vt:lpstr>
      <vt:lpstr>Calibri</vt:lpstr>
      <vt:lpstr>黑体</vt:lpstr>
      <vt:lpstr>幼圆</vt:lpstr>
      <vt:lpstr>Arial</vt:lpstr>
      <vt:lpstr>Office 主题</vt:lpstr>
      <vt:lpstr>2_Office 主题​​</vt:lpstr>
      <vt:lpstr>Image Processing Project 2	 </vt:lpstr>
      <vt:lpstr>Motivation		</vt:lpstr>
      <vt:lpstr>PowerPoint 演示文稿</vt:lpstr>
      <vt:lpstr>PowerPoint 演示文稿</vt:lpstr>
      <vt:lpstr>PowerPoint 演示文稿</vt:lpstr>
      <vt:lpstr>PowerPoint 演示文稿</vt:lpstr>
      <vt:lpstr>Unit8 vs. Double</vt:lpstr>
      <vt:lpstr>Linear filter vs. Non-linear filter</vt:lpstr>
      <vt:lpstr>Kuwahara filter</vt:lpstr>
      <vt:lpstr>PowerPoint 演示文稿</vt:lpstr>
      <vt:lpstr>Median filter</vt:lpstr>
      <vt:lpstr>PowerPoint 演示文稿</vt:lpstr>
      <vt:lpstr>PowerPoint 演示文稿</vt:lpstr>
      <vt:lpstr>Sobel</vt:lpstr>
      <vt:lpstr>PowerPoint 演示文稿</vt:lpstr>
      <vt:lpstr>Robert</vt:lpstr>
      <vt:lpstr>PowerPoint 演示文稿</vt:lpstr>
      <vt:lpstr>PowerPoint 演示文稿</vt:lpstr>
      <vt:lpstr>Canny</vt:lpstr>
      <vt:lpstr>PowerPoint 演示文稿</vt:lpstr>
      <vt:lpstr>PowerPoint 演示文稿</vt:lpstr>
      <vt:lpstr>Sobel</vt:lpstr>
      <vt:lpstr>Prewitt</vt:lpstr>
      <vt:lpstr>PowerPoint 演示文稿</vt:lpstr>
      <vt:lpstr>Edge detection in computer vision</vt:lpstr>
      <vt:lpstr>Spatial domain vs. frequency domain</vt:lpstr>
      <vt:lpstr>Relation between two domains</vt:lpstr>
      <vt:lpstr>Conclusion		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hanco</dc:creator>
  <cp:lastModifiedBy>差五毛哪给你补去呀</cp:lastModifiedBy>
  <cp:revision>124</cp:revision>
  <dcterms:created xsi:type="dcterms:W3CDTF">2017-08-03T09:01:00Z</dcterms:created>
  <dcterms:modified xsi:type="dcterms:W3CDTF">2018-07-28T16:49:36Z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