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C7905-7C3E-4D25-927C-466DF6E27401}" v="131" dt="2022-11-27T05:41:05.455"/>
    <p1510:client id="{8AF54A64-0BD0-4011-93E3-F237D8B5E1BC}" v="576" dt="2022-11-27T07:09:2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754" y="5177554"/>
            <a:ext cx="6589707" cy="1065576"/>
          </a:xfrm>
        </p:spPr>
        <p:txBody>
          <a:bodyPr>
            <a:normAutofit fontScale="90000"/>
          </a:bodyPr>
          <a:lstStyle/>
          <a:p>
            <a:pPr algn="l"/>
            <a:r>
              <a:rPr lang="ko-KR" b="0" dirty="0"/>
              <a:t>실습 과제 4-2</a:t>
            </a:r>
            <a:endParaRPr lang="ko-KR" altLang="en-US" b="0" dirty="0">
              <a:ea typeface="Malgun Gothic"/>
            </a:endParaRPr>
          </a:p>
          <a:p>
            <a:pPr algn="l"/>
            <a:endParaRPr lang="ko-KR" altLang="en-US" sz="3600" b="0" dirty="0"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0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DF84-8661-4E09-ADF2-A3EEEA3E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3200" b="0" dirty="0">
                <a:ea typeface="+mj-lt"/>
                <a:cs typeface="+mj-lt"/>
              </a:rPr>
              <a:t>Q8: 가장 가까운 라우터(첫번째 홉) 의 IP 주소는?</a:t>
            </a:r>
            <a:r>
              <a:rPr lang="ko-KR" altLang="en-US" sz="3200" b="0" dirty="0">
                <a:ea typeface="+mj-lt"/>
                <a:cs typeface="+mj-lt"/>
              </a:rPr>
              <a:t> </a:t>
            </a:r>
            <a:endParaRPr lang="ko-KR" sz="32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052E7AA-F4F8-BE94-2850-1F716B7DB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077" y="1759773"/>
            <a:ext cx="7093400" cy="4847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89E3F-D58C-280F-86DD-EA1CB002E413}"/>
              </a:ext>
            </a:extLst>
          </p:cNvPr>
          <p:cNvSpPr txBox="1"/>
          <p:nvPr/>
        </p:nvSpPr>
        <p:spPr>
          <a:xfrm>
            <a:off x="1251185" y="3019778"/>
            <a:ext cx="3038592" cy="150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8760F-AED5-0F25-C7C8-0D16CAA629E8}"/>
              </a:ext>
            </a:extLst>
          </p:cNvPr>
          <p:cNvSpPr txBox="1"/>
          <p:nvPr/>
        </p:nvSpPr>
        <p:spPr>
          <a:xfrm>
            <a:off x="8645407" y="2380074"/>
            <a:ext cx="3123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192.168.35.1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6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003C3-8CC4-831D-5E3F-5F3A6654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0" dirty="0">
                <a:ea typeface="+mj-lt"/>
                <a:cs typeface="+mj-lt"/>
              </a:rPr>
              <a:t>Q9: </a:t>
            </a:r>
            <a:r>
              <a:rPr lang="ko-KR" b="0" dirty="0" err="1">
                <a:ea typeface="+mj-lt"/>
                <a:cs typeface="+mj-lt"/>
              </a:rPr>
              <a:t>TTL과</a:t>
            </a:r>
            <a:r>
              <a:rPr lang="ko-KR" b="0" dirty="0">
                <a:ea typeface="+mj-lt"/>
                <a:cs typeface="+mj-lt"/>
              </a:rPr>
              <a:t> 식별자 필드의 값은?</a:t>
            </a:r>
            <a:r>
              <a:rPr lang="ko-KR" altLang="en-US" b="0" dirty="0">
                <a:ea typeface="+mj-lt"/>
                <a:cs typeface="+mj-lt"/>
              </a:rPr>
              <a:t> 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DE5DCD-8A90-DCA5-9453-8081E1F6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008" y="1977438"/>
            <a:ext cx="8410575" cy="2295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A1B73-D914-9F5A-0DB5-1D1CAD8AE776}"/>
              </a:ext>
            </a:extLst>
          </p:cNvPr>
          <p:cNvSpPr txBox="1"/>
          <p:nvPr/>
        </p:nvSpPr>
        <p:spPr>
          <a:xfrm>
            <a:off x="1881481" y="2925703"/>
            <a:ext cx="2323628" cy="19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45912-B7CE-5DD9-13CF-627349D049BB}"/>
              </a:ext>
            </a:extLst>
          </p:cNvPr>
          <p:cNvSpPr txBox="1"/>
          <p:nvPr/>
        </p:nvSpPr>
        <p:spPr>
          <a:xfrm>
            <a:off x="1881481" y="2737555"/>
            <a:ext cx="1636888" cy="18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2FBBD-0CC9-97BA-1FE4-E39E5AC12AF8}"/>
              </a:ext>
            </a:extLst>
          </p:cNvPr>
          <p:cNvSpPr txBox="1"/>
          <p:nvPr/>
        </p:nvSpPr>
        <p:spPr>
          <a:xfrm>
            <a:off x="3913481" y="4675481"/>
            <a:ext cx="5390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TTL : 84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식별자필드 값: 0xa0ff (41215)</a:t>
            </a:r>
          </a:p>
        </p:txBody>
      </p:sp>
    </p:spTree>
    <p:extLst>
      <p:ext uri="{BB962C8B-B14F-4D97-AF65-F5344CB8AC3E}">
        <p14:creationId xmlns:p14="http://schemas.microsoft.com/office/powerpoint/2010/main" val="203959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390B7B3D-B543-4836-FE19-37BCDEAB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53" y="961306"/>
            <a:ext cx="5644660" cy="3859742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EAA9EFB-6CC8-9F48-6F59-2C783A8C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02" y="957525"/>
            <a:ext cx="6251274" cy="31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7F0DF-AC86-F5C7-D215-148778FD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Q1.컴퓨터의 </a:t>
            </a:r>
            <a:r>
              <a:rPr lang="ko-KR" altLang="en-US" dirty="0" err="1">
                <a:ea typeface="Malgun Gothic"/>
              </a:rPr>
              <a:t>IP주소는</a:t>
            </a:r>
            <a:r>
              <a:rPr lang="ko-KR" altLang="en-US" dirty="0">
                <a:ea typeface="Malgun Gothic"/>
              </a:rPr>
              <a:t>?</a:t>
            </a:r>
            <a:endParaRPr lang="ko-KR" altLang="en-US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0BD7521-EA76-3A62-17E8-A8669D8F7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66" y="1764412"/>
            <a:ext cx="9067800" cy="23431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0D99B-D89F-B2D1-42CE-C9213659DAC7}"/>
              </a:ext>
            </a:extLst>
          </p:cNvPr>
          <p:cNvSpPr txBox="1"/>
          <p:nvPr/>
        </p:nvSpPr>
        <p:spPr>
          <a:xfrm>
            <a:off x="1249680" y="4709159"/>
            <a:ext cx="8336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192.168.35.137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5414D-65F1-2320-E1FA-425E459DECBB}"/>
              </a:ext>
            </a:extLst>
          </p:cNvPr>
          <p:cNvSpPr txBox="1"/>
          <p:nvPr/>
        </p:nvSpPr>
        <p:spPr>
          <a:xfrm>
            <a:off x="1615440" y="3718560"/>
            <a:ext cx="2560320" cy="10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5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7C902-E9E5-98B2-F19C-CFB6EB4C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Q2.상위 계층 프로토콜의 값은?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708197B-93EC-B24F-4B1B-3B47F8B16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119" y="2799582"/>
            <a:ext cx="10951233" cy="28319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D2F688-931C-E2B8-3DE5-579B75455BCD}"/>
              </a:ext>
            </a:extLst>
          </p:cNvPr>
          <p:cNvSpPr txBox="1"/>
          <p:nvPr/>
        </p:nvSpPr>
        <p:spPr>
          <a:xfrm>
            <a:off x="1358948" y="4243622"/>
            <a:ext cx="1935767" cy="48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29965-095D-5805-69B0-D6C1C32980AF}"/>
              </a:ext>
            </a:extLst>
          </p:cNvPr>
          <p:cNvSpPr txBox="1"/>
          <p:nvPr/>
        </p:nvSpPr>
        <p:spPr>
          <a:xfrm>
            <a:off x="8846965" y="1523713"/>
            <a:ext cx="38183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ea typeface="Malgun Gothic Semilight"/>
                <a:cs typeface="Malgun Gothic Semilight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33493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4C4BB-24A4-58D0-BD50-92B4A000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ea typeface="Malgun Gothic"/>
              </a:rPr>
              <a:t>Q3.IP헤더의 크기 </a:t>
            </a:r>
            <a:r>
              <a:rPr lang="ko-KR" altLang="en-US" sz="3600" dirty="0" err="1">
                <a:ea typeface="Malgun Gothic"/>
              </a:rPr>
              <a:t>IP데이터그램의</a:t>
            </a:r>
            <a:r>
              <a:rPr lang="ko-KR" altLang="en-US" sz="3600" dirty="0">
                <a:ea typeface="Malgun Gothic"/>
              </a:rPr>
              <a:t> 페이로드크기</a:t>
            </a:r>
            <a:endParaRPr lang="ko-KR" altLang="en-US" sz="3600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9C399A1-47CF-16B9-75CA-68386987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60" y="1697827"/>
            <a:ext cx="9058275" cy="25050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E23CC-A422-0E36-53FE-729E29D031A7}"/>
              </a:ext>
            </a:extLst>
          </p:cNvPr>
          <p:cNvSpPr txBox="1"/>
          <p:nvPr/>
        </p:nvSpPr>
        <p:spPr>
          <a:xfrm>
            <a:off x="1661160" y="2502811"/>
            <a:ext cx="318516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1573A-6BDF-8ECC-CE7F-9597E40E3B1F}"/>
              </a:ext>
            </a:extLst>
          </p:cNvPr>
          <p:cNvSpPr txBox="1"/>
          <p:nvPr/>
        </p:nvSpPr>
        <p:spPr>
          <a:xfrm>
            <a:off x="1701209" y="2932814"/>
            <a:ext cx="1382232" cy="124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C1223-DD93-6EB4-FDD7-7471CE996589}"/>
              </a:ext>
            </a:extLst>
          </p:cNvPr>
          <p:cNvSpPr txBox="1"/>
          <p:nvPr/>
        </p:nvSpPr>
        <p:spPr>
          <a:xfrm>
            <a:off x="1488558" y="4704907"/>
            <a:ext cx="69288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IP헤더의</a:t>
            </a:r>
            <a:r>
              <a:rPr lang="ko-KR" altLang="en-US" dirty="0">
                <a:ea typeface="Malgun Gothic Semilight"/>
                <a:cs typeface="Malgun Gothic Semilight"/>
              </a:rPr>
              <a:t> 크기 20바이트</a:t>
            </a:r>
            <a:endParaRPr lang="ko-KR" dirty="0">
              <a:ea typeface="Malgun Gothic Semilight"/>
              <a:cs typeface="Malgun Gothic Semilight"/>
            </a:endParaRPr>
          </a:p>
          <a:p>
            <a:r>
              <a:rPr lang="ko-KR" altLang="en-US" dirty="0">
                <a:ea typeface="Malgun Gothic Semilight"/>
                <a:cs typeface="Malgun Gothic Semilight"/>
              </a:rPr>
              <a:t>페이로드의 크기=전체 크기(56)-</a:t>
            </a:r>
            <a:r>
              <a:rPr lang="ko-KR" altLang="en-US" dirty="0" err="1">
                <a:ea typeface="Malgun Gothic Semilight"/>
                <a:cs typeface="Malgun Gothic Semilight"/>
              </a:rPr>
              <a:t>IP헤더의</a:t>
            </a:r>
            <a:r>
              <a:rPr lang="ko-KR" altLang="en-US" dirty="0">
                <a:ea typeface="Malgun Gothic Semilight"/>
                <a:cs typeface="Malgun Gothic Semilight"/>
              </a:rPr>
              <a:t> 크기(20)=30바이트</a:t>
            </a:r>
          </a:p>
        </p:txBody>
      </p:sp>
    </p:spTree>
    <p:extLst>
      <p:ext uri="{BB962C8B-B14F-4D97-AF65-F5344CB8AC3E}">
        <p14:creationId xmlns:p14="http://schemas.microsoft.com/office/powerpoint/2010/main" val="1535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87F04-2E59-BC67-877C-EE780103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ea typeface="Malgun Gothic"/>
              </a:rPr>
              <a:t>Q4.</a:t>
            </a:r>
            <a:r>
              <a:rPr lang="ko-KR" sz="3600" b="0" dirty="0">
                <a:ea typeface="+mj-lt"/>
                <a:cs typeface="+mj-lt"/>
              </a:rPr>
              <a:t>이 IP 데이터그램은 단편화 되었는가?</a:t>
            </a:r>
            <a:endParaRPr lang="ko-KR" sz="3600" b="0" dirty="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628827-873E-3B86-65A9-59A59343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180" y="1954053"/>
            <a:ext cx="8360291" cy="13346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051E8-460D-3F44-8A83-F67437FFAE38}"/>
              </a:ext>
            </a:extLst>
          </p:cNvPr>
          <p:cNvSpPr txBox="1"/>
          <p:nvPr/>
        </p:nvSpPr>
        <p:spPr>
          <a:xfrm>
            <a:off x="2551814" y="2950534"/>
            <a:ext cx="5298558" cy="336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85466-336D-33FA-5E56-F53ECD8391B6}"/>
              </a:ext>
            </a:extLst>
          </p:cNvPr>
          <p:cNvSpPr txBox="1"/>
          <p:nvPr/>
        </p:nvSpPr>
        <p:spPr>
          <a:xfrm>
            <a:off x="1639185" y="3632790"/>
            <a:ext cx="7726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More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fragments가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Not</a:t>
            </a:r>
            <a:r>
              <a:rPr lang="ko-KR" altLang="en-US" dirty="0">
                <a:ea typeface="Malgun Gothic Semilight"/>
                <a:cs typeface="Malgun Gothic Semilight"/>
              </a:rPr>
              <a:t> </a:t>
            </a:r>
            <a:r>
              <a:rPr lang="ko-KR" altLang="en-US" dirty="0" err="1">
                <a:ea typeface="Malgun Gothic Semilight"/>
                <a:cs typeface="Malgun Gothic Semilight"/>
              </a:rPr>
              <a:t>set이므로</a:t>
            </a:r>
            <a:r>
              <a:rPr lang="ko-KR" altLang="en-US" dirty="0">
                <a:ea typeface="Malgun Gothic Semilight"/>
                <a:cs typeface="Malgun Gothic Semilight"/>
              </a:rPr>
              <a:t> 이 </a:t>
            </a:r>
            <a:r>
              <a:rPr lang="ko-KR" altLang="en-US" dirty="0" err="1">
                <a:ea typeface="Malgun Gothic Semilight"/>
                <a:cs typeface="Malgun Gothic Semilight"/>
              </a:rPr>
              <a:t>IP데이터그램은</a:t>
            </a:r>
            <a:r>
              <a:rPr lang="ko-KR" altLang="en-US" dirty="0">
                <a:ea typeface="Malgun Gothic Semilight"/>
                <a:cs typeface="Malgun Gothic Semilight"/>
              </a:rPr>
              <a:t> 단편화 </a:t>
            </a:r>
            <a:r>
              <a:rPr lang="ko-KR" altLang="en-US" dirty="0" err="1">
                <a:ea typeface="Malgun Gothic Semilight"/>
                <a:cs typeface="Malgun Gothic Semilight"/>
              </a:rPr>
              <a:t>되지않았다</a:t>
            </a:r>
            <a:r>
              <a:rPr lang="ko-KR" altLang="en-US" dirty="0">
                <a:ea typeface="Malgun Gothic Semilight"/>
                <a:cs typeface="Malgun Gothic Semi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84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74F2-A6B1-01A2-4B23-11CDC0AB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0" dirty="0">
                <a:ea typeface="+mj-lt"/>
                <a:cs typeface="+mj-lt"/>
              </a:rPr>
              <a:t>Q5.</a:t>
            </a:r>
            <a:r>
              <a:rPr lang="ko-KR" sz="3200" b="0" dirty="0">
                <a:ea typeface="+mj-lt"/>
                <a:cs typeface="+mj-lt"/>
              </a:rPr>
              <a:t>본인의 컴퓨터에서 ICMP </a:t>
            </a:r>
            <a:r>
              <a:rPr lang="ko-KR" sz="3200" b="0" dirty="0" err="1">
                <a:ea typeface="+mj-lt"/>
                <a:cs typeface="+mj-lt"/>
              </a:rPr>
              <a:t>Echo</a:t>
            </a:r>
            <a:r>
              <a:rPr lang="ko-KR" sz="3200" b="0" dirty="0">
                <a:ea typeface="+mj-lt"/>
                <a:cs typeface="+mj-lt"/>
              </a:rPr>
              <a:t> </a:t>
            </a:r>
            <a:r>
              <a:rPr lang="ko-KR" sz="3200" b="0" dirty="0" err="1">
                <a:ea typeface="+mj-lt"/>
                <a:cs typeface="+mj-lt"/>
              </a:rPr>
              <a:t>Request</a:t>
            </a:r>
            <a:r>
              <a:rPr lang="ko-KR" sz="3200" b="0" dirty="0">
                <a:ea typeface="+mj-lt"/>
                <a:cs typeface="+mj-lt"/>
              </a:rPr>
              <a:t> 메시지를 보낼 때 마다 변경 되는 IP 데이터그램의 필드는 무엇인가?</a:t>
            </a:r>
            <a:endParaRPr lang="ko-KR" sz="3200">
              <a:ea typeface="Malgun Gothic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6490F6-A277-B5FD-6698-48A83719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14" y="1652705"/>
            <a:ext cx="6457950" cy="2324100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6EF3D6-45D5-BE11-0311-F6F3E0BE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1" y="3972431"/>
            <a:ext cx="6355644" cy="2064619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6AB6E3C-018F-15A1-D9C5-55DD9DA32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92" y="1649841"/>
            <a:ext cx="5725348" cy="1855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BD538-5A77-B76E-0270-8D886030E244}"/>
              </a:ext>
            </a:extLst>
          </p:cNvPr>
          <p:cNvSpPr txBox="1"/>
          <p:nvPr/>
        </p:nvSpPr>
        <p:spPr>
          <a:xfrm>
            <a:off x="1034815" y="3151481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2DB49-5991-0BB3-5402-89D53DE5C969}"/>
              </a:ext>
            </a:extLst>
          </p:cNvPr>
          <p:cNvSpPr txBox="1"/>
          <p:nvPr/>
        </p:nvSpPr>
        <p:spPr>
          <a:xfrm>
            <a:off x="1063037" y="3508962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731D6-4CAD-E322-EEA5-5022154FEF4E}"/>
              </a:ext>
            </a:extLst>
          </p:cNvPr>
          <p:cNvSpPr txBox="1"/>
          <p:nvPr/>
        </p:nvSpPr>
        <p:spPr>
          <a:xfrm>
            <a:off x="1034815" y="2577629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146EE-0DD4-4C74-79F6-C71C6C851129}"/>
              </a:ext>
            </a:extLst>
          </p:cNvPr>
          <p:cNvSpPr txBox="1"/>
          <p:nvPr/>
        </p:nvSpPr>
        <p:spPr>
          <a:xfrm>
            <a:off x="1157111" y="4863629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68B5-7DC4-DFF9-763A-74407A17D16A}"/>
              </a:ext>
            </a:extLst>
          </p:cNvPr>
          <p:cNvSpPr txBox="1"/>
          <p:nvPr/>
        </p:nvSpPr>
        <p:spPr>
          <a:xfrm>
            <a:off x="1185333" y="5381036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38884-3DE3-1B3E-0990-B577377F9686}"/>
              </a:ext>
            </a:extLst>
          </p:cNvPr>
          <p:cNvSpPr txBox="1"/>
          <p:nvPr/>
        </p:nvSpPr>
        <p:spPr>
          <a:xfrm>
            <a:off x="1185333" y="5700888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08DC8-BE98-E858-70FC-333D493162C7}"/>
              </a:ext>
            </a:extLst>
          </p:cNvPr>
          <p:cNvSpPr txBox="1"/>
          <p:nvPr/>
        </p:nvSpPr>
        <p:spPr>
          <a:xfrm>
            <a:off x="6509925" y="2916295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57495-EFFA-5C36-D01E-535B1342B797}"/>
              </a:ext>
            </a:extLst>
          </p:cNvPr>
          <p:cNvSpPr txBox="1"/>
          <p:nvPr/>
        </p:nvSpPr>
        <p:spPr>
          <a:xfrm>
            <a:off x="6547555" y="2445925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53F2-C99C-F840-ADEE-D9B2075243C7}"/>
              </a:ext>
            </a:extLst>
          </p:cNvPr>
          <p:cNvSpPr txBox="1"/>
          <p:nvPr/>
        </p:nvSpPr>
        <p:spPr>
          <a:xfrm>
            <a:off x="6509925" y="3245554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6A805-68D4-585E-F13D-872A459CE47C}"/>
              </a:ext>
            </a:extLst>
          </p:cNvPr>
          <p:cNvSpPr txBox="1"/>
          <p:nvPr/>
        </p:nvSpPr>
        <p:spPr>
          <a:xfrm>
            <a:off x="7648222" y="3838221"/>
            <a:ext cx="42521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Identification</a:t>
            </a:r>
            <a:endParaRPr lang="ko-KR" altLang="en-US">
              <a:ea typeface="Malgun Gothic Semilight"/>
              <a:cs typeface="Malgun Gothic Semilight"/>
            </a:endParaRPr>
          </a:p>
          <a:p>
            <a:pPr algn="l"/>
            <a:r>
              <a:rPr lang="ko-KR" altLang="en-US" dirty="0">
                <a:ea typeface="Malgun Gothic Semilight"/>
                <a:cs typeface="Malgun Gothic Semilight"/>
              </a:rPr>
              <a:t>TTL</a:t>
            </a:r>
          </a:p>
          <a:p>
            <a:r>
              <a:rPr lang="ko-KR" altLang="en-US" dirty="0" err="1">
                <a:ea typeface="Malgun Gothic Semilight"/>
                <a:cs typeface="Malgun Gothic Semilight"/>
              </a:rPr>
              <a:t>체크섬</a:t>
            </a:r>
            <a:r>
              <a:rPr lang="ko-KR" altLang="en-US" dirty="0">
                <a:ea typeface="Malgun Gothic Semilight"/>
                <a:cs typeface="Malgun Gothic Semilight"/>
              </a:rPr>
              <a:t> 값이 변경된다.</a:t>
            </a:r>
          </a:p>
        </p:txBody>
      </p:sp>
    </p:spTree>
    <p:extLst>
      <p:ext uri="{BB962C8B-B14F-4D97-AF65-F5344CB8AC3E}">
        <p14:creationId xmlns:p14="http://schemas.microsoft.com/office/powerpoint/2010/main" val="37890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260FA-81A2-A279-1ADC-7BDC06CC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3200" b="0" dirty="0">
                <a:ea typeface="+mj-lt"/>
                <a:cs typeface="+mj-lt"/>
              </a:rPr>
              <a:t>Q6: 이 메시지들 중에서 고정된 필드와 변경되는 필드를 기술하고, 그 이유 </a:t>
            </a:r>
            <a:r>
              <a:rPr lang="ko-KR" sz="3200" b="0" err="1">
                <a:ea typeface="+mj-lt"/>
                <a:cs typeface="+mj-lt"/>
              </a:rPr>
              <a:t>를</a:t>
            </a:r>
            <a:r>
              <a:rPr lang="ko-KR" sz="3200" b="0" dirty="0">
                <a:ea typeface="+mj-lt"/>
                <a:cs typeface="+mj-lt"/>
              </a:rPr>
              <a:t> 설명하라</a:t>
            </a:r>
            <a:endParaRPr lang="ko-KR" sz="3200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F676B-F5A6-678E-9145-DAF7E822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고정된 필드: 버전, </a:t>
            </a:r>
            <a:r>
              <a:rPr lang="ko-KR" altLang="en-US" dirty="0" err="1">
                <a:ea typeface="Malgun Gothic Semilight"/>
                <a:cs typeface="Malgun Gothic Semilight"/>
              </a:rPr>
              <a:t>헤더크기,</a:t>
            </a:r>
            <a:r>
              <a:rPr lang="ko-KR" dirty="0" err="1">
                <a:ea typeface="+mn-lt"/>
                <a:cs typeface="+mn-lt"/>
              </a:rPr>
              <a:t>Differentiated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services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field, Flag, </a:t>
            </a:r>
            <a:r>
              <a:rPr lang="ko-KR" dirty="0" err="1">
                <a:ea typeface="+mn-lt"/>
                <a:cs typeface="+mn-lt"/>
              </a:rPr>
              <a:t>Protocol</a:t>
            </a:r>
            <a:r>
              <a:rPr lang="en-US" altLang="ko-KR" dirty="0">
                <a:ea typeface="+mn-lt"/>
                <a:cs typeface="+mn-lt"/>
              </a:rPr>
              <a:t>, </a:t>
            </a:r>
            <a:r>
              <a:rPr lang="ko-KR" dirty="0" err="1">
                <a:ea typeface="+mn-lt"/>
                <a:cs typeface="+mn-lt"/>
              </a:rPr>
              <a:t>Source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destination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>
                <a:ea typeface="Malgun Gothic Semilight"/>
                <a:cs typeface="Malgun Gothic Semilight"/>
              </a:rPr>
              <a:t>IPv4를 </a:t>
            </a:r>
            <a:r>
              <a:rPr lang="en-US" altLang="ko-KR" dirty="0" err="1">
                <a:ea typeface="Malgun Gothic Semilight"/>
                <a:cs typeface="Malgun Gothic Semilight"/>
              </a:rPr>
              <a:t>사용하기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때문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그리고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같은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ICMP유형이므로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고정되어있다</a:t>
            </a:r>
            <a:r>
              <a:rPr lang="en-US" altLang="ko-KR" dirty="0">
                <a:ea typeface="Malgun Gothic Semilight"/>
                <a:cs typeface="Malgun Gothic Semiligh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dirty="0">
              <a:ea typeface="Malgun Gothic Semilight"/>
              <a:cs typeface="Malgun Gothic Semi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err="1">
                <a:ea typeface="Malgun Gothic Semilight"/>
                <a:cs typeface="Malgun Gothic Semilight"/>
              </a:rPr>
              <a:t>변경되는</a:t>
            </a:r>
            <a:r>
              <a:rPr lang="en-US" altLang="ko-KR" dirty="0">
                <a:ea typeface="Malgun Gothic Semilight"/>
                <a:cs typeface="Malgun Gothic Semilight"/>
              </a:rPr>
              <a:t> </a:t>
            </a:r>
            <a:r>
              <a:rPr lang="en-US" altLang="ko-KR" dirty="0" err="1">
                <a:ea typeface="Malgun Gothic Semilight"/>
                <a:cs typeface="Malgun Gothic Semilight"/>
              </a:rPr>
              <a:t>필드</a:t>
            </a:r>
            <a:r>
              <a:rPr lang="en-US" altLang="ko-KR" dirty="0">
                <a:ea typeface="Malgun Gothic Semilight"/>
                <a:cs typeface="Malgun Gothic Semilight"/>
              </a:rPr>
              <a:t>: </a:t>
            </a:r>
            <a:r>
              <a:rPr lang="en-US" altLang="ko-KR" dirty="0">
                <a:ea typeface="+mn-lt"/>
                <a:cs typeface="+mn-lt"/>
              </a:rPr>
              <a:t>Identification, TTL, </a:t>
            </a:r>
            <a:r>
              <a:rPr lang="ko-KR" altLang="en-US" dirty="0" err="1">
                <a:ea typeface="+mn-lt"/>
                <a:cs typeface="+mn-lt"/>
              </a:rPr>
              <a:t>체크섬</a:t>
            </a:r>
            <a:endParaRPr lang="en-US" dirty="0" err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패킷마다 다른 지속시간 </a:t>
            </a:r>
            <a:r>
              <a:rPr lang="ko-KR" altLang="en-US" dirty="0" err="1">
                <a:ea typeface="Malgun Gothic Semilight"/>
                <a:cs typeface="Malgun Gothic Semilight"/>
              </a:rPr>
              <a:t>체크섬을</a:t>
            </a:r>
            <a:r>
              <a:rPr lang="ko-KR" altLang="en-US" dirty="0">
                <a:ea typeface="Malgun Gothic Semilight"/>
                <a:cs typeface="Malgun Gothic Semilight"/>
              </a:rPr>
              <a:t> 가지기 때문</a:t>
            </a:r>
          </a:p>
          <a:p>
            <a:pPr marL="0" indent="0"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73764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56047-62F8-BA03-8E49-070BD28D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 b="0" dirty="0">
                <a:ea typeface="+mj-lt"/>
                <a:cs typeface="+mj-lt"/>
              </a:rPr>
              <a:t>Q7: 식별자 필드(</a:t>
            </a:r>
            <a:r>
              <a:rPr lang="ko-KR" sz="4000" b="0" dirty="0" err="1">
                <a:ea typeface="+mj-lt"/>
                <a:cs typeface="+mj-lt"/>
              </a:rPr>
              <a:t>identification</a:t>
            </a:r>
            <a:r>
              <a:rPr lang="ko-KR" sz="4000" b="0" dirty="0">
                <a:ea typeface="+mj-lt"/>
                <a:cs typeface="+mj-lt"/>
              </a:rPr>
              <a:t> </a:t>
            </a:r>
            <a:r>
              <a:rPr lang="ko-KR" sz="4000" b="0" dirty="0" err="1">
                <a:ea typeface="+mj-lt"/>
                <a:cs typeface="+mj-lt"/>
              </a:rPr>
              <a:t>fileld</a:t>
            </a:r>
            <a:r>
              <a:rPr lang="ko-KR" sz="4000" b="0" dirty="0">
                <a:ea typeface="+mj-lt"/>
                <a:cs typeface="+mj-lt"/>
              </a:rPr>
              <a:t>)의 값의 패턴을 설명하라.</a:t>
            </a:r>
            <a:r>
              <a:rPr lang="ko-KR" altLang="en-US" b="0" dirty="0">
                <a:ea typeface="+mj-lt"/>
                <a:cs typeface="+mj-lt"/>
              </a:rPr>
              <a:t> 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03C0C-AA8C-D33C-0961-E9535FD8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A7782F-FBA6-D94E-A1E9-462185CF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4" y="1652705"/>
            <a:ext cx="6457950" cy="2324100"/>
          </a:xfrm>
          <a:prstGeom prst="rect">
            <a:avLst/>
          </a:prstGeom>
        </p:spPr>
      </p:pic>
      <p:pic>
        <p:nvPicPr>
          <p:cNvPr id="7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8663451-96A6-5002-3844-15703B46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1" y="3972431"/>
            <a:ext cx="6355644" cy="2064619"/>
          </a:xfrm>
          <a:prstGeom prst="rect">
            <a:avLst/>
          </a:prstGeom>
        </p:spPr>
      </p:pic>
      <p:pic>
        <p:nvPicPr>
          <p:cNvPr id="9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49901D-1EE5-FD55-2EC6-A3889300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92" y="1649841"/>
            <a:ext cx="5725348" cy="1855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45F10-E4DF-303A-EBA0-63758CF4F7A3}"/>
              </a:ext>
            </a:extLst>
          </p:cNvPr>
          <p:cNvSpPr txBox="1"/>
          <p:nvPr/>
        </p:nvSpPr>
        <p:spPr>
          <a:xfrm>
            <a:off x="1034815" y="3151481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44E2E-BDA6-D847-326B-68E6FF5512B3}"/>
              </a:ext>
            </a:extLst>
          </p:cNvPr>
          <p:cNvSpPr txBox="1"/>
          <p:nvPr/>
        </p:nvSpPr>
        <p:spPr>
          <a:xfrm>
            <a:off x="1063037" y="3508962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9D290-DDE5-1295-59CE-289C1C650D97}"/>
              </a:ext>
            </a:extLst>
          </p:cNvPr>
          <p:cNvSpPr txBox="1"/>
          <p:nvPr/>
        </p:nvSpPr>
        <p:spPr>
          <a:xfrm>
            <a:off x="1034815" y="2577629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4A5A1-65B6-4213-AE79-DB2FAA5414AC}"/>
              </a:ext>
            </a:extLst>
          </p:cNvPr>
          <p:cNvSpPr txBox="1"/>
          <p:nvPr/>
        </p:nvSpPr>
        <p:spPr>
          <a:xfrm>
            <a:off x="1157111" y="4863629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A2399-E599-0EF7-D82F-ADC33BB6E339}"/>
              </a:ext>
            </a:extLst>
          </p:cNvPr>
          <p:cNvSpPr txBox="1"/>
          <p:nvPr/>
        </p:nvSpPr>
        <p:spPr>
          <a:xfrm>
            <a:off x="1185333" y="5381036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06D58-2938-576D-2DE8-CCDFF3B12C46}"/>
              </a:ext>
            </a:extLst>
          </p:cNvPr>
          <p:cNvSpPr txBox="1"/>
          <p:nvPr/>
        </p:nvSpPr>
        <p:spPr>
          <a:xfrm>
            <a:off x="1185333" y="5700888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7BB5B-790A-A5B8-EE8C-5DAB347E417B}"/>
              </a:ext>
            </a:extLst>
          </p:cNvPr>
          <p:cNvSpPr txBox="1"/>
          <p:nvPr/>
        </p:nvSpPr>
        <p:spPr>
          <a:xfrm>
            <a:off x="6509925" y="2916295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C4C230-ECAA-13CE-E38F-75AFE310163F}"/>
              </a:ext>
            </a:extLst>
          </p:cNvPr>
          <p:cNvSpPr txBox="1"/>
          <p:nvPr/>
        </p:nvSpPr>
        <p:spPr>
          <a:xfrm>
            <a:off x="6547555" y="2445925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3BF4EE-2F4B-888B-0EBB-DBCFAB6E6F78}"/>
              </a:ext>
            </a:extLst>
          </p:cNvPr>
          <p:cNvSpPr txBox="1"/>
          <p:nvPr/>
        </p:nvSpPr>
        <p:spPr>
          <a:xfrm>
            <a:off x="6509925" y="3245554"/>
            <a:ext cx="2436518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6E1AF-D9CD-A35A-417D-828BF69D4232}"/>
              </a:ext>
            </a:extLst>
          </p:cNvPr>
          <p:cNvSpPr txBox="1"/>
          <p:nvPr/>
        </p:nvSpPr>
        <p:spPr>
          <a:xfrm>
            <a:off x="7648222" y="3838221"/>
            <a:ext cx="42521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0x8bd7 (35799)</a:t>
            </a:r>
          </a:p>
          <a:p>
            <a:r>
              <a:rPr lang="en-US" altLang="ko-KR" dirty="0">
                <a:ea typeface="+mn-lt"/>
                <a:cs typeface="+mn-lt"/>
              </a:rPr>
              <a:t>0x8bd8</a:t>
            </a:r>
            <a:r>
              <a:rPr lang="ko-KR" dirty="0">
                <a:ea typeface="+mn-lt"/>
                <a:cs typeface="+mn-lt"/>
              </a:rPr>
              <a:t> (</a:t>
            </a:r>
            <a:r>
              <a:rPr lang="en-US" altLang="ko-KR" dirty="0">
                <a:ea typeface="+mn-lt"/>
                <a:cs typeface="+mn-lt"/>
              </a:rPr>
              <a:t>35800</a:t>
            </a:r>
            <a:r>
              <a:rPr lang="ko-KR" dirty="0">
                <a:ea typeface="+mn-lt"/>
                <a:cs typeface="+mn-lt"/>
              </a:rPr>
              <a:t>)</a:t>
            </a:r>
          </a:p>
          <a:p>
            <a:r>
              <a:rPr lang="en-US" altLang="ko-KR" dirty="0">
                <a:ea typeface="+mn-lt"/>
                <a:cs typeface="+mn-lt"/>
              </a:rPr>
              <a:t>0x8bd9</a:t>
            </a:r>
            <a:r>
              <a:rPr lang="ko-KR" dirty="0">
                <a:ea typeface="+mn-lt"/>
                <a:cs typeface="+mn-lt"/>
              </a:rPr>
              <a:t> (</a:t>
            </a:r>
            <a:r>
              <a:rPr lang="en-US" altLang="ko-KR" dirty="0">
                <a:ea typeface="+mn-lt"/>
                <a:cs typeface="+mn-lt"/>
              </a:rPr>
              <a:t>35801</a:t>
            </a:r>
            <a:r>
              <a:rPr lang="ko-KR" dirty="0">
                <a:ea typeface="+mn-lt"/>
                <a:cs typeface="+mn-lt"/>
              </a:rPr>
              <a:t>)</a:t>
            </a:r>
          </a:p>
          <a:p>
            <a:r>
              <a:rPr lang="en-US" altLang="ko-KR" dirty="0">
                <a:ea typeface="Malgun Gothic Semilight"/>
                <a:cs typeface="Malgun Gothic Semilight"/>
              </a:rPr>
              <a:t>1씩 </a:t>
            </a:r>
            <a:r>
              <a:rPr lang="en-US" altLang="ko-KR" dirty="0" err="1">
                <a:ea typeface="Malgun Gothic Semilight"/>
                <a:cs typeface="Malgun Gothic Semilight"/>
              </a:rPr>
              <a:t>증가</a:t>
            </a:r>
            <a:endParaRPr lang="ko-KR" altLang="en-US" dirty="0" err="1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871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ShapesVTI</vt:lpstr>
      <vt:lpstr>실습 과제 4-2  </vt:lpstr>
      <vt:lpstr>PowerPoint 프레젠테이션</vt:lpstr>
      <vt:lpstr>Q1.컴퓨터의 IP주소는?</vt:lpstr>
      <vt:lpstr>Q2.상위 계층 프로토콜의 값은?</vt:lpstr>
      <vt:lpstr>Q3.IP헤더의 크기 IP데이터그램의 페이로드크기</vt:lpstr>
      <vt:lpstr>Q4.이 IP 데이터그램은 단편화 되었는가?</vt:lpstr>
      <vt:lpstr>Q5.본인의 컴퓨터에서 ICMP Echo Request 메시지를 보낼 때 마다 변경 되는 IP 데이터그램의 필드는 무엇인가?</vt:lpstr>
      <vt:lpstr>Q6: 이 메시지들 중에서 고정된 필드와 변경되는 필드를 기술하고, 그 이유 를 설명하라</vt:lpstr>
      <vt:lpstr>Q7: 식별자 필드(identification fileld)의 값의 패턴을 설명하라. </vt:lpstr>
      <vt:lpstr>Q8: 가장 가까운 라우터(첫번째 홉) 의 IP 주소는? </vt:lpstr>
      <vt:lpstr>Q9: TTL과 식별자 필드의 값은?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157</cp:revision>
  <dcterms:created xsi:type="dcterms:W3CDTF">2022-11-27T05:33:24Z</dcterms:created>
  <dcterms:modified xsi:type="dcterms:W3CDTF">2022-11-27T07:09:41Z</dcterms:modified>
</cp:coreProperties>
</file>