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D6A2D-4E38-B585-A307-94C6D564A850}" v="6" dt="2022-11-13T02:38:22.443"/>
    <p1510:client id="{9DED5E8B-5A39-4137-803E-687C7FE8137D}" v="103" dt="2022-11-13T12:39:39.840"/>
    <p1510:client id="{CBEE3E88-3ECE-427A-AF4F-5EA799FABDAE}" v="1346" dt="2022-11-08T09:15:28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02:38:02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13092 14436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02:38:02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13134 14415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02:38:02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13875 14415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02:38:02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15462 12806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02:38:02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21685 6668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2754" y="5177554"/>
            <a:ext cx="6589707" cy="1065576"/>
          </a:xfrm>
        </p:spPr>
        <p:txBody>
          <a:bodyPr>
            <a:normAutofit fontScale="90000"/>
          </a:bodyPr>
          <a:lstStyle/>
          <a:p>
            <a:pPr algn="l"/>
            <a:r>
              <a:rPr lang="ko-KR" b="0" dirty="0"/>
              <a:t>실습 </a:t>
            </a:r>
            <a:r>
              <a:rPr lang="ko-KR" altLang="en-US" b="0" dirty="0" err="1"/>
              <a:t>텀프로젝트</a:t>
            </a:r>
            <a:endParaRPr lang="en-US" altLang="ko-KR" b="0" dirty="0" err="1">
              <a:ea typeface="Malgun Gothic"/>
            </a:endParaRPr>
          </a:p>
          <a:p>
            <a:pPr algn="l"/>
            <a:endParaRPr lang="ko-KR" altLang="en-US" sz="3600" b="0" dirty="0">
              <a:ea typeface="Malgun Gothic"/>
            </a:endParaRPr>
          </a:p>
          <a:p>
            <a:pPr algn="l"/>
            <a:endParaRPr lang="en-US" altLang="ko-KR" dirty="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46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1466-463E-86CC-B8B3-D3FBC576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algun Gothic"/>
              </a:rPr>
              <a:t>Q9.</a:t>
            </a:r>
            <a:r>
              <a:rPr lang="ko-KR" altLang="en-US" dirty="0">
                <a:ea typeface="Malgun Gothic"/>
              </a:rPr>
              <a:t>세그먼트의</a:t>
            </a:r>
            <a:r>
              <a:rPr lang="en-US" dirty="0">
                <a:ea typeface="Malgun Gothic"/>
              </a:rPr>
              <a:t> </a:t>
            </a:r>
            <a:r>
              <a:rPr lang="ko-KR" altLang="en-US" dirty="0">
                <a:ea typeface="Malgun Gothic"/>
              </a:rPr>
              <a:t>데이터</a:t>
            </a:r>
            <a:r>
              <a:rPr lang="en-US" altLang="ko-KR" dirty="0">
                <a:ea typeface="Malgun Gothic"/>
              </a:rPr>
              <a:t> </a:t>
            </a:r>
            <a:r>
              <a:rPr lang="en-US" altLang="ko-KR" dirty="0" err="1">
                <a:ea typeface="Malgun Gothic"/>
              </a:rPr>
              <a:t>길이</a:t>
            </a:r>
            <a:r>
              <a:rPr lang="en-US" altLang="ko-KR" dirty="0">
                <a:ea typeface="Malgun Gothic"/>
              </a:rPr>
              <a:t>?</a:t>
            </a:r>
            <a:endParaRPr lang="ko-KR" altLang="en-US" dirty="0"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654540-62C0-4FA1-51E2-9629B20A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2540198"/>
            <a:ext cx="9276229" cy="13181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06959D-72D7-85D8-1429-B97EA699FCD0}"/>
              </a:ext>
            </a:extLst>
          </p:cNvPr>
          <p:cNvSpPr/>
          <p:nvPr/>
        </p:nvSpPr>
        <p:spPr>
          <a:xfrm>
            <a:off x="5650006" y="2534771"/>
            <a:ext cx="616324" cy="1322293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0712C-4954-A5BA-3FB2-4FDE82F7B6A3}"/>
              </a:ext>
            </a:extLst>
          </p:cNvPr>
          <p:cNvSpPr txBox="1"/>
          <p:nvPr/>
        </p:nvSpPr>
        <p:spPr>
          <a:xfrm>
            <a:off x="3305734" y="4622426"/>
            <a:ext cx="5476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데이터 길이는 각각 863 60 817 60 54 54 54 60이다</a:t>
            </a:r>
            <a:endParaRPr 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63969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F43A-3EC9-F991-9B07-0AFE8086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algun Gothic"/>
              </a:rPr>
              <a:t>Q10.</a:t>
            </a:r>
            <a:r>
              <a:rPr lang="ko-KR" altLang="en-US" dirty="0">
                <a:ea typeface="Malgun Gothic"/>
              </a:rPr>
              <a:t>최소수신</a:t>
            </a:r>
            <a:r>
              <a:rPr lang="en-US" dirty="0">
                <a:ea typeface="Malgun Gothic"/>
              </a:rPr>
              <a:t> </a:t>
            </a:r>
            <a:r>
              <a:rPr lang="ko-KR" altLang="en-US" dirty="0">
                <a:ea typeface="Malgun Gothic"/>
              </a:rPr>
              <a:t>버퍼크기</a:t>
            </a:r>
            <a:r>
              <a:rPr lang="en-US" altLang="ko-KR" dirty="0">
                <a:ea typeface="Malgun Gothic"/>
              </a:rPr>
              <a:t>? </a:t>
            </a:r>
            <a:r>
              <a:rPr lang="en-US" altLang="ko-KR" dirty="0" err="1">
                <a:ea typeface="Malgun Gothic"/>
              </a:rPr>
              <a:t>송신자의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전송을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제약했는가</a:t>
            </a:r>
            <a:r>
              <a:rPr lang="en-US" altLang="ko-KR" dirty="0">
                <a:ea typeface="Malgun Gothic"/>
              </a:rPr>
              <a:t>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44E61DF-D373-B614-FFAF-C40295A1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7" y="1928861"/>
            <a:ext cx="6026523" cy="373986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D81E4C9-65CE-9890-F41E-5753CDFA7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164" y="3536510"/>
            <a:ext cx="5959288" cy="332604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463EBB-FDF5-7563-D89C-34F6AA78F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076" y="985624"/>
            <a:ext cx="5757582" cy="3676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3C8CE4-BC70-9F19-0B5B-1914232C457C}"/>
              </a:ext>
            </a:extLst>
          </p:cNvPr>
          <p:cNvSpPr txBox="1"/>
          <p:nvPr/>
        </p:nvSpPr>
        <p:spPr>
          <a:xfrm>
            <a:off x="700367" y="5855073"/>
            <a:ext cx="41461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버퍼</a:t>
            </a:r>
            <a:r>
              <a:rPr 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>
                <a:ea typeface="Malgun Gothic Semilight"/>
                <a:cs typeface="Malgun Gothic Semilight"/>
              </a:rPr>
              <a:t>크기가</a:t>
            </a:r>
            <a:r>
              <a:rPr lang="en-US" altLang="ko-KR" dirty="0">
                <a:ea typeface="Malgun Gothic Semilight"/>
                <a:cs typeface="Malgun Gothic Semilight"/>
              </a:rPr>
              <a:t> </a:t>
            </a:r>
            <a:r>
              <a:rPr lang="en-US" altLang="ko-KR" dirty="0" err="1">
                <a:ea typeface="Malgun Gothic Semilight"/>
                <a:cs typeface="Malgun Gothic Semilight"/>
              </a:rPr>
              <a:t>모두</a:t>
            </a:r>
            <a:r>
              <a:rPr lang="en-US" altLang="ko-KR" dirty="0">
                <a:ea typeface="Malgun Gothic Semilight"/>
                <a:cs typeface="Malgun Gothic Semilight"/>
              </a:rPr>
              <a:t> 256으로 </a:t>
            </a:r>
            <a:r>
              <a:rPr lang="en-US" altLang="ko-KR" dirty="0" err="1">
                <a:ea typeface="Malgun Gothic Semilight"/>
                <a:cs typeface="Malgun Gothic Semilight"/>
              </a:rPr>
              <a:t>동일하다</a:t>
            </a:r>
          </a:p>
          <a:p>
            <a:r>
              <a:rPr lang="en-US" altLang="ko-KR" dirty="0" err="1">
                <a:ea typeface="Malgun Gothic Semilight"/>
                <a:cs typeface="Malgun Gothic Semilight"/>
              </a:rPr>
              <a:t>전송을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제약하지않음</a:t>
            </a:r>
          </a:p>
        </p:txBody>
      </p:sp>
    </p:spTree>
    <p:extLst>
      <p:ext uri="{BB962C8B-B14F-4D97-AF65-F5344CB8AC3E}">
        <p14:creationId xmlns:p14="http://schemas.microsoft.com/office/powerpoint/2010/main" val="150894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68D2-041C-5A84-2235-60FB683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algun Gothic"/>
              </a:rPr>
              <a:t>Q11.</a:t>
            </a:r>
            <a:r>
              <a:rPr lang="ko-KR" altLang="en-US" dirty="0">
                <a:ea typeface="Malgun Gothic"/>
              </a:rPr>
              <a:t>재전송된</a:t>
            </a:r>
            <a:r>
              <a:rPr lang="en-US" dirty="0">
                <a:ea typeface="Malgun Gothic"/>
              </a:rPr>
              <a:t> </a:t>
            </a:r>
            <a:r>
              <a:rPr lang="ko-KR" altLang="en-US" dirty="0">
                <a:ea typeface="Malgun Gothic"/>
              </a:rPr>
              <a:t>세그먼트가</a:t>
            </a:r>
            <a:r>
              <a:rPr lang="en-US" dirty="0">
                <a:ea typeface="Malgun Gothic"/>
              </a:rPr>
              <a:t> </a:t>
            </a:r>
            <a:r>
              <a:rPr lang="ko-KR" altLang="en-US" dirty="0">
                <a:ea typeface="Malgun Gothic"/>
              </a:rPr>
              <a:t>발생했는가</a:t>
            </a:r>
            <a:r>
              <a:rPr lang="en-US" altLang="ko-KR" dirty="0">
                <a:ea typeface="Malgun Gothic"/>
              </a:rPr>
              <a:t>?</a:t>
            </a:r>
            <a:endParaRPr lang="ko-KR" altLang="en-US" dirty="0"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5148EA-426B-A187-A229-4EB9114B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6" y="1692622"/>
            <a:ext cx="8794376" cy="173584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CD60D68-D6B6-0AA8-FBDE-8FA440F7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47" y="2000886"/>
            <a:ext cx="5242111" cy="48732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35DC82-F1AD-B4EA-F5E1-53B858FF5EE7}"/>
                  </a:ext>
                </a:extLst>
              </p14:cNvPr>
              <p14:cNvContentPartPr/>
              <p14:nvPr/>
            </p14:nvContentPartPr>
            <p14:xfrm>
              <a:off x="6454588" y="6591860"/>
              <a:ext cx="14007" cy="1400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35DC82-F1AD-B4EA-F5E1-53B858FF5E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8245" y="5905517"/>
                <a:ext cx="140070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879EDD-E7A6-910D-434A-6C110C531609}"/>
                  </a:ext>
                </a:extLst>
              </p14:cNvPr>
              <p14:cNvContentPartPr/>
              <p14:nvPr/>
            </p14:nvContentPartPr>
            <p14:xfrm>
              <a:off x="6476999" y="6580653"/>
              <a:ext cx="14007" cy="1400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879EDD-E7A6-910D-434A-6C110C5316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0656" y="5894310"/>
                <a:ext cx="140070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045AE0-16A2-659E-2EF1-F0791AEBEFEC}"/>
                  </a:ext>
                </a:extLst>
              </p14:cNvPr>
              <p14:cNvContentPartPr/>
              <p14:nvPr/>
            </p14:nvContentPartPr>
            <p14:xfrm>
              <a:off x="6869205" y="6580653"/>
              <a:ext cx="14007" cy="1400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045AE0-16A2-659E-2EF1-F0791AEBEF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2862" y="5894310"/>
                <a:ext cx="140070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4901B5-1223-3775-90DD-B589C46F7327}"/>
                  </a:ext>
                </a:extLst>
              </p14:cNvPr>
              <p14:cNvContentPartPr/>
              <p14:nvPr/>
            </p14:nvContentPartPr>
            <p14:xfrm>
              <a:off x="7709647" y="5729007"/>
              <a:ext cx="14007" cy="1400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4901B5-1223-3775-90DD-B589C46F73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9297" y="5042664"/>
                <a:ext cx="140070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E01824-98EE-3A12-3539-351F4AD72404}"/>
                  </a:ext>
                </a:extLst>
              </p14:cNvPr>
              <p14:cNvContentPartPr/>
              <p14:nvPr/>
            </p14:nvContentPartPr>
            <p14:xfrm>
              <a:off x="11004176" y="2479301"/>
              <a:ext cx="14007" cy="1400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E01824-98EE-3A12-3539-351F4AD72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3826" y="1792958"/>
                <a:ext cx="1400700" cy="14007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0C7C5E9-3B30-4F45-F045-B1048CC728D0}"/>
              </a:ext>
            </a:extLst>
          </p:cNvPr>
          <p:cNvSpPr txBox="1"/>
          <p:nvPr/>
        </p:nvSpPr>
        <p:spPr>
          <a:xfrm>
            <a:off x="700367" y="4664448"/>
            <a:ext cx="4370294" cy="1568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555B8-93E2-827A-2B9A-80E7FF94AF97}"/>
              </a:ext>
            </a:extLst>
          </p:cNvPr>
          <p:cNvSpPr txBox="1"/>
          <p:nvPr/>
        </p:nvSpPr>
        <p:spPr>
          <a:xfrm>
            <a:off x="434227" y="4678456"/>
            <a:ext cx="50006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algun Gothic Semilight"/>
                <a:cs typeface="Malgun Gothic Semilight"/>
              </a:rPr>
              <a:t>1</a:t>
            </a:r>
            <a:r>
              <a:rPr lang="ko-KR" altLang="en-US" dirty="0">
                <a:ea typeface="Malgun Gothic Semilight"/>
                <a:cs typeface="Malgun Gothic Semilight"/>
              </a:rPr>
              <a:t>번</a:t>
            </a:r>
            <a:r>
              <a:rPr lang="en-US" dirty="0">
                <a:ea typeface="Malgun Gothic Semilight"/>
                <a:cs typeface="Malgun Gothic Semilight"/>
              </a:rPr>
              <a:t> </a:t>
            </a:r>
            <a:r>
              <a:rPr lang="ko-KR" altLang="en-US" dirty="0">
                <a:ea typeface="Malgun Gothic Semilight"/>
                <a:cs typeface="Malgun Gothic Semilight"/>
              </a:rPr>
              <a:t>세그먼트와 967번 세그먼트 1467번 세그먼트가 재전송 되었다</a:t>
            </a:r>
          </a:p>
        </p:txBody>
      </p:sp>
    </p:spTree>
    <p:extLst>
      <p:ext uri="{BB962C8B-B14F-4D97-AF65-F5344CB8AC3E}">
        <p14:creationId xmlns:p14="http://schemas.microsoft.com/office/powerpoint/2010/main" val="14714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7141-DC94-74B4-6F3A-B8CB056E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Q13.TCP의 처리율 성능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75B0-C9DC-5A1D-AB60-D0F86C8C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>
                <a:ea typeface="Malgun Gothic Semilight"/>
                <a:cs typeface="Malgun Gothic Semilight"/>
              </a:rPr>
              <a:t>처리율=</a:t>
            </a:r>
            <a:r>
              <a:rPr lang="ko-KR" altLang="en-US" dirty="0" err="1">
                <a:ea typeface="Malgun Gothic Semilight"/>
                <a:cs typeface="Malgun Gothic Semilight"/>
              </a:rPr>
              <a:t>cwnd</a:t>
            </a:r>
            <a:r>
              <a:rPr lang="ko-KR" altLang="en-US" dirty="0">
                <a:ea typeface="Malgun Gothic Semilight"/>
                <a:cs typeface="Malgun Gothic Semilight"/>
              </a:rPr>
              <a:t>/</a:t>
            </a:r>
            <a:r>
              <a:rPr lang="ko-KR" altLang="en-US" dirty="0" err="1">
                <a:ea typeface="Malgun Gothic Semilight"/>
                <a:cs typeface="Malgun Gothic Semilight"/>
              </a:rPr>
              <a:t>rtt</a:t>
            </a:r>
            <a:r>
              <a:rPr lang="ko-KR" altLang="en-US" dirty="0">
                <a:ea typeface="Malgun Gothic Semilight"/>
                <a:cs typeface="Malgun Gothic Semilight"/>
              </a:rPr>
              <a:t>=256/0.005045000=약 50743</a:t>
            </a:r>
          </a:p>
          <a:p>
            <a:pPr marL="0" indent="0">
              <a:buNone/>
            </a:pPr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0028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A764-ACA8-87CB-7F94-CF3E115B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algun Gothic"/>
              </a:rPr>
              <a:t>Q1.</a:t>
            </a:r>
            <a:r>
              <a:rPr lang="ko-KR" altLang="en-US" dirty="0">
                <a:ea typeface="Malgun Gothic"/>
              </a:rPr>
              <a:t>클라이언트와</a:t>
            </a:r>
            <a:r>
              <a:rPr lang="en-US" dirty="0">
                <a:ea typeface="Malgun Gothic"/>
              </a:rPr>
              <a:t> </a:t>
            </a:r>
            <a:r>
              <a:rPr lang="ko-KR" altLang="en-US" dirty="0">
                <a:ea typeface="Malgun Gothic"/>
              </a:rPr>
              <a:t>서버</a:t>
            </a:r>
            <a:r>
              <a:rPr lang="en-US" dirty="0">
                <a:ea typeface="Malgun Gothic"/>
              </a:rPr>
              <a:t> </a:t>
            </a:r>
            <a:r>
              <a:rPr lang="ko-KR" altLang="en-US" dirty="0">
                <a:ea typeface="Malgun Gothic"/>
              </a:rPr>
              <a:t>컴퓨터의 주소와 포트번호?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C00F41-9812-2F7D-13A7-0896C5B5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01449"/>
            <a:ext cx="8953500" cy="1121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014DA-9F98-A595-A074-35A16534EA32}"/>
              </a:ext>
            </a:extLst>
          </p:cNvPr>
          <p:cNvSpPr txBox="1"/>
          <p:nvPr/>
        </p:nvSpPr>
        <p:spPr>
          <a:xfrm>
            <a:off x="2728148" y="3621851"/>
            <a:ext cx="57289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클라이언트 </a:t>
            </a:r>
            <a:r>
              <a:rPr lang="ko-KR" altLang="en-US" dirty="0" err="1">
                <a:ea typeface="Malgun Gothic Semilight"/>
                <a:cs typeface="Malgun Gothic Semilight"/>
              </a:rPr>
              <a:t>IP주소</a:t>
            </a:r>
            <a:r>
              <a:rPr lang="ko-KR" altLang="en-US" dirty="0">
                <a:ea typeface="Malgun Gothic Semilight"/>
                <a:cs typeface="Malgun Gothic Semilight"/>
              </a:rPr>
              <a:t> 192.168.35.137 포트번호 11844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서버 컴퓨터 </a:t>
            </a:r>
            <a:r>
              <a:rPr lang="ko-KR" altLang="en-US" dirty="0" err="1">
                <a:ea typeface="Malgun Gothic Semilight"/>
                <a:cs typeface="Malgun Gothic Semilight"/>
              </a:rPr>
              <a:t>IP주소</a:t>
            </a:r>
            <a:r>
              <a:rPr lang="ko-KR" altLang="en-US" dirty="0">
                <a:ea typeface="Malgun Gothic Semilight"/>
                <a:cs typeface="Malgun Gothic Semilight"/>
              </a:rPr>
              <a:t> 34.149.43.113 포트번호 443</a:t>
            </a:r>
          </a:p>
        </p:txBody>
      </p:sp>
    </p:spTree>
    <p:extLst>
      <p:ext uri="{BB962C8B-B14F-4D97-AF65-F5344CB8AC3E}">
        <p14:creationId xmlns:p14="http://schemas.microsoft.com/office/powerpoint/2010/main" val="348602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536A-81E8-39D1-1A85-CADDB24F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ea typeface="Malgun Gothic"/>
              </a:rPr>
              <a:t>Q2.Tcp </a:t>
            </a:r>
            <a:r>
              <a:rPr lang="ko-KR" altLang="en-US" sz="4000" dirty="0" err="1">
                <a:ea typeface="Malgun Gothic"/>
              </a:rPr>
              <a:t>syn세그먼트의</a:t>
            </a:r>
            <a:r>
              <a:rPr lang="ko-KR" altLang="en-US" sz="4000" dirty="0">
                <a:ea typeface="Malgun Gothic"/>
              </a:rPr>
              <a:t> 순서번호 세그먼트내의 무엇이 </a:t>
            </a:r>
            <a:r>
              <a:rPr lang="ko-KR" altLang="en-US" sz="4000" dirty="0" err="1">
                <a:ea typeface="Malgun Gothic"/>
              </a:rPr>
              <a:t>syn세그먼트임을</a:t>
            </a:r>
            <a:r>
              <a:rPr lang="ko-KR" altLang="en-US" sz="4000" dirty="0">
                <a:ea typeface="Malgun Gothic"/>
              </a:rPr>
              <a:t> 표시하는가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8D5A0B-CF02-DF29-7DED-BF0028EE3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80" y="1907411"/>
            <a:ext cx="7684994" cy="2346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0D821-C66E-0209-2B3A-AB9C65F63C28}"/>
              </a:ext>
            </a:extLst>
          </p:cNvPr>
          <p:cNvSpPr txBox="1"/>
          <p:nvPr/>
        </p:nvSpPr>
        <p:spPr>
          <a:xfrm>
            <a:off x="2010833" y="4515555"/>
            <a:ext cx="66134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순서번호 0</a:t>
            </a:r>
            <a:endParaRPr lang="en-US" dirty="0">
              <a:ea typeface="Malgun Gothic Semilight"/>
              <a:cs typeface="Malgun Gothic Semilight"/>
            </a:endParaRPr>
          </a:p>
          <a:p>
            <a:r>
              <a:rPr lang="ko-KR" altLang="en-US" dirty="0">
                <a:ea typeface="Malgun Gothic Semilight"/>
                <a:cs typeface="Malgun Gothic Semilight"/>
              </a:rPr>
              <a:t>세그먼트내의 플래그를 통해서 </a:t>
            </a:r>
            <a:r>
              <a:rPr lang="ko-KR" altLang="en-US" dirty="0" err="1">
                <a:ea typeface="Malgun Gothic Semilight"/>
                <a:cs typeface="Malgun Gothic Semilight"/>
              </a:rPr>
              <a:t>syn세그먼트라는것을</a:t>
            </a:r>
            <a:r>
              <a:rPr lang="ko-KR" altLang="en-US" dirty="0">
                <a:ea typeface="Malgun Gothic Semilight"/>
                <a:cs typeface="Malgun Gothic Semilight"/>
              </a:rPr>
              <a:t> 표시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16E9C-3640-F803-CC77-40367228621D}"/>
              </a:ext>
            </a:extLst>
          </p:cNvPr>
          <p:cNvSpPr/>
          <p:nvPr/>
        </p:nvSpPr>
        <p:spPr>
          <a:xfrm>
            <a:off x="1139707" y="2169819"/>
            <a:ext cx="2427110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97D78-1605-1B81-C224-9C89356AA01F}"/>
              </a:ext>
            </a:extLst>
          </p:cNvPr>
          <p:cNvSpPr/>
          <p:nvPr/>
        </p:nvSpPr>
        <p:spPr>
          <a:xfrm>
            <a:off x="1083262" y="4164189"/>
            <a:ext cx="2427110" cy="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4620-3947-3E68-D67D-0F743B96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ea typeface="Malgun Gothic"/>
              </a:rPr>
              <a:t>Q3.</a:t>
            </a:r>
            <a:r>
              <a:rPr lang="ko-KR" altLang="en-US" sz="2000" dirty="0">
                <a:ea typeface="Malgun Gothic"/>
              </a:rPr>
              <a:t>서버가</a:t>
            </a:r>
            <a:r>
              <a:rPr lang="en-US" altLang="ko-KR" sz="2000" dirty="0">
                <a:ea typeface="Malgun Gothic"/>
              </a:rPr>
              <a:t> </a:t>
            </a:r>
            <a:r>
              <a:rPr lang="ko-KR" altLang="en-US" sz="2000" dirty="0">
                <a:ea typeface="Malgun Gothic"/>
              </a:rPr>
              <a:t>응답한</a:t>
            </a:r>
            <a:r>
              <a:rPr lang="en-US" altLang="ko-KR" sz="2000" dirty="0">
                <a:ea typeface="Malgun Gothic"/>
              </a:rPr>
              <a:t> </a:t>
            </a:r>
            <a:r>
              <a:rPr lang="en-US" altLang="ko-KR" sz="2000" dirty="0" err="1">
                <a:ea typeface="Malgun Gothic"/>
              </a:rPr>
              <a:t>syn세그먼트의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순서번호</a:t>
            </a:r>
            <a:r>
              <a:rPr lang="en-US" altLang="ko-KR" sz="2000" dirty="0">
                <a:ea typeface="Malgun Gothic"/>
              </a:rPr>
              <a:t>? 이 </a:t>
            </a:r>
            <a:r>
              <a:rPr lang="en-US" altLang="ko-KR" sz="2000" dirty="0" err="1">
                <a:ea typeface="Malgun Gothic"/>
              </a:rPr>
              <a:t>세그먼트의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확인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응답번호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값과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서버가</a:t>
            </a:r>
            <a:r>
              <a:rPr lang="en-US" altLang="ko-KR" sz="2000" dirty="0">
                <a:ea typeface="Malgun Gothic"/>
              </a:rPr>
              <a:t> 이 </a:t>
            </a:r>
            <a:r>
              <a:rPr lang="en-US" altLang="ko-KR" sz="2000" dirty="0" err="1">
                <a:ea typeface="Malgun Gothic"/>
              </a:rPr>
              <a:t>값을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어떻게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결정하는가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세그먼트내의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무엇이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syn세그먼트임을</a:t>
            </a:r>
            <a:r>
              <a:rPr lang="en-US" altLang="ko-KR" sz="2000" dirty="0">
                <a:ea typeface="Malgun Gothic"/>
              </a:rPr>
              <a:t> </a:t>
            </a:r>
            <a:r>
              <a:rPr lang="en-US" altLang="ko-KR" sz="2000" dirty="0" err="1">
                <a:ea typeface="Malgun Gothic"/>
              </a:rPr>
              <a:t>표시하는가</a:t>
            </a:r>
            <a:r>
              <a:rPr lang="en-US" altLang="ko-KR" sz="2000" dirty="0">
                <a:ea typeface="Malgun Gothic"/>
              </a:rPr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68FCB9-B6A7-83BA-3C2D-D64FA4E5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1606773"/>
            <a:ext cx="7456311" cy="1715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55D3C-E1FE-E124-61DA-BD51626DB5B9}"/>
              </a:ext>
            </a:extLst>
          </p:cNvPr>
          <p:cNvSpPr txBox="1"/>
          <p:nvPr/>
        </p:nvSpPr>
        <p:spPr>
          <a:xfrm>
            <a:off x="1164166" y="3704166"/>
            <a:ext cx="79727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순서번호</a:t>
            </a:r>
            <a:r>
              <a:rPr lang="en-US" dirty="0">
                <a:ea typeface="Malgun Gothic Semilight"/>
                <a:cs typeface="Malgun Gothic Semilight"/>
              </a:rPr>
              <a:t> 0</a:t>
            </a:r>
            <a:r>
              <a:rPr lang="ko-KR" altLang="en-US" dirty="0">
                <a:ea typeface="Malgun Gothic Semilight"/>
                <a:cs typeface="Malgun Gothic Semilight"/>
              </a:rPr>
              <a:t>번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세그먼트내의 플래그가 </a:t>
            </a:r>
            <a:r>
              <a:rPr lang="ko-KR" altLang="en-US" dirty="0" err="1">
                <a:ea typeface="Malgun Gothic Semilight"/>
                <a:cs typeface="Malgun Gothic Semilight"/>
              </a:rPr>
              <a:t>synack세그먼트임을</a:t>
            </a:r>
            <a:r>
              <a:rPr lang="ko-KR" altLang="en-US" dirty="0">
                <a:ea typeface="Malgun Gothic Semilight"/>
                <a:cs typeface="Malgun Gothic Semilight"/>
              </a:rPr>
              <a:t> 나타냄</a:t>
            </a:r>
          </a:p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69032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DDFE-1774-7EDC-BB72-BDAEA303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>
                <a:ea typeface="Malgun Gothic"/>
              </a:rPr>
              <a:t>Q4.파일을 업로드하는 HTTP </a:t>
            </a:r>
            <a:r>
              <a:rPr lang="ko-KR" altLang="en-US" sz="3800" dirty="0" err="1">
                <a:ea typeface="Malgun Gothic"/>
              </a:rPr>
              <a:t>POST명령을</a:t>
            </a:r>
            <a:r>
              <a:rPr lang="ko-KR" altLang="en-US" sz="3800" dirty="0">
                <a:ea typeface="Malgun Gothic"/>
              </a:rPr>
              <a:t> 갖는 TCP 세그먼트의 순서번호는?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023610-E8BE-D688-27F7-C29DFDD8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07" y="1954118"/>
            <a:ext cx="8839200" cy="1482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3228D8-786E-3C5F-777C-EC99F3C31BA8}"/>
              </a:ext>
            </a:extLst>
          </p:cNvPr>
          <p:cNvSpPr txBox="1"/>
          <p:nvPr/>
        </p:nvSpPr>
        <p:spPr>
          <a:xfrm>
            <a:off x="2516481" y="3692407"/>
            <a:ext cx="4586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순서번호</a:t>
            </a:r>
            <a:r>
              <a:rPr lang="en-US" altLang="ko-KR" dirty="0">
                <a:ea typeface="Malgun Gothic Semilight"/>
                <a:cs typeface="Malgun Gothic Semilight"/>
              </a:rPr>
              <a:t> 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7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DD09-D938-5B25-F284-E5B087BD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algun Gothic"/>
              </a:rPr>
              <a:t>Q5 </a:t>
            </a:r>
            <a:r>
              <a:rPr lang="ko-KR" altLang="en-US" dirty="0">
                <a:ea typeface="Malgun Gothic"/>
              </a:rPr>
              <a:t>처음</a:t>
            </a:r>
            <a:r>
              <a:rPr lang="en-US" altLang="ko-KR" dirty="0">
                <a:ea typeface="Malgun Gothic"/>
              </a:rPr>
              <a:t> 6개의 </a:t>
            </a:r>
            <a:r>
              <a:rPr lang="en-US" altLang="ko-KR" dirty="0" err="1">
                <a:ea typeface="Malgun Gothic"/>
              </a:rPr>
              <a:t>세그먼트의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순서번호</a:t>
            </a:r>
            <a:r>
              <a:rPr lang="en-US" altLang="ko-KR" dirty="0">
                <a:ea typeface="Malgun Gothic"/>
              </a:rPr>
              <a:t>?</a:t>
            </a:r>
            <a:br>
              <a:rPr lang="en-US" altLang="ko-KR" dirty="0">
                <a:ea typeface="Malgun Gothic"/>
              </a:rPr>
            </a:br>
            <a:r>
              <a:rPr lang="en-US" altLang="ko-KR" dirty="0">
                <a:ea typeface="Malgun Gothic"/>
              </a:rPr>
              <a:t>각 </a:t>
            </a:r>
            <a:r>
              <a:rPr lang="en-US" altLang="ko-KR" dirty="0" err="1">
                <a:ea typeface="Malgun Gothic"/>
              </a:rPr>
              <a:t>세그먼트의</a:t>
            </a:r>
            <a:r>
              <a:rPr lang="en-US" altLang="ko-KR" dirty="0">
                <a:ea typeface="Malgun Gothic"/>
              </a:rPr>
              <a:t> </a:t>
            </a:r>
            <a:r>
              <a:rPr lang="en-US" altLang="ko-KR" dirty="0" err="1">
                <a:ea typeface="Malgun Gothic"/>
              </a:rPr>
              <a:t>전송시간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응답시간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AC2A84-36D3-22C4-AD47-B2142AB1A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89" y="1892206"/>
            <a:ext cx="10515600" cy="14876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F72D9-99D0-059B-3003-43F46D41F99E}"/>
              </a:ext>
            </a:extLst>
          </p:cNvPr>
          <p:cNvSpPr txBox="1"/>
          <p:nvPr/>
        </p:nvSpPr>
        <p:spPr>
          <a:xfrm>
            <a:off x="1008529" y="3725956"/>
            <a:ext cx="84604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전송시간 3.168334  </a:t>
            </a:r>
            <a:r>
              <a:rPr lang="ko-KR" dirty="0">
                <a:ea typeface="+mn-lt"/>
                <a:cs typeface="+mn-lt"/>
              </a:rPr>
              <a:t>3.246649</a:t>
            </a:r>
            <a:r>
              <a:rPr lang="ko-KR" altLang="en-US" dirty="0">
                <a:ea typeface="Malgun Gothic Semilight"/>
                <a:cs typeface="Malgun Gothic Semilight"/>
              </a:rPr>
              <a:t> 3.246682 3.246869 3.557573 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응답시간 </a:t>
            </a:r>
            <a:r>
              <a:rPr lang="ko-KR" dirty="0">
                <a:ea typeface="+mn-lt"/>
                <a:cs typeface="+mn-lt"/>
              </a:rPr>
              <a:t>3.173354</a:t>
            </a:r>
            <a:r>
              <a:rPr lang="ko-KR" altLang="en-US" dirty="0">
                <a:ea typeface="+mn-lt"/>
                <a:cs typeface="+mn-lt"/>
              </a:rPr>
              <a:t>  </a:t>
            </a:r>
            <a:r>
              <a:rPr lang="ko-KR" dirty="0">
                <a:ea typeface="+mn-lt"/>
                <a:cs typeface="+mn-lt"/>
              </a:rPr>
              <a:t>3.246649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3.562560</a:t>
            </a:r>
            <a:endParaRPr lang="ko-KR" altLang="en-US" dirty="0">
              <a:ea typeface="Malgun Gothic Semilight"/>
              <a:cs typeface="Malgun Gothic Semilight"/>
            </a:endParaRPr>
          </a:p>
          <a:p>
            <a:r>
              <a:rPr lang="ko-KR" altLang="en-US" dirty="0">
                <a:ea typeface="Malgun Gothic Semilight"/>
                <a:cs typeface="Malgun Gothic Semilight"/>
              </a:rPr>
              <a:t>순서번호 658 1467</a:t>
            </a:r>
            <a:endParaRPr lang="en-US" dirty="0">
              <a:ea typeface="Malgun Gothic Semilight"/>
              <a:cs typeface="Malgun Gothic Semilight"/>
            </a:endParaRPr>
          </a:p>
          <a:p>
            <a:endParaRPr lang="ko-KR" altLang="en-US" dirty="0">
              <a:ea typeface="Malgun Gothic Semilight"/>
              <a:cs typeface="Malgun Gothic Semilight"/>
            </a:endParaRPr>
          </a:p>
          <a:p>
            <a:endParaRPr lang="en-US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54332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DC9D-FD1B-F2E6-14AA-68FA3A96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Q6.처음 세그먼트를 </a:t>
            </a:r>
            <a:r>
              <a:rPr lang="ko-KR" altLang="en-US" dirty="0" err="1">
                <a:ea typeface="Malgun Gothic"/>
              </a:rPr>
              <a:t>보낸시간과</a:t>
            </a:r>
            <a:r>
              <a:rPr lang="ko-KR" altLang="en-US" dirty="0">
                <a:ea typeface="Malgun Gothic"/>
              </a:rPr>
              <a:t> 응답시간의 차를 계산한 </a:t>
            </a:r>
            <a:r>
              <a:rPr lang="ko-KR" altLang="en-US" dirty="0" err="1">
                <a:ea typeface="Malgun Gothic"/>
              </a:rPr>
              <a:t>RTT는</a:t>
            </a:r>
            <a:r>
              <a:rPr lang="ko-KR" altLang="en-US" dirty="0">
                <a:ea typeface="Malgun Gothic"/>
              </a:rPr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B26AB5-92B8-FB6B-AF72-7AF6A6FB8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222" y="1965637"/>
            <a:ext cx="10229850" cy="149542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3546587-1285-1A70-E96D-D4CD3B88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2" y="3666318"/>
            <a:ext cx="5634317" cy="2663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AC29F-D361-B228-2A4B-5FC1D1420237}"/>
              </a:ext>
            </a:extLst>
          </p:cNvPr>
          <p:cNvSpPr txBox="1"/>
          <p:nvPr/>
        </p:nvSpPr>
        <p:spPr>
          <a:xfrm>
            <a:off x="7283823" y="3936066"/>
            <a:ext cx="3473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algun Gothic Semilight"/>
                <a:cs typeface="Malgun Gothic Semilight"/>
              </a:rPr>
              <a:t>RTT 0.005045000</a:t>
            </a:r>
            <a:r>
              <a:rPr lang="ko-KR" altLang="en-US" dirty="0">
                <a:ea typeface="Malgun Gothic Semilight"/>
                <a:cs typeface="Malgun Gothic Semilight"/>
              </a:rPr>
              <a:t>초</a:t>
            </a:r>
            <a:r>
              <a:rPr lang="en-US" altLang="ko-KR" dirty="0">
                <a:ea typeface="Malgun Gothic Semilight"/>
                <a:cs typeface="Malgun Gothic Semilight"/>
              </a:rPr>
              <a:t> </a:t>
            </a:r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03456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3CFC-0AB7-D2C2-6826-FEB5FA82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Q7.EstimatedRTT?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32AD5-08FE-52ED-573F-202F0B206656}"/>
              </a:ext>
            </a:extLst>
          </p:cNvPr>
          <p:cNvSpPr txBox="1"/>
          <p:nvPr/>
        </p:nvSpPr>
        <p:spPr>
          <a:xfrm>
            <a:off x="1187684" y="1787407"/>
            <a:ext cx="99483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+mn-lt"/>
                <a:cs typeface="+mn-lt"/>
              </a:rPr>
              <a:t>EstimatedRTT</a:t>
            </a:r>
            <a:r>
              <a:rPr lang="en-US" b="1" dirty="0">
                <a:ea typeface="+mn-lt"/>
                <a:cs typeface="+mn-lt"/>
              </a:rPr>
              <a:t>(t)= (1-a)*</a:t>
            </a:r>
            <a:r>
              <a:rPr lang="en-US" b="1" dirty="0" err="1">
                <a:ea typeface="+mn-lt"/>
                <a:cs typeface="+mn-lt"/>
              </a:rPr>
              <a:t>EstimatedRTT</a:t>
            </a:r>
            <a:r>
              <a:rPr lang="en-US" b="1" dirty="0">
                <a:ea typeface="+mn-lt"/>
                <a:cs typeface="+mn-lt"/>
              </a:rPr>
              <a:t>(t-1) + a*</a:t>
            </a:r>
            <a:r>
              <a:rPr lang="en-US" b="1" dirty="0" err="1">
                <a:ea typeface="+mn-lt"/>
                <a:cs typeface="+mn-lt"/>
              </a:rPr>
              <a:t>SampleRTT</a:t>
            </a:r>
            <a:r>
              <a:rPr lang="en-US" b="1" dirty="0">
                <a:ea typeface="+mn-lt"/>
                <a:cs typeface="+mn-lt"/>
              </a:rPr>
              <a:t>(t) </a:t>
            </a:r>
            <a:r>
              <a:rPr lang="ko-KR" altLang="en-US" b="1" dirty="0" err="1">
                <a:ea typeface="+mn-lt"/>
                <a:cs typeface="+mn-lt"/>
              </a:rPr>
              <a:t>여기서a는</a:t>
            </a:r>
            <a:r>
              <a:rPr lang="ko-KR" altLang="en-US" b="1" dirty="0">
                <a:ea typeface="+mn-lt"/>
                <a:cs typeface="+mn-lt"/>
              </a:rPr>
              <a:t> 0.125</a:t>
            </a:r>
            <a:endParaRPr lang="en-US" b="1" dirty="0">
              <a:ea typeface="+mn-lt"/>
              <a:cs typeface="+mn-lt"/>
            </a:endParaRPr>
          </a:p>
          <a:p>
            <a:endParaRPr lang="en-US" altLang="ko-KR" b="1" dirty="0">
              <a:ea typeface="+mn-lt"/>
              <a:cs typeface="+mn-lt"/>
            </a:endParaRPr>
          </a:p>
          <a:p>
            <a:r>
              <a:rPr lang="en-US" altLang="ko-KR" b="1" dirty="0" err="1">
                <a:ea typeface="+mn-lt"/>
                <a:cs typeface="+mn-lt"/>
              </a:rPr>
              <a:t>EstimatedRTT</a:t>
            </a:r>
            <a:r>
              <a:rPr lang="en-US" altLang="ko-KR" b="1" dirty="0">
                <a:ea typeface="+mn-lt"/>
                <a:cs typeface="+mn-lt"/>
              </a:rPr>
              <a:t>(t)=0.005045</a:t>
            </a:r>
            <a:endParaRPr lang="ko-KR" dirty="0">
              <a:ea typeface="Malgun Gothic Semilight"/>
              <a:cs typeface="Malgun Gothic Semilight"/>
            </a:endParaRPr>
          </a:p>
          <a:p>
            <a:endParaRPr lang="en-US" b="1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9305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663A-3A82-E3F8-ACD8-D56CE2D8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algun Gothic"/>
              </a:rPr>
              <a:t>Q8. </a:t>
            </a:r>
            <a:r>
              <a:rPr lang="ko-KR" altLang="en-US" dirty="0">
                <a:ea typeface="Malgun Gothic"/>
              </a:rPr>
              <a:t>메뉴의</a:t>
            </a:r>
            <a:r>
              <a:rPr lang="en-US" dirty="0">
                <a:ea typeface="Malgun Gothic"/>
              </a:rPr>
              <a:t> RTT</a:t>
            </a:r>
            <a:r>
              <a:rPr lang="ko-KR" altLang="en-US" dirty="0">
                <a:ea typeface="Malgun Gothic"/>
              </a:rPr>
              <a:t>을</a:t>
            </a:r>
            <a:r>
              <a:rPr lang="en-US" altLang="ko-KR" dirty="0">
                <a:ea typeface="Malgun Gothic"/>
              </a:rPr>
              <a:t> </a:t>
            </a:r>
            <a:r>
              <a:rPr lang="en-US" altLang="ko-KR" dirty="0" err="1">
                <a:ea typeface="Malgun Gothic"/>
              </a:rPr>
              <a:t>선택하여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그래프를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도시하고</a:t>
            </a:r>
            <a:r>
              <a:rPr lang="en-US" altLang="ko-KR" dirty="0">
                <a:ea typeface="Malgun Gothic"/>
              </a:rPr>
              <a:t> </a:t>
            </a:r>
            <a:r>
              <a:rPr lang="en-US" altLang="ko-KR" dirty="0" err="1">
                <a:ea typeface="Malgun Gothic"/>
              </a:rPr>
              <a:t>설명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68595D1-4600-CA5E-2428-DD463078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1709068"/>
            <a:ext cx="4368052" cy="4829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1D64A-C082-A300-03A4-305D52926B00}"/>
              </a:ext>
            </a:extLst>
          </p:cNvPr>
          <p:cNvSpPr txBox="1"/>
          <p:nvPr/>
        </p:nvSpPr>
        <p:spPr>
          <a:xfrm>
            <a:off x="6793565" y="2059081"/>
            <a:ext cx="3950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Malgun Gothic Semilight"/>
                <a:cs typeface="Malgun Gothic Semilight"/>
              </a:rPr>
              <a:t>RTT</a:t>
            </a:r>
            <a:r>
              <a:rPr lang="ko-KR" altLang="en-US" dirty="0" err="1">
                <a:ea typeface="Malgun Gothic Semilight"/>
                <a:cs typeface="Malgun Gothic Semilight"/>
              </a:rPr>
              <a:t>값이</a:t>
            </a:r>
            <a:r>
              <a:rPr 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증가하다가</a:t>
            </a:r>
            <a:r>
              <a:rPr 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급격하게</a:t>
            </a:r>
            <a:r>
              <a:rPr lang="en-US">
                <a:ea typeface="Malgun Gothic Semilight"/>
                <a:cs typeface="Malgun Gothic Semilight"/>
              </a:rPr>
              <a:t> </a:t>
            </a:r>
            <a:r>
              <a:rPr lang="ko-KR" altLang="en-US">
                <a:ea typeface="Malgun Gothic Semilight"/>
                <a:cs typeface="Malgun Gothic Semilight"/>
              </a:rPr>
              <a:t>감소함</a:t>
            </a:r>
          </a:p>
        </p:txBody>
      </p:sp>
    </p:spTree>
    <p:extLst>
      <p:ext uri="{BB962C8B-B14F-4D97-AF65-F5344CB8AC3E}">
        <p14:creationId xmlns:p14="http://schemas.microsoft.com/office/powerpoint/2010/main" val="140430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테마</vt:lpstr>
      <vt:lpstr>ShapesVTI</vt:lpstr>
      <vt:lpstr>실습 텀프로젝트  </vt:lpstr>
      <vt:lpstr>Q1.클라이언트와 서버 컴퓨터의 주소와 포트번호?</vt:lpstr>
      <vt:lpstr>Q2.Tcp syn세그먼트의 순서번호 세그먼트내의 무엇이 syn세그먼트임을 표시하는가</vt:lpstr>
      <vt:lpstr>Q3.서버가 응답한 syn세그먼트의 순서번호? 이 세그먼트의 확인 응답번호 값과 서버가 이 값을 어떻게 결정하는가 세그먼트내의 무엇이 syn세그먼트임을 표시하는가?</vt:lpstr>
      <vt:lpstr>Q4.파일을 업로드하는 HTTP POST명령을 갖는 TCP 세그먼트의 순서번호는?</vt:lpstr>
      <vt:lpstr>Q5 처음 6개의 세그먼트의 순서번호? 각 세그먼트의 전송시간 응답시간</vt:lpstr>
      <vt:lpstr>Q6.처음 세그먼트를 보낸시간과 응답시간의 차를 계산한 RTT는?</vt:lpstr>
      <vt:lpstr>Q7.EstimatedRTT?</vt:lpstr>
      <vt:lpstr>Q8. 메뉴의 RTT을 선택하여 그래프를 도시하고 설명</vt:lpstr>
      <vt:lpstr>Q9.세그먼트의 데이터 길이?</vt:lpstr>
      <vt:lpstr>Q10.최소수신 버퍼크기? 송신자의 전송을 제약했는가?</vt:lpstr>
      <vt:lpstr>Q11.재전송된 세그먼트가 발생했는가?</vt:lpstr>
      <vt:lpstr>Q13.TCP의 처리율 성능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231</cp:revision>
  <dcterms:created xsi:type="dcterms:W3CDTF">2022-11-08T08:22:43Z</dcterms:created>
  <dcterms:modified xsi:type="dcterms:W3CDTF">2022-11-13T12:39:45Z</dcterms:modified>
</cp:coreProperties>
</file>