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0FDF9-8970-483B-BA4A-538EBE511EE7}" v="938" dt="2023-06-15T12:49:5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6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5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1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03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07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09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kshitij192/cars-image-datase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Arc 2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altLang="en-US">
                <a:ea typeface="Malgun Gothic Semilight"/>
                <a:cs typeface="Malgun Gothic Semilight"/>
              </a:rPr>
              <a:t>20174119 한지훈</a:t>
            </a:r>
            <a:endParaRPr lang="ko-KR" altLang="en-US"/>
          </a:p>
        </p:txBody>
      </p:sp>
      <p:sp>
        <p:nvSpPr>
          <p:cNvPr id="51" name="Oval 3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079" y="86858"/>
            <a:ext cx="11561469" cy="2750419"/>
          </a:xfrm>
        </p:spPr>
        <p:txBody>
          <a:bodyPr>
            <a:normAutofit/>
          </a:bodyPr>
          <a:lstStyle/>
          <a:p>
            <a:r>
              <a:rPr lang="en-US" altLang="ko-KR" b="0" dirty="0" err="1">
                <a:ea typeface="Malgun Gothic"/>
              </a:rPr>
              <a:t>딥러닝</a:t>
            </a:r>
            <a:r>
              <a:rPr lang="en-US" altLang="ko-KR" b="0" dirty="0">
                <a:ea typeface="Malgun Gothic"/>
              </a:rPr>
              <a:t> </a:t>
            </a:r>
            <a:r>
              <a:rPr lang="en-US" altLang="ko-KR" b="0" dirty="0" err="1">
                <a:ea typeface="Malgun Gothic"/>
              </a:rPr>
              <a:t>이해</a:t>
            </a:r>
            <a:r>
              <a:rPr lang="en-US" altLang="ko-KR" b="0" dirty="0">
                <a:ea typeface="Malgun Gothic"/>
              </a:rPr>
              <a:t> </a:t>
            </a:r>
            <a:r>
              <a:rPr lang="en-US" altLang="ko-KR" b="0" dirty="0" err="1">
                <a:ea typeface="Malgun Gothic"/>
              </a:rPr>
              <a:t>기말</a:t>
            </a:r>
            <a:r>
              <a:rPr lang="en-US" altLang="ko-KR" b="0" dirty="0">
                <a:ea typeface="Malgun Gothic"/>
              </a:rPr>
              <a:t> </a:t>
            </a:r>
            <a:r>
              <a:rPr lang="en-US" altLang="ko-KR" b="0" dirty="0" err="1">
                <a:ea typeface="Malgun Gothic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3928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6DF0-5002-BBF6-2CA0-81AEA195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CNN을</a:t>
            </a:r>
            <a:r>
              <a:rPr lang="ko-KR" altLang="en-US" dirty="0">
                <a:ea typeface="Malgun Gothic"/>
              </a:rPr>
              <a:t> 이용한 이미지 분류</a:t>
            </a:r>
            <a:endParaRPr lang="ko-KR" altLang="en-US" dirty="0"/>
          </a:p>
        </p:txBody>
      </p:sp>
      <p:pic>
        <p:nvPicPr>
          <p:cNvPr id="4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64593CC-18F5-438A-B1E1-34A526A7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894" y="2350891"/>
            <a:ext cx="4010025" cy="1657350"/>
          </a:xfr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CC3F084-A14E-C4E0-717A-55BC97AFE3E6}"/>
              </a:ext>
            </a:extLst>
          </p:cNvPr>
          <p:cNvCxnSpPr/>
          <p:nvPr/>
        </p:nvCxnSpPr>
        <p:spPr>
          <a:xfrm>
            <a:off x="5940056" y="3361660"/>
            <a:ext cx="932120" cy="18979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A660002-E004-F70D-81CA-99B7E324EA34}"/>
              </a:ext>
            </a:extLst>
          </p:cNvPr>
          <p:cNvCxnSpPr/>
          <p:nvPr/>
        </p:nvCxnSpPr>
        <p:spPr>
          <a:xfrm>
            <a:off x="6410768" y="4018442"/>
            <a:ext cx="471376" cy="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2C0C68-2383-B388-4BFC-FEC8DDA8DB65}"/>
              </a:ext>
            </a:extLst>
          </p:cNvPr>
          <p:cNvCxnSpPr>
            <a:cxnSpLocks/>
          </p:cNvCxnSpPr>
          <p:nvPr/>
        </p:nvCxnSpPr>
        <p:spPr>
          <a:xfrm>
            <a:off x="6410768" y="3362768"/>
            <a:ext cx="471376" cy="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F3A08B-2C7A-FEC7-C012-23DF9D1E7DD2}"/>
              </a:ext>
            </a:extLst>
          </p:cNvPr>
          <p:cNvCxnSpPr/>
          <p:nvPr/>
        </p:nvCxnSpPr>
        <p:spPr>
          <a:xfrm flipV="1">
            <a:off x="5942271" y="1832788"/>
            <a:ext cx="914400" cy="1531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6AA3B9-4040-9B8E-4935-322F9AAD4D72}"/>
              </a:ext>
            </a:extLst>
          </p:cNvPr>
          <p:cNvCxnSpPr>
            <a:cxnSpLocks/>
          </p:cNvCxnSpPr>
          <p:nvPr/>
        </p:nvCxnSpPr>
        <p:spPr>
          <a:xfrm>
            <a:off x="6384186" y="2396977"/>
            <a:ext cx="471376" cy="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54E8D4-11B0-4A3C-DDB1-82DD365079A6}"/>
              </a:ext>
            </a:extLst>
          </p:cNvPr>
          <p:cNvCxnSpPr>
            <a:cxnSpLocks/>
          </p:cNvCxnSpPr>
          <p:nvPr/>
        </p:nvCxnSpPr>
        <p:spPr>
          <a:xfrm>
            <a:off x="6384186" y="2840000"/>
            <a:ext cx="471376" cy="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BC3A7B-F054-8E99-FE25-FACDB2443241}"/>
              </a:ext>
            </a:extLst>
          </p:cNvPr>
          <p:cNvCxnSpPr>
            <a:cxnSpLocks/>
          </p:cNvCxnSpPr>
          <p:nvPr/>
        </p:nvCxnSpPr>
        <p:spPr>
          <a:xfrm>
            <a:off x="6401907" y="4550070"/>
            <a:ext cx="471376" cy="1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3" descr="가위, 공구이(가) 표시된 사진&#10;&#10;자동 생성된 설명">
            <a:extLst>
              <a:ext uri="{FF2B5EF4-FFF2-40B4-BE49-F238E27FC236}">
                <a16:creationId xmlns:a16="http://schemas.microsoft.com/office/drawing/2014/main" id="{8E8FFB9A-4733-085E-AE8B-5A8E5CEA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53" y="1214216"/>
            <a:ext cx="1133475" cy="1133475"/>
          </a:xfrm>
          <a:prstGeom prst="rect">
            <a:avLst/>
          </a:prstGeom>
        </p:spPr>
      </p:pic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C24A206-189A-5906-4BF9-38ED1B21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21" y="2154860"/>
            <a:ext cx="1759689" cy="474932"/>
          </a:xfrm>
          <a:prstGeom prst="rect">
            <a:avLst/>
          </a:prstGeom>
        </p:spPr>
      </p:pic>
      <p:pic>
        <p:nvPicPr>
          <p:cNvPr id="15" name="그림 15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6B93DB54-DC20-1E34-B296-504EE3858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819" y="4288258"/>
            <a:ext cx="1245782" cy="735836"/>
          </a:xfrm>
          <a:prstGeom prst="rect">
            <a:avLst/>
          </a:prstGeom>
        </p:spPr>
      </p:pic>
      <p:pic>
        <p:nvPicPr>
          <p:cNvPr id="16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1D71DED-BCB6-92A9-9AEA-9154A29F8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52" y="5078818"/>
            <a:ext cx="666750" cy="1219200"/>
          </a:xfrm>
          <a:prstGeom prst="rect">
            <a:avLst/>
          </a:prstGeom>
        </p:spPr>
      </p:pic>
      <p:pic>
        <p:nvPicPr>
          <p:cNvPr id="18" name="그림 18" descr="로고이(가) 표시된 사진&#10;&#10;자동 생성된 설명">
            <a:extLst>
              <a:ext uri="{FF2B5EF4-FFF2-40B4-BE49-F238E27FC236}">
                <a16:creationId xmlns:a16="http://schemas.microsoft.com/office/drawing/2014/main" id="{3E0F27A4-D729-B658-87D2-0D0A9534C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917" y="2573411"/>
            <a:ext cx="2305050" cy="523875"/>
          </a:xfrm>
          <a:prstGeom prst="rect">
            <a:avLst/>
          </a:prstGeom>
        </p:spPr>
      </p:pic>
      <p:pic>
        <p:nvPicPr>
          <p:cNvPr id="19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E12B7FF-4383-53F6-EC70-F03851839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21" y="3102263"/>
            <a:ext cx="2060945" cy="440824"/>
          </a:xfrm>
          <a:prstGeom prst="rect">
            <a:avLst/>
          </a:prstGeom>
        </p:spPr>
      </p:pic>
      <p:pic>
        <p:nvPicPr>
          <p:cNvPr id="20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BB47B20-DCED-076D-730C-2081D9566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6050" y="3642980"/>
            <a:ext cx="1374480" cy="590994"/>
          </a:xfrm>
          <a:prstGeom prst="rect">
            <a:avLst/>
          </a:prstGeom>
        </p:spPr>
      </p:pic>
      <p:pic>
        <p:nvPicPr>
          <p:cNvPr id="21" name="그림 21">
            <a:extLst>
              <a:ext uri="{FF2B5EF4-FFF2-40B4-BE49-F238E27FC236}">
                <a16:creationId xmlns:a16="http://schemas.microsoft.com/office/drawing/2014/main" id="{F8779418-179C-2835-CC6B-0AA1A8906A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373" y="2602650"/>
            <a:ext cx="2152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7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FEB5-FD38-7AE0-C737-BFB355C9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사용한 데이터셋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4F3D1-2E88-54B1-6C46-41973543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02" y="1435765"/>
            <a:ext cx="10515600" cy="385974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  <a:hlinkClick r:id="rId2"/>
              </a:rPr>
              <a:t>https://www.kaggle.com/datasets/kshitij192/cars-image-dataset</a:t>
            </a:r>
            <a:endParaRPr lang="ko-KR">
              <a:ea typeface="+mn-lt"/>
              <a:cs typeface="+mn-lt"/>
            </a:endParaRPr>
          </a:p>
          <a:p>
            <a:pPr marL="0" indent="0">
              <a:buNone/>
            </a:pPr>
            <a:endParaRPr lang="ko-KR" dirty="0">
              <a:ea typeface="Malgun Gothic Semilight"/>
              <a:cs typeface="Malgun Gothic Semilight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69512F-00B4-0F85-3C61-4E0C3178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81" y="1965673"/>
            <a:ext cx="9122734" cy="41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1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BB0AE-08F8-2327-BA72-AEA4814B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데이터 </a:t>
            </a:r>
            <a:r>
              <a:rPr lang="ko-KR" altLang="en-US" dirty="0" err="1">
                <a:ea typeface="Malgun Gothic"/>
              </a:rPr>
              <a:t>전처리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565DD-5FA3-ECD3-1059-0494DCFA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>
              <a:buNone/>
            </a:pPr>
            <a:r>
              <a:rPr lang="ko-KR" sz="1100" err="1">
                <a:ea typeface="+mn-lt"/>
                <a:cs typeface="+mn-lt"/>
              </a:rPr>
              <a:t>train_datagen</a:t>
            </a:r>
            <a:r>
              <a:rPr lang="ko-KR" sz="1100">
                <a:ea typeface="+mn-lt"/>
                <a:cs typeface="+mn-lt"/>
              </a:rPr>
              <a:t> = </a:t>
            </a:r>
            <a:r>
              <a:rPr lang="ko-KR" sz="1100" err="1">
                <a:ea typeface="+mn-lt"/>
                <a:cs typeface="+mn-lt"/>
              </a:rPr>
              <a:t>ImageDataGenerator</a:t>
            </a:r>
            <a:r>
              <a:rPr lang="ko-KR" sz="1100">
                <a:ea typeface="+mn-lt"/>
                <a:cs typeface="+mn-lt"/>
              </a:rPr>
              <a:t>(</a:t>
            </a:r>
            <a:endParaRPr lang="ko-KR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rescale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1</a:t>
            </a:r>
            <a:r>
              <a:rPr lang="ko-KR" sz="1100" dirty="0">
                <a:ea typeface="+mn-lt"/>
                <a:cs typeface="+mn-lt"/>
              </a:rPr>
              <a:t>./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255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rotation_range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20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width_shift_range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0.2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height_shift_range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0.2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shear_range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0.2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zoom_range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0.2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horizontal_flip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 err="1">
                <a:solidFill>
                  <a:srgbClr val="0000FF"/>
                </a:solidFill>
                <a:ea typeface="+mn-lt"/>
                <a:cs typeface="+mn-lt"/>
              </a:rPr>
              <a:t>True</a:t>
            </a:r>
            <a:endParaRPr lang="ko-KR" dirty="0" err="1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)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F14B-E783-9B64-D96C-286E39337D4F}"/>
              </a:ext>
            </a:extLst>
          </p:cNvPr>
          <p:cNvSpPr txBox="1"/>
          <p:nvPr/>
        </p:nvSpPr>
        <p:spPr>
          <a:xfrm>
            <a:off x="4687186" y="1364512"/>
            <a:ext cx="45099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일반화된 형태로 변환하여 모델이 더 좋은 성능을 발휘할 수 있도록 하게 하기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위해 데이터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전처리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 과정을 거침</a:t>
            </a:r>
            <a:endParaRPr lang="ko-KR" altLang="en-US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487A5-23A2-94DD-53A5-2F927692D9C5}"/>
              </a:ext>
            </a:extLst>
          </p:cNvPr>
          <p:cNvSpPr txBox="1"/>
          <p:nvPr/>
        </p:nvSpPr>
        <p:spPr>
          <a:xfrm>
            <a:off x="2312581" y="2161953"/>
            <a:ext cx="36593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이미지의 픽셀 값을 0과 1 사이로 조정하여 정규화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0867-8545-277E-5061-D6A056A7A2DC}"/>
              </a:ext>
            </a:extLst>
          </p:cNvPr>
          <p:cNvSpPr txBox="1"/>
          <p:nvPr/>
        </p:nvSpPr>
        <p:spPr>
          <a:xfrm>
            <a:off x="2507511" y="2534092"/>
            <a:ext cx="34910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374151"/>
                </a:solidFill>
                <a:ea typeface="Malgun Gothic Semilight"/>
                <a:cs typeface="Malgun Gothic Semilight"/>
              </a:rPr>
              <a:t>회전은 최대20</a:t>
            </a:r>
            <a:endParaRPr lang="ko-KR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98719-F3A1-E9A7-B4C8-9FC0AE2348FF}"/>
              </a:ext>
            </a:extLst>
          </p:cNvPr>
          <p:cNvSpPr txBox="1"/>
          <p:nvPr/>
        </p:nvSpPr>
        <p:spPr>
          <a:xfrm>
            <a:off x="2853069" y="2870790"/>
            <a:ext cx="383658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좌우 및 상하로 이동시킬 수 있는 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범위는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최대 20%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058A6-7D40-BE39-FD46-9EED4503AE04}"/>
              </a:ext>
            </a:extLst>
          </p:cNvPr>
          <p:cNvSpPr txBox="1"/>
          <p:nvPr/>
        </p:nvSpPr>
        <p:spPr>
          <a:xfrm>
            <a:off x="2631557" y="3384698"/>
            <a:ext cx="36150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이미지변형 최대 20%</a:t>
            </a:r>
          </a:p>
          <a:p>
            <a:endParaRPr lang="ko-KR" altLang="en-US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  <a:p>
            <a:r>
              <a:rPr lang="ko-KR" altLang="en-US" sz="1200" dirty="0">
                <a:solidFill>
                  <a:srgbClr val="374151"/>
                </a:solidFill>
                <a:ea typeface="Malgun Gothic Semilight"/>
                <a:cs typeface="Malgun Gothic Semilight"/>
              </a:rPr>
              <a:t>확대 최대 20%</a:t>
            </a:r>
          </a:p>
          <a:p>
            <a:endParaRPr lang="ko-KR" altLang="en-US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  <a:p>
            <a:r>
              <a:rPr lang="ko-KR" altLang="en-US" sz="1200" dirty="0">
                <a:solidFill>
                  <a:srgbClr val="374151"/>
                </a:solidFill>
                <a:ea typeface="Malgun Gothic Semilight"/>
                <a:cs typeface="Malgun Gothic Semilight"/>
              </a:rPr>
              <a:t>수평으로 뒤집기 허용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C8E8B-196B-B37B-6896-D29CFD82B269}"/>
              </a:ext>
            </a:extLst>
          </p:cNvPr>
          <p:cNvSpPr txBox="1"/>
          <p:nvPr/>
        </p:nvSpPr>
        <p:spPr>
          <a:xfrm>
            <a:off x="5520069" y="4120116"/>
            <a:ext cx="4935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전처리를 통해 정확도를 향상 시킬 수 있었음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9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DB35D-2F4A-8A98-B984-19D66092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Malgun Gothic"/>
              </a:rPr>
              <a:t>CNN모델</a:t>
            </a:r>
            <a:r>
              <a:rPr lang="ko-KR" altLang="en-US" dirty="0">
                <a:ea typeface="Malgun Gothic"/>
              </a:rPr>
              <a:t> 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61577-44FC-854D-CF14-33F991FBD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69" y="1415317"/>
            <a:ext cx="10515600" cy="3859742"/>
          </a:xfrm>
        </p:spPr>
        <p:txBody>
          <a:bodyPr lIns="109728" tIns="109728" rIns="109728" bIns="91440" anchor="t"/>
          <a:lstStyle/>
          <a:p>
            <a:pPr>
              <a:buNone/>
            </a:pPr>
            <a:r>
              <a:rPr lang="ko-KR" sz="1100" err="1">
                <a:ea typeface="+mn-lt"/>
                <a:cs typeface="+mn-lt"/>
              </a:rPr>
              <a:t>model</a:t>
            </a:r>
            <a:r>
              <a:rPr lang="ko-KR" sz="1100" dirty="0">
                <a:ea typeface="+mn-lt"/>
                <a:cs typeface="+mn-lt"/>
              </a:rPr>
              <a:t> = </a:t>
            </a:r>
            <a:r>
              <a:rPr lang="ko-KR" sz="1100" err="1">
                <a:ea typeface="+mn-lt"/>
                <a:cs typeface="+mn-lt"/>
              </a:rPr>
              <a:t>Sequential</a:t>
            </a:r>
            <a:r>
              <a:rPr lang="ko-KR" sz="1100" dirty="0">
                <a:ea typeface="+mn-lt"/>
                <a:cs typeface="+mn-lt"/>
              </a:rPr>
              <a:t>()</a:t>
            </a:r>
            <a:r>
              <a:rPr lang="ko-KR" altLang="en-US" sz="1100" dirty="0">
                <a:ea typeface="+mn-lt"/>
                <a:cs typeface="+mn-lt"/>
              </a:rPr>
              <a:t> </a:t>
            </a:r>
            <a:r>
              <a:rPr lang="ko-KR" sz="120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Sequential</a:t>
            </a:r>
            <a:r>
              <a:rPr lang="ko-KR" sz="1200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모델을 생성</a:t>
            </a:r>
            <a:endParaRPr lang="ko-K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ko-KR" sz="110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(Conv2D(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32</a:t>
            </a:r>
            <a:r>
              <a:rPr lang="ko-KR" sz="1100" dirty="0">
                <a:ea typeface="+mn-lt"/>
                <a:cs typeface="+mn-lt"/>
              </a:rPr>
              <a:t>, 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), </a:t>
            </a:r>
            <a:r>
              <a:rPr lang="ko-KR" sz="110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err="1">
                <a:ea typeface="+mn-lt"/>
                <a:cs typeface="+mn-lt"/>
              </a:rPr>
              <a:t>input_shape</a:t>
            </a:r>
            <a:r>
              <a:rPr lang="ko-KR" sz="1100" dirty="0">
                <a:ea typeface="+mn-lt"/>
                <a:cs typeface="+mn-lt"/>
              </a:rPr>
              <a:t>=(</a:t>
            </a:r>
            <a:r>
              <a:rPr lang="ko-KR" sz="1100" err="1">
                <a:ea typeface="+mn-lt"/>
                <a:cs typeface="+mn-lt"/>
              </a:rPr>
              <a:t>img_height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err="1">
                <a:ea typeface="+mn-lt"/>
                <a:cs typeface="+mn-lt"/>
              </a:rPr>
              <a:t>img_width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>
                <a:ea typeface="+mn-lt"/>
                <a:cs typeface="+mn-lt"/>
              </a:rPr>
              <a:t>)))</a:t>
            </a:r>
            <a:r>
              <a:rPr lang="ko-KR" altLang="en-US" sz="1100" dirty="0">
                <a:ea typeface="+mn-lt"/>
                <a:cs typeface="+mn-lt"/>
              </a:rPr>
              <a:t> </a:t>
            </a:r>
            <a:endParaRPr lang="ko-KR" altLang="en-US" dirty="0">
              <a:ea typeface="+mn-lt"/>
              <a:cs typeface="+mn-lt"/>
            </a:endParaRPr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(MaxPooling2D((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)))</a:t>
            </a:r>
            <a:endParaRPr lang="ko-KR">
              <a:ea typeface="Malgun Gothic Semilight"/>
              <a:cs typeface="Malgun Gothic Semilight"/>
            </a:endParaRPr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(Conv2D(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64</a:t>
            </a:r>
            <a:r>
              <a:rPr lang="ko-KR" sz="1100" dirty="0">
                <a:ea typeface="+mn-lt"/>
                <a:cs typeface="+mn-lt"/>
              </a:rPr>
              <a:t>, 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),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(MaxPooling2D((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)))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(Conv2D(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128</a:t>
            </a:r>
            <a:r>
              <a:rPr lang="ko-KR" sz="1100" dirty="0">
                <a:ea typeface="+mn-lt"/>
                <a:cs typeface="+mn-lt"/>
              </a:rPr>
              <a:t>, 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),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(MaxPooling2D((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)))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(Conv2D(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256</a:t>
            </a:r>
            <a:r>
              <a:rPr lang="ko-KR" sz="1100" dirty="0">
                <a:ea typeface="+mn-lt"/>
                <a:cs typeface="+mn-lt"/>
              </a:rPr>
              <a:t>, 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3</a:t>
            </a:r>
            <a:r>
              <a:rPr lang="ko-KR" sz="1100" dirty="0">
                <a:ea typeface="+mn-lt"/>
                <a:cs typeface="+mn-lt"/>
              </a:rPr>
              <a:t>),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(MaxPooling2D((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</a:t>
            </a:r>
            <a:r>
              <a:rPr lang="ko-KR" sz="1100" dirty="0">
                <a:ea typeface="+mn-lt"/>
                <a:cs typeface="+mn-lt"/>
              </a:rPr>
              <a:t>)))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Flatten</a:t>
            </a:r>
            <a:r>
              <a:rPr lang="ko-KR" sz="1100" dirty="0">
                <a:ea typeface="+mn-lt"/>
                <a:cs typeface="+mn-lt"/>
              </a:rPr>
              <a:t>())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Dense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256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Dropout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0.5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Dense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128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relu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Dropout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0.5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model.add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Dense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train_generator.num_classes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activation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softmax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))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10203-DDC4-CA9A-9156-9E8EBA7BA92A}"/>
              </a:ext>
            </a:extLst>
          </p:cNvPr>
          <p:cNvSpPr txBox="1"/>
          <p:nvPr/>
        </p:nvSpPr>
        <p:spPr>
          <a:xfrm>
            <a:off x="6339775" y="1694847"/>
            <a:ext cx="47117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Conv2D 레이어를 추가 </a:t>
            </a:r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필터수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32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개 크기는 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(3,3)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활성화함수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'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relu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'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입력이미지는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150x150크기의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컬러</a:t>
            </a:r>
            <a:r>
              <a:rPr lang="en-US" altLang="ko-KR" sz="12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374151"/>
                </a:solidFill>
                <a:ea typeface="+mn-lt"/>
                <a:cs typeface="+mn-lt"/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5FC4-A411-3DD8-D7E2-6DC34FAB359A}"/>
              </a:ext>
            </a:extLst>
          </p:cNvPr>
          <p:cNvSpPr txBox="1"/>
          <p:nvPr/>
        </p:nvSpPr>
        <p:spPr>
          <a:xfrm>
            <a:off x="2959395" y="2126511"/>
            <a:ext cx="35707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MaxPooling2D 레이어를 추가 이미지 크기를 줄임</a:t>
            </a:r>
            <a:endParaRPr lang="ko-KR" altLang="en-US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8307C-4853-3EE1-4476-9537834F045E}"/>
              </a:ext>
            </a:extLst>
          </p:cNvPr>
          <p:cNvSpPr txBox="1"/>
          <p:nvPr/>
        </p:nvSpPr>
        <p:spPr>
          <a:xfrm>
            <a:off x="2339163" y="4315046"/>
            <a:ext cx="24809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Flatten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레이어를 추가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542CA-62FF-1A23-3C78-9BCDE05AE23A}"/>
              </a:ext>
            </a:extLst>
          </p:cNvPr>
          <p:cNvSpPr txBox="1"/>
          <p:nvPr/>
        </p:nvSpPr>
        <p:spPr>
          <a:xfrm>
            <a:off x="3641651" y="4660605"/>
            <a:ext cx="2286000" cy="2835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Dense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레이어를 추가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63F5F-D90D-3EA0-4643-C00AFFB7FECB}"/>
              </a:ext>
            </a:extLst>
          </p:cNvPr>
          <p:cNvSpPr txBox="1"/>
          <p:nvPr/>
        </p:nvSpPr>
        <p:spPr>
          <a:xfrm>
            <a:off x="2622698" y="4944139"/>
            <a:ext cx="38543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과적합을 방지하기 위해 일부 뉴런을 임의로 비활성화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6AACC-73AA-FC49-6206-8A6423F6F8FA}"/>
              </a:ext>
            </a:extLst>
          </p:cNvPr>
          <p:cNvSpPr txBox="1"/>
          <p:nvPr/>
        </p:nvSpPr>
        <p:spPr>
          <a:xfrm>
            <a:off x="5209953" y="5865628"/>
            <a:ext cx="61048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 err="1">
                <a:solidFill>
                  <a:srgbClr val="374151"/>
                </a:solidFill>
                <a:ea typeface="+mn-lt"/>
                <a:cs typeface="+mn-lt"/>
              </a:rPr>
              <a:t>Dense</a:t>
            </a:r>
            <a:r>
              <a:rPr lang="ko-KR" sz="1200" dirty="0">
                <a:solidFill>
                  <a:srgbClr val="374151"/>
                </a:solidFill>
                <a:ea typeface="+mn-lt"/>
                <a:cs typeface="+mn-lt"/>
              </a:rPr>
              <a:t> 레이어를 추가 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출력 뉴런의 수를 클래스의 개수로 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설정,활성화함수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 '</a:t>
            </a:r>
            <a:r>
              <a:rPr lang="ko-KR" altLang="en-US" sz="1200" dirty="0" err="1">
                <a:solidFill>
                  <a:srgbClr val="374151"/>
                </a:solidFill>
                <a:ea typeface="+mn-lt"/>
                <a:cs typeface="+mn-lt"/>
              </a:rPr>
              <a:t>softmax</a:t>
            </a:r>
            <a:r>
              <a:rPr lang="ko-KR" altLang="en-US" sz="1200" dirty="0">
                <a:solidFill>
                  <a:srgbClr val="374151"/>
                </a:solidFill>
                <a:ea typeface="+mn-lt"/>
                <a:cs typeface="+mn-lt"/>
              </a:rPr>
              <a:t>'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85183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89B7-8916-7D25-1FAB-DED62812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모델 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47237-FCBB-1D99-FFD7-2045BE9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63"/>
            <a:ext cx="10515600" cy="3859742"/>
          </a:xfrm>
        </p:spPr>
        <p:txBody>
          <a:bodyPr lIns="109728" tIns="109728" rIns="109728" bIns="91440" anchor="t"/>
          <a:lstStyle/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optimizer</a:t>
            </a:r>
            <a:r>
              <a:rPr lang="ko-KR" sz="1100" dirty="0">
                <a:ea typeface="+mn-lt"/>
                <a:cs typeface="+mn-lt"/>
              </a:rPr>
              <a:t> = </a:t>
            </a:r>
            <a:r>
              <a:rPr lang="ko-KR" sz="1100" dirty="0" err="1">
                <a:ea typeface="+mn-lt"/>
                <a:cs typeface="+mn-lt"/>
              </a:rPr>
              <a:t>Adam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learning_rate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0.001</a:t>
            </a:r>
            <a:r>
              <a:rPr lang="ko-KR" sz="1100" dirty="0">
                <a:ea typeface="+mn-lt"/>
                <a:cs typeface="+mn-lt"/>
              </a:rPr>
              <a:t>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model.</a:t>
            </a:r>
            <a:r>
              <a:rPr lang="ko-KR" sz="1100" dirty="0" err="1">
                <a:solidFill>
                  <a:srgbClr val="795E26"/>
                </a:solidFill>
                <a:ea typeface="+mn-lt"/>
                <a:cs typeface="+mn-lt"/>
              </a:rPr>
              <a:t>compile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optimizer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 err="1">
                <a:ea typeface="+mn-lt"/>
                <a:cs typeface="+mn-lt"/>
              </a:rPr>
              <a:t>optimizer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loss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categorical_crossentropy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, </a:t>
            </a:r>
            <a:r>
              <a:rPr lang="ko-KR" sz="1100" dirty="0" err="1">
                <a:ea typeface="+mn-lt"/>
                <a:cs typeface="+mn-lt"/>
              </a:rPr>
              <a:t>metrics</a:t>
            </a:r>
            <a:r>
              <a:rPr lang="ko-KR" sz="1100" dirty="0">
                <a:ea typeface="+mn-lt"/>
                <a:cs typeface="+mn-lt"/>
              </a:rPr>
              <a:t>=[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 err="1">
                <a:solidFill>
                  <a:srgbClr val="A31515"/>
                </a:solidFill>
                <a:ea typeface="+mn-lt"/>
                <a:cs typeface="+mn-lt"/>
              </a:rPr>
              <a:t>accuracy</a:t>
            </a:r>
            <a:r>
              <a:rPr lang="ko-KR" sz="1100" dirty="0">
                <a:solidFill>
                  <a:srgbClr val="A31515"/>
                </a:solidFill>
                <a:ea typeface="+mn-lt"/>
                <a:cs typeface="+mn-lt"/>
              </a:rPr>
              <a:t>'</a:t>
            </a:r>
            <a:r>
              <a:rPr lang="ko-KR" sz="1100" dirty="0">
                <a:ea typeface="+mn-lt"/>
                <a:cs typeface="+mn-lt"/>
              </a:rPr>
              <a:t>])</a:t>
            </a:r>
            <a:endParaRPr lang="ko-KR" dirty="0"/>
          </a:p>
          <a:p>
            <a:pPr>
              <a:buNone/>
            </a:pPr>
            <a:r>
              <a:rPr lang="ko-KR" sz="1100" dirty="0" err="1">
                <a:solidFill>
                  <a:srgbClr val="0000FF"/>
                </a:solidFill>
                <a:ea typeface="+mn-lt"/>
                <a:cs typeface="+mn-lt"/>
              </a:rPr>
              <a:t>def</a:t>
            </a:r>
            <a:r>
              <a:rPr lang="ko-KR" sz="1100" dirty="0">
                <a:ea typeface="+mn-lt"/>
                <a:cs typeface="+mn-lt"/>
              </a:rPr>
              <a:t> </a:t>
            </a:r>
            <a:r>
              <a:rPr lang="ko-KR" sz="1100" dirty="0" err="1">
                <a:solidFill>
                  <a:srgbClr val="795E26"/>
                </a:solidFill>
                <a:ea typeface="+mn-lt"/>
                <a:cs typeface="+mn-lt"/>
              </a:rPr>
              <a:t>lr_schedule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solidFill>
                  <a:srgbClr val="001080"/>
                </a:solidFill>
                <a:ea typeface="+mn-lt"/>
                <a:cs typeface="+mn-lt"/>
              </a:rPr>
              <a:t>epoch</a:t>
            </a:r>
            <a:r>
              <a:rPr lang="ko-KR" sz="1100" dirty="0">
                <a:ea typeface="+mn-lt"/>
                <a:cs typeface="+mn-lt"/>
              </a:rPr>
              <a:t>):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lr</a:t>
            </a:r>
            <a:r>
              <a:rPr lang="ko-KR" sz="1100" dirty="0">
                <a:ea typeface="+mn-lt"/>
                <a:cs typeface="+mn-lt"/>
              </a:rPr>
              <a:t> =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0.001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solidFill>
                  <a:srgbClr val="AF00DB"/>
                </a:solidFill>
                <a:ea typeface="+mn-lt"/>
                <a:cs typeface="+mn-lt"/>
              </a:rPr>
              <a:t>if</a:t>
            </a:r>
            <a:r>
              <a:rPr lang="ko-KR" sz="1100" dirty="0">
                <a:ea typeface="+mn-lt"/>
                <a:cs typeface="+mn-lt"/>
              </a:rPr>
              <a:t> </a:t>
            </a:r>
            <a:r>
              <a:rPr lang="ko-KR" sz="1100" dirty="0" err="1">
                <a:ea typeface="+mn-lt"/>
                <a:cs typeface="+mn-lt"/>
              </a:rPr>
              <a:t>epoch</a:t>
            </a:r>
            <a:r>
              <a:rPr lang="ko-KR" sz="1100" dirty="0">
                <a:ea typeface="+mn-lt"/>
                <a:cs typeface="+mn-lt"/>
              </a:rPr>
              <a:t> &gt;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100</a:t>
            </a:r>
            <a:r>
              <a:rPr lang="ko-KR" sz="1100" dirty="0">
                <a:ea typeface="+mn-lt"/>
                <a:cs typeface="+mn-lt"/>
              </a:rPr>
              <a:t>: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    </a:t>
            </a:r>
            <a:r>
              <a:rPr lang="ko-KR" sz="1100" dirty="0" err="1">
                <a:ea typeface="+mn-lt"/>
                <a:cs typeface="+mn-lt"/>
              </a:rPr>
              <a:t>lr</a:t>
            </a:r>
            <a:r>
              <a:rPr lang="ko-KR" sz="1100" dirty="0">
                <a:ea typeface="+mn-lt"/>
                <a:cs typeface="+mn-lt"/>
              </a:rPr>
              <a:t> *=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0.1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solidFill>
                  <a:srgbClr val="AF00DB"/>
                </a:solidFill>
                <a:ea typeface="+mn-lt"/>
                <a:cs typeface="+mn-lt"/>
              </a:rPr>
              <a:t>elif</a:t>
            </a:r>
            <a:r>
              <a:rPr lang="ko-KR" sz="1100" dirty="0">
                <a:ea typeface="+mn-lt"/>
                <a:cs typeface="+mn-lt"/>
              </a:rPr>
              <a:t> </a:t>
            </a:r>
            <a:r>
              <a:rPr lang="ko-KR" sz="1100" dirty="0" err="1">
                <a:ea typeface="+mn-lt"/>
                <a:cs typeface="+mn-lt"/>
              </a:rPr>
              <a:t>epoch</a:t>
            </a:r>
            <a:r>
              <a:rPr lang="ko-KR" sz="1100" dirty="0">
                <a:ea typeface="+mn-lt"/>
                <a:cs typeface="+mn-lt"/>
              </a:rPr>
              <a:t> &gt;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50</a:t>
            </a:r>
            <a:r>
              <a:rPr lang="ko-KR" sz="1100" dirty="0">
                <a:ea typeface="+mn-lt"/>
                <a:cs typeface="+mn-lt"/>
              </a:rPr>
              <a:t>: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    </a:t>
            </a:r>
            <a:r>
              <a:rPr lang="ko-KR" sz="1100" dirty="0" err="1">
                <a:ea typeface="+mn-lt"/>
                <a:cs typeface="+mn-lt"/>
              </a:rPr>
              <a:t>lr</a:t>
            </a:r>
            <a:r>
              <a:rPr lang="ko-KR" sz="1100" dirty="0">
                <a:ea typeface="+mn-lt"/>
                <a:cs typeface="+mn-lt"/>
              </a:rPr>
              <a:t> *= </a:t>
            </a:r>
            <a:r>
              <a:rPr lang="ko-KR" sz="1100" dirty="0">
                <a:solidFill>
                  <a:srgbClr val="098156"/>
                </a:solidFill>
                <a:ea typeface="+mn-lt"/>
                <a:cs typeface="+mn-lt"/>
              </a:rPr>
              <a:t>0.5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solidFill>
                  <a:srgbClr val="AF00DB"/>
                </a:solidFill>
                <a:ea typeface="+mn-lt"/>
                <a:cs typeface="+mn-lt"/>
              </a:rPr>
              <a:t>return</a:t>
            </a:r>
            <a:r>
              <a:rPr lang="ko-KR" sz="1100" dirty="0">
                <a:ea typeface="+mn-lt"/>
                <a:cs typeface="+mn-lt"/>
              </a:rPr>
              <a:t> </a:t>
            </a:r>
            <a:r>
              <a:rPr lang="ko-KR" sz="1100" dirty="0" err="1">
                <a:ea typeface="+mn-lt"/>
                <a:cs typeface="+mn-lt"/>
              </a:rPr>
              <a:t>lr</a:t>
            </a:r>
            <a:endParaRPr lang="en-US" altLang="ko-KR" dirty="0" err="1"/>
          </a:p>
          <a:p>
            <a:pPr>
              <a:buNone/>
            </a:pPr>
            <a:r>
              <a:rPr lang="ko-KR" sz="1100" dirty="0">
                <a:solidFill>
                  <a:srgbClr val="008000"/>
                </a:solidFill>
                <a:ea typeface="+mn-lt"/>
                <a:cs typeface="+mn-lt"/>
              </a:rPr>
              <a:t># 모델 학습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lr_scheduler</a:t>
            </a:r>
            <a:r>
              <a:rPr lang="ko-KR" sz="1100" dirty="0">
                <a:ea typeface="+mn-lt"/>
                <a:cs typeface="+mn-lt"/>
              </a:rPr>
              <a:t> = </a:t>
            </a:r>
            <a:r>
              <a:rPr lang="ko-KR" sz="1100" dirty="0" err="1">
                <a:ea typeface="+mn-lt"/>
                <a:cs typeface="+mn-lt"/>
              </a:rPr>
              <a:t>LearningRateScheduler</a:t>
            </a:r>
            <a:r>
              <a:rPr lang="ko-KR" sz="1100" dirty="0">
                <a:ea typeface="+mn-lt"/>
                <a:cs typeface="+mn-lt"/>
              </a:rPr>
              <a:t>(</a:t>
            </a:r>
            <a:r>
              <a:rPr lang="ko-KR" sz="1100" dirty="0" err="1">
                <a:ea typeface="+mn-lt"/>
                <a:cs typeface="+mn-lt"/>
              </a:rPr>
              <a:t>lr_schedule</a:t>
            </a:r>
            <a:r>
              <a:rPr lang="ko-KR" sz="1100" dirty="0">
                <a:ea typeface="+mn-lt"/>
                <a:cs typeface="+mn-lt"/>
              </a:rPr>
              <a:t>)</a:t>
            </a:r>
            <a:endParaRPr lang="ko-KR" dirty="0"/>
          </a:p>
          <a:p>
            <a:pPr>
              <a:buNone/>
            </a:pPr>
            <a:r>
              <a:rPr lang="ko-KR" sz="1100" dirty="0" err="1">
                <a:ea typeface="+mn-lt"/>
                <a:cs typeface="+mn-lt"/>
              </a:rPr>
              <a:t>history</a:t>
            </a:r>
            <a:r>
              <a:rPr lang="ko-KR" sz="1100" dirty="0">
                <a:ea typeface="+mn-lt"/>
                <a:cs typeface="+mn-lt"/>
              </a:rPr>
              <a:t> = </a:t>
            </a:r>
            <a:r>
              <a:rPr lang="ko-KR" sz="1100" dirty="0" err="1">
                <a:ea typeface="+mn-lt"/>
                <a:cs typeface="+mn-lt"/>
              </a:rPr>
              <a:t>model.fit</a:t>
            </a:r>
            <a:r>
              <a:rPr lang="ko-KR" sz="1100" dirty="0">
                <a:ea typeface="+mn-lt"/>
                <a:cs typeface="+mn-lt"/>
              </a:rPr>
              <a:t>(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train_generator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epochs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 err="1">
                <a:ea typeface="+mn-lt"/>
                <a:cs typeface="+mn-lt"/>
              </a:rPr>
              <a:t>num_epochs</a:t>
            </a:r>
            <a:r>
              <a:rPr lang="ko-KR" sz="1100" dirty="0">
                <a:ea typeface="+mn-lt"/>
                <a:cs typeface="+mn-lt"/>
              </a:rPr>
              <a:t>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callbacks</a:t>
            </a:r>
            <a:r>
              <a:rPr lang="ko-KR" sz="1100" dirty="0">
                <a:ea typeface="+mn-lt"/>
                <a:cs typeface="+mn-lt"/>
              </a:rPr>
              <a:t>=[</a:t>
            </a:r>
            <a:r>
              <a:rPr lang="ko-KR" sz="1100" dirty="0" err="1">
                <a:ea typeface="+mn-lt"/>
                <a:cs typeface="+mn-lt"/>
              </a:rPr>
              <a:t>lr_scheduler</a:t>
            </a:r>
            <a:r>
              <a:rPr lang="ko-KR" sz="1100" dirty="0">
                <a:ea typeface="+mn-lt"/>
                <a:cs typeface="+mn-lt"/>
              </a:rPr>
              <a:t>],</a:t>
            </a:r>
            <a:endParaRPr lang="ko-KR" dirty="0"/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    </a:t>
            </a:r>
            <a:r>
              <a:rPr lang="ko-KR" sz="1100" dirty="0" err="1">
                <a:ea typeface="+mn-lt"/>
                <a:cs typeface="+mn-lt"/>
              </a:rPr>
              <a:t>validation_data</a:t>
            </a:r>
            <a:r>
              <a:rPr lang="ko-KR" sz="1100" dirty="0">
                <a:ea typeface="+mn-lt"/>
                <a:cs typeface="+mn-lt"/>
              </a:rPr>
              <a:t>=</a:t>
            </a:r>
            <a:r>
              <a:rPr lang="ko-KR" sz="1100" dirty="0" err="1">
                <a:ea typeface="+mn-lt"/>
                <a:cs typeface="+mn-lt"/>
              </a:rPr>
              <a:t>val_generator</a:t>
            </a:r>
            <a:r>
              <a:rPr lang="ko-KR" altLang="en-US" sz="1100" dirty="0">
                <a:ea typeface="+mn-lt"/>
                <a:cs typeface="+mn-lt"/>
              </a:rPr>
              <a:t> </a:t>
            </a:r>
            <a:endParaRPr lang="ko-KR" sz="1100">
              <a:solidFill>
                <a:srgbClr val="008000"/>
              </a:solidFill>
              <a:ea typeface="Malgun Gothic Semilight"/>
              <a:cs typeface="Malgun Gothic Semilight"/>
            </a:endParaRPr>
          </a:p>
          <a:p>
            <a:pPr>
              <a:buNone/>
            </a:pPr>
            <a:r>
              <a:rPr lang="ko-KR" sz="1100" dirty="0">
                <a:ea typeface="+mn-lt"/>
                <a:cs typeface="+mn-lt"/>
              </a:rPr>
              <a:t>)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DD879-50A7-2B88-FD44-CC6D414B213E}"/>
              </a:ext>
            </a:extLst>
          </p:cNvPr>
          <p:cNvSpPr txBox="1"/>
          <p:nvPr/>
        </p:nvSpPr>
        <p:spPr>
          <a:xfrm>
            <a:off x="6848230" y="1709615"/>
            <a:ext cx="36146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Malgun Gothic Semilight"/>
                <a:cs typeface="Malgun Gothic Semilight"/>
              </a:rPr>
              <a:t>옵티마이저</a:t>
            </a:r>
            <a:r>
              <a:rPr lang="ko-KR" altLang="en-US" dirty="0">
                <a:ea typeface="Malgun Gothic Semilight"/>
                <a:cs typeface="Malgun Gothic Semilight"/>
              </a:rPr>
              <a:t> '</a:t>
            </a:r>
            <a:r>
              <a:rPr lang="ko-KR" altLang="en-US" err="1">
                <a:ea typeface="Malgun Gothic Semilight"/>
                <a:cs typeface="Malgun Gothic Semilight"/>
              </a:rPr>
              <a:t>Adam'으로</a:t>
            </a:r>
            <a:r>
              <a:rPr lang="ko-KR" altLang="en-US" dirty="0">
                <a:ea typeface="Malgun Gothic Semilight"/>
                <a:cs typeface="Malgun Gothic Semilight"/>
              </a:rPr>
              <a:t> 설정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평가지표는 정확도로 설정</a:t>
            </a:r>
            <a:r>
              <a:rPr lang="ko-KR" altLang="en-US" dirty="0">
                <a:solidFill>
                  <a:srgbClr val="000000"/>
                </a:solidFill>
                <a:latin typeface="Malgun Gothic Semilight"/>
                <a:ea typeface="+mn-lt"/>
                <a:cs typeface="+mn-lt"/>
              </a:rPr>
              <a:t> </a:t>
            </a:r>
            <a:r>
              <a:rPr lang="ko-KR" altLang="en-US" dirty="0" err="1">
                <a:solidFill>
                  <a:srgbClr val="000000"/>
                </a:solidFill>
                <a:latin typeface="Malgun Gothic Semilight"/>
                <a:ea typeface="+mn-lt"/>
                <a:cs typeface="+mn-lt"/>
              </a:rPr>
              <a:t>categorical</a:t>
            </a:r>
            <a:r>
              <a:rPr lang="ko-KR" altLang="en-US" dirty="0">
                <a:solidFill>
                  <a:srgbClr val="000000"/>
                </a:solidFill>
                <a:latin typeface="Malgun Gothic Semilight"/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Malgun Gothic Semilight"/>
                <a:ea typeface="+mn-lt"/>
                <a:cs typeface="+mn-lt"/>
              </a:rPr>
              <a:t>crossentropy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로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설정하여 다중 클래스 분류의 손실함수로 지정</a:t>
            </a:r>
            <a:endParaRPr lang="ko-KR" sz="1200" dirty="0">
              <a:solidFill>
                <a:srgbClr val="374151"/>
              </a:solidFill>
              <a:ea typeface="Malgun Gothic Semilight"/>
              <a:cs typeface="Malgun Gothic S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8411-FCBB-5652-53DA-6A5CBD9C8965}"/>
              </a:ext>
            </a:extLst>
          </p:cNvPr>
          <p:cNvSpPr txBox="1"/>
          <p:nvPr/>
        </p:nvSpPr>
        <p:spPr>
          <a:xfrm>
            <a:off x="2667000" y="2774461"/>
            <a:ext cx="2559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Epoch에</a:t>
            </a:r>
            <a:r>
              <a:rPr lang="ko-KR" altLang="en-US" dirty="0">
                <a:ea typeface="Malgun Gothic Semilight"/>
                <a:cs typeface="Malgun Gothic Semilight"/>
              </a:rPr>
              <a:t> 따라서 </a:t>
            </a:r>
            <a:r>
              <a:rPr lang="ko-KR" altLang="en-US" dirty="0" err="1">
                <a:ea typeface="Malgun Gothic Semilight"/>
                <a:cs typeface="Malgun Gothic Semilight"/>
              </a:rPr>
              <a:t>학습률을</a:t>
            </a:r>
            <a:r>
              <a:rPr lang="ko-KR" altLang="en-US" dirty="0">
                <a:ea typeface="Malgun Gothic Semilight"/>
                <a:cs typeface="Malgun Gothic Semilight"/>
              </a:rPr>
              <a:t> 조정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AAA7-689B-9733-7FC5-3970338B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"/>
              </a:rPr>
              <a:t>모델 성능 및 평가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A15828B-B250-AB99-38DF-EFFFFFA2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274" y="1688856"/>
            <a:ext cx="6113606" cy="38597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CA043-3BED-0679-07C6-6A3CD55E58D9}"/>
              </a:ext>
            </a:extLst>
          </p:cNvPr>
          <p:cNvSpPr txBox="1"/>
          <p:nvPr/>
        </p:nvSpPr>
        <p:spPr>
          <a:xfrm>
            <a:off x="7532076" y="1768230"/>
            <a:ext cx="40249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Epoch를</a:t>
            </a:r>
            <a:r>
              <a:rPr lang="ko-KR" altLang="en-US" dirty="0">
                <a:ea typeface="Malgun Gothic Semilight"/>
                <a:cs typeface="Malgun Gothic Semilight"/>
              </a:rPr>
              <a:t> 200으로 설정하여 학습한 결과 훈련데이터의 경우 정확도가 0.9517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검증데이터의 경우 정확도는 0.9151정도의 성능을 보여줌</a:t>
            </a:r>
          </a:p>
          <a:p>
            <a:r>
              <a:rPr lang="ko-KR" altLang="en-US" dirty="0">
                <a:ea typeface="Malgun Gothic Semilight"/>
                <a:cs typeface="Malgun Gothic Semilight"/>
              </a:rPr>
              <a:t>하지만 옆모습이나 </a:t>
            </a:r>
            <a:r>
              <a:rPr lang="ko-KR" altLang="en-US" dirty="0" err="1">
                <a:ea typeface="Malgun Gothic Semilight"/>
                <a:cs typeface="Malgun Gothic Semilight"/>
              </a:rPr>
              <a:t>suv의</a:t>
            </a:r>
            <a:r>
              <a:rPr lang="ko-KR" altLang="en-US" dirty="0">
                <a:ea typeface="Malgun Gothic Semilight"/>
                <a:cs typeface="Malgun Gothic Semilight"/>
              </a:rPr>
              <a:t> 경우 아직 정확도가 떨어지는 단점이 있음</a:t>
            </a:r>
          </a:p>
        </p:txBody>
      </p:sp>
    </p:spTree>
    <p:extLst>
      <p:ext uri="{BB962C8B-B14F-4D97-AF65-F5344CB8AC3E}">
        <p14:creationId xmlns:p14="http://schemas.microsoft.com/office/powerpoint/2010/main" val="13108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ShapesVTI</vt:lpstr>
      <vt:lpstr>딥러닝 이해 기말 프로젝트</vt:lpstr>
      <vt:lpstr>CNN을 이용한 이미지 분류</vt:lpstr>
      <vt:lpstr>사용한 데이터셋</vt:lpstr>
      <vt:lpstr>데이터 전처리</vt:lpstr>
      <vt:lpstr>CNN모델 구성</vt:lpstr>
      <vt:lpstr>모델 학습</vt:lpstr>
      <vt:lpstr>모델 성능 및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181</cp:revision>
  <dcterms:created xsi:type="dcterms:W3CDTF">2023-06-15T10:41:09Z</dcterms:created>
  <dcterms:modified xsi:type="dcterms:W3CDTF">2023-06-15T12:50:14Z</dcterms:modified>
</cp:coreProperties>
</file>