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18"/>
  </p:handoutMasterIdLst>
  <p:sldIdLst>
    <p:sldId id="256" r:id="rId2"/>
    <p:sldId id="278" r:id="rId3"/>
    <p:sldId id="279" r:id="rId4"/>
    <p:sldId id="281" r:id="rId5"/>
    <p:sldId id="338" r:id="rId6"/>
    <p:sldId id="324" r:id="rId7"/>
    <p:sldId id="327" r:id="rId8"/>
    <p:sldId id="331" r:id="rId9"/>
    <p:sldId id="330" r:id="rId10"/>
    <p:sldId id="332" r:id="rId11"/>
    <p:sldId id="333" r:id="rId12"/>
    <p:sldId id="334" r:id="rId13"/>
    <p:sldId id="335" r:id="rId14"/>
    <p:sldId id="336" r:id="rId15"/>
    <p:sldId id="328" r:id="rId16"/>
    <p:sldId id="329" r:id="rId17"/>
  </p:sldIdLst>
  <p:sldSz cx="9144000" cy="6858000" type="screen4x3"/>
  <p:notesSz cx="6662738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66"/>
    <a:srgbClr val="FFCC99"/>
    <a:srgbClr val="9999FF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97" autoAdjust="0"/>
  </p:normalViewPr>
  <p:slideViewPr>
    <p:cSldViewPr>
      <p:cViewPr varScale="1">
        <p:scale>
          <a:sx n="110" d="100"/>
          <a:sy n="110" d="100"/>
        </p:scale>
        <p:origin x="1542" y="13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9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04773FE-22AD-EA68-FD92-6E2E040D07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C3711EA-1C3D-AA40-604D-34D8AC192D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48A81AF-BB58-8E99-7065-23537E2980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B0BCD45-FB2A-0421-0A27-431F8E1B9F6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099A788-9C20-45EC-8F77-A0B49F8C0E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파랑색 박엽지">
            <a:extLst>
              <a:ext uri="{FF2B5EF4-FFF2-40B4-BE49-F238E27FC236}">
                <a16:creationId xmlns:a16="http://schemas.microsoft.com/office/drawing/2014/main" id="{759D0927-3431-2912-5528-0067D775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077200" cy="487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486650" cy="2057400"/>
          </a:xfrm>
        </p:spPr>
        <p:txBody>
          <a:bodyPr/>
          <a:lstStyle>
            <a:lvl1pPr algn="ctr">
              <a:defRPr sz="57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724400"/>
            <a:ext cx="57150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ko-KR" altLang="en-US"/>
              <a:t>마스터 부제목 유형 편집</a:t>
            </a:r>
          </a:p>
        </p:txBody>
      </p:sp>
    </p:spTree>
    <p:extLst>
      <p:ext uri="{BB962C8B-B14F-4D97-AF65-F5344CB8AC3E}">
        <p14:creationId xmlns:p14="http://schemas.microsoft.com/office/powerpoint/2010/main" val="30599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881BC1-6B47-4890-CFE5-875C5B1980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4C22F2-66B9-F415-1FBF-63E676861E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24CE2-3F81-4299-A83B-3353496417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65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5265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0555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2820A2-6AA7-FD2A-3110-E1531CFE89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39C8C2-BFB4-008C-F441-217D485D78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69EBC-608E-4BF9-AB73-B41748EF2C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2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D31BB8-CAA5-F827-B4D5-B3766006C7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D615EB-A55E-72D2-3E6C-32846042F8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D0800-9103-4A26-B8FE-581D91273A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0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153D72-A79A-B75E-E39C-FD5FF9B2FB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1D410F-3887-FFD8-9085-6C93AB1ECD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DB853-5A65-44CD-A29F-F557B96E40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29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17D9-8821-5E2A-90D9-B327FFF8B1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8E450A-6D38-AB60-2A26-31A6A91105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8114-CA7B-4BFA-A99E-14738E91FF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27BB89-498C-E563-6D37-3EB57C42AC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AF4542-53DB-59FF-A2FB-74E6A3FFCD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CE9D8-84D5-42F8-966A-153DBFE6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74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27400-75AD-A639-4D4C-8AEBB4A845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5D7506-FA27-3D3C-A660-1860018AC6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E3A88-0A8F-4BEA-A610-1FE86FFA71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7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1E2D726-A35B-DE64-FD2A-97FA63632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9CC28F-1EAB-9AD6-2611-BCC0AD4307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566F0-86C4-4BE8-98B5-C72B5D9342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1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202E2C-086E-2CDE-9DB3-4DE8A62A58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D0CAA2-52D0-A4E8-9C44-DB12B2BBD3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28B1A-0FFC-44A4-A650-FDF9B3EF9C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B97355-BECE-1CE0-45A1-FBCD971D2A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345565-D16C-B961-5759-AE57F46191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7CD7D-DDEC-4777-8724-61FC117610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2DD096B4-C50E-4DF5-430E-E5D6A485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14300"/>
            <a:ext cx="8915400" cy="792163"/>
          </a:xfrm>
          <a:prstGeom prst="roundRect">
            <a:avLst>
              <a:gd name="adj" fmla="val 16667"/>
            </a:avLst>
          </a:prstGeom>
          <a:solidFill>
            <a:srgbClr val="E1E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4382365-53EB-F79E-E1CE-BBB38FDD8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E1093D6-0215-4556-1BAB-4AEC8C80D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EB230B58-AC59-8820-01B4-38789B22D2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4FA2EF60-A4FC-7567-1447-B3E6A043D0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A83F48-F722-454C-B0F1-CBFF36220F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u"/>
        <a:defRPr kumimoji="1" sz="2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w"/>
        <a:defRPr kumimoji="1"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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3DDF999-994A-DCA7-8A2F-1686497C28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오버플로우</a:t>
            </a:r>
            <a:r>
              <a:rPr lang="ko-KR" altLang="en-US" dirty="0"/>
              <a:t> 해결</a:t>
            </a:r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10600" cy="85687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ko-KR" sz="2000" dirty="0"/>
              <a:t>main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en-US" altLang="ko-KR" sz="1800" dirty="0" err="1"/>
              <a:t>HashMain.c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각종</a:t>
            </a:r>
            <a:r>
              <a:rPr lang="en-US" altLang="ko-KR" sz="1800" dirty="0"/>
              <a:t> </a:t>
            </a:r>
            <a:r>
              <a:rPr lang="ko-KR" altLang="en-US" sz="1800" dirty="0"/>
              <a:t>명령을 수행</a:t>
            </a:r>
          </a:p>
          <a:p>
            <a:pPr lvl="1">
              <a:lnSpc>
                <a:spcPct val="70000"/>
              </a:lnSpc>
              <a:defRPr/>
            </a:pP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FE1BC-D317-D38A-77F6-9E23311F7F64}"/>
              </a:ext>
            </a:extLst>
          </p:cNvPr>
          <p:cNvSpPr txBox="1"/>
          <p:nvPr/>
        </p:nvSpPr>
        <p:spPr>
          <a:xfrm>
            <a:off x="827584" y="2384884"/>
            <a:ext cx="67327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 유형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가지는 레코드 삽입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 :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가지는 레코드 삭제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 :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가지는 레코드 검색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: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페이지 내용보기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: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페이지 보기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880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854" y="1160748"/>
            <a:ext cx="8610600" cy="85687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ko-KR" sz="2000" dirty="0" err="1"/>
              <a:t>Hash.c</a:t>
            </a:r>
            <a:r>
              <a:rPr lang="ko-KR" altLang="en-US" sz="2000" dirty="0"/>
              <a:t>의 역할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en-US" altLang="ko-KR" sz="1800" dirty="0"/>
              <a:t>main</a:t>
            </a:r>
            <a:r>
              <a:rPr lang="ko-KR" altLang="en-US" sz="1800" dirty="0"/>
              <a:t>에서 요구한 각종</a:t>
            </a:r>
            <a:r>
              <a:rPr lang="en-US" altLang="ko-KR" sz="1800" dirty="0"/>
              <a:t> </a:t>
            </a:r>
            <a:r>
              <a:rPr lang="ko-KR" altLang="en-US" sz="1800" dirty="0"/>
              <a:t>명령을 수행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관련 자료구조는 </a:t>
            </a:r>
            <a:r>
              <a:rPr lang="en-US" altLang="ko-KR" sz="1800" dirty="0" err="1"/>
              <a:t>Hash.h</a:t>
            </a:r>
            <a:r>
              <a:rPr lang="en-US" altLang="ko-KR" sz="1800" dirty="0"/>
              <a:t> </a:t>
            </a:r>
            <a:r>
              <a:rPr lang="ko-KR" altLang="en-US" sz="1800" dirty="0"/>
              <a:t>에서 정의 됨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FE1BC-D317-D38A-77F6-9E23311F7F64}"/>
              </a:ext>
            </a:extLst>
          </p:cNvPr>
          <p:cNvSpPr txBox="1"/>
          <p:nvPr/>
        </p:nvSpPr>
        <p:spPr>
          <a:xfrm>
            <a:off x="971600" y="2456892"/>
            <a:ext cx="6732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initHash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closeHash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Remove(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Search(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HashRecord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Show_Header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Show_Page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page_no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Show_Page_All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32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854" y="1160748"/>
            <a:ext cx="8610600" cy="85687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ko-KR" sz="2000" dirty="0" err="1"/>
              <a:t>HashPage.c</a:t>
            </a:r>
            <a:r>
              <a:rPr lang="ko-KR" altLang="en-US" sz="2000" dirty="0"/>
              <a:t>의 역할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en-US" altLang="ko-KR" sz="1800" dirty="0" err="1"/>
              <a:t>Hash.c</a:t>
            </a:r>
            <a:r>
              <a:rPr lang="en-US" altLang="ko-KR" sz="1800" dirty="0"/>
              <a:t> </a:t>
            </a:r>
            <a:r>
              <a:rPr lang="ko-KR" altLang="en-US" sz="1800" dirty="0"/>
              <a:t>에서 요구한 각종</a:t>
            </a:r>
            <a:r>
              <a:rPr lang="en-US" altLang="ko-KR" sz="1800" dirty="0"/>
              <a:t> </a:t>
            </a:r>
            <a:r>
              <a:rPr lang="ko-KR" altLang="en-US" sz="1800" dirty="0"/>
              <a:t>명령을 수행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각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 레벨에서의 구체적인 작업 수행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관련 자료구조는 </a:t>
            </a:r>
            <a:r>
              <a:rPr lang="en-US" altLang="ko-KR" sz="1800" dirty="0" err="1"/>
              <a:t>Hash.h</a:t>
            </a:r>
            <a:r>
              <a:rPr lang="en-US" altLang="ko-KR" sz="1800" dirty="0"/>
              <a:t> </a:t>
            </a:r>
            <a:r>
              <a:rPr lang="ko-KR" altLang="en-US" sz="1800" dirty="0"/>
              <a:t>에서 정의 됨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FE1BC-D317-D38A-77F6-9E23311F7F64}"/>
              </a:ext>
            </a:extLst>
          </p:cNvPr>
          <p:cNvSpPr txBox="1"/>
          <p:nvPr/>
        </p:nvSpPr>
        <p:spPr>
          <a:xfrm>
            <a:off x="1007604" y="2335594"/>
            <a:ext cx="673274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initHashPage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loadHashHeaderPage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saveHashHeaderPage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bufferToHashPage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hashPageToBuffer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addRecord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addRecordToArray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removeRecord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removeRecordFromArray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HashRecord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searchRecord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getRecordIndex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isFull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48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854" y="1160748"/>
            <a:ext cx="8610600" cy="1174846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ko-KR" sz="2000" dirty="0" err="1"/>
              <a:t>BufferManager.c</a:t>
            </a:r>
            <a:r>
              <a:rPr lang="ko-KR" altLang="en-US" sz="2000" dirty="0"/>
              <a:t>의 역할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파일</a:t>
            </a:r>
            <a:r>
              <a:rPr lang="en-US" altLang="ko-KR" sz="1800" dirty="0"/>
              <a:t> </a:t>
            </a:r>
            <a:r>
              <a:rPr lang="ko-KR" altLang="en-US" sz="1800" dirty="0"/>
              <a:t>입출력에 관한 명령을 수행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각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 내용을 읽고 쓰기를 수행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관련 자료구조는 </a:t>
            </a:r>
            <a:r>
              <a:rPr lang="en-US" altLang="ko-KR" sz="1800" dirty="0" err="1"/>
              <a:t>BufferManager.h</a:t>
            </a:r>
            <a:r>
              <a:rPr lang="en-US" altLang="ko-KR" sz="1800" dirty="0"/>
              <a:t> </a:t>
            </a:r>
            <a:r>
              <a:rPr lang="ko-KR" altLang="en-US" sz="1800" dirty="0"/>
              <a:t>에서 정의 됨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FE1BC-D317-D38A-77F6-9E23311F7F64}"/>
              </a:ext>
            </a:extLst>
          </p:cNvPr>
          <p:cNvSpPr txBox="1"/>
          <p:nvPr/>
        </p:nvSpPr>
        <p:spPr>
          <a:xfrm>
            <a:off x="1691680" y="2780928"/>
            <a:ext cx="33123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initBufferManager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readPage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writePage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newPage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freePage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loadHeaderPage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saveHeaderPage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981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1070-869D-53CE-B125-BE4D14E80FCE}"/>
              </a:ext>
            </a:extLst>
          </p:cNvPr>
          <p:cNvSpPr txBox="1"/>
          <p:nvPr/>
        </p:nvSpPr>
        <p:spPr>
          <a:xfrm>
            <a:off x="611560" y="1759801"/>
            <a:ext cx="74888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//(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가지는 레코드 삽입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fscanf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%s"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record.key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record.value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record.key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record.value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"insert (%d, %s) : success\n"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record.key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record.value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83DACC-52FD-8B10-7C42-B1F601D1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4" y="1160748"/>
            <a:ext cx="8610600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70000"/>
              </a:lnSpc>
              <a:defRPr/>
            </a:pPr>
            <a:r>
              <a:rPr lang="ko-KR" altLang="en-US" sz="2000" kern="0"/>
              <a:t>레코드 삽입과정</a:t>
            </a:r>
            <a:endParaRPr lang="en-US" altLang="ko-KR" sz="18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BD53D-0021-9360-F30E-40353342A91E}"/>
              </a:ext>
            </a:extLst>
          </p:cNvPr>
          <p:cNvSpPr txBox="1"/>
          <p:nvPr/>
        </p:nvSpPr>
        <p:spPr>
          <a:xfrm>
            <a:off x="611560" y="3204204"/>
            <a:ext cx="802889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u="sng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Hash.c</a:t>
            </a:r>
            <a:endParaRPr lang="en-US" altLang="ko-KR" sz="1400" u="sng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(key, value)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갖는 레코드 추가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page;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HashRecord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record;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임의의 값으로 초기화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page= 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*)malloc(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(page, -1);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hash(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해시 함수를 통해 시작 주소 얻음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 동일한 키의 레코드가 존재하면 에러 출력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(Search(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 record) ==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272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8283F-D7DD-88DB-4B12-DD7EC814E7B4}"/>
              </a:ext>
            </a:extLst>
          </p:cNvPr>
          <p:cNvSpPr txBox="1"/>
          <p:nvPr/>
        </p:nvSpPr>
        <p:spPr>
          <a:xfrm>
            <a:off x="521550" y="1304764"/>
            <a:ext cx="81009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여유 공간이 있는 페이지를 찾을 때까지 탐색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page);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isFull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(page) ==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여유 공간이 있는 페이지를 찾으면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루프를 빠져나감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page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공간이 없으면 다음 페이지에서 탐색 계속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page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0) {  //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 페이지가 비었다면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page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페이지 번호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newPageNo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얻음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page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/*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페이지의 다음 페이지를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newPageNo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(page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page);</a:t>
            </a:r>
          </a:p>
          <a:p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 페이지를 초기화 *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(page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recArray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free(page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recArray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initHashPage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(page,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currentPageNo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49A7C-44D3-7348-CAE3-A90E97BC29F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kern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kern="0"/>
              <a:t> </a:t>
            </a:r>
            <a:r>
              <a:rPr lang="ko-KR" altLang="en-US" kern="0"/>
              <a:t>프로그램의 실행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6936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93D8E-7844-77D4-90F9-F81844120584}"/>
              </a:ext>
            </a:extLst>
          </p:cNvPr>
          <p:cNvSpPr txBox="1"/>
          <p:nvPr/>
        </p:nvSpPr>
        <p:spPr>
          <a:xfrm>
            <a:off x="683568" y="1484784"/>
            <a:ext cx="6156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 페이지가 있으면 탐색 계속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레코드가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구조체에 제대로 추가되었으면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실제로 디스크에 기록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addRecord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(page,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ret=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writeHashPage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(page -&gt;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page);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(page -&gt;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recArray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free(page -&gt;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recArray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free(page);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1EBE04-1D90-89FE-4A4C-DFE283E8387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kern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kern="0"/>
              <a:t> </a:t>
            </a:r>
            <a:r>
              <a:rPr lang="ko-KR" altLang="en-US" kern="0"/>
              <a:t>프로그램의 실행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6604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 err="1"/>
              <a:t>오버플로우</a:t>
            </a:r>
            <a:r>
              <a:rPr lang="ko-KR" altLang="en-US" dirty="0"/>
              <a:t> 해결 방법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10600" cy="53340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ko-KR" altLang="en-US" sz="2000" dirty="0" err="1"/>
              <a:t>오버플로우</a:t>
            </a:r>
            <a:endParaRPr lang="ko-KR" altLang="en-US" sz="20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삽입할 레코드가 꽉 찬 </a:t>
            </a:r>
            <a:r>
              <a:rPr lang="ko-KR" altLang="en-US" sz="1800" dirty="0" err="1"/>
              <a:t>버켓에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해싱될</a:t>
            </a:r>
            <a:r>
              <a:rPr lang="ko-KR" altLang="en-US" sz="1800" dirty="0"/>
              <a:t> 때</a:t>
            </a:r>
          </a:p>
          <a:p>
            <a:pPr>
              <a:lnSpc>
                <a:spcPct val="70000"/>
              </a:lnSpc>
              <a:defRPr/>
            </a:pPr>
            <a:endParaRPr lang="ko-KR" altLang="en-US" sz="2000" dirty="0"/>
          </a:p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해결 방법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개방 </a:t>
            </a:r>
            <a:r>
              <a:rPr lang="ko-KR" altLang="en-US" sz="1800" dirty="0" err="1"/>
              <a:t>주소법</a:t>
            </a:r>
            <a:r>
              <a:rPr lang="ko-KR" altLang="en-US" sz="1800" dirty="0"/>
              <a:t> 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폐쇄 </a:t>
            </a:r>
            <a:r>
              <a:rPr lang="ko-KR" altLang="en-US" sz="1800" dirty="0" err="1"/>
              <a:t>주소법</a:t>
            </a:r>
            <a:endParaRPr lang="ko-KR" altLang="en-US" sz="1800" dirty="0"/>
          </a:p>
          <a:p>
            <a:pPr>
              <a:lnSpc>
                <a:spcPct val="70000"/>
              </a:lnSpc>
              <a:defRPr/>
            </a:pPr>
            <a:endParaRPr lang="ko-KR" altLang="en-US" sz="2000" dirty="0"/>
          </a:p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개방 </a:t>
            </a:r>
            <a:r>
              <a:rPr lang="ko-KR" altLang="en-US" sz="2000" dirty="0" err="1"/>
              <a:t>주소법</a:t>
            </a:r>
            <a:endParaRPr lang="ko-KR" altLang="en-US" sz="20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계산 접근법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탐색할 </a:t>
            </a:r>
            <a:r>
              <a:rPr lang="ko-KR" altLang="en-US" sz="1800" dirty="0" err="1"/>
              <a:t>버켓의</a:t>
            </a:r>
            <a:r>
              <a:rPr lang="ko-KR" altLang="en-US" sz="1800" dirty="0"/>
              <a:t> 주소를 동적으로 계산</a:t>
            </a:r>
          </a:p>
          <a:p>
            <a:pPr>
              <a:lnSpc>
                <a:spcPct val="70000"/>
              </a:lnSpc>
              <a:defRPr/>
            </a:pPr>
            <a:endParaRPr lang="ko-KR" altLang="en-US" sz="2000" dirty="0"/>
          </a:p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폐쇄 </a:t>
            </a:r>
            <a:r>
              <a:rPr lang="ko-KR" altLang="en-US" sz="2000" dirty="0" err="1"/>
              <a:t>주소법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체인법</a:t>
            </a:r>
            <a:r>
              <a:rPr lang="en-US" altLang="ko-KR" sz="2000" dirty="0"/>
              <a:t>)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자료구조 접근법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 err="1"/>
              <a:t>오버플로우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버켓을</a:t>
            </a:r>
            <a:r>
              <a:rPr lang="ko-KR" altLang="en-US" sz="1800" dirty="0"/>
              <a:t> 체인으로 홈 </a:t>
            </a:r>
            <a:r>
              <a:rPr lang="ko-KR" altLang="en-US" sz="1800" dirty="0" err="1"/>
              <a:t>버켓에</a:t>
            </a:r>
            <a:r>
              <a:rPr lang="ko-KR" altLang="en-US" sz="1800" dirty="0"/>
              <a:t> 연결</a:t>
            </a:r>
          </a:p>
          <a:p>
            <a:pPr lvl="1">
              <a:lnSpc>
                <a:spcPct val="70000"/>
              </a:lnSpc>
              <a:defRPr/>
            </a:pPr>
            <a:endParaRPr lang="en-US" altLang="ko-K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>
            <a:extLst>
              <a:ext uri="{FF2B5EF4-FFF2-40B4-BE49-F238E27FC236}">
                <a16:creationId xmlns:a16="http://schemas.microsoft.com/office/drawing/2014/main" id="{392E105F-E77D-2663-08A1-934C14225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(1) </a:t>
            </a:r>
            <a:r>
              <a:rPr lang="ko-KR" altLang="en-US" dirty="0"/>
              <a:t>개방 </a:t>
            </a:r>
            <a:r>
              <a:rPr lang="ko-KR" altLang="en-US" dirty="0" err="1"/>
              <a:t>주소법</a:t>
            </a:r>
            <a:endParaRPr lang="ko-KR" altLang="en-US" dirty="0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66BCDF58-1D41-CAC0-0CD8-140A0F5C9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선형 조사</a:t>
            </a:r>
            <a:r>
              <a:rPr lang="en-US" altLang="ko-KR" dirty="0"/>
              <a:t>(</a:t>
            </a:r>
            <a:r>
              <a:rPr lang="ko-KR" altLang="en-US" dirty="0"/>
              <a:t>탐색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sz="2000" dirty="0"/>
              <a:t>다음의 빈 공간을 순차적으로 탐색</a:t>
            </a:r>
          </a:p>
          <a:p>
            <a:pPr lvl="1">
              <a:defRPr/>
            </a:pPr>
            <a:r>
              <a:rPr lang="en-US" altLang="ko-KR" sz="2000" dirty="0"/>
              <a:t>A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= f(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</a:t>
            </a:r>
            <a:r>
              <a:rPr lang="ko-KR" altLang="en-US" sz="2000" dirty="0"/>
              <a:t>키</a:t>
            </a:r>
            <a:r>
              <a:rPr lang="en-US" altLang="ko-KR" sz="2000" dirty="0"/>
              <a:t>)	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0,1,2,...</a:t>
            </a:r>
          </a:p>
          <a:p>
            <a:pPr lvl="2">
              <a:defRPr/>
            </a:pPr>
            <a:r>
              <a:rPr lang="en-US" altLang="ko-KR" sz="1600" dirty="0"/>
              <a:t>A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홈버킷</a:t>
            </a:r>
            <a:r>
              <a:rPr lang="en-US" altLang="ko-KR" sz="1600" dirty="0"/>
              <a:t> </a:t>
            </a:r>
          </a:p>
          <a:p>
            <a:pPr lvl="2">
              <a:defRPr/>
            </a:pPr>
            <a:r>
              <a:rPr lang="en-US" altLang="ko-KR" sz="1600" dirty="0"/>
              <a:t>ex) A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= (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ko-KR" sz="1600" dirty="0">
                <a:solidFill>
                  <a:srgbClr val="FF0000"/>
                </a:solidFill>
              </a:rPr>
              <a:t> step </a:t>
            </a:r>
            <a:r>
              <a:rPr lang="en-US" altLang="ko-KR" sz="1600" dirty="0"/>
              <a:t>+ hash(</a:t>
            </a:r>
            <a:r>
              <a:rPr lang="ko-KR" altLang="en-US" sz="1600" dirty="0"/>
              <a:t>키</a:t>
            </a:r>
            <a:r>
              <a:rPr lang="en-US" altLang="ko-KR" sz="1600" dirty="0"/>
              <a:t>)) mod N</a:t>
            </a:r>
          </a:p>
          <a:p>
            <a:pPr lvl="1">
              <a:defRPr/>
            </a:pPr>
            <a:r>
              <a:rPr lang="ko-KR" altLang="en-US" sz="2000" dirty="0"/>
              <a:t>원하는 레코드</a:t>
            </a:r>
            <a:r>
              <a:rPr lang="en-US" altLang="ko-KR" sz="2000" dirty="0"/>
              <a:t>/</a:t>
            </a:r>
            <a:r>
              <a:rPr lang="ko-KR" altLang="en-US" sz="2000" dirty="0"/>
              <a:t>빈 레코드까지 조사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F84FCCA-AEB6-E547-B952-14BE7775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3128963"/>
            <a:ext cx="3744913" cy="3011487"/>
          </a:xfrm>
          <a:prstGeom prst="rect">
            <a:avLst/>
          </a:prstGeom>
          <a:solidFill>
            <a:srgbClr val="00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0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1"/>
                </a:solidFill>
              </a:rPr>
              <a:t>insertLinear</a:t>
            </a:r>
            <a:r>
              <a:rPr lang="en-US" altLang="ko-KR" sz="1400" b="0">
                <a:solidFill>
                  <a:schemeClr val="tx1"/>
                </a:solidFill>
              </a:rPr>
              <a:t>(key) 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addr ←  </a:t>
            </a:r>
            <a:r>
              <a:rPr lang="en-US" altLang="ko-KR" sz="1400" b="0" i="1">
                <a:solidFill>
                  <a:schemeClr val="tx1"/>
                </a:solidFill>
              </a:rPr>
              <a:t>h</a:t>
            </a:r>
            <a:r>
              <a:rPr lang="en-US" altLang="ko-KR" sz="1400" b="0">
                <a:solidFill>
                  <a:schemeClr val="tx1"/>
                </a:solidFill>
              </a:rPr>
              <a:t>(key);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home-addr ←  addr;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 </a:t>
            </a:r>
            <a:r>
              <a:rPr lang="en-US" altLang="ko-KR" sz="1400">
                <a:solidFill>
                  <a:schemeClr val="tx1"/>
                </a:solidFill>
              </a:rPr>
              <a:t>while</a:t>
            </a:r>
            <a:r>
              <a:rPr lang="en-US" altLang="ko-KR" sz="1400" b="0">
                <a:solidFill>
                  <a:schemeClr val="tx1"/>
                </a:solidFill>
              </a:rPr>
              <a:t> (addr is full) </a:t>
            </a:r>
            <a:r>
              <a:rPr lang="en-US" altLang="ko-KR" sz="1400">
                <a:solidFill>
                  <a:schemeClr val="tx1"/>
                </a:solidFill>
              </a:rPr>
              <a:t>do</a:t>
            </a:r>
            <a:r>
              <a:rPr lang="en-US" altLang="ko-KR" sz="1400" b="0">
                <a:solidFill>
                  <a:schemeClr val="tx1"/>
                </a:solidFill>
              </a:rPr>
              <a:t> {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   addr ←  (addr + 1) mod N;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   if (addr = home-addr ) {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      </a:t>
            </a:r>
            <a:r>
              <a:rPr lang="en-US" altLang="ko-KR" sz="1400">
                <a:solidFill>
                  <a:schemeClr val="tx1"/>
                </a:solidFill>
              </a:rPr>
              <a:t>print</a:t>
            </a:r>
            <a:r>
              <a:rPr lang="en-US" altLang="ko-KR" sz="1400" b="0">
                <a:solidFill>
                  <a:schemeClr val="tx1"/>
                </a:solidFill>
              </a:rPr>
              <a:t> ("file is completely full");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      </a:t>
            </a:r>
            <a:r>
              <a:rPr lang="en-US" altLang="ko-KR" sz="1400">
                <a:solidFill>
                  <a:schemeClr val="tx1"/>
                </a:solidFill>
              </a:rPr>
              <a:t>return</a:t>
            </a:r>
            <a:r>
              <a:rPr lang="en-US" altLang="ko-KR" sz="1400" b="0">
                <a:solidFill>
                  <a:schemeClr val="tx1"/>
                </a:solidFill>
              </a:rPr>
              <a:t>;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   }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}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insert the key at addr; </a:t>
            </a: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>
                <a:solidFill>
                  <a:schemeClr val="tx1"/>
                </a:solidFill>
              </a:rPr>
              <a:t>     set the addr is full; </a:t>
            </a:r>
            <a:endParaRPr lang="en-US" altLang="ko-KR" sz="1400">
              <a:solidFill>
                <a:schemeClr val="tx1"/>
              </a:solidFill>
            </a:endParaRPr>
          </a:p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1"/>
                </a:solidFill>
              </a:rPr>
              <a:t>end</a:t>
            </a:r>
            <a:r>
              <a:rPr lang="en-US" altLang="ko-KR" sz="1400" b="0">
                <a:solidFill>
                  <a:schemeClr val="tx1"/>
                </a:solidFill>
              </a:rPr>
              <a:t> insertLinear()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F7FE62-1DE0-2526-62B0-C7855B78D710}"/>
              </a:ext>
            </a:extLst>
          </p:cNvPr>
          <p:cNvGraphicFramePr>
            <a:graphicFrameLocks noGrp="1"/>
          </p:cNvGraphicFramePr>
          <p:nvPr/>
        </p:nvGraphicFramePr>
        <p:xfrm>
          <a:off x="7108825" y="2565400"/>
          <a:ext cx="673100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오른쪽으로 구부러진 화살표 5">
            <a:extLst>
              <a:ext uri="{FF2B5EF4-FFF2-40B4-BE49-F238E27FC236}">
                <a16:creationId xmlns:a16="http://schemas.microsoft.com/office/drawing/2014/main" id="{0A9C7E9A-D3B2-181B-ABDB-AB2B509D195E}"/>
              </a:ext>
            </a:extLst>
          </p:cNvPr>
          <p:cNvSpPr/>
          <p:nvPr/>
        </p:nvSpPr>
        <p:spPr>
          <a:xfrm>
            <a:off x="6443663" y="2708275"/>
            <a:ext cx="144462" cy="7921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오른쪽으로 구부러진 화살표 6">
            <a:extLst>
              <a:ext uri="{FF2B5EF4-FFF2-40B4-BE49-F238E27FC236}">
                <a16:creationId xmlns:a16="http://schemas.microsoft.com/office/drawing/2014/main" id="{9B9824F5-D4BA-BE91-9EB0-710ECFAE3DF9}"/>
              </a:ext>
            </a:extLst>
          </p:cNvPr>
          <p:cNvSpPr/>
          <p:nvPr/>
        </p:nvSpPr>
        <p:spPr>
          <a:xfrm>
            <a:off x="6443663" y="3500438"/>
            <a:ext cx="144462" cy="7921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오른쪽으로 구부러진 화살표 7">
            <a:extLst>
              <a:ext uri="{FF2B5EF4-FFF2-40B4-BE49-F238E27FC236}">
                <a16:creationId xmlns:a16="http://schemas.microsoft.com/office/drawing/2014/main" id="{1EF45069-EAAB-F8BF-E989-2C6B1D8CA812}"/>
              </a:ext>
            </a:extLst>
          </p:cNvPr>
          <p:cNvSpPr/>
          <p:nvPr/>
        </p:nvSpPr>
        <p:spPr>
          <a:xfrm>
            <a:off x="6443663" y="4292600"/>
            <a:ext cx="144462" cy="7572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오른쪽으로 구부러진 화살표 8">
            <a:extLst>
              <a:ext uri="{FF2B5EF4-FFF2-40B4-BE49-F238E27FC236}">
                <a16:creationId xmlns:a16="http://schemas.microsoft.com/office/drawing/2014/main" id="{D991BCFE-8397-9508-4D4F-90C230B90059}"/>
              </a:ext>
            </a:extLst>
          </p:cNvPr>
          <p:cNvSpPr/>
          <p:nvPr/>
        </p:nvSpPr>
        <p:spPr>
          <a:xfrm>
            <a:off x="6443663" y="5084763"/>
            <a:ext cx="144462" cy="6842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960E6B-D0D6-8372-B752-105899C35842}"/>
              </a:ext>
            </a:extLst>
          </p:cNvPr>
          <p:cNvSpPr/>
          <p:nvPr/>
        </p:nvSpPr>
        <p:spPr>
          <a:xfrm>
            <a:off x="5432425" y="1989138"/>
            <a:ext cx="1152525" cy="431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2000" dirty="0"/>
              <a:t>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=0</a:t>
            </a:r>
            <a:endParaRPr lang="ko-KR" altLang="en-US" sz="1200" dirty="0"/>
          </a:p>
        </p:txBody>
      </p:sp>
      <p:sp>
        <p:nvSpPr>
          <p:cNvPr id="11" name="오른쪽 화살표 10">
            <a:extLst>
              <a:ext uri="{FF2B5EF4-FFF2-40B4-BE49-F238E27FC236}">
                <a16:creationId xmlns:a16="http://schemas.microsoft.com/office/drawing/2014/main" id="{581200A3-C67F-4063-90F2-C9328CA2644E}"/>
              </a:ext>
            </a:extLst>
          </p:cNvPr>
          <p:cNvSpPr/>
          <p:nvPr/>
        </p:nvSpPr>
        <p:spPr>
          <a:xfrm rot="1950071">
            <a:off x="6113463" y="2500313"/>
            <a:ext cx="360362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2" name="오른쪽으로 구부러진 화살표 11">
            <a:extLst>
              <a:ext uri="{FF2B5EF4-FFF2-40B4-BE49-F238E27FC236}">
                <a16:creationId xmlns:a16="http://schemas.microsoft.com/office/drawing/2014/main" id="{917B75BC-B492-38DD-FDD1-7CBE0E0DD111}"/>
              </a:ext>
            </a:extLst>
          </p:cNvPr>
          <p:cNvSpPr/>
          <p:nvPr/>
        </p:nvSpPr>
        <p:spPr>
          <a:xfrm>
            <a:off x="6227763" y="3465513"/>
            <a:ext cx="144462" cy="7921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으로 구부러진 화살표 12">
            <a:extLst>
              <a:ext uri="{FF2B5EF4-FFF2-40B4-BE49-F238E27FC236}">
                <a16:creationId xmlns:a16="http://schemas.microsoft.com/office/drawing/2014/main" id="{DD6A03A6-BA8F-C2FE-E649-910EDA5B9895}"/>
              </a:ext>
            </a:extLst>
          </p:cNvPr>
          <p:cNvSpPr/>
          <p:nvPr/>
        </p:nvSpPr>
        <p:spPr>
          <a:xfrm>
            <a:off x="6227763" y="4257675"/>
            <a:ext cx="144462" cy="7921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으로 구부러진 화살표 13">
            <a:extLst>
              <a:ext uri="{FF2B5EF4-FFF2-40B4-BE49-F238E27FC236}">
                <a16:creationId xmlns:a16="http://schemas.microsoft.com/office/drawing/2014/main" id="{E8B216B3-34C6-D67F-9399-3DC4812E7AED}"/>
              </a:ext>
            </a:extLst>
          </p:cNvPr>
          <p:cNvSpPr/>
          <p:nvPr/>
        </p:nvSpPr>
        <p:spPr>
          <a:xfrm>
            <a:off x="6227763" y="5049838"/>
            <a:ext cx="144462" cy="7191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오른쪽 화살표 14">
            <a:extLst>
              <a:ext uri="{FF2B5EF4-FFF2-40B4-BE49-F238E27FC236}">
                <a16:creationId xmlns:a16="http://schemas.microsoft.com/office/drawing/2014/main" id="{41117D55-1BFD-CAD2-2149-0AE04C2FA41B}"/>
              </a:ext>
            </a:extLst>
          </p:cNvPr>
          <p:cNvSpPr/>
          <p:nvPr/>
        </p:nvSpPr>
        <p:spPr>
          <a:xfrm rot="1950071">
            <a:off x="5897563" y="3255963"/>
            <a:ext cx="360362" cy="217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6" name="오른쪽으로 구부러진 화살표 15">
            <a:extLst>
              <a:ext uri="{FF2B5EF4-FFF2-40B4-BE49-F238E27FC236}">
                <a16:creationId xmlns:a16="http://schemas.microsoft.com/office/drawing/2014/main" id="{5B9EA391-C5E2-4B75-E900-A62ABE537D3A}"/>
              </a:ext>
            </a:extLst>
          </p:cNvPr>
          <p:cNvSpPr/>
          <p:nvPr/>
        </p:nvSpPr>
        <p:spPr>
          <a:xfrm flipH="1">
            <a:off x="7902575" y="2995613"/>
            <a:ext cx="200025" cy="7921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으로 구부러진 화살표 16">
            <a:extLst>
              <a:ext uri="{FF2B5EF4-FFF2-40B4-BE49-F238E27FC236}">
                <a16:creationId xmlns:a16="http://schemas.microsoft.com/office/drawing/2014/main" id="{1B2C30D3-1D77-6E33-DCFD-8590D308B5EA}"/>
              </a:ext>
            </a:extLst>
          </p:cNvPr>
          <p:cNvSpPr/>
          <p:nvPr/>
        </p:nvSpPr>
        <p:spPr>
          <a:xfrm flipH="1">
            <a:off x="7902575" y="3787775"/>
            <a:ext cx="200025" cy="7921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으로 구부러진 화살표 17">
            <a:extLst>
              <a:ext uri="{FF2B5EF4-FFF2-40B4-BE49-F238E27FC236}">
                <a16:creationId xmlns:a16="http://schemas.microsoft.com/office/drawing/2014/main" id="{781AD9E6-6847-A90D-48FE-CF5F28F27A28}"/>
              </a:ext>
            </a:extLst>
          </p:cNvPr>
          <p:cNvSpPr/>
          <p:nvPr/>
        </p:nvSpPr>
        <p:spPr>
          <a:xfrm flipH="1">
            <a:off x="7902575" y="4579938"/>
            <a:ext cx="215900" cy="7207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으로 구부러진 화살표 18">
            <a:extLst>
              <a:ext uri="{FF2B5EF4-FFF2-40B4-BE49-F238E27FC236}">
                <a16:creationId xmlns:a16="http://schemas.microsoft.com/office/drawing/2014/main" id="{B8623259-848C-5A8F-F741-3CCF9CEB763E}"/>
              </a:ext>
            </a:extLst>
          </p:cNvPr>
          <p:cNvSpPr/>
          <p:nvPr/>
        </p:nvSpPr>
        <p:spPr>
          <a:xfrm flipH="1">
            <a:off x="7902575" y="5300663"/>
            <a:ext cx="200025" cy="7921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2821F10-8564-B439-8A6B-67BDDAAC6235}"/>
              </a:ext>
            </a:extLst>
          </p:cNvPr>
          <p:cNvSpPr/>
          <p:nvPr/>
        </p:nvSpPr>
        <p:spPr>
          <a:xfrm flipH="1">
            <a:off x="7916863" y="2176463"/>
            <a:ext cx="1196975" cy="431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/>
              <a:t>A</a:t>
            </a:r>
            <a:r>
              <a:rPr lang="en-US" altLang="ko-KR" baseline="-25000" dirty="0"/>
              <a:t>0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21" name="오른쪽 화살표 20">
            <a:extLst>
              <a:ext uri="{FF2B5EF4-FFF2-40B4-BE49-F238E27FC236}">
                <a16:creationId xmlns:a16="http://schemas.microsoft.com/office/drawing/2014/main" id="{9B7204F7-B9F7-58AC-9770-FCE9E6CFE634}"/>
              </a:ext>
            </a:extLst>
          </p:cNvPr>
          <p:cNvSpPr/>
          <p:nvPr/>
        </p:nvSpPr>
        <p:spPr>
          <a:xfrm rot="19649929" flipH="1">
            <a:off x="8061325" y="2787650"/>
            <a:ext cx="49847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A1691F48-4068-4F4F-006A-EBD987FDA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1108075"/>
          <a:ext cx="1958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수식" r:id="rId3" imgW="749300" imgH="228600" progId="Equation.3">
                  <p:embed/>
                </p:oleObj>
              </mc:Choice>
              <mc:Fallback>
                <p:oleObj name="수식" r:id="rId3" imgW="749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108075"/>
                        <a:ext cx="19589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900ABC-1585-0CA8-2597-003CC7C55D23}"/>
              </a:ext>
            </a:extLst>
          </p:cNvPr>
          <p:cNvGraphicFramePr>
            <a:graphicFrameLocks noGrp="1"/>
          </p:cNvGraphicFramePr>
          <p:nvPr/>
        </p:nvGraphicFramePr>
        <p:xfrm>
          <a:off x="6673850" y="2559050"/>
          <a:ext cx="349250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91147" marR="91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>
            <a:extLst>
              <a:ext uri="{FF2B5EF4-FFF2-40B4-BE49-F238E27FC236}">
                <a16:creationId xmlns:a16="http://schemas.microsoft.com/office/drawing/2014/main" id="{67077E49-ECD9-7054-71E6-232FF2A61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400"/>
              <a:t>▶ </a:t>
            </a:r>
            <a:r>
              <a:rPr lang="ko-KR" altLang="en-US" sz="3400"/>
              <a:t>개방 주소법의 문제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2889FBD3-654B-9C1A-98F0-19B36D102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1069975"/>
          </a:xfrm>
        </p:spPr>
        <p:txBody>
          <a:bodyPr/>
          <a:lstStyle/>
          <a:p>
            <a:pPr>
              <a:defRPr/>
            </a:pPr>
            <a:r>
              <a:rPr lang="ko-KR" altLang="en-US" sz="1600" dirty="0"/>
              <a:t>레코드의 삭제 </a:t>
            </a:r>
          </a:p>
          <a:p>
            <a:pPr lvl="1">
              <a:defRPr/>
            </a:pPr>
            <a:r>
              <a:rPr lang="ko-KR" altLang="en-US" sz="1400" dirty="0"/>
              <a:t>삭제된 레코드를 공간으로 처리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2">
              <a:defRPr/>
            </a:pPr>
            <a:r>
              <a:rPr lang="ko-KR" altLang="en-US" sz="1000" dirty="0"/>
              <a:t>이후의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검색 실패</a:t>
            </a:r>
            <a:endParaRPr lang="en-US" altLang="ko-KR" sz="1000" dirty="0"/>
          </a:p>
          <a:p>
            <a:pPr lvl="1">
              <a:defRPr/>
            </a:pPr>
            <a:r>
              <a:rPr lang="ko-KR" altLang="en-US" sz="1400" dirty="0"/>
              <a:t>예 </a:t>
            </a:r>
            <a:r>
              <a:rPr lang="en-US" altLang="ko-KR" sz="1400" dirty="0"/>
              <a:t>: a</a:t>
            </a:r>
            <a:r>
              <a:rPr lang="en-US" altLang="ko-KR" sz="1400" dirty="0">
                <a:latin typeface="Calibri" panose="020F0502020204030204" pitchFamily="34" charset="0"/>
              </a:rPr>
              <a:t>→</a:t>
            </a:r>
            <a:r>
              <a:rPr lang="en-US" altLang="ko-KR" sz="1400" dirty="0"/>
              <a:t>1,  f</a:t>
            </a:r>
            <a:r>
              <a:rPr lang="en-US" altLang="ko-KR" sz="1400" dirty="0">
                <a:latin typeface="Calibri" panose="020F0502020204030204" pitchFamily="34" charset="0"/>
              </a:rPr>
              <a:t> → </a:t>
            </a:r>
            <a:r>
              <a:rPr lang="en-US" altLang="ko-KR" sz="1400" dirty="0"/>
              <a:t>1, b</a:t>
            </a:r>
            <a:r>
              <a:rPr lang="en-US" altLang="ko-KR" sz="1400" dirty="0">
                <a:latin typeface="Calibri" panose="020F0502020204030204" pitchFamily="34" charset="0"/>
              </a:rPr>
              <a:t> → </a:t>
            </a:r>
            <a:r>
              <a:rPr lang="en-US" altLang="ko-KR" sz="1400" dirty="0"/>
              <a:t>2, c</a:t>
            </a:r>
            <a:r>
              <a:rPr lang="en-US" altLang="ko-KR" sz="1400" dirty="0">
                <a:latin typeface="Calibri" panose="020F0502020204030204" pitchFamily="34" charset="0"/>
              </a:rPr>
              <a:t> → </a:t>
            </a:r>
            <a:r>
              <a:rPr lang="en-US" altLang="ko-KR" sz="1400" dirty="0"/>
              <a:t>3, d</a:t>
            </a:r>
            <a:r>
              <a:rPr lang="en-US" altLang="ko-KR" sz="1400" dirty="0">
                <a:latin typeface="Calibri" panose="020F0502020204030204" pitchFamily="34" charset="0"/>
              </a:rPr>
              <a:t> → </a:t>
            </a:r>
            <a:r>
              <a:rPr lang="en-US" altLang="ko-KR" sz="1400" dirty="0"/>
              <a:t>4, e</a:t>
            </a:r>
            <a:r>
              <a:rPr lang="en-US" altLang="ko-KR" sz="1400" dirty="0">
                <a:latin typeface="Calibri" panose="020F0502020204030204" pitchFamily="34" charset="0"/>
              </a:rPr>
              <a:t> → </a:t>
            </a:r>
            <a:r>
              <a:rPr lang="en-US" altLang="ko-KR" sz="1400" dirty="0"/>
              <a:t>5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해싱</a:t>
            </a:r>
            <a:r>
              <a:rPr lang="ko-KR" altLang="en-US" sz="1400" dirty="0"/>
              <a:t> 되었다면 다음과 같이 저장됨	 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43649E-4649-7EA6-84E6-3837F8D28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27488"/>
            <a:ext cx="403225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  <a:defRPr/>
            </a:pPr>
            <a:r>
              <a:rPr lang="ko-KR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논리적 삭제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삭제 표시</a:t>
            </a:r>
          </a:p>
        </p:txBody>
      </p:sp>
      <p:grpSp>
        <p:nvGrpSpPr>
          <p:cNvPr id="37893" name="Group 27">
            <a:extLst>
              <a:ext uri="{FF2B5EF4-FFF2-40B4-BE49-F238E27FC236}">
                <a16:creationId xmlns:a16="http://schemas.microsoft.com/office/drawing/2014/main" id="{3B699073-08AB-4419-94F4-D24CE07B3C3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155825"/>
            <a:ext cx="5549900" cy="647700"/>
            <a:chOff x="960" y="880"/>
            <a:chExt cx="3648" cy="652"/>
          </a:xfrm>
        </p:grpSpPr>
        <p:sp>
          <p:nvSpPr>
            <p:cNvPr id="38923" name="Rectangle 28">
              <a:extLst>
                <a:ext uri="{FF2B5EF4-FFF2-40B4-BE49-F238E27FC236}">
                  <a16:creationId xmlns:a16="http://schemas.microsoft.com/office/drawing/2014/main" id="{1F5BCC9A-2199-41EB-11FB-896728F08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206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accent2"/>
                  </a:solidFill>
                  <a:ea typeface="돋움" panose="020B0600000101010101" pitchFamily="50" charset="-127"/>
                </a:rPr>
                <a:t>e</a:t>
              </a:r>
            </a:p>
          </p:txBody>
        </p:sp>
        <p:sp>
          <p:nvSpPr>
            <p:cNvPr id="38924" name="Rectangle 29">
              <a:extLst>
                <a:ext uri="{FF2B5EF4-FFF2-40B4-BE49-F238E27FC236}">
                  <a16:creationId xmlns:a16="http://schemas.microsoft.com/office/drawing/2014/main" id="{30ECEB16-746D-8F07-9099-540FB5E91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206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accent2"/>
                  </a:solidFill>
                  <a:ea typeface="돋움" panose="020B0600000101010101" pitchFamily="50" charset="-127"/>
                </a:rPr>
                <a:t>d</a:t>
              </a:r>
            </a:p>
          </p:txBody>
        </p:sp>
        <p:sp>
          <p:nvSpPr>
            <p:cNvPr id="38925" name="Rectangle 30">
              <a:extLst>
                <a:ext uri="{FF2B5EF4-FFF2-40B4-BE49-F238E27FC236}">
                  <a16:creationId xmlns:a16="http://schemas.microsoft.com/office/drawing/2014/main" id="{9AE88A1B-3EED-5442-704B-5688E9AAF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6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accent2"/>
                  </a:solidFill>
                  <a:ea typeface="돋움" panose="020B0600000101010101" pitchFamily="50" charset="-127"/>
                </a:rPr>
                <a:t>c</a:t>
              </a:r>
            </a:p>
          </p:txBody>
        </p:sp>
        <p:sp>
          <p:nvSpPr>
            <p:cNvPr id="38926" name="Rectangle 31">
              <a:extLst>
                <a:ext uri="{FF2B5EF4-FFF2-40B4-BE49-F238E27FC236}">
                  <a16:creationId xmlns:a16="http://schemas.microsoft.com/office/drawing/2014/main" id="{29D74D00-1715-0D6D-76D8-8B695DE93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206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accent2"/>
                  </a:solidFill>
                  <a:ea typeface="돋움" panose="020B0600000101010101" pitchFamily="50" charset="-127"/>
                </a:rPr>
                <a:t>b</a:t>
              </a:r>
            </a:p>
          </p:txBody>
        </p:sp>
        <p:sp>
          <p:nvSpPr>
            <p:cNvPr id="38927" name="Rectangle 32">
              <a:extLst>
                <a:ext uri="{FF2B5EF4-FFF2-40B4-BE49-F238E27FC236}">
                  <a16:creationId xmlns:a16="http://schemas.microsoft.com/office/drawing/2014/main" id="{6DB0A21B-B07B-EBDA-E10C-8E01017AE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1206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endParaRPr lang="en-US" altLang="ko-KR" sz="2000">
                <a:solidFill>
                  <a:schemeClr val="tx1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38928" name="Rectangle 33">
              <a:extLst>
                <a:ext uri="{FF2B5EF4-FFF2-40B4-BE49-F238E27FC236}">
                  <a16:creationId xmlns:a16="http://schemas.microsoft.com/office/drawing/2014/main" id="{45983855-1BB7-F7CE-A4C5-2C537B52F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06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tx1"/>
                  </a:solidFill>
                  <a:ea typeface="돋움" panose="020B0600000101010101" pitchFamily="50" charset="-127"/>
                </a:rPr>
                <a:t>a</a:t>
              </a:r>
            </a:p>
          </p:txBody>
        </p:sp>
        <p:sp>
          <p:nvSpPr>
            <p:cNvPr id="38929" name="Rectangle 34">
              <a:extLst>
                <a:ext uri="{FF2B5EF4-FFF2-40B4-BE49-F238E27FC236}">
                  <a16:creationId xmlns:a16="http://schemas.microsoft.com/office/drawing/2014/main" id="{14356FBB-4870-6A8B-D946-C3FF24CB5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880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tx1"/>
                  </a:solidFill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38930" name="Rectangle 35">
              <a:extLst>
                <a:ext uri="{FF2B5EF4-FFF2-40B4-BE49-F238E27FC236}">
                  <a16:creationId xmlns:a16="http://schemas.microsoft.com/office/drawing/2014/main" id="{8A2127D6-153D-AD3C-7A4D-28E94203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880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tx1"/>
                  </a:solidFill>
                  <a:ea typeface="돋움" panose="020B0600000101010101" pitchFamily="50" charset="-127"/>
                </a:rPr>
                <a:t>5</a:t>
              </a:r>
            </a:p>
          </p:txBody>
        </p:sp>
        <p:sp>
          <p:nvSpPr>
            <p:cNvPr id="38931" name="Rectangle 36">
              <a:extLst>
                <a:ext uri="{FF2B5EF4-FFF2-40B4-BE49-F238E27FC236}">
                  <a16:creationId xmlns:a16="http://schemas.microsoft.com/office/drawing/2014/main" id="{54B4F7CB-EEDA-40CF-BB85-415F6AA57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880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tx1"/>
                  </a:solidFill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38932" name="Rectangle 37">
              <a:extLst>
                <a:ext uri="{FF2B5EF4-FFF2-40B4-BE49-F238E27FC236}">
                  <a16:creationId xmlns:a16="http://schemas.microsoft.com/office/drawing/2014/main" id="{FC79317A-71B5-3B77-4D97-0499D3F52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880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tx1"/>
                  </a:solidFill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38933" name="Rectangle 38">
              <a:extLst>
                <a:ext uri="{FF2B5EF4-FFF2-40B4-BE49-F238E27FC236}">
                  <a16:creationId xmlns:a16="http://schemas.microsoft.com/office/drawing/2014/main" id="{431F4ECF-E2DA-DD6A-7A17-477F37E1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880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tx1"/>
                  </a:solidFill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38934" name="Rectangle 39">
              <a:extLst>
                <a:ext uri="{FF2B5EF4-FFF2-40B4-BE49-F238E27FC236}">
                  <a16:creationId xmlns:a16="http://schemas.microsoft.com/office/drawing/2014/main" id="{BC25CE56-2AE3-D42B-7BE7-14F6DF01D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80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u"/>
                <a:defRPr kumimoji="1" sz="2600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Char char="–"/>
                <a:defRPr kumimoji="1" sz="24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anose="05000000000000000000" pitchFamily="2" charset="2"/>
                <a:buChar char=""/>
                <a:defRPr kumimoji="1" sz="200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buClrTx/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2000">
                  <a:solidFill>
                    <a:schemeClr val="tx1"/>
                  </a:solidFill>
                  <a:ea typeface="돋움" panose="020B0600000101010101" pitchFamily="50" charset="-127"/>
                </a:rPr>
                <a:t>1</a:t>
              </a:r>
            </a:p>
          </p:txBody>
        </p:sp>
        <p:sp>
          <p:nvSpPr>
            <p:cNvPr id="38935" name="Line 40">
              <a:extLst>
                <a:ext uri="{FF2B5EF4-FFF2-40B4-BE49-F238E27FC236}">
                  <a16:creationId xmlns:a16="http://schemas.microsoft.com/office/drawing/2014/main" id="{17DC5659-E667-3893-41AB-B9572531C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880"/>
              <a:ext cx="36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6" name="Line 41">
              <a:extLst>
                <a:ext uri="{FF2B5EF4-FFF2-40B4-BE49-F238E27FC236}">
                  <a16:creationId xmlns:a16="http://schemas.microsoft.com/office/drawing/2014/main" id="{FC2B6201-B4A3-6ED2-FF28-B9B062B66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06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7" name="Line 42">
              <a:extLst>
                <a:ext uri="{FF2B5EF4-FFF2-40B4-BE49-F238E27FC236}">
                  <a16:creationId xmlns:a16="http://schemas.microsoft.com/office/drawing/2014/main" id="{9040DF45-5E43-5590-5434-5C579847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32"/>
              <a:ext cx="36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8" name="Line 43">
              <a:extLst>
                <a:ext uri="{FF2B5EF4-FFF2-40B4-BE49-F238E27FC236}">
                  <a16:creationId xmlns:a16="http://schemas.microsoft.com/office/drawing/2014/main" id="{F576A732-C4BA-EFC3-C478-C043F0E7E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88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9" name="Line 44">
              <a:extLst>
                <a:ext uri="{FF2B5EF4-FFF2-40B4-BE49-F238E27FC236}">
                  <a16:creationId xmlns:a16="http://schemas.microsoft.com/office/drawing/2014/main" id="{66CCFBB8-2763-BB23-58B2-A80F93D25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8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0" name="Line 45">
              <a:extLst>
                <a:ext uri="{FF2B5EF4-FFF2-40B4-BE49-F238E27FC236}">
                  <a16:creationId xmlns:a16="http://schemas.microsoft.com/office/drawing/2014/main" id="{DBCF6169-F544-14B3-F734-E7ABAC50A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8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1" name="Line 46">
              <a:extLst>
                <a:ext uri="{FF2B5EF4-FFF2-40B4-BE49-F238E27FC236}">
                  <a16:creationId xmlns:a16="http://schemas.microsoft.com/office/drawing/2014/main" id="{0A4C6098-9BC5-A0E9-DCC2-C1FE89EC2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8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2" name="Line 47">
              <a:extLst>
                <a:ext uri="{FF2B5EF4-FFF2-40B4-BE49-F238E27FC236}">
                  <a16:creationId xmlns:a16="http://schemas.microsoft.com/office/drawing/2014/main" id="{A47AFE40-0421-2AEE-8441-3E54B4852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8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3" name="Line 48">
              <a:extLst>
                <a:ext uri="{FF2B5EF4-FFF2-40B4-BE49-F238E27FC236}">
                  <a16:creationId xmlns:a16="http://schemas.microsoft.com/office/drawing/2014/main" id="{A687D785-4AF4-BF0E-BAA1-E073BDB11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8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4" name="Line 49">
              <a:extLst>
                <a:ext uri="{FF2B5EF4-FFF2-40B4-BE49-F238E27FC236}">
                  <a16:creationId xmlns:a16="http://schemas.microsoft.com/office/drawing/2014/main" id="{CFB549A6-80EC-5F41-B59F-7AB4A4A5A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8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5A6F587-5A17-4BFB-5212-23B2F5FB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47988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solidFill>
                  <a:srgbClr val="FF0000"/>
                </a:solidFill>
              </a:rPr>
              <a:t>만약 </a:t>
            </a:r>
            <a:r>
              <a:rPr lang="en-US" altLang="ko-KR" sz="1800" b="0">
                <a:solidFill>
                  <a:srgbClr val="FF0000"/>
                </a:solidFill>
              </a:rPr>
              <a:t>f</a:t>
            </a:r>
            <a:r>
              <a:rPr lang="ko-KR" altLang="en-US" sz="1800" b="0">
                <a:solidFill>
                  <a:srgbClr val="FF0000"/>
                </a:solidFill>
              </a:rPr>
              <a:t>가</a:t>
            </a:r>
            <a:r>
              <a:rPr lang="en-US" altLang="ko-KR" sz="1800" b="0">
                <a:solidFill>
                  <a:srgbClr val="FF0000"/>
                </a:solidFill>
              </a:rPr>
              <a:t> </a:t>
            </a:r>
            <a:r>
              <a:rPr lang="ko-KR" altLang="en-US" sz="1800" b="0">
                <a:solidFill>
                  <a:srgbClr val="FF0000"/>
                </a:solidFill>
              </a:rPr>
              <a:t>삭제되면</a:t>
            </a:r>
            <a:r>
              <a:rPr lang="en-US" altLang="ko-KR" sz="1800" b="0">
                <a:solidFill>
                  <a:srgbClr val="FF0000"/>
                </a:solidFill>
              </a:rPr>
              <a:t>?</a:t>
            </a:r>
            <a:endParaRPr lang="ko-KR" altLang="en-US" sz="1800" b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B4C7C-9AB4-92AA-DA5A-5CCCC9C7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474913"/>
            <a:ext cx="21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f</a:t>
            </a:r>
            <a:endParaRPr lang="ko-KR" altLang="en-US" sz="2000" b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4DD7EB-45F9-803D-3F7C-FA35C6D4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0835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FF0000"/>
                </a:solidFill>
              </a:rPr>
              <a:t>b </a:t>
            </a:r>
            <a:r>
              <a:rPr lang="ko-KR" altLang="en-US" sz="1800" b="0">
                <a:solidFill>
                  <a:srgbClr val="FF0000"/>
                </a:solidFill>
              </a:rPr>
              <a:t>탐색은</a:t>
            </a:r>
            <a:r>
              <a:rPr lang="en-US" altLang="ko-KR" sz="1800" b="0">
                <a:solidFill>
                  <a:srgbClr val="FF0000"/>
                </a:solidFill>
              </a:rPr>
              <a:t>?</a:t>
            </a:r>
            <a:endParaRPr lang="ko-KR" altLang="en-US" sz="1800" b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364CD0-BEEA-9BF5-2DB3-25CB94FA1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2465388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*f</a:t>
            </a:r>
            <a:endParaRPr lang="ko-KR" altLang="en-US" sz="2000" b="0">
              <a:solidFill>
                <a:schemeClr val="tx1"/>
              </a:solidFill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F9EF8A60-E192-2944-915D-B18DF6B6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14875"/>
            <a:ext cx="403225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Tx/>
              <a:buChar char="–"/>
              <a:defRPr/>
            </a:pPr>
            <a:endParaRPr lang="ko-KR" altLang="en-US" sz="1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  <a:defRPr/>
            </a:pPr>
            <a:r>
              <a:rPr lang="ko-KR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혹은</a:t>
            </a:r>
            <a:r>
              <a:rPr lang="en-US" altLang="ko-KR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</a:t>
            </a:r>
            <a:r>
              <a:rPr lang="ko-KR" altLang="en-US" sz="1600" b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재해싱</a:t>
            </a:r>
            <a:endParaRPr lang="ko-KR" altLang="en-US" sz="16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+mn-lt"/>
                <a:ea typeface="+mn-ea"/>
              </a:rPr>
              <a:t>이후의 레코드를 삭제 후 재 삽입	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0" grpId="0"/>
      <p:bldP spid="30" grpId="1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10600" cy="3491718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프로그램의 환경변수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최대 </a:t>
            </a:r>
            <a:r>
              <a:rPr lang="ko-KR" altLang="en-US" sz="1800" dirty="0" err="1"/>
              <a:t>버켓</a:t>
            </a:r>
            <a:r>
              <a:rPr lang="ko-KR" altLang="en-US" sz="1800" dirty="0"/>
              <a:t> 수 </a:t>
            </a:r>
            <a:r>
              <a:rPr lang="en-US" altLang="ko-KR" sz="1800" dirty="0"/>
              <a:t>10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페이지</a:t>
            </a:r>
            <a:r>
              <a:rPr lang="en-US" altLang="ko-KR" sz="1800" dirty="0"/>
              <a:t> </a:t>
            </a:r>
            <a:r>
              <a:rPr lang="ko-KR" altLang="en-US" sz="1800" dirty="0"/>
              <a:t>크기 </a:t>
            </a:r>
            <a:r>
              <a:rPr lang="en-US" altLang="ko-KR" sz="1800" dirty="0"/>
              <a:t>24byte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 err="1"/>
              <a:t>버켓크기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ko-KR" altLang="en-US" sz="1800" dirty="0"/>
              <a:t>레코드크기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해시함수</a:t>
            </a:r>
            <a:endParaRPr lang="en-US" altLang="ko-KR" sz="1800" dirty="0"/>
          </a:p>
          <a:p>
            <a:pPr lvl="2">
              <a:lnSpc>
                <a:spcPct val="70000"/>
              </a:lnSpc>
              <a:defRPr/>
            </a:pPr>
            <a:r>
              <a:rPr lang="ko-KR" altLang="en-US" sz="1400" dirty="0" err="1"/>
              <a:t>제산잔여해싱</a:t>
            </a:r>
            <a:endParaRPr lang="en-US" altLang="ko-KR" sz="1400" dirty="0"/>
          </a:p>
          <a:p>
            <a:pPr>
              <a:lnSpc>
                <a:spcPct val="70000"/>
              </a:lnSpc>
              <a:defRPr/>
            </a:pPr>
            <a:endParaRPr lang="en-US" altLang="ko-KR" sz="2000" dirty="0"/>
          </a:p>
          <a:p>
            <a:pPr>
              <a:lnSpc>
                <a:spcPct val="70000"/>
              </a:lnSpc>
              <a:defRPr/>
            </a:pPr>
            <a:endParaRPr lang="en-US" altLang="ko-KR" sz="2000" dirty="0"/>
          </a:p>
          <a:p>
            <a:pPr>
              <a:lnSpc>
                <a:spcPct val="70000"/>
              </a:lnSpc>
              <a:defRPr/>
            </a:pP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endParaRPr lang="en-US" altLang="ko-KR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60F68-DAA6-5C3A-7BCA-C6E154F3C6F3}"/>
              </a:ext>
            </a:extLst>
          </p:cNvPr>
          <p:cNvSpPr txBox="1"/>
          <p:nvPr/>
        </p:nvSpPr>
        <p:spPr>
          <a:xfrm>
            <a:off x="1331640" y="2881479"/>
            <a:ext cx="52177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DIVIDER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name[20];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1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3F151D3-9BA0-4E2E-F0E2-3ED4C1EB4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75897"/>
            <a:ext cx="5387516" cy="29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70000"/>
              </a:lnSpc>
              <a:defRPr/>
            </a:pPr>
            <a:r>
              <a:rPr lang="ko-KR" altLang="en-US" sz="2000" kern="0" dirty="0"/>
              <a:t>함수의 구성</a:t>
            </a:r>
            <a:endParaRPr lang="en-US" altLang="ko-KR" sz="2000" kern="0" dirty="0"/>
          </a:p>
          <a:p>
            <a:pPr lvl="1">
              <a:lnSpc>
                <a:spcPct val="70000"/>
              </a:lnSpc>
              <a:defRPr/>
            </a:pPr>
            <a:endParaRPr lang="en-US" altLang="ko-KR" sz="1800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6AA52-2D85-3E5B-9CE5-72F9A3DA05C2}"/>
              </a:ext>
            </a:extLst>
          </p:cNvPr>
          <p:cNvSpPr txBox="1"/>
          <p:nvPr/>
        </p:nvSpPr>
        <p:spPr>
          <a:xfrm>
            <a:off x="1234290" y="5174406"/>
            <a:ext cx="47493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initHash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Search(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Remove(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Show_Page_All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78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29F276C-14C5-298F-D94C-D60A0AED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7467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b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E8CC0083-34DA-093B-ABEC-8D883E6D17BC}"/>
              </a:ext>
            </a:extLst>
          </p:cNvPr>
          <p:cNvGraphicFramePr>
            <a:graphicFrameLocks/>
          </p:cNvGraphicFramePr>
          <p:nvPr/>
        </p:nvGraphicFramePr>
        <p:xfrm>
          <a:off x="2700338" y="908050"/>
          <a:ext cx="6096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VISIO" r:id="rId3" imgW="6123432" imgH="6473952" progId="Visio.Drawing.3">
                  <p:embed/>
                </p:oleObj>
              </mc:Choice>
              <mc:Fallback>
                <p:oleObj name="VISIO" r:id="rId3" imgW="6123432" imgH="6473952" progId="Visio.Drawing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908050"/>
                        <a:ext cx="60960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직사각형 3">
            <a:extLst>
              <a:ext uri="{FF2B5EF4-FFF2-40B4-BE49-F238E27FC236}">
                <a16:creationId xmlns:a16="http://schemas.microsoft.com/office/drawing/2014/main" id="{861659E4-ABCD-2D51-8AD4-DD516E7B9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4650"/>
            <a:ext cx="64801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lang="ko-KR" altLang="en-US" sz="2800" dirty="0" err="1">
                <a:solidFill>
                  <a:schemeClr val="tx1"/>
                </a:solidFill>
              </a:rPr>
              <a:t>버켓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</a:rPr>
              <a:t>체이닝</a:t>
            </a: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예제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C4B3D-9103-130F-58C0-82ED6459E59B}"/>
              </a:ext>
            </a:extLst>
          </p:cNvPr>
          <p:cNvSpPr txBox="1"/>
          <p:nvPr/>
        </p:nvSpPr>
        <p:spPr>
          <a:xfrm>
            <a:off x="112713" y="1966913"/>
            <a:ext cx="3313112" cy="300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b="1" dirty="0"/>
              <a:t>THE</a:t>
            </a:r>
            <a:r>
              <a:rPr lang="en-US" altLang="ko-KR" sz="1050" dirty="0"/>
              <a:t>	</a:t>
            </a:r>
            <a:r>
              <a:rPr lang="en-US" altLang="ko-KR" sz="1050" b="1" dirty="0"/>
              <a:t> 25 </a:t>
            </a:r>
            <a:r>
              <a:rPr lang="en-US" altLang="ko-KR" sz="1050" dirty="0"/>
              <a:t>	</a:t>
            </a:r>
            <a:r>
              <a:rPr lang="en-US" altLang="ko-KR" sz="1050" b="1" dirty="0"/>
              <a:t>AT</a:t>
            </a:r>
            <a:r>
              <a:rPr lang="en-US" altLang="ko-KR" sz="1050" dirty="0"/>
              <a:t>	</a:t>
            </a:r>
            <a:r>
              <a:rPr lang="en-US" altLang="ko-KR" sz="1050" b="1" dirty="0"/>
              <a:t> 21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OF </a:t>
            </a:r>
            <a:r>
              <a:rPr lang="en-US" altLang="ko-KR" sz="1050" dirty="0"/>
              <a:t>	</a:t>
            </a:r>
            <a:r>
              <a:rPr lang="en-US" altLang="ko-KR" sz="1050" b="1" dirty="0"/>
              <a:t> 9 </a:t>
            </a:r>
            <a:r>
              <a:rPr lang="en-US" altLang="ko-KR" sz="1050" dirty="0"/>
              <a:t>	</a:t>
            </a:r>
            <a:r>
              <a:rPr lang="en-US" altLang="ko-KR" sz="1050" b="1" dirty="0"/>
              <a:t>BY</a:t>
            </a:r>
            <a:r>
              <a:rPr lang="en-US" altLang="ko-KR" sz="1050" dirty="0"/>
              <a:t>	</a:t>
            </a:r>
            <a:r>
              <a:rPr lang="en-US" altLang="ko-KR" sz="1050" b="1" dirty="0"/>
              <a:t> 27 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AND</a:t>
            </a:r>
            <a:r>
              <a:rPr lang="en-US" altLang="ko-KR" sz="1050" dirty="0"/>
              <a:t>	</a:t>
            </a:r>
            <a:r>
              <a:rPr lang="en-US" altLang="ko-KR" sz="1050" b="1" dirty="0"/>
              <a:t> 11</a:t>
            </a:r>
            <a:r>
              <a:rPr lang="en-US" altLang="ko-KR" sz="1050" dirty="0"/>
              <a:t>	</a:t>
            </a:r>
            <a:r>
              <a:rPr lang="en-US" altLang="ko-KR" sz="1050" b="1" dirty="0"/>
              <a:t> I</a:t>
            </a:r>
            <a:r>
              <a:rPr lang="en-US" altLang="ko-KR" sz="1050" dirty="0"/>
              <a:t>	</a:t>
            </a:r>
            <a:r>
              <a:rPr lang="en-US" altLang="ko-KR" sz="1050" b="1" dirty="0"/>
              <a:t> 9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TO</a:t>
            </a:r>
            <a:r>
              <a:rPr lang="en-US" altLang="ko-KR" sz="1050" dirty="0"/>
              <a:t>	</a:t>
            </a:r>
            <a:r>
              <a:rPr lang="en-US" altLang="ko-KR" sz="1050" b="1" dirty="0"/>
              <a:t> 27</a:t>
            </a:r>
            <a:r>
              <a:rPr lang="en-US" altLang="ko-KR" sz="1050" dirty="0"/>
              <a:t>	</a:t>
            </a:r>
            <a:r>
              <a:rPr lang="en-US" altLang="ko-KR" sz="1050" b="1" dirty="0"/>
              <a:t>THIS</a:t>
            </a:r>
            <a:r>
              <a:rPr lang="en-US" altLang="ko-KR" sz="1050" dirty="0"/>
              <a:t>	</a:t>
            </a:r>
            <a:r>
              <a:rPr lang="en-US" altLang="ko-KR" sz="1050" b="1" dirty="0"/>
              <a:t> 6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A</a:t>
            </a:r>
            <a:r>
              <a:rPr lang="en-US" altLang="ko-KR" sz="1050" dirty="0"/>
              <a:t>	</a:t>
            </a:r>
            <a:r>
              <a:rPr lang="en-US" altLang="ko-KR" sz="1050" b="1" dirty="0"/>
              <a:t> 1</a:t>
            </a:r>
            <a:r>
              <a:rPr lang="en-US" altLang="ko-KR" sz="1050" dirty="0"/>
              <a:t>	</a:t>
            </a:r>
            <a:r>
              <a:rPr lang="en-US" altLang="ko-KR" sz="1050" b="1" dirty="0"/>
              <a:t>HAD</a:t>
            </a:r>
            <a:r>
              <a:rPr lang="en-US" altLang="ko-KR" sz="1050" dirty="0"/>
              <a:t>	</a:t>
            </a:r>
            <a:r>
              <a:rPr lang="en-US" altLang="ko-KR" sz="1050" b="1" dirty="0"/>
              <a:t> 13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IN</a:t>
            </a:r>
            <a:r>
              <a:rPr lang="en-US" altLang="ko-KR" sz="1050" dirty="0"/>
              <a:t>	</a:t>
            </a:r>
            <a:r>
              <a:rPr lang="en-US" altLang="ko-KR" sz="1050" b="1" dirty="0"/>
              <a:t> 7</a:t>
            </a:r>
            <a:r>
              <a:rPr lang="en-US" altLang="ko-KR" sz="1050" dirty="0"/>
              <a:t>	</a:t>
            </a:r>
            <a:r>
              <a:rPr lang="en-US" altLang="ko-KR" sz="1050" b="1" dirty="0"/>
              <a:t>NOT</a:t>
            </a:r>
            <a:r>
              <a:rPr lang="en-US" altLang="ko-KR" sz="1050" dirty="0"/>
              <a:t>	</a:t>
            </a:r>
            <a:r>
              <a:rPr lang="en-US" altLang="ko-KR" sz="1050" b="1" dirty="0"/>
              <a:t> 21 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THAT</a:t>
            </a:r>
            <a:r>
              <a:rPr lang="en-US" altLang="ko-KR" sz="1050" dirty="0"/>
              <a:t>	</a:t>
            </a:r>
            <a:r>
              <a:rPr lang="en-US" altLang="ko-KR" sz="1050" b="1" dirty="0"/>
              <a:t> 9</a:t>
            </a:r>
            <a:r>
              <a:rPr lang="en-US" altLang="ko-KR" sz="1050" dirty="0"/>
              <a:t>	</a:t>
            </a:r>
            <a:r>
              <a:rPr lang="en-US" altLang="ko-KR" sz="1050" b="1" dirty="0"/>
              <a:t>NO</a:t>
            </a:r>
            <a:r>
              <a:rPr lang="en-US" altLang="ko-KR" sz="1050" dirty="0"/>
              <a:t>	</a:t>
            </a:r>
            <a:r>
              <a:rPr lang="en-US" altLang="ko-KR" sz="1050" b="1" dirty="0"/>
              <a:t> 1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IS</a:t>
            </a:r>
            <a:r>
              <a:rPr lang="en-US" altLang="ko-KR" sz="1050" dirty="0"/>
              <a:t>	</a:t>
            </a:r>
            <a:r>
              <a:rPr lang="en-US" altLang="ko-KR" sz="1050" b="1" dirty="0"/>
              <a:t> 26</a:t>
            </a:r>
            <a:r>
              <a:rPr lang="en-US" altLang="ko-KR" sz="1050" dirty="0"/>
              <a:t>	</a:t>
            </a:r>
            <a:r>
              <a:rPr lang="en-US" altLang="ko-KR" sz="1050" b="1" dirty="0"/>
              <a:t>TON</a:t>
            </a:r>
            <a:r>
              <a:rPr lang="en-US" altLang="ko-KR" sz="1050" dirty="0"/>
              <a:t>	</a:t>
            </a:r>
            <a:r>
              <a:rPr lang="en-US" altLang="ko-KR" sz="1050" b="1" dirty="0"/>
              <a:t> 21 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WAS</a:t>
            </a:r>
            <a:r>
              <a:rPr lang="en-US" altLang="ko-KR" sz="1050" dirty="0"/>
              <a:t>	</a:t>
            </a:r>
            <a:r>
              <a:rPr lang="en-US" altLang="ko-KR" sz="1050" b="1" dirty="0"/>
              <a:t> 5</a:t>
            </a:r>
            <a:r>
              <a:rPr lang="en-US" altLang="ko-KR" sz="1050" dirty="0"/>
              <a:t>	</a:t>
            </a:r>
            <a:r>
              <a:rPr lang="en-US" altLang="ko-KR" sz="1050" b="1" dirty="0"/>
              <a:t>SAYS</a:t>
            </a:r>
            <a:r>
              <a:rPr lang="en-US" altLang="ko-KR" sz="1050" dirty="0"/>
              <a:t>	</a:t>
            </a:r>
            <a:r>
              <a:rPr lang="en-US" altLang="ko-KR" sz="1050" b="1" dirty="0"/>
              <a:t> 24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HE</a:t>
            </a:r>
            <a:r>
              <a:rPr lang="en-US" altLang="ko-KR" sz="1050" dirty="0"/>
              <a:t>	</a:t>
            </a:r>
            <a:r>
              <a:rPr lang="en-US" altLang="ko-KR" sz="1050" b="1" dirty="0"/>
              <a:t> 13</a:t>
            </a:r>
            <a:r>
              <a:rPr lang="en-US" altLang="ko-KR" sz="1050" dirty="0"/>
              <a:t>	</a:t>
            </a:r>
            <a:r>
              <a:rPr lang="en-US" altLang="ko-KR" sz="1050" b="1" dirty="0"/>
              <a:t>ARE</a:t>
            </a:r>
            <a:r>
              <a:rPr lang="en-US" altLang="ko-KR" sz="1050" dirty="0"/>
              <a:t>	</a:t>
            </a:r>
            <a:r>
              <a:rPr lang="en-US" altLang="ko-KR" sz="1050" b="1" dirty="0"/>
              <a:t> 22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FOR</a:t>
            </a:r>
            <a:r>
              <a:rPr lang="en-US" altLang="ko-KR" sz="1050" dirty="0"/>
              <a:t>	</a:t>
            </a:r>
            <a:r>
              <a:rPr lang="en-US" altLang="ko-KR" sz="1050" b="1" dirty="0"/>
              <a:t> 27</a:t>
            </a:r>
            <a:r>
              <a:rPr lang="en-US" altLang="ko-KR" sz="1050" dirty="0"/>
              <a:t>	</a:t>
            </a:r>
            <a:r>
              <a:rPr lang="en-US" altLang="ko-KR" sz="1050" b="1" dirty="0"/>
              <a:t>BUT</a:t>
            </a:r>
            <a:r>
              <a:rPr lang="en-US" altLang="ko-KR" sz="1050" dirty="0"/>
              <a:t>	</a:t>
            </a:r>
            <a:r>
              <a:rPr lang="en-US" altLang="ko-KR" sz="1050" b="1" dirty="0"/>
              <a:t> 3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IT</a:t>
            </a:r>
            <a:r>
              <a:rPr lang="en-US" altLang="ko-KR" sz="1050" dirty="0"/>
              <a:t>	</a:t>
            </a:r>
            <a:r>
              <a:rPr lang="en-US" altLang="ko-KR" sz="1050" b="1" dirty="0"/>
              <a:t> 29</a:t>
            </a:r>
            <a:r>
              <a:rPr lang="en-US" altLang="ko-KR" sz="1050" dirty="0"/>
              <a:t>	</a:t>
            </a:r>
            <a:r>
              <a:rPr lang="en-US" altLang="ko-KR" sz="1050" b="1" dirty="0"/>
              <a:t>FROM</a:t>
            </a:r>
            <a:r>
              <a:rPr lang="en-US" altLang="ko-KR" sz="1050" dirty="0"/>
              <a:t>	</a:t>
            </a:r>
            <a:r>
              <a:rPr lang="en-US" altLang="ko-KR" sz="1050" b="1" dirty="0"/>
              <a:t> 22 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WITH</a:t>
            </a:r>
            <a:r>
              <a:rPr lang="en-US" altLang="ko-KR" sz="1050" dirty="0"/>
              <a:t>	</a:t>
            </a:r>
            <a:r>
              <a:rPr lang="en-US" altLang="ko-KR" sz="1050" b="1" dirty="0"/>
              <a:t> 2</a:t>
            </a:r>
            <a:r>
              <a:rPr lang="en-US" altLang="ko-KR" sz="1050" dirty="0"/>
              <a:t>	</a:t>
            </a:r>
            <a:r>
              <a:rPr lang="en-US" altLang="ko-KR" sz="1050" b="1" dirty="0"/>
              <a:t>OR</a:t>
            </a:r>
            <a:r>
              <a:rPr lang="en-US" altLang="ko-KR" sz="1050" dirty="0"/>
              <a:t>	</a:t>
            </a:r>
            <a:r>
              <a:rPr lang="en-US" altLang="ko-KR" sz="1050" b="1" dirty="0"/>
              <a:t> 29 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AS</a:t>
            </a:r>
            <a:r>
              <a:rPr lang="en-US" altLang="ko-KR" sz="1050" dirty="0"/>
              <a:t>	</a:t>
            </a:r>
            <a:r>
              <a:rPr lang="en-US" altLang="ko-KR" sz="1050" b="1" dirty="0"/>
              <a:t> 18</a:t>
            </a:r>
            <a:r>
              <a:rPr lang="en-US" altLang="ko-KR" sz="1050" dirty="0"/>
              <a:t>	</a:t>
            </a:r>
            <a:r>
              <a:rPr lang="en-US" altLang="ko-KR" sz="1050" b="1" dirty="0"/>
              <a:t>HAVE</a:t>
            </a:r>
            <a:r>
              <a:rPr lang="en-US" altLang="ko-KR" sz="1050" dirty="0"/>
              <a:t>	</a:t>
            </a:r>
            <a:r>
              <a:rPr lang="en-US" altLang="ko-KR" sz="1050" b="1" dirty="0"/>
              <a:t> 26 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HIS</a:t>
            </a:r>
            <a:r>
              <a:rPr lang="en-US" altLang="ko-KR" sz="1050" dirty="0"/>
              <a:t>	</a:t>
            </a:r>
            <a:r>
              <a:rPr lang="en-US" altLang="ko-KR" sz="1050" b="1" dirty="0"/>
              <a:t> 18</a:t>
            </a:r>
            <a:r>
              <a:rPr lang="en-US" altLang="ko-KR" sz="1050" dirty="0"/>
              <a:t>	</a:t>
            </a:r>
            <a:r>
              <a:rPr lang="en-US" altLang="ko-KR" sz="1050" b="1" dirty="0"/>
              <a:t>AN</a:t>
            </a:r>
            <a:r>
              <a:rPr lang="en-US" altLang="ko-KR" sz="1050" dirty="0"/>
              <a:t>	</a:t>
            </a:r>
            <a:r>
              <a:rPr lang="en-US" altLang="ko-KR" sz="1050" b="1" dirty="0"/>
              <a:t> 15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ON</a:t>
            </a:r>
            <a:r>
              <a:rPr lang="en-US" altLang="ko-KR" sz="1050" dirty="0"/>
              <a:t>	</a:t>
            </a:r>
            <a:r>
              <a:rPr lang="en-US" altLang="ko-KR" sz="1050" b="1" dirty="0"/>
              <a:t> 1</a:t>
            </a:r>
            <a:r>
              <a:rPr lang="en-US" altLang="ko-KR" sz="1050" dirty="0"/>
              <a:t>	</a:t>
            </a:r>
            <a:r>
              <a:rPr lang="en-US" altLang="ko-KR" sz="1050" b="1" dirty="0"/>
              <a:t>THEY</a:t>
            </a:r>
            <a:r>
              <a:rPr lang="en-US" altLang="ko-KR" sz="1050" dirty="0"/>
              <a:t>	</a:t>
            </a:r>
            <a:r>
              <a:rPr lang="en-US" altLang="ko-KR" sz="1050" b="1" dirty="0"/>
              <a:t> 0</a:t>
            </a:r>
            <a:endParaRPr lang="en-US" altLang="ko-KR" sz="1050" dirty="0"/>
          </a:p>
          <a:p>
            <a:pPr eaLnBrk="1" latinLnBrk="1" hangingPunct="1">
              <a:defRPr/>
            </a:pPr>
            <a:r>
              <a:rPr lang="en-US" altLang="ko-KR" sz="1050" b="1" dirty="0"/>
              <a:t>BE </a:t>
            </a:r>
            <a:r>
              <a:rPr lang="en-US" altLang="ko-KR" sz="1050" dirty="0"/>
              <a:t>	</a:t>
            </a:r>
            <a:r>
              <a:rPr lang="en-US" altLang="ko-KR" sz="1050" b="1" dirty="0"/>
              <a:t> 7 </a:t>
            </a:r>
            <a:endParaRPr lang="en-US" altLang="ko-KR" sz="1050" dirty="0"/>
          </a:p>
          <a:p>
            <a:pPr eaLnBrk="1" latinLnBrk="1" hangingPunct="1">
              <a:defRPr/>
            </a:pPr>
            <a:endParaRPr lang="ko-KR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10600" cy="3491718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프로그램의 환경변수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최대 </a:t>
            </a:r>
            <a:r>
              <a:rPr lang="ko-KR" altLang="en-US" sz="1800" dirty="0" err="1"/>
              <a:t>버켓</a:t>
            </a:r>
            <a:r>
              <a:rPr lang="ko-KR" altLang="en-US" sz="1800" dirty="0"/>
              <a:t> 수 </a:t>
            </a:r>
            <a:r>
              <a:rPr lang="en-US" altLang="ko-KR" sz="1800" dirty="0"/>
              <a:t>10</a:t>
            </a:r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페이지</a:t>
            </a:r>
            <a:r>
              <a:rPr lang="en-US" altLang="ko-KR" sz="1800" dirty="0"/>
              <a:t> </a:t>
            </a:r>
            <a:r>
              <a:rPr lang="ko-KR" altLang="en-US" sz="1800" dirty="0"/>
              <a:t>크기 </a:t>
            </a:r>
            <a:r>
              <a:rPr lang="en-US" altLang="ko-KR" sz="1800" dirty="0"/>
              <a:t>64byte</a:t>
            </a:r>
          </a:p>
          <a:p>
            <a:pPr>
              <a:lnSpc>
                <a:spcPct val="70000"/>
              </a:lnSpc>
              <a:defRPr/>
            </a:pPr>
            <a:endParaRPr lang="en-US" altLang="ko-KR" sz="2000" dirty="0"/>
          </a:p>
          <a:p>
            <a:pPr>
              <a:lnSpc>
                <a:spcPct val="70000"/>
              </a:lnSpc>
              <a:defRPr/>
            </a:pPr>
            <a:endParaRPr lang="en-US" altLang="ko-KR" sz="2000" dirty="0"/>
          </a:p>
          <a:p>
            <a:pPr>
              <a:lnSpc>
                <a:spcPct val="70000"/>
              </a:lnSpc>
              <a:defRPr/>
            </a:pP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C8285-4248-3A76-EFA3-509F9173B6C9}"/>
              </a:ext>
            </a:extLst>
          </p:cNvPr>
          <p:cNvSpPr txBox="1"/>
          <p:nvPr/>
        </p:nvSpPr>
        <p:spPr>
          <a:xfrm>
            <a:off x="6457406" y="4400208"/>
            <a:ext cx="2219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Hash.h</a:t>
            </a:r>
            <a:endParaRPr lang="en-US" altLang="ko-KR" sz="18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[12];</a:t>
            </a:r>
            <a:endParaRPr lang="en-US" altLang="ko-KR" sz="12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hashRecord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60F68-DAA6-5C3A-7BCA-C6E154F3C6F3}"/>
              </a:ext>
            </a:extLst>
          </p:cNvPr>
          <p:cNvSpPr txBox="1"/>
          <p:nvPr/>
        </p:nvSpPr>
        <p:spPr>
          <a:xfrm>
            <a:off x="1239674" y="2165980"/>
            <a:ext cx="24863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Hash.h</a:t>
            </a:r>
            <a:endParaRPr lang="en-US" altLang="ko-KR" sz="1400" dirty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64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MAX_ADDRESS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DC84A-7910-C39B-73E3-177204CAAE02}"/>
              </a:ext>
            </a:extLst>
          </p:cNvPr>
          <p:cNvSpPr txBox="1"/>
          <p:nvPr/>
        </p:nvSpPr>
        <p:spPr>
          <a:xfrm>
            <a:off x="6066819" y="3789040"/>
            <a:ext cx="2861442" cy="507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레코드</a:t>
            </a:r>
            <a:r>
              <a:rPr lang="en-US" altLang="ko-KR" sz="2000" dirty="0"/>
              <a:t> </a:t>
            </a:r>
            <a:r>
              <a:rPr lang="ko-KR" altLang="en-US" sz="2000" dirty="0"/>
              <a:t>구조</a:t>
            </a:r>
          </a:p>
          <a:p>
            <a:pPr lvl="1">
              <a:lnSpc>
                <a:spcPct val="70000"/>
              </a:lnSpc>
              <a:defRPr/>
            </a:pPr>
            <a:r>
              <a:rPr lang="en-US" altLang="ko-KR" sz="1800" dirty="0"/>
              <a:t>(key, value)  16byte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3F151D3-9BA0-4E2E-F0E2-3ED4C1EB4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82" y="3248750"/>
            <a:ext cx="5387516" cy="115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70000"/>
              </a:lnSpc>
              <a:defRPr/>
            </a:pPr>
            <a:r>
              <a:rPr lang="ko-KR" altLang="en-US" sz="2000" kern="0"/>
              <a:t>페이지</a:t>
            </a:r>
            <a:r>
              <a:rPr lang="en-US" altLang="ko-KR" sz="2000" kern="0"/>
              <a:t> </a:t>
            </a:r>
            <a:r>
              <a:rPr lang="ko-KR" altLang="en-US" sz="2000" kern="0"/>
              <a:t>구조</a:t>
            </a:r>
            <a:endParaRPr lang="en-US" altLang="ko-KR" sz="2000" kern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kern="0"/>
              <a:t>헤더페이지</a:t>
            </a:r>
            <a:r>
              <a:rPr lang="en-US" altLang="ko-KR" sz="1800" kern="0"/>
              <a:t>(0</a:t>
            </a:r>
            <a:r>
              <a:rPr lang="ko-KR" altLang="en-US" sz="1800" kern="0"/>
              <a:t>페이지</a:t>
            </a:r>
            <a:r>
              <a:rPr lang="en-US" altLang="ko-KR" sz="1800" kern="0"/>
              <a:t>)</a:t>
            </a:r>
          </a:p>
          <a:p>
            <a:pPr marL="0" indent="809625">
              <a:buFont typeface="Wingdings" panose="05000000000000000000" pitchFamily="2" charset="2"/>
              <a:buNone/>
            </a:pPr>
            <a:r>
              <a:rPr lang="en-US" altLang="ko-KR" sz="1200" kern="0">
                <a:latin typeface="돋움체" panose="020B0609000101010101" pitchFamily="49" charset="-127"/>
                <a:ea typeface="돋움체" panose="020B0609000101010101" pitchFamily="49" charset="-127"/>
              </a:rPr>
              <a:t>pageSize, maxPageNo=0,lastFreePageNo</a:t>
            </a:r>
            <a:r>
              <a:rPr lang="ko-KR" altLang="en-US" sz="1200" kern="0">
                <a:latin typeface="돋움체" panose="020B0609000101010101" pitchFamily="49" charset="-127"/>
                <a:ea typeface="돋움체" panose="020B0609000101010101" pitchFamily="49" charset="-127"/>
              </a:rPr>
              <a:t>를 기록</a:t>
            </a:r>
            <a:endParaRPr lang="en-US" altLang="ko-KR" sz="1200" ker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809625">
              <a:buFont typeface="Wingdings" panose="05000000000000000000" pitchFamily="2" charset="2"/>
              <a:buNone/>
            </a:pPr>
            <a:r>
              <a:rPr lang="en-US" altLang="ko-KR" sz="1200" kern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ko-KR" altLang="en-US" sz="1200" kern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kern="0"/>
              <a:t>데이터 페이지</a:t>
            </a:r>
            <a:endParaRPr lang="en-US" altLang="ko-KR" sz="1800" kern="0"/>
          </a:p>
          <a:p>
            <a:pPr lvl="1">
              <a:lnSpc>
                <a:spcPct val="70000"/>
              </a:lnSpc>
              <a:defRPr/>
            </a:pPr>
            <a:endParaRPr lang="en-US" altLang="ko-KR" sz="1800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6AA52-2D85-3E5B-9CE5-72F9A3DA05C2}"/>
              </a:ext>
            </a:extLst>
          </p:cNvPr>
          <p:cNvSpPr txBox="1"/>
          <p:nvPr/>
        </p:nvSpPr>
        <p:spPr>
          <a:xfrm>
            <a:off x="1234468" y="455156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HashPage.h</a:t>
            </a:r>
            <a:endParaRPr lang="en-US" altLang="ko-KR" sz="12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페이지의 번호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numOfRecords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페이지에 들어 있는 레코드 수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 페이지 번호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오버플로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페이지 번호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HashRecord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recArray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레코드에 대한 배열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E4DC0-E417-2EB3-B0FE-7F856468B489}"/>
              </a:ext>
            </a:extLst>
          </p:cNvPr>
          <p:cNvSpPr txBox="1"/>
          <p:nvPr/>
        </p:nvSpPr>
        <p:spPr>
          <a:xfrm>
            <a:off x="2871591" y="6272580"/>
            <a:ext cx="6390456" cy="28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  <a:defRPr/>
            </a:pPr>
            <a:r>
              <a:rPr lang="ko-KR" altLang="en-US" sz="1800" dirty="0" err="1"/>
              <a:t>버켓</a:t>
            </a:r>
            <a:r>
              <a:rPr lang="ko-KR" altLang="en-US" sz="1800" dirty="0"/>
              <a:t> 당 레코드 수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버켓사이즈</a:t>
            </a:r>
            <a:r>
              <a:rPr lang="ko-KR" altLang="en-US" sz="1800" dirty="0"/>
              <a:t> </a:t>
            </a:r>
            <a:r>
              <a:rPr lang="en-US" altLang="ko-KR" sz="1800" dirty="0"/>
              <a:t>) = 3;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280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5387516" cy="1151458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페이지</a:t>
            </a:r>
            <a:r>
              <a:rPr lang="en-US" altLang="ko-KR" sz="2000" dirty="0"/>
              <a:t> </a:t>
            </a:r>
            <a:r>
              <a:rPr lang="ko-KR" altLang="en-US" sz="2000" dirty="0"/>
              <a:t>구조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헤더페이지</a:t>
            </a:r>
            <a:r>
              <a:rPr lang="en-US" altLang="ko-KR" sz="1800" dirty="0"/>
              <a:t>(0</a:t>
            </a:r>
            <a:r>
              <a:rPr lang="ko-KR" altLang="en-US" sz="1800" dirty="0"/>
              <a:t>페이지</a:t>
            </a:r>
            <a:r>
              <a:rPr lang="en-US" altLang="ko-KR" sz="1800" dirty="0"/>
              <a:t>)</a:t>
            </a:r>
          </a:p>
          <a:p>
            <a:pPr marL="0" indent="809625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=0,lastFreePageNo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기록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809625">
              <a:buNone/>
            </a:pPr>
            <a:r>
              <a:rPr lang="en-US" altLang="ko-KR" sz="1200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ko-KR" altLang="en-US" sz="12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/>
              <a:t>데이터 페이지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4DAF-66BF-00A1-5FF4-AFDAE74D1ADB}"/>
              </a:ext>
            </a:extLst>
          </p:cNvPr>
          <p:cNvSpPr txBox="1"/>
          <p:nvPr/>
        </p:nvSpPr>
        <p:spPr>
          <a:xfrm>
            <a:off x="1187624" y="264417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HashPage.h</a:t>
            </a:r>
            <a:endParaRPr lang="en-US" altLang="ko-KR" sz="12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페이지의 번호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numOfRecords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페이지에 들어 있는 레코드 수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 페이지 번호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오버플로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페이지 번호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HashRecord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recArray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레코드에 대한 배열 *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615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>
            <a:extLst>
              <a:ext uri="{FF2B5EF4-FFF2-40B4-BE49-F238E27FC236}">
                <a16:creationId xmlns:a16="http://schemas.microsoft.com/office/drawing/2014/main" id="{EBEF3AF2-52D6-9A43-EAF7-C66693C62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Arial Black" pitchFamily="34" charset="0"/>
                <a:sym typeface="Wingdings" pitchFamily="2" charset="2"/>
              </a:rPr>
              <a:t></a:t>
            </a:r>
            <a:r>
              <a:rPr lang="en-US" altLang="ko-KR" dirty="0"/>
              <a:t> </a:t>
            </a:r>
            <a:r>
              <a:rPr lang="ko-KR" altLang="en-US" dirty="0"/>
              <a:t>프로그램의 구현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4827A00-18C4-E5AA-6C88-059253EC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10600" cy="85687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ko-KR" altLang="en-US" sz="2000" dirty="0"/>
              <a:t>해시함수</a:t>
            </a:r>
            <a:endParaRPr lang="en-US" altLang="ko-KR" sz="20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 err="1"/>
              <a:t>제산잔여해싱법</a:t>
            </a:r>
            <a:endParaRPr lang="en-US" altLang="ko-KR" sz="180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dirty="0" err="1"/>
              <a:t>오버플로우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버켓을</a:t>
            </a:r>
            <a:r>
              <a:rPr lang="ko-KR" altLang="en-US" sz="1800" dirty="0"/>
              <a:t> 체인으로 홈 </a:t>
            </a:r>
            <a:r>
              <a:rPr lang="ko-KR" altLang="en-US" sz="1800" dirty="0" err="1"/>
              <a:t>버켓에</a:t>
            </a:r>
            <a:r>
              <a:rPr lang="ko-KR" altLang="en-US" sz="1800" dirty="0"/>
              <a:t> 연결</a:t>
            </a:r>
          </a:p>
          <a:p>
            <a:pPr lvl="1">
              <a:lnSpc>
                <a:spcPct val="70000"/>
              </a:lnSpc>
              <a:defRPr/>
            </a:pPr>
            <a:endParaRPr lang="en-US" altLang="ko-K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FE375-FFD2-76EA-5E7E-EEB78078DA24}"/>
              </a:ext>
            </a:extLst>
          </p:cNvPr>
          <p:cNvSpPr txBox="1"/>
          <p:nvPr/>
        </p:nvSpPr>
        <p:spPr>
          <a:xfrm>
            <a:off x="810308" y="4472446"/>
            <a:ext cx="8028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HashPage.h</a:t>
            </a:r>
            <a:endParaRPr lang="en-US" altLang="ko-KR" sz="12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readHashPage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HashPage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(pageNo+1)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페이지를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읽어 들임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해시 페이지는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번부터 시작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번은 헤더 페이지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*/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buffer=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*)malloc(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bufferManager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readPage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pageNo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+ 1, buffer);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(pageNo+1)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페이지를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buffer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기록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(+)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헤더페이지를 건너뛰기 위함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)*/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3C038-0E22-0190-314A-4B401EE2A41C}"/>
              </a:ext>
            </a:extLst>
          </p:cNvPr>
          <p:cNvSpPr txBox="1"/>
          <p:nvPr/>
        </p:nvSpPr>
        <p:spPr>
          <a:xfrm>
            <a:off x="1151620" y="2287647"/>
            <a:ext cx="4606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hash(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해시 함수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제산잔여해시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제수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maxAddress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*/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hashHeader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maxAddress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5D6F684-EB6C-B190-B3BE-174A558A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3429000"/>
            <a:ext cx="8610600" cy="8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 kumimoji="1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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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70000"/>
              </a:lnSpc>
              <a:defRPr/>
            </a:pPr>
            <a:r>
              <a:rPr lang="ko-KR" altLang="en-US" sz="2000" kern="0" dirty="0"/>
              <a:t>주의</a:t>
            </a:r>
            <a:r>
              <a:rPr lang="en-US" altLang="ko-KR" sz="2000" kern="0" dirty="0"/>
              <a:t>! </a:t>
            </a:r>
            <a:r>
              <a:rPr lang="ko-KR" altLang="en-US" sz="2000" kern="0" dirty="0" err="1"/>
              <a:t>버켓탐색</a:t>
            </a:r>
            <a:endParaRPr lang="en-US" altLang="ko-KR" sz="1800" kern="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kern="0" dirty="0"/>
              <a:t>헤더 페이지를 감안</a:t>
            </a:r>
            <a:endParaRPr lang="en-US" altLang="ko-KR" sz="1800" kern="0" dirty="0"/>
          </a:p>
          <a:p>
            <a:pPr lvl="1">
              <a:lnSpc>
                <a:spcPct val="70000"/>
              </a:lnSpc>
              <a:defRPr/>
            </a:pPr>
            <a:r>
              <a:rPr lang="ko-KR" altLang="en-US" sz="1800" kern="0" dirty="0"/>
              <a:t>실제 </a:t>
            </a:r>
            <a:r>
              <a:rPr lang="ko-KR" altLang="en-US" sz="1800" kern="0" dirty="0" err="1"/>
              <a:t>탐색버켓</a:t>
            </a:r>
            <a:r>
              <a:rPr lang="ko-KR" altLang="en-US" sz="1800" kern="0" dirty="0"/>
              <a:t> 주소 </a:t>
            </a:r>
            <a:r>
              <a:rPr lang="en-US" altLang="ko-KR" sz="1800" kern="0" dirty="0"/>
              <a:t>= </a:t>
            </a:r>
            <a:r>
              <a:rPr lang="ko-KR" altLang="en-US" sz="1800" kern="0" dirty="0"/>
              <a:t>논리적 </a:t>
            </a:r>
            <a:r>
              <a:rPr lang="ko-KR" altLang="en-US" sz="1800" kern="0" dirty="0" err="1"/>
              <a:t>버켓주소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+1</a:t>
            </a:r>
          </a:p>
          <a:p>
            <a:pPr marL="457200" lvl="1" indent="0">
              <a:lnSpc>
                <a:spcPct val="70000"/>
              </a:lnSpc>
              <a:buNone/>
              <a:defRPr/>
            </a:pPr>
            <a:endParaRPr lang="en-US" altLang="ko-KR" sz="1800" kern="0" dirty="0"/>
          </a:p>
        </p:txBody>
      </p:sp>
    </p:spTree>
    <p:extLst>
      <p:ext uri="{BB962C8B-B14F-4D97-AF65-F5344CB8AC3E}">
        <p14:creationId xmlns:p14="http://schemas.microsoft.com/office/powerpoint/2010/main" val="1298019279"/>
      </p:ext>
    </p:extLst>
  </p:cSld>
  <p:clrMapOvr>
    <a:masterClrMapping/>
  </p:clrMapOvr>
</p:sld>
</file>

<file path=ppt/theme/theme1.xml><?xml version="1.0" encoding="utf-8"?>
<a:theme xmlns:a="http://schemas.openxmlformats.org/drawingml/2006/main" name="newdbtp">
  <a:themeElements>
    <a:clrScheme name="newdbtp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newdbtp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dbt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dbt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dbt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\\Angel\Lab\TP\데이타베이스 TP\대학원 과정\PPT 버전\newdbtp.pot</Template>
  <TotalTime>2741</TotalTime>
  <Words>1530</Words>
  <Application>Microsoft Office PowerPoint</Application>
  <PresentationFormat>화면 슬라이드 쇼(4:3)</PresentationFormat>
  <Paragraphs>294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돋움체</vt:lpstr>
      <vt:lpstr>Arial</vt:lpstr>
      <vt:lpstr>Arial Black</vt:lpstr>
      <vt:lpstr>Calibri</vt:lpstr>
      <vt:lpstr>Monotype Sorts</vt:lpstr>
      <vt:lpstr>Times New Roman</vt:lpstr>
      <vt:lpstr>Wingdings</vt:lpstr>
      <vt:lpstr>newdbtp</vt:lpstr>
      <vt:lpstr>수식</vt:lpstr>
      <vt:lpstr>VISIO</vt:lpstr>
      <vt:lpstr>오버플로우 해결 </vt:lpstr>
      <vt:lpstr> 오버플로우 해결 방법</vt:lpstr>
      <vt:lpstr>(1) 개방 주소법</vt:lpstr>
      <vt:lpstr>▶ 개방 주소법의 문제</vt:lpstr>
      <vt:lpstr> 프로그램의 구현</vt:lpstr>
      <vt:lpstr>PowerPoint 프레젠테이션</vt:lpstr>
      <vt:lpstr> 프로그램의 구현</vt:lpstr>
      <vt:lpstr> 프로그램의 구현</vt:lpstr>
      <vt:lpstr> 프로그램의 구현</vt:lpstr>
      <vt:lpstr> 프로그램의 구현</vt:lpstr>
      <vt:lpstr> 프로그램의 구현</vt:lpstr>
      <vt:lpstr> 프로그램의 구현</vt:lpstr>
      <vt:lpstr> 프로그램의 구현</vt:lpstr>
      <vt:lpstr> 프로그램의 실행</vt:lpstr>
      <vt:lpstr>PowerPoint 프레젠테이션</vt:lpstr>
      <vt:lpstr>PowerPoint 프레젠테이션</vt:lpstr>
    </vt:vector>
  </TitlesOfParts>
  <Company>데이타베이스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23장 Multimedia DBMS</dc:title>
  <dc:creator>이상준</dc:creator>
  <cp:lastModifiedBy>LEE HAE KAG</cp:lastModifiedBy>
  <cp:revision>175</cp:revision>
  <cp:lastPrinted>1999-06-04T06:49:22Z</cp:lastPrinted>
  <dcterms:created xsi:type="dcterms:W3CDTF">1998-09-03T12:02:59Z</dcterms:created>
  <dcterms:modified xsi:type="dcterms:W3CDTF">2022-05-20T10:10:59Z</dcterms:modified>
</cp:coreProperties>
</file>