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375" r:id="rId2"/>
    <p:sldId id="376" r:id="rId3"/>
  </p:sldIdLst>
  <p:sldSz cx="9144000" cy="6858000" type="screen4x3"/>
  <p:notesSz cx="6662738" cy="98663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99CCFF"/>
    <a:srgbClr val="00CC99"/>
    <a:srgbClr val="FFCC99"/>
    <a:srgbClr val="FFCC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>
      <p:cViewPr varScale="1">
        <p:scale>
          <a:sx n="110" d="100"/>
          <a:sy n="110" d="100"/>
        </p:scale>
        <p:origin x="121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5525DDF-93E9-7A7B-5F5E-B1BAB8A1701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3DF9D6CB-E0D0-CD0D-B4E9-DAD26F21501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5075" y="0"/>
            <a:ext cx="28876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2B8E09B0-08EA-2AB8-BEA7-56C356303DF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8876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C27CEBDE-74DF-4273-A301-E33E3309B3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5075" y="9372600"/>
            <a:ext cx="28876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258A484-0EF5-41F6-A6D3-FCCEE3F16D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A22CA7B-C3A3-1C7C-5EFF-E440A2B36A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3768C6-3841-B3A3-D433-FF09A1DC7F6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773488" y="0"/>
            <a:ext cx="288766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20E8E5B-F992-4895-8D8F-377A43411080}" type="datetimeFigureOut">
              <a:rPr lang="ko-KR" altLang="en-US"/>
              <a:pPr>
                <a:defRPr/>
              </a:pPr>
              <a:t>2022-03-29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03AFB5A-721E-E527-4494-669265DB05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65188" y="739775"/>
            <a:ext cx="4933950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924BAA1F-E2A2-997C-0CAA-DEBA84F1D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750" y="4686300"/>
            <a:ext cx="5329238" cy="4440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756A3F-F712-7683-22D9-A928F572E5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88766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F2DE79-99E6-AB03-E793-374D4AF3BA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773488" y="9371013"/>
            <a:ext cx="288766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198282DC-2D7D-4088-ADB0-9953FC91E6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파랑색 박엽지">
            <a:extLst>
              <a:ext uri="{FF2B5EF4-FFF2-40B4-BE49-F238E27FC236}">
                <a16:creationId xmlns:a16="http://schemas.microsoft.com/office/drawing/2014/main" id="{5B9ADB4A-0927-DF83-379B-52BFD7F61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90600"/>
            <a:ext cx="8077200" cy="487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38200" y="2438400"/>
            <a:ext cx="7486650" cy="2057400"/>
          </a:xfrm>
        </p:spPr>
        <p:txBody>
          <a:bodyPr/>
          <a:lstStyle>
            <a:lvl1pPr algn="ctr">
              <a:defRPr sz="57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r>
              <a:rPr lang="ko-KR" altLang="en-US"/>
              <a:t>마스터 제목 유형 편집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4724400"/>
            <a:ext cx="5715000" cy="838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0066"/>
                </a:solidFill>
              </a:defRPr>
            </a:lvl1pPr>
          </a:lstStyle>
          <a:p>
            <a:r>
              <a:rPr lang="ko-KR" altLang="en-US"/>
              <a:t>마스터 부제목 유형 편집</a:t>
            </a:r>
          </a:p>
        </p:txBody>
      </p:sp>
    </p:spTree>
    <p:extLst>
      <p:ext uri="{BB962C8B-B14F-4D97-AF65-F5344CB8AC3E}">
        <p14:creationId xmlns:p14="http://schemas.microsoft.com/office/powerpoint/2010/main" val="272215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7BF14B-AE8C-2703-020C-30A462606C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76ED6AA-E8D3-7E37-0638-4188C944E2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E4F1B-F758-4DD3-B125-F4AD136DE7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493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86550" y="228600"/>
            <a:ext cx="2152650" cy="6096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305550" cy="6096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977DCAF-0AB8-469D-0B22-0A7DF5786A5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C35D8C1-C8DD-A824-744C-E3F426AD379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F3A5F-60BF-4FCC-A07A-1B15FB8108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215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840CB87-3E02-43D7-33A0-99E057C1A87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6401F40-B66F-FE2A-3CAE-44075A9BD5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B234D-4026-45CE-8A9F-D5ECFC3C9D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599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96626D0-13FA-7BC1-9DB9-487E7D711D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1BA8A92-5918-335F-2C65-E0AB1C7ACD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FE9E7-E533-4B6D-8B42-E6755BE007A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477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28600" y="990600"/>
            <a:ext cx="42291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990600"/>
            <a:ext cx="42291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3FB238-57FD-1018-2600-BCDB9E4C398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488D2F-2B0F-08DB-F0EC-9F3C0E5C14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EBBA3-6582-4147-9AF4-1315E9F439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203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4C262B6-95F1-04E6-16F2-FEEC14F420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877B63D-15CE-00EB-210A-C90A535EC2B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59C3E-1EC2-4677-BAFB-22CAAD2F8A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46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88B2C80-F2C0-414D-3E93-FCA0F1BA73D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EDF6397-2B5C-33C3-CE6D-3908D39EDFE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0E8CF-2DE5-4051-97BC-4E2A058F06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833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3A3D41A-7E26-C973-9389-D0B7DF6F08A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87008A1-4B9A-0CF2-0DB9-0853BA6DD0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A8B89-E599-4551-BAA0-4F72240DFF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573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41BFCF-7250-0585-38BB-53C41225CB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A8249E-EE35-584E-3DFC-5C8A2E7587D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16A7A-C8BA-4BEC-879B-1BF56F0203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969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EE8692-3904-3724-74A9-2CA0902F307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E62A71-A196-4DAF-35D4-8D8BA06ECC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E05D0-1939-4744-8C8C-220CA39D2D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932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>
            <a:extLst>
              <a:ext uri="{FF2B5EF4-FFF2-40B4-BE49-F238E27FC236}">
                <a16:creationId xmlns:a16="http://schemas.microsoft.com/office/drawing/2014/main" id="{8515CF97-6BF0-B7F0-EFDF-4B19833E7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114300"/>
            <a:ext cx="8915400" cy="792163"/>
          </a:xfrm>
          <a:prstGeom prst="roundRect">
            <a:avLst>
              <a:gd name="adj" fmla="val 16667"/>
            </a:avLst>
          </a:prstGeom>
          <a:solidFill>
            <a:srgbClr val="E1ECFF"/>
          </a:solidFill>
          <a:ln w="28575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>
            <a:lvl1pPr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C5C24AD5-4515-FE10-E44E-08C2EC5032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DE036D7F-5F64-889D-7056-68E2506E4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90600"/>
            <a:ext cx="8610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DC25BDB5-7CCD-1B0A-39C7-B4CF08B09C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50000"/>
              </a:spcBef>
              <a:defRPr sz="1400">
                <a:solidFill>
                  <a:srgbClr val="000000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DEE45C2B-4A3A-9BF8-DC81-2E6EC49CC83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50000"/>
              </a:spcBef>
              <a:defRPr sz="1400">
                <a:solidFill>
                  <a:srgbClr val="000000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2EE50D8A-104E-407C-B30F-9FFE9683E14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u"/>
        <a:defRPr kumimoji="1" sz="2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rgbClr val="000000"/>
        </a:buClr>
        <a:buChar char="–"/>
        <a:defRPr kumimoji="1"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w"/>
        <a:defRPr kumimoji="1" sz="20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"/>
        <a:defRPr kumimoji="1"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"/>
        <a:defRPr kumimoji="1" sz="20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"/>
        <a:defRPr kumimoji="1">
          <a:solidFill>
            <a:srgbClr val="000000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"/>
        <a:defRPr kumimoji="1">
          <a:solidFill>
            <a:srgbClr val="000000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"/>
        <a:defRPr kumimoji="1">
          <a:solidFill>
            <a:srgbClr val="000000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"/>
        <a:defRPr kumimoji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32950DEA-D85A-6AAB-4D8F-770F002686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400" dirty="0"/>
              <a:t>(4) RAID 5의 </a:t>
            </a:r>
            <a:r>
              <a:rPr lang="en-US" altLang="ko-KR" sz="3400" dirty="0" err="1"/>
              <a:t>패리티</a:t>
            </a:r>
            <a:r>
              <a:rPr lang="en-US" altLang="ko-KR" sz="3400" dirty="0"/>
              <a:t> </a:t>
            </a:r>
            <a:r>
              <a:rPr lang="en-US" altLang="ko-KR" sz="3400" dirty="0" err="1"/>
              <a:t>처리</a:t>
            </a:r>
            <a:r>
              <a:rPr lang="en-US" altLang="ko-KR" sz="3400" dirty="0"/>
              <a:t>(</a:t>
            </a:r>
            <a:r>
              <a:rPr lang="ko-KR" altLang="en-US" sz="3400" dirty="0"/>
              <a:t>비트레벨</a:t>
            </a:r>
            <a:r>
              <a:rPr lang="en-US" altLang="ko-KR" sz="3400" dirty="0"/>
              <a:t>)</a:t>
            </a:r>
            <a:endParaRPr lang="ko-KR" altLang="en-US" sz="20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D302D70-8FAF-2851-BB19-2A7D26896A07}"/>
              </a:ext>
            </a:extLst>
          </p:cNvPr>
          <p:cNvGrpSpPr/>
          <p:nvPr/>
        </p:nvGrpSpPr>
        <p:grpSpPr>
          <a:xfrm>
            <a:off x="1970576" y="1340767"/>
            <a:ext cx="1087199" cy="3309525"/>
            <a:chOff x="1003275" y="1615275"/>
            <a:chExt cx="1087199" cy="330952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C069874-38EB-D4C5-FF95-DE82A4D9B5D8}"/>
                </a:ext>
              </a:extLst>
            </p:cNvPr>
            <p:cNvSpPr/>
            <p:nvPr/>
          </p:nvSpPr>
          <p:spPr>
            <a:xfrm>
              <a:off x="1027800" y="2143800"/>
              <a:ext cx="918000" cy="27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0A4597-3E03-1198-E0C6-C80B715E554B}"/>
                </a:ext>
              </a:extLst>
            </p:cNvPr>
            <p:cNvSpPr txBox="1"/>
            <p:nvPr/>
          </p:nvSpPr>
          <p:spPr>
            <a:xfrm>
              <a:off x="1003275" y="1615275"/>
              <a:ext cx="1087199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dirty="0" err="1">
                  <a:latin typeface="Times New Roman"/>
                  <a:ea typeface="굴림"/>
                  <a:cs typeface="Times New Roman"/>
                </a:rPr>
                <a:t>Disk</a:t>
              </a:r>
              <a:r>
                <a:rPr lang="ko-KR" altLang="en-US" dirty="0">
                  <a:latin typeface="Times New Roman"/>
                  <a:ea typeface="굴림"/>
                  <a:cs typeface="Times New Roman"/>
                </a:rPr>
                <a:t> 2</a:t>
              </a:r>
              <a:endParaRPr lang="ko-KR" altLang="en-US" dirty="0">
                <a:cs typeface="Times New Roman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075BA72-967D-1C14-3227-9B0CEDA2CDC2}"/>
              </a:ext>
            </a:extLst>
          </p:cNvPr>
          <p:cNvGrpSpPr/>
          <p:nvPr/>
        </p:nvGrpSpPr>
        <p:grpSpPr>
          <a:xfrm>
            <a:off x="3176576" y="1340767"/>
            <a:ext cx="1087199" cy="3309525"/>
            <a:chOff x="1003275" y="1615275"/>
            <a:chExt cx="1087199" cy="330952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FC192B4-16C6-D661-069E-F14164185DC2}"/>
                </a:ext>
              </a:extLst>
            </p:cNvPr>
            <p:cNvSpPr/>
            <p:nvPr/>
          </p:nvSpPr>
          <p:spPr>
            <a:xfrm>
              <a:off x="1027800" y="2143800"/>
              <a:ext cx="918000" cy="27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2DA094-D55E-DC31-1CB1-2448718F4A4F}"/>
                </a:ext>
              </a:extLst>
            </p:cNvPr>
            <p:cNvSpPr txBox="1"/>
            <p:nvPr/>
          </p:nvSpPr>
          <p:spPr>
            <a:xfrm>
              <a:off x="1003275" y="1615275"/>
              <a:ext cx="1087199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dirty="0" err="1">
                  <a:latin typeface="Times New Roman"/>
                  <a:ea typeface="굴림"/>
                  <a:cs typeface="Times New Roman"/>
                </a:rPr>
                <a:t>Disk</a:t>
              </a:r>
              <a:r>
                <a:rPr lang="ko-KR" altLang="en-US" dirty="0">
                  <a:latin typeface="Times New Roman"/>
                  <a:ea typeface="굴림"/>
                  <a:cs typeface="Times New Roman"/>
                </a:rPr>
                <a:t> 3</a:t>
              </a:r>
              <a:endParaRPr lang="ko-KR" altLang="en-US" dirty="0">
                <a:cs typeface="Times New Roman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316AADC-0995-714D-534F-7205D57075D6}"/>
              </a:ext>
            </a:extLst>
          </p:cNvPr>
          <p:cNvGrpSpPr/>
          <p:nvPr/>
        </p:nvGrpSpPr>
        <p:grpSpPr>
          <a:xfrm>
            <a:off x="4400576" y="1340767"/>
            <a:ext cx="1087199" cy="3309525"/>
            <a:chOff x="1003275" y="1615275"/>
            <a:chExt cx="1087199" cy="330952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574EC97-5A29-4DAA-E831-86076421A9AF}"/>
                </a:ext>
              </a:extLst>
            </p:cNvPr>
            <p:cNvSpPr/>
            <p:nvPr/>
          </p:nvSpPr>
          <p:spPr>
            <a:xfrm>
              <a:off x="1027800" y="2143800"/>
              <a:ext cx="918000" cy="27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8CE393-D1BC-711E-D38E-FEEF492D3A00}"/>
                </a:ext>
              </a:extLst>
            </p:cNvPr>
            <p:cNvSpPr txBox="1"/>
            <p:nvPr/>
          </p:nvSpPr>
          <p:spPr>
            <a:xfrm>
              <a:off x="1003275" y="1615275"/>
              <a:ext cx="1087199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dirty="0" err="1">
                  <a:latin typeface="Times New Roman"/>
                  <a:ea typeface="굴림"/>
                  <a:cs typeface="Times New Roman"/>
                </a:rPr>
                <a:t>Disk</a:t>
              </a:r>
              <a:r>
                <a:rPr lang="ko-KR" altLang="en-US" dirty="0">
                  <a:latin typeface="Times New Roman"/>
                  <a:ea typeface="굴림"/>
                  <a:cs typeface="Times New Roman"/>
                </a:rPr>
                <a:t> 4</a:t>
              </a:r>
              <a:endParaRPr lang="ko-KR" altLang="en-US" dirty="0">
                <a:cs typeface="Times New Roman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9CF61CD-CFF8-2C1E-3CBC-0E8BC3068250}"/>
              </a:ext>
            </a:extLst>
          </p:cNvPr>
          <p:cNvSpPr txBox="1"/>
          <p:nvPr/>
        </p:nvSpPr>
        <p:spPr>
          <a:xfrm>
            <a:off x="4797701" y="1926893"/>
            <a:ext cx="295199" cy="461665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latin typeface="Times New Roman"/>
                <a:ea typeface="굴림"/>
                <a:cs typeface="Times New Roman"/>
              </a:rPr>
              <a:t>1</a:t>
            </a:r>
            <a:endParaRPr lang="ko-KR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7D5C2FB-D189-C8EE-C3A4-E01941B35402}"/>
              </a:ext>
            </a:extLst>
          </p:cNvPr>
          <p:cNvGrpSpPr/>
          <p:nvPr/>
        </p:nvGrpSpPr>
        <p:grpSpPr>
          <a:xfrm>
            <a:off x="755576" y="1340768"/>
            <a:ext cx="1087199" cy="3309525"/>
            <a:chOff x="643275" y="1687275"/>
            <a:chExt cx="1087199" cy="330952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530D334-B11D-8A17-81A8-FA43245AEDDD}"/>
                </a:ext>
              </a:extLst>
            </p:cNvPr>
            <p:cNvSpPr/>
            <p:nvPr/>
          </p:nvSpPr>
          <p:spPr>
            <a:xfrm>
              <a:off x="667800" y="2215800"/>
              <a:ext cx="918000" cy="27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3" name="TextBox 3">
              <a:extLst>
                <a:ext uri="{FF2B5EF4-FFF2-40B4-BE49-F238E27FC236}">
                  <a16:creationId xmlns:a16="http://schemas.microsoft.com/office/drawing/2014/main" id="{B9CC17F4-989F-175B-ABA1-AFD10570A3BE}"/>
                </a:ext>
              </a:extLst>
            </p:cNvPr>
            <p:cNvSpPr txBox="1"/>
            <p:nvPr/>
          </p:nvSpPr>
          <p:spPr>
            <a:xfrm>
              <a:off x="643275" y="1687275"/>
              <a:ext cx="1087199" cy="4616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r>
                <a:rPr lang="ko-KR" altLang="en-US" dirty="0" err="1">
                  <a:latin typeface="Times New Roman"/>
                  <a:ea typeface="굴림"/>
                  <a:cs typeface="Times New Roman"/>
                </a:rPr>
                <a:t>Disk</a:t>
              </a:r>
              <a:r>
                <a:rPr lang="ko-KR" altLang="en-US" dirty="0">
                  <a:latin typeface="Times New Roman"/>
                  <a:ea typeface="굴림"/>
                  <a:cs typeface="Times New Roman"/>
                </a:rPr>
                <a:t> 1</a:t>
              </a:r>
              <a:endParaRPr lang="ko-KR" altLang="en-US" dirty="0">
                <a:cs typeface="Times New Roman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E3A2BC3-ABA4-464A-C1F5-4B516602713E}"/>
              </a:ext>
            </a:extLst>
          </p:cNvPr>
          <p:cNvSpPr txBox="1"/>
          <p:nvPr/>
        </p:nvSpPr>
        <p:spPr>
          <a:xfrm>
            <a:off x="5931701" y="1872893"/>
            <a:ext cx="1960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latin typeface="Times New Roman"/>
                <a:ea typeface="굴림"/>
                <a:cs typeface="Times New Roman"/>
              </a:rPr>
              <a:t>Xor</a:t>
            </a:r>
            <a:r>
              <a:rPr lang="ko-KR" altLang="en-US" dirty="0">
                <a:latin typeface="Times New Roman"/>
                <a:ea typeface="굴림"/>
                <a:cs typeface="Times New Roman"/>
              </a:rPr>
              <a:t>(0,0,1) =1</a:t>
            </a:r>
            <a:endParaRPr lang="ko-KR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B4D204-42C6-586A-CC96-1B915108354A}"/>
              </a:ext>
            </a:extLst>
          </p:cNvPr>
          <p:cNvSpPr txBox="1"/>
          <p:nvPr/>
        </p:nvSpPr>
        <p:spPr>
          <a:xfrm>
            <a:off x="3429701" y="1926893"/>
            <a:ext cx="295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latin typeface="Times New Roman"/>
                <a:ea typeface="굴림"/>
                <a:cs typeface="Times New Roman"/>
              </a:rPr>
              <a:t>1</a:t>
            </a:r>
            <a:endParaRPr lang="ko-KR" dirty="0"/>
          </a:p>
        </p:txBody>
      </p:sp>
      <p:sp>
        <p:nvSpPr>
          <p:cNvPr id="53" name="TextBox 1">
            <a:extLst>
              <a:ext uri="{FF2B5EF4-FFF2-40B4-BE49-F238E27FC236}">
                <a16:creationId xmlns:a16="http://schemas.microsoft.com/office/drawing/2014/main" id="{741232FA-F82F-C7EC-E583-21FF064EB38B}"/>
              </a:ext>
            </a:extLst>
          </p:cNvPr>
          <p:cNvSpPr txBox="1"/>
          <p:nvPr/>
        </p:nvSpPr>
        <p:spPr>
          <a:xfrm>
            <a:off x="3429701" y="3312893"/>
            <a:ext cx="29519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 algn="l"/>
            <a:r>
              <a:rPr lang="ko-KR" altLang="en-US" dirty="0">
                <a:cs typeface="Times New Roman"/>
              </a:rPr>
              <a:t>0</a:t>
            </a:r>
          </a:p>
        </p:txBody>
      </p:sp>
      <p:sp>
        <p:nvSpPr>
          <p:cNvPr id="54" name="TextBox 1">
            <a:extLst>
              <a:ext uri="{FF2B5EF4-FFF2-40B4-BE49-F238E27FC236}">
                <a16:creationId xmlns:a16="http://schemas.microsoft.com/office/drawing/2014/main" id="{741232FA-F82F-C7EC-E583-21FF064EB38B}"/>
              </a:ext>
            </a:extLst>
          </p:cNvPr>
          <p:cNvSpPr txBox="1"/>
          <p:nvPr/>
        </p:nvSpPr>
        <p:spPr>
          <a:xfrm>
            <a:off x="2249576" y="1961768"/>
            <a:ext cx="29519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 algn="l"/>
            <a:r>
              <a:rPr lang="ko-KR" altLang="en-US" dirty="0">
                <a:cs typeface="Times New Roman"/>
              </a:rPr>
              <a:t>0</a:t>
            </a:r>
          </a:p>
        </p:txBody>
      </p:sp>
      <p:sp>
        <p:nvSpPr>
          <p:cNvPr id="57" name="TextBox 1">
            <a:extLst>
              <a:ext uri="{FF2B5EF4-FFF2-40B4-BE49-F238E27FC236}">
                <a16:creationId xmlns:a16="http://schemas.microsoft.com/office/drawing/2014/main" id="{741232FA-F82F-C7EC-E583-21FF064EB38B}"/>
              </a:ext>
            </a:extLst>
          </p:cNvPr>
          <p:cNvSpPr txBox="1"/>
          <p:nvPr/>
        </p:nvSpPr>
        <p:spPr>
          <a:xfrm>
            <a:off x="1067201" y="1958393"/>
            <a:ext cx="29519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 algn="l"/>
            <a:r>
              <a:rPr lang="ko-KR" altLang="en-US" dirty="0">
                <a:cs typeface="Times New Roman"/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875134-15E9-49DD-DB3B-98CB369DA22E}"/>
              </a:ext>
            </a:extLst>
          </p:cNvPr>
          <p:cNvSpPr txBox="1"/>
          <p:nvPr/>
        </p:nvSpPr>
        <p:spPr>
          <a:xfrm>
            <a:off x="4797700" y="2538893"/>
            <a:ext cx="295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latin typeface="Times New Roman"/>
                <a:ea typeface="굴림"/>
                <a:cs typeface="Times New Roman"/>
              </a:rPr>
              <a:t>1</a:t>
            </a:r>
            <a:endParaRPr lang="ko-KR" dirty="0"/>
          </a:p>
        </p:txBody>
      </p:sp>
      <p:sp>
        <p:nvSpPr>
          <p:cNvPr id="59" name="TextBox 1">
            <a:extLst>
              <a:ext uri="{FF2B5EF4-FFF2-40B4-BE49-F238E27FC236}">
                <a16:creationId xmlns:a16="http://schemas.microsoft.com/office/drawing/2014/main" id="{BB186CE7-A006-3AE5-57F0-30470091E038}"/>
              </a:ext>
            </a:extLst>
          </p:cNvPr>
          <p:cNvSpPr txBox="1"/>
          <p:nvPr/>
        </p:nvSpPr>
        <p:spPr>
          <a:xfrm>
            <a:off x="2249576" y="2546768"/>
            <a:ext cx="29519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 algn="l"/>
            <a:r>
              <a:rPr lang="ko-KR" altLang="en-US" dirty="0">
                <a:cs typeface="Times New Roman"/>
              </a:rPr>
              <a:t>0</a:t>
            </a:r>
          </a:p>
        </p:txBody>
      </p:sp>
      <p:sp>
        <p:nvSpPr>
          <p:cNvPr id="60" name="TextBox 1">
            <a:extLst>
              <a:ext uri="{FF2B5EF4-FFF2-40B4-BE49-F238E27FC236}">
                <a16:creationId xmlns:a16="http://schemas.microsoft.com/office/drawing/2014/main" id="{A6001BE1-321F-A1C4-DC5B-BD220BA39E78}"/>
              </a:ext>
            </a:extLst>
          </p:cNvPr>
          <p:cNvSpPr txBox="1"/>
          <p:nvPr/>
        </p:nvSpPr>
        <p:spPr>
          <a:xfrm>
            <a:off x="1067200" y="2543393"/>
            <a:ext cx="29519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 algn="l"/>
            <a:r>
              <a:rPr lang="ko-KR" altLang="en-US" dirty="0">
                <a:cs typeface="Times New Roman"/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B4A9B58-6EB6-6083-C250-D296ED75B0A1}"/>
              </a:ext>
            </a:extLst>
          </p:cNvPr>
          <p:cNvSpPr txBox="1"/>
          <p:nvPr/>
        </p:nvSpPr>
        <p:spPr>
          <a:xfrm>
            <a:off x="5931700" y="2538893"/>
            <a:ext cx="1960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latin typeface="Times New Roman"/>
                <a:ea typeface="굴림"/>
                <a:cs typeface="Times New Roman"/>
              </a:rPr>
              <a:t>Xor</a:t>
            </a:r>
            <a:r>
              <a:rPr lang="ko-KR" altLang="en-US" dirty="0">
                <a:latin typeface="Times New Roman"/>
                <a:ea typeface="굴림"/>
                <a:cs typeface="Times New Roman"/>
              </a:rPr>
              <a:t>(1,0,1) =0</a:t>
            </a:r>
            <a:endParaRPr lang="ko-KR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6E379C-9D02-80E1-7759-BA98BFC5F67C}"/>
              </a:ext>
            </a:extLst>
          </p:cNvPr>
          <p:cNvSpPr txBox="1"/>
          <p:nvPr/>
        </p:nvSpPr>
        <p:spPr>
          <a:xfrm>
            <a:off x="3429701" y="2565893"/>
            <a:ext cx="295199" cy="461665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cs typeface="Times New Roman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F7D7A8C-116F-26FF-6AC0-108A8AA1FF0D}"/>
              </a:ext>
            </a:extLst>
          </p:cNvPr>
          <p:cNvSpPr txBox="1"/>
          <p:nvPr/>
        </p:nvSpPr>
        <p:spPr>
          <a:xfrm>
            <a:off x="4806700" y="3267893"/>
            <a:ext cx="295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cs typeface="Times New Roman"/>
              </a:rPr>
              <a:t>0</a:t>
            </a:r>
          </a:p>
        </p:txBody>
      </p:sp>
      <p:sp>
        <p:nvSpPr>
          <p:cNvPr id="64" name="TextBox 1">
            <a:extLst>
              <a:ext uri="{FF2B5EF4-FFF2-40B4-BE49-F238E27FC236}">
                <a16:creationId xmlns:a16="http://schemas.microsoft.com/office/drawing/2014/main" id="{F568ED25-06C0-62F8-7047-8AC55C9B816F}"/>
              </a:ext>
            </a:extLst>
          </p:cNvPr>
          <p:cNvSpPr txBox="1"/>
          <p:nvPr/>
        </p:nvSpPr>
        <p:spPr>
          <a:xfrm>
            <a:off x="3437576" y="3959767"/>
            <a:ext cx="29519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 algn="l"/>
            <a:r>
              <a:rPr lang="ko-KR" altLang="en-US" dirty="0">
                <a:latin typeface="Times New Roman"/>
                <a:ea typeface="굴림"/>
                <a:cs typeface="Times New Roman"/>
              </a:rPr>
              <a:t>1</a:t>
            </a:r>
            <a:endParaRPr lang="ko-KR" altLang="en-US" dirty="0">
              <a:cs typeface="Times New Roman"/>
            </a:endParaRPr>
          </a:p>
        </p:txBody>
      </p:sp>
      <p:sp>
        <p:nvSpPr>
          <p:cNvPr id="65" name="TextBox 1">
            <a:extLst>
              <a:ext uri="{FF2B5EF4-FFF2-40B4-BE49-F238E27FC236}">
                <a16:creationId xmlns:a16="http://schemas.microsoft.com/office/drawing/2014/main" id="{204C1D17-D360-1500-3FFD-A5A0D782FDB0}"/>
              </a:ext>
            </a:extLst>
          </p:cNvPr>
          <p:cNvSpPr txBox="1"/>
          <p:nvPr/>
        </p:nvSpPr>
        <p:spPr>
          <a:xfrm>
            <a:off x="1076200" y="3272392"/>
            <a:ext cx="29519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 algn="l"/>
            <a:r>
              <a:rPr lang="ko-KR" altLang="en-US" dirty="0">
                <a:latin typeface="Times New Roman"/>
                <a:ea typeface="굴림"/>
                <a:cs typeface="Times New Roman"/>
              </a:rPr>
              <a:t>0</a:t>
            </a:r>
            <a:endParaRPr lang="ko-KR" altLang="en-US" dirty="0">
              <a:cs typeface="Times New Roman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4F40BB-EE54-E85C-25EB-5E2EFF68FBCA}"/>
              </a:ext>
            </a:extLst>
          </p:cNvPr>
          <p:cNvSpPr txBox="1"/>
          <p:nvPr/>
        </p:nvSpPr>
        <p:spPr>
          <a:xfrm>
            <a:off x="5940700" y="3267893"/>
            <a:ext cx="1960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latin typeface="Times New Roman"/>
                <a:ea typeface="굴림"/>
                <a:cs typeface="Times New Roman"/>
              </a:rPr>
              <a:t>Xor</a:t>
            </a:r>
            <a:r>
              <a:rPr lang="ko-KR" altLang="en-US" dirty="0">
                <a:latin typeface="Times New Roman"/>
                <a:ea typeface="굴림"/>
                <a:cs typeface="Times New Roman"/>
              </a:rPr>
              <a:t>(0,0,0) =0</a:t>
            </a:r>
            <a:endParaRPr lang="ko-KR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16D567A-980E-763E-12E1-9CDD0B0CBE73}"/>
              </a:ext>
            </a:extLst>
          </p:cNvPr>
          <p:cNvSpPr txBox="1"/>
          <p:nvPr/>
        </p:nvSpPr>
        <p:spPr>
          <a:xfrm>
            <a:off x="2259700" y="3276893"/>
            <a:ext cx="295199" cy="461665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cs typeface="Times New Roman"/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7DC74F8-496C-5ECC-D337-D885F8ACE558}"/>
              </a:ext>
            </a:extLst>
          </p:cNvPr>
          <p:cNvSpPr txBox="1"/>
          <p:nvPr/>
        </p:nvSpPr>
        <p:spPr>
          <a:xfrm>
            <a:off x="4806700" y="3969893"/>
            <a:ext cx="295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latin typeface="Times New Roman"/>
                <a:ea typeface="굴림"/>
                <a:cs typeface="Times New Roman"/>
              </a:rPr>
              <a:t>1</a:t>
            </a:r>
            <a:endParaRPr lang="ko-KR" dirty="0"/>
          </a:p>
        </p:txBody>
      </p:sp>
      <p:sp>
        <p:nvSpPr>
          <p:cNvPr id="70" name="TextBox 1">
            <a:extLst>
              <a:ext uri="{FF2B5EF4-FFF2-40B4-BE49-F238E27FC236}">
                <a16:creationId xmlns:a16="http://schemas.microsoft.com/office/drawing/2014/main" id="{CAB69808-139C-55C4-4B59-AFC077B6DAC7}"/>
              </a:ext>
            </a:extLst>
          </p:cNvPr>
          <p:cNvSpPr txBox="1"/>
          <p:nvPr/>
        </p:nvSpPr>
        <p:spPr>
          <a:xfrm>
            <a:off x="2264200" y="3974392"/>
            <a:ext cx="29519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 algn="l"/>
            <a:r>
              <a:rPr lang="ko-KR" altLang="en-US" dirty="0">
                <a:cs typeface="Times New Roman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C49CE0-4C71-AACE-E71F-0BFAD4F1EF2C}"/>
              </a:ext>
            </a:extLst>
          </p:cNvPr>
          <p:cNvSpPr txBox="1"/>
          <p:nvPr/>
        </p:nvSpPr>
        <p:spPr>
          <a:xfrm>
            <a:off x="5940700" y="4014893"/>
            <a:ext cx="1960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latin typeface="Times New Roman"/>
                <a:ea typeface="굴림"/>
                <a:cs typeface="Times New Roman"/>
              </a:rPr>
              <a:t>Xor</a:t>
            </a:r>
            <a:r>
              <a:rPr lang="ko-KR" altLang="en-US" dirty="0">
                <a:latin typeface="Times New Roman"/>
                <a:ea typeface="굴림"/>
                <a:cs typeface="Times New Roman"/>
              </a:rPr>
              <a:t>(1,1,1) =1</a:t>
            </a:r>
            <a:endParaRPr lang="ko-KR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0B3F144-AB7D-6E2C-4F54-DB9A04CCA529}"/>
              </a:ext>
            </a:extLst>
          </p:cNvPr>
          <p:cNvSpPr txBox="1"/>
          <p:nvPr/>
        </p:nvSpPr>
        <p:spPr>
          <a:xfrm>
            <a:off x="1080701" y="4005893"/>
            <a:ext cx="295199" cy="461665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latin typeface="Times New Roman"/>
                <a:ea typeface="굴림"/>
                <a:cs typeface="Times New Roman"/>
              </a:rPr>
              <a:t>1</a:t>
            </a:r>
            <a:endParaRPr 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7F1FAF-358E-4C71-8B51-A498981C6EBA}"/>
              </a:ext>
            </a:extLst>
          </p:cNvPr>
          <p:cNvSpPr txBox="1"/>
          <p:nvPr/>
        </p:nvSpPr>
        <p:spPr>
          <a:xfrm>
            <a:off x="709242" y="5541826"/>
            <a:ext cx="573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Disk 3</a:t>
            </a:r>
            <a:r>
              <a:rPr lang="ko-KR" altLang="en-US" sz="1800" dirty="0"/>
              <a:t>이 고장 났다면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8BA23C-AC74-4D3A-85B0-A7E7BD0C8298}"/>
              </a:ext>
            </a:extLst>
          </p:cNvPr>
          <p:cNvSpPr txBox="1"/>
          <p:nvPr/>
        </p:nvSpPr>
        <p:spPr>
          <a:xfrm>
            <a:off x="971600" y="5942383"/>
            <a:ext cx="573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FF0000"/>
                </a:solidFill>
              </a:rPr>
              <a:t>Disk 1,2,4</a:t>
            </a:r>
            <a:r>
              <a:rPr lang="ko-KR" altLang="en-US" sz="1800" dirty="0">
                <a:solidFill>
                  <a:srgbClr val="FF0000"/>
                </a:solidFill>
              </a:rPr>
              <a:t>를 </a:t>
            </a:r>
            <a:r>
              <a:rPr lang="en-US" altLang="ko-KR" sz="1800" dirty="0" err="1">
                <a:solidFill>
                  <a:srgbClr val="FF0000"/>
                </a:solidFill>
              </a:rPr>
              <a:t>Xor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연산하여 복구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E24E3E-EB95-4E2D-9C28-CCB272BC2A2A}"/>
              </a:ext>
            </a:extLst>
          </p:cNvPr>
          <p:cNvSpPr txBox="1"/>
          <p:nvPr/>
        </p:nvSpPr>
        <p:spPr>
          <a:xfrm>
            <a:off x="717117" y="4928924"/>
            <a:ext cx="7887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읽기 속도는 </a:t>
            </a:r>
            <a:r>
              <a:rPr lang="en-US" altLang="ko-KR" sz="1800" dirty="0"/>
              <a:t>3</a:t>
            </a:r>
            <a:r>
              <a:rPr lang="ko-KR" altLang="en-US" sz="1800" dirty="0"/>
              <a:t>배 </a:t>
            </a:r>
            <a:r>
              <a:rPr lang="ko-KR" altLang="en-US" sz="1800" dirty="0" err="1"/>
              <a:t>빨라짐</a:t>
            </a:r>
            <a:r>
              <a:rPr lang="en-US" altLang="ko-KR" sz="18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쓰기 속도는  패리티 처리 관계로 조금 빨라지는 정도</a:t>
            </a:r>
          </a:p>
        </p:txBody>
      </p:sp>
    </p:spTree>
    <p:extLst>
      <p:ext uri="{BB962C8B-B14F-4D97-AF65-F5344CB8AC3E}">
        <p14:creationId xmlns:p14="http://schemas.microsoft.com/office/powerpoint/2010/main" val="391983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4" grpId="0"/>
      <p:bldP spid="47" grpId="0"/>
      <p:bldP spid="53" grpId="0"/>
      <p:bldP spid="54" grpId="0"/>
      <p:bldP spid="57" grpId="0"/>
      <p:bldP spid="58" grpId="0"/>
      <p:bldP spid="59" grpId="0"/>
      <p:bldP spid="60" grpId="0"/>
      <p:bldP spid="61" grpId="0"/>
      <p:bldP spid="62" grpId="0" animBg="1"/>
      <p:bldP spid="63" grpId="0"/>
      <p:bldP spid="64" grpId="0"/>
      <p:bldP spid="65" grpId="0"/>
      <p:bldP spid="66" grpId="0"/>
      <p:bldP spid="67" grpId="0" animBg="1"/>
      <p:bldP spid="68" grpId="0"/>
      <p:bldP spid="70" grpId="0"/>
      <p:bldP spid="71" grpId="0"/>
      <p:bldP spid="72" grpId="0" animBg="1"/>
      <p:bldP spid="2" grpId="0"/>
      <p:bldP spid="40" grpId="0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32950DEA-D85A-6AAB-4D8F-770F002686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400" dirty="0"/>
              <a:t>(4) RAID 5의 </a:t>
            </a:r>
            <a:r>
              <a:rPr lang="en-US" altLang="ko-KR" sz="3400" dirty="0" err="1"/>
              <a:t>패리티</a:t>
            </a:r>
            <a:r>
              <a:rPr lang="en-US" altLang="ko-KR" sz="3400" dirty="0"/>
              <a:t> </a:t>
            </a:r>
            <a:r>
              <a:rPr lang="en-US" altLang="ko-KR" sz="3400" dirty="0" err="1"/>
              <a:t>처리</a:t>
            </a:r>
            <a:r>
              <a:rPr lang="en-US" altLang="ko-KR" sz="3400" dirty="0"/>
              <a:t>(</a:t>
            </a:r>
            <a:r>
              <a:rPr lang="ko-KR" altLang="en-US" sz="3400" dirty="0"/>
              <a:t>블록레벨</a:t>
            </a:r>
            <a:r>
              <a:rPr lang="en-US" altLang="ko-KR" sz="3400" dirty="0"/>
              <a:t>)</a:t>
            </a:r>
            <a:endParaRPr lang="ko-KR" altLang="en-US" sz="2000" dirty="0" err="1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D302D70-8FAF-2851-BB19-2A7D26896A07}"/>
              </a:ext>
            </a:extLst>
          </p:cNvPr>
          <p:cNvGrpSpPr/>
          <p:nvPr/>
        </p:nvGrpSpPr>
        <p:grpSpPr>
          <a:xfrm>
            <a:off x="2476138" y="1036241"/>
            <a:ext cx="2530408" cy="3351207"/>
            <a:chOff x="1027800" y="1573593"/>
            <a:chExt cx="1272025" cy="335120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C069874-38EB-D4C5-FF95-DE82A4D9B5D8}"/>
                </a:ext>
              </a:extLst>
            </p:cNvPr>
            <p:cNvSpPr/>
            <p:nvPr/>
          </p:nvSpPr>
          <p:spPr>
            <a:xfrm>
              <a:off x="1027800" y="2143800"/>
              <a:ext cx="918000" cy="27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0A4597-3E03-1198-E0C6-C80B715E554B}"/>
                </a:ext>
              </a:extLst>
            </p:cNvPr>
            <p:cNvSpPr txBox="1"/>
            <p:nvPr/>
          </p:nvSpPr>
          <p:spPr>
            <a:xfrm>
              <a:off x="1212626" y="1573593"/>
              <a:ext cx="1087199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dirty="0" err="1">
                  <a:latin typeface="Times New Roman"/>
                  <a:ea typeface="굴림"/>
                  <a:cs typeface="Times New Roman"/>
                </a:rPr>
                <a:t>Disk</a:t>
              </a:r>
              <a:r>
                <a:rPr lang="ko-KR" altLang="en-US" dirty="0">
                  <a:latin typeface="Times New Roman"/>
                  <a:ea typeface="굴림"/>
                  <a:cs typeface="Times New Roman"/>
                </a:rPr>
                <a:t> 2</a:t>
              </a:r>
              <a:endParaRPr lang="ko-KR" altLang="en-US" dirty="0">
                <a:cs typeface="Times New Roman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075BA72-967D-1C14-3227-9B0CEDA2CDC2}"/>
              </a:ext>
            </a:extLst>
          </p:cNvPr>
          <p:cNvGrpSpPr/>
          <p:nvPr/>
        </p:nvGrpSpPr>
        <p:grpSpPr>
          <a:xfrm>
            <a:off x="4347000" y="1042406"/>
            <a:ext cx="2308027" cy="3344223"/>
            <a:chOff x="1027800" y="1580577"/>
            <a:chExt cx="1266109" cy="334422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FC192B4-16C6-D661-069E-F14164185DC2}"/>
                </a:ext>
              </a:extLst>
            </p:cNvPr>
            <p:cNvSpPr/>
            <p:nvPr/>
          </p:nvSpPr>
          <p:spPr>
            <a:xfrm>
              <a:off x="1027800" y="2143800"/>
              <a:ext cx="918000" cy="27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2DA094-D55E-DC31-1CB1-2448718F4A4F}"/>
                </a:ext>
              </a:extLst>
            </p:cNvPr>
            <p:cNvSpPr txBox="1"/>
            <p:nvPr/>
          </p:nvSpPr>
          <p:spPr>
            <a:xfrm>
              <a:off x="1206710" y="1580577"/>
              <a:ext cx="1087199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dirty="0" err="1">
                  <a:latin typeface="Times New Roman"/>
                  <a:ea typeface="굴림"/>
                  <a:cs typeface="Times New Roman"/>
                </a:rPr>
                <a:t>Disk</a:t>
              </a:r>
              <a:r>
                <a:rPr lang="ko-KR" altLang="en-US" dirty="0">
                  <a:latin typeface="Times New Roman"/>
                  <a:ea typeface="굴림"/>
                  <a:cs typeface="Times New Roman"/>
                </a:rPr>
                <a:t> 3</a:t>
              </a:r>
              <a:endParaRPr lang="ko-KR" altLang="en-US" dirty="0">
                <a:cs typeface="Times New Roman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316AADC-0995-714D-534F-7205D57075D6}"/>
              </a:ext>
            </a:extLst>
          </p:cNvPr>
          <p:cNvGrpSpPr/>
          <p:nvPr/>
        </p:nvGrpSpPr>
        <p:grpSpPr>
          <a:xfrm>
            <a:off x="6025852" y="1059163"/>
            <a:ext cx="2248424" cy="3327466"/>
            <a:chOff x="1027800" y="1597334"/>
            <a:chExt cx="1247059" cy="332746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574EC97-5A29-4DAA-E831-86076421A9AF}"/>
                </a:ext>
              </a:extLst>
            </p:cNvPr>
            <p:cNvSpPr/>
            <p:nvPr/>
          </p:nvSpPr>
          <p:spPr>
            <a:xfrm>
              <a:off x="1027800" y="2143800"/>
              <a:ext cx="918000" cy="27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8CE393-D1BC-711E-D38E-FEEF492D3A00}"/>
                </a:ext>
              </a:extLst>
            </p:cNvPr>
            <p:cNvSpPr txBox="1"/>
            <p:nvPr/>
          </p:nvSpPr>
          <p:spPr>
            <a:xfrm>
              <a:off x="1187660" y="1597334"/>
              <a:ext cx="1087199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dirty="0" err="1">
                  <a:latin typeface="Times New Roman"/>
                  <a:ea typeface="굴림"/>
                  <a:cs typeface="Times New Roman"/>
                </a:rPr>
                <a:t>Disk</a:t>
              </a:r>
              <a:r>
                <a:rPr lang="ko-KR" altLang="en-US" dirty="0">
                  <a:latin typeface="Times New Roman"/>
                  <a:ea typeface="굴림"/>
                  <a:cs typeface="Times New Roman"/>
                </a:rPr>
                <a:t> 4</a:t>
              </a:r>
              <a:endParaRPr lang="ko-KR" altLang="en-US" dirty="0">
                <a:cs typeface="Times New Roman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9CF61CD-CFF8-2C1E-3CBC-0E8BC3068250}"/>
              </a:ext>
            </a:extLst>
          </p:cNvPr>
          <p:cNvSpPr txBox="1"/>
          <p:nvPr/>
        </p:nvSpPr>
        <p:spPr>
          <a:xfrm>
            <a:off x="6519651" y="1723001"/>
            <a:ext cx="708253" cy="400110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 dirty="0">
                <a:latin typeface="Times New Roman"/>
                <a:ea typeface="굴림"/>
                <a:cs typeface="Times New Roman"/>
              </a:rPr>
              <a:t>1</a:t>
            </a:r>
            <a:r>
              <a:rPr lang="en-US" altLang="ko-KR" sz="2000" dirty="0">
                <a:latin typeface="Times New Roman"/>
                <a:ea typeface="굴림"/>
                <a:cs typeface="Times New Roman"/>
              </a:rPr>
              <a:t>001</a:t>
            </a:r>
            <a:endParaRPr lang="ko-KR" sz="20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7D5C2FB-D189-C8EE-C3A4-E01941B35402}"/>
              </a:ext>
            </a:extLst>
          </p:cNvPr>
          <p:cNvGrpSpPr/>
          <p:nvPr/>
        </p:nvGrpSpPr>
        <p:grpSpPr>
          <a:xfrm>
            <a:off x="799794" y="1057591"/>
            <a:ext cx="2220942" cy="3329038"/>
            <a:chOff x="667800" y="1667762"/>
            <a:chExt cx="1231817" cy="3329038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530D334-B11D-8A17-81A8-FA43245AEDDD}"/>
                </a:ext>
              </a:extLst>
            </p:cNvPr>
            <p:cNvSpPr/>
            <p:nvPr/>
          </p:nvSpPr>
          <p:spPr>
            <a:xfrm>
              <a:off x="667800" y="2215800"/>
              <a:ext cx="918000" cy="27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3" name="TextBox 3">
              <a:extLst>
                <a:ext uri="{FF2B5EF4-FFF2-40B4-BE49-F238E27FC236}">
                  <a16:creationId xmlns:a16="http://schemas.microsoft.com/office/drawing/2014/main" id="{B9CC17F4-989F-175B-ABA1-AFD10570A3BE}"/>
                </a:ext>
              </a:extLst>
            </p:cNvPr>
            <p:cNvSpPr txBox="1"/>
            <p:nvPr/>
          </p:nvSpPr>
          <p:spPr>
            <a:xfrm>
              <a:off x="812418" y="1667762"/>
              <a:ext cx="1087199" cy="4616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r>
                <a:rPr lang="ko-KR" altLang="en-US" dirty="0" err="1">
                  <a:latin typeface="Times New Roman"/>
                  <a:ea typeface="굴림"/>
                  <a:cs typeface="Times New Roman"/>
                </a:rPr>
                <a:t>Disk</a:t>
              </a:r>
              <a:r>
                <a:rPr lang="ko-KR" altLang="en-US" dirty="0">
                  <a:latin typeface="Times New Roman"/>
                  <a:ea typeface="굴림"/>
                  <a:cs typeface="Times New Roman"/>
                </a:rPr>
                <a:t> 1</a:t>
              </a:r>
              <a:endParaRPr lang="ko-KR" altLang="en-US" dirty="0">
                <a:cs typeface="Times New Roman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E3A2BC3-ABA4-464A-C1F5-4B516602713E}"/>
              </a:ext>
            </a:extLst>
          </p:cNvPr>
          <p:cNvSpPr txBox="1"/>
          <p:nvPr/>
        </p:nvSpPr>
        <p:spPr>
          <a:xfrm>
            <a:off x="876687" y="4669408"/>
            <a:ext cx="54074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800" dirty="0" err="1">
                <a:latin typeface="Times New Roman"/>
                <a:ea typeface="굴림"/>
                <a:cs typeface="Times New Roman"/>
              </a:rPr>
              <a:t>Xor</a:t>
            </a:r>
            <a:r>
              <a:rPr lang="ko-KR" altLang="en-US" sz="1800" dirty="0">
                <a:latin typeface="Times New Roman"/>
                <a:ea typeface="굴림"/>
                <a:cs typeface="Times New Roman"/>
              </a:rPr>
              <a:t>(0</a:t>
            </a:r>
            <a:r>
              <a:rPr lang="en-US" altLang="ko-KR" sz="1800" dirty="0">
                <a:latin typeface="Times New Roman"/>
                <a:ea typeface="굴림"/>
                <a:cs typeface="Times New Roman"/>
              </a:rPr>
              <a:t>110</a:t>
            </a:r>
            <a:r>
              <a:rPr lang="ko-KR" altLang="en-US" sz="1800" dirty="0">
                <a:latin typeface="Times New Roman"/>
                <a:ea typeface="굴림"/>
                <a:cs typeface="Times New Roman"/>
              </a:rPr>
              <a:t>,0</a:t>
            </a:r>
            <a:r>
              <a:rPr lang="en-US" altLang="ko-KR" sz="1800" dirty="0">
                <a:latin typeface="Times New Roman"/>
                <a:ea typeface="굴림"/>
                <a:cs typeface="Times New Roman"/>
              </a:rPr>
              <a:t>111</a:t>
            </a:r>
            <a:r>
              <a:rPr lang="ko-KR" altLang="en-US" sz="1800" dirty="0">
                <a:latin typeface="Times New Roman"/>
                <a:ea typeface="굴림"/>
                <a:cs typeface="Times New Roman"/>
              </a:rPr>
              <a:t>,1</a:t>
            </a:r>
            <a:r>
              <a:rPr lang="en-US" altLang="ko-KR" sz="1800" dirty="0">
                <a:latin typeface="Times New Roman"/>
                <a:ea typeface="굴림"/>
                <a:cs typeface="Times New Roman"/>
              </a:rPr>
              <a:t>000</a:t>
            </a:r>
            <a:r>
              <a:rPr lang="ko-KR" altLang="en-US" sz="1800" dirty="0">
                <a:latin typeface="Times New Roman"/>
                <a:ea typeface="굴림"/>
                <a:cs typeface="Times New Roman"/>
              </a:rPr>
              <a:t>) =</a:t>
            </a:r>
            <a:r>
              <a:rPr lang="en-US" altLang="ko-KR" sz="1800" dirty="0">
                <a:latin typeface="Times New Roman"/>
                <a:ea typeface="굴림"/>
                <a:cs typeface="Times New Roman"/>
              </a:rPr>
              <a:t>1001</a:t>
            </a:r>
            <a:endParaRPr lang="ko-KR" sz="1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B4D204-42C6-586A-CC96-1B915108354A}"/>
              </a:ext>
            </a:extLst>
          </p:cNvPr>
          <p:cNvSpPr txBox="1"/>
          <p:nvPr/>
        </p:nvSpPr>
        <p:spPr>
          <a:xfrm>
            <a:off x="4955831" y="1683391"/>
            <a:ext cx="7082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 dirty="0">
                <a:latin typeface="Times New Roman"/>
                <a:ea typeface="굴림"/>
                <a:cs typeface="Times New Roman"/>
              </a:rPr>
              <a:t>1</a:t>
            </a:r>
            <a:r>
              <a:rPr lang="en-US" altLang="ko-KR" sz="2000" dirty="0">
                <a:latin typeface="Times New Roman"/>
                <a:ea typeface="굴림"/>
                <a:cs typeface="Times New Roman"/>
              </a:rPr>
              <a:t>000</a:t>
            </a:r>
            <a:endParaRPr lang="ko-KR" sz="2000" dirty="0"/>
          </a:p>
        </p:txBody>
      </p:sp>
      <p:sp>
        <p:nvSpPr>
          <p:cNvPr id="53" name="TextBox 1">
            <a:extLst>
              <a:ext uri="{FF2B5EF4-FFF2-40B4-BE49-F238E27FC236}">
                <a16:creationId xmlns:a16="http://schemas.microsoft.com/office/drawing/2014/main" id="{741232FA-F82F-C7EC-E583-21FF064EB38B}"/>
              </a:ext>
            </a:extLst>
          </p:cNvPr>
          <p:cNvSpPr txBox="1"/>
          <p:nvPr/>
        </p:nvSpPr>
        <p:spPr>
          <a:xfrm>
            <a:off x="4955831" y="3069391"/>
            <a:ext cx="708253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 algn="l"/>
            <a:r>
              <a:rPr lang="ko-KR" altLang="en-US" sz="2000" dirty="0">
                <a:cs typeface="Times New Roman"/>
              </a:rPr>
              <a:t>0</a:t>
            </a:r>
            <a:r>
              <a:rPr lang="en-US" altLang="ko-KR" sz="2000" dirty="0">
                <a:cs typeface="Times New Roman"/>
              </a:rPr>
              <a:t>111</a:t>
            </a:r>
            <a:endParaRPr lang="ko-KR" altLang="en-US" sz="2000" dirty="0">
              <a:cs typeface="Times New Roman"/>
            </a:endParaRPr>
          </a:p>
        </p:txBody>
      </p:sp>
      <p:sp>
        <p:nvSpPr>
          <p:cNvPr id="54" name="TextBox 1">
            <a:extLst>
              <a:ext uri="{FF2B5EF4-FFF2-40B4-BE49-F238E27FC236}">
                <a16:creationId xmlns:a16="http://schemas.microsoft.com/office/drawing/2014/main" id="{741232FA-F82F-C7EC-E583-21FF064EB38B}"/>
              </a:ext>
            </a:extLst>
          </p:cNvPr>
          <p:cNvSpPr txBox="1"/>
          <p:nvPr/>
        </p:nvSpPr>
        <p:spPr>
          <a:xfrm>
            <a:off x="3142387" y="1700808"/>
            <a:ext cx="708253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 algn="l"/>
            <a:r>
              <a:rPr lang="ko-KR" altLang="en-US" sz="2000" dirty="0">
                <a:cs typeface="Times New Roman"/>
              </a:rPr>
              <a:t>0</a:t>
            </a:r>
            <a:r>
              <a:rPr lang="en-US" altLang="ko-KR" sz="2000" dirty="0">
                <a:cs typeface="Times New Roman"/>
              </a:rPr>
              <a:t>011</a:t>
            </a:r>
            <a:endParaRPr lang="ko-KR" altLang="en-US" sz="2000" dirty="0">
              <a:cs typeface="Times New Roman"/>
            </a:endParaRPr>
          </a:p>
        </p:txBody>
      </p:sp>
      <p:sp>
        <p:nvSpPr>
          <p:cNvPr id="57" name="TextBox 1">
            <a:extLst>
              <a:ext uri="{FF2B5EF4-FFF2-40B4-BE49-F238E27FC236}">
                <a16:creationId xmlns:a16="http://schemas.microsoft.com/office/drawing/2014/main" id="{741232FA-F82F-C7EC-E583-21FF064EB38B}"/>
              </a:ext>
            </a:extLst>
          </p:cNvPr>
          <p:cNvSpPr txBox="1"/>
          <p:nvPr/>
        </p:nvSpPr>
        <p:spPr>
          <a:xfrm>
            <a:off x="1299742" y="1694730"/>
            <a:ext cx="843067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 algn="l"/>
            <a:r>
              <a:rPr lang="ko-KR" altLang="en-US" sz="2000" dirty="0">
                <a:cs typeface="Times New Roman"/>
              </a:rPr>
              <a:t>0</a:t>
            </a:r>
            <a:r>
              <a:rPr lang="en-US" altLang="ko-KR" sz="2000" dirty="0">
                <a:cs typeface="Times New Roman"/>
              </a:rPr>
              <a:t>110</a:t>
            </a:r>
            <a:endParaRPr lang="ko-KR" altLang="en-US" sz="2000" dirty="0">
              <a:cs typeface="Times New Roman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875134-15E9-49DD-DB3B-98CB369DA22E}"/>
              </a:ext>
            </a:extLst>
          </p:cNvPr>
          <p:cNvSpPr txBox="1"/>
          <p:nvPr/>
        </p:nvSpPr>
        <p:spPr>
          <a:xfrm>
            <a:off x="6519650" y="2335001"/>
            <a:ext cx="7082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2000" dirty="0">
                <a:latin typeface="Times New Roman"/>
                <a:ea typeface="굴림"/>
                <a:cs typeface="Times New Roman"/>
              </a:rPr>
              <a:t>1011</a:t>
            </a:r>
            <a:endParaRPr lang="ko-KR" sz="2000" dirty="0"/>
          </a:p>
        </p:txBody>
      </p:sp>
      <p:sp>
        <p:nvSpPr>
          <p:cNvPr id="59" name="TextBox 1">
            <a:extLst>
              <a:ext uri="{FF2B5EF4-FFF2-40B4-BE49-F238E27FC236}">
                <a16:creationId xmlns:a16="http://schemas.microsoft.com/office/drawing/2014/main" id="{BB186CE7-A006-3AE5-57F0-30470091E038}"/>
              </a:ext>
            </a:extLst>
          </p:cNvPr>
          <p:cNvSpPr txBox="1"/>
          <p:nvPr/>
        </p:nvSpPr>
        <p:spPr>
          <a:xfrm>
            <a:off x="3142387" y="2285808"/>
            <a:ext cx="708253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 algn="l"/>
            <a:r>
              <a:rPr lang="en-US" altLang="ko-KR" sz="2000" dirty="0">
                <a:cs typeface="Times New Roman"/>
              </a:rPr>
              <a:t>110</a:t>
            </a:r>
            <a:r>
              <a:rPr lang="ko-KR" altLang="en-US" sz="2000" dirty="0">
                <a:cs typeface="Times New Roman"/>
              </a:rPr>
              <a:t>0</a:t>
            </a:r>
          </a:p>
        </p:txBody>
      </p:sp>
      <p:sp>
        <p:nvSpPr>
          <p:cNvPr id="60" name="TextBox 1">
            <a:extLst>
              <a:ext uri="{FF2B5EF4-FFF2-40B4-BE49-F238E27FC236}">
                <a16:creationId xmlns:a16="http://schemas.microsoft.com/office/drawing/2014/main" id="{A6001BE1-321F-A1C4-DC5B-BD220BA39E78}"/>
              </a:ext>
            </a:extLst>
          </p:cNvPr>
          <p:cNvSpPr txBox="1"/>
          <p:nvPr/>
        </p:nvSpPr>
        <p:spPr>
          <a:xfrm>
            <a:off x="1299741" y="2279730"/>
            <a:ext cx="843067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 algn="l"/>
            <a:r>
              <a:rPr lang="ko-KR" altLang="en-US" sz="2000" dirty="0">
                <a:cs typeface="Times New Roman"/>
              </a:rPr>
              <a:t>1</a:t>
            </a:r>
            <a:r>
              <a:rPr lang="en-US" altLang="ko-KR" sz="2000" dirty="0">
                <a:cs typeface="Times New Roman"/>
              </a:rPr>
              <a:t>111</a:t>
            </a:r>
            <a:endParaRPr lang="ko-KR" altLang="en-US" sz="2000" dirty="0">
              <a:cs typeface="Times New Roman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B4A9B58-6EB6-6083-C250-D296ED75B0A1}"/>
              </a:ext>
            </a:extLst>
          </p:cNvPr>
          <p:cNvSpPr txBox="1"/>
          <p:nvPr/>
        </p:nvSpPr>
        <p:spPr>
          <a:xfrm>
            <a:off x="876687" y="5191815"/>
            <a:ext cx="54074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800" dirty="0" err="1">
                <a:latin typeface="Times New Roman"/>
                <a:ea typeface="굴림"/>
                <a:cs typeface="Times New Roman"/>
              </a:rPr>
              <a:t>Xor</a:t>
            </a:r>
            <a:r>
              <a:rPr lang="ko-KR" altLang="en-US" sz="1800" dirty="0">
                <a:latin typeface="Times New Roman"/>
                <a:ea typeface="굴림"/>
                <a:cs typeface="Times New Roman"/>
              </a:rPr>
              <a:t>(1</a:t>
            </a:r>
            <a:r>
              <a:rPr lang="en-US" altLang="ko-KR" sz="1800" dirty="0">
                <a:latin typeface="Times New Roman"/>
                <a:ea typeface="굴림"/>
                <a:cs typeface="Times New Roman"/>
              </a:rPr>
              <a:t>111</a:t>
            </a:r>
            <a:r>
              <a:rPr lang="ko-KR" altLang="en-US" sz="1800" dirty="0">
                <a:latin typeface="Times New Roman"/>
                <a:ea typeface="굴림"/>
                <a:cs typeface="Times New Roman"/>
              </a:rPr>
              <a:t>,</a:t>
            </a:r>
            <a:r>
              <a:rPr lang="en-US" altLang="ko-KR" sz="1800" dirty="0">
                <a:latin typeface="Times New Roman"/>
                <a:ea typeface="굴림"/>
                <a:cs typeface="Times New Roman"/>
              </a:rPr>
              <a:t>110</a:t>
            </a:r>
            <a:r>
              <a:rPr lang="ko-KR" altLang="en-US" sz="1800" dirty="0">
                <a:latin typeface="Times New Roman"/>
                <a:ea typeface="굴림"/>
                <a:cs typeface="Times New Roman"/>
              </a:rPr>
              <a:t>0,1</a:t>
            </a:r>
            <a:r>
              <a:rPr lang="en-US" altLang="ko-KR" sz="1800" dirty="0">
                <a:latin typeface="Times New Roman"/>
                <a:ea typeface="굴림"/>
                <a:cs typeface="Times New Roman"/>
              </a:rPr>
              <a:t>011</a:t>
            </a:r>
            <a:r>
              <a:rPr lang="ko-KR" altLang="en-US" sz="1800" dirty="0">
                <a:latin typeface="Times New Roman"/>
                <a:ea typeface="굴림"/>
                <a:cs typeface="Times New Roman"/>
              </a:rPr>
              <a:t>) =</a:t>
            </a:r>
            <a:r>
              <a:rPr lang="en-US" altLang="ko-KR" sz="1800" dirty="0">
                <a:latin typeface="Times New Roman"/>
                <a:ea typeface="굴림"/>
                <a:cs typeface="Times New Roman"/>
              </a:rPr>
              <a:t>1</a:t>
            </a:r>
            <a:r>
              <a:rPr lang="ko-KR" altLang="en-US" sz="1800" dirty="0">
                <a:latin typeface="Times New Roman"/>
                <a:ea typeface="굴림"/>
                <a:cs typeface="Times New Roman"/>
              </a:rPr>
              <a:t>0</a:t>
            </a:r>
            <a:r>
              <a:rPr lang="en-US" altLang="ko-KR" sz="1800" dirty="0">
                <a:latin typeface="Times New Roman"/>
                <a:ea typeface="굴림"/>
                <a:cs typeface="Times New Roman"/>
              </a:rPr>
              <a:t>00</a:t>
            </a:r>
            <a:endParaRPr lang="ko-KR" sz="1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6E379C-9D02-80E1-7759-BA98BFC5F67C}"/>
              </a:ext>
            </a:extLst>
          </p:cNvPr>
          <p:cNvSpPr txBox="1"/>
          <p:nvPr/>
        </p:nvSpPr>
        <p:spPr>
          <a:xfrm>
            <a:off x="4955831" y="2322391"/>
            <a:ext cx="708253" cy="400110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2000" dirty="0">
                <a:cs typeface="Times New Roman"/>
              </a:rPr>
              <a:t>100</a:t>
            </a:r>
            <a:r>
              <a:rPr lang="ko-KR" altLang="en-US" sz="2000" dirty="0">
                <a:cs typeface="Times New Roman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F7D7A8C-116F-26FF-6AC0-108A8AA1FF0D}"/>
              </a:ext>
            </a:extLst>
          </p:cNvPr>
          <p:cNvSpPr txBox="1"/>
          <p:nvPr/>
        </p:nvSpPr>
        <p:spPr>
          <a:xfrm>
            <a:off x="6528650" y="3064001"/>
            <a:ext cx="7082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2000" dirty="0">
                <a:cs typeface="Times New Roman"/>
              </a:rPr>
              <a:t>1</a:t>
            </a:r>
            <a:r>
              <a:rPr lang="ko-KR" altLang="en-US" sz="2000" dirty="0">
                <a:cs typeface="Times New Roman"/>
              </a:rPr>
              <a:t>0</a:t>
            </a:r>
            <a:r>
              <a:rPr lang="en-US" altLang="ko-KR" sz="2000" dirty="0">
                <a:cs typeface="Times New Roman"/>
              </a:rPr>
              <a:t>01</a:t>
            </a:r>
            <a:endParaRPr lang="ko-KR" altLang="en-US" sz="2000" dirty="0">
              <a:cs typeface="Times New Roman"/>
            </a:endParaRPr>
          </a:p>
        </p:txBody>
      </p:sp>
      <p:sp>
        <p:nvSpPr>
          <p:cNvPr id="64" name="TextBox 1">
            <a:extLst>
              <a:ext uri="{FF2B5EF4-FFF2-40B4-BE49-F238E27FC236}">
                <a16:creationId xmlns:a16="http://schemas.microsoft.com/office/drawing/2014/main" id="{F568ED25-06C0-62F8-7047-8AC55C9B816F}"/>
              </a:ext>
            </a:extLst>
          </p:cNvPr>
          <p:cNvSpPr txBox="1"/>
          <p:nvPr/>
        </p:nvSpPr>
        <p:spPr>
          <a:xfrm>
            <a:off x="4963706" y="3716265"/>
            <a:ext cx="708253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 algn="l"/>
            <a:r>
              <a:rPr lang="en-US" altLang="ko-KR" sz="2000" dirty="0">
                <a:latin typeface="Times New Roman"/>
                <a:ea typeface="굴림"/>
                <a:cs typeface="Times New Roman"/>
              </a:rPr>
              <a:t>110</a:t>
            </a:r>
            <a:r>
              <a:rPr lang="ko-KR" altLang="en-US" sz="2000" dirty="0">
                <a:latin typeface="Times New Roman"/>
                <a:ea typeface="굴림"/>
                <a:cs typeface="Times New Roman"/>
              </a:rPr>
              <a:t>1</a:t>
            </a:r>
            <a:endParaRPr lang="ko-KR" altLang="en-US" sz="2000" dirty="0">
              <a:cs typeface="Times New Roman"/>
            </a:endParaRPr>
          </a:p>
        </p:txBody>
      </p:sp>
      <p:sp>
        <p:nvSpPr>
          <p:cNvPr id="65" name="TextBox 1">
            <a:extLst>
              <a:ext uri="{FF2B5EF4-FFF2-40B4-BE49-F238E27FC236}">
                <a16:creationId xmlns:a16="http://schemas.microsoft.com/office/drawing/2014/main" id="{204C1D17-D360-1500-3FFD-A5A0D782FDB0}"/>
              </a:ext>
            </a:extLst>
          </p:cNvPr>
          <p:cNvSpPr txBox="1"/>
          <p:nvPr/>
        </p:nvSpPr>
        <p:spPr>
          <a:xfrm>
            <a:off x="1308741" y="3008729"/>
            <a:ext cx="843067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 algn="l"/>
            <a:r>
              <a:rPr lang="ko-KR" altLang="en-US" sz="2000" dirty="0">
                <a:latin typeface="Times New Roman"/>
                <a:ea typeface="굴림"/>
                <a:cs typeface="Times New Roman"/>
              </a:rPr>
              <a:t>0</a:t>
            </a:r>
            <a:r>
              <a:rPr lang="en-US" altLang="ko-KR" sz="2000" dirty="0">
                <a:latin typeface="Times New Roman"/>
                <a:ea typeface="굴림"/>
                <a:cs typeface="Times New Roman"/>
              </a:rPr>
              <a:t>001</a:t>
            </a:r>
            <a:endParaRPr lang="ko-KR" altLang="en-US" sz="2000" dirty="0">
              <a:cs typeface="Times New Roman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4F40BB-EE54-E85C-25EB-5E2EFF68FBCA}"/>
              </a:ext>
            </a:extLst>
          </p:cNvPr>
          <p:cNvSpPr txBox="1"/>
          <p:nvPr/>
        </p:nvSpPr>
        <p:spPr>
          <a:xfrm>
            <a:off x="886951" y="5624994"/>
            <a:ext cx="54074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800" dirty="0" err="1">
                <a:latin typeface="Times New Roman"/>
                <a:ea typeface="굴림"/>
                <a:cs typeface="Times New Roman"/>
              </a:rPr>
              <a:t>Xor</a:t>
            </a:r>
            <a:r>
              <a:rPr lang="ko-KR" altLang="en-US" sz="1800" dirty="0">
                <a:latin typeface="Times New Roman"/>
                <a:ea typeface="굴림"/>
                <a:cs typeface="Times New Roman"/>
              </a:rPr>
              <a:t>(0</a:t>
            </a:r>
            <a:r>
              <a:rPr lang="en-US" altLang="ko-KR" sz="1800" dirty="0">
                <a:latin typeface="Times New Roman"/>
                <a:ea typeface="굴림"/>
                <a:cs typeface="Times New Roman"/>
              </a:rPr>
              <a:t>001</a:t>
            </a:r>
            <a:r>
              <a:rPr lang="ko-KR" altLang="en-US" sz="1800" dirty="0">
                <a:latin typeface="Times New Roman"/>
                <a:ea typeface="굴림"/>
                <a:cs typeface="Times New Roman"/>
              </a:rPr>
              <a:t>,0</a:t>
            </a:r>
            <a:r>
              <a:rPr lang="en-US" altLang="ko-KR" sz="1800" dirty="0">
                <a:latin typeface="Times New Roman"/>
                <a:ea typeface="굴림"/>
                <a:cs typeface="Times New Roman"/>
              </a:rPr>
              <a:t>111</a:t>
            </a:r>
            <a:r>
              <a:rPr lang="ko-KR" altLang="en-US" sz="1800" dirty="0">
                <a:latin typeface="Times New Roman"/>
                <a:ea typeface="굴림"/>
                <a:cs typeface="Times New Roman"/>
              </a:rPr>
              <a:t>,</a:t>
            </a:r>
            <a:r>
              <a:rPr lang="en-US" altLang="ko-KR" sz="1800" dirty="0">
                <a:latin typeface="Times New Roman"/>
                <a:ea typeface="굴림"/>
                <a:cs typeface="Times New Roman"/>
              </a:rPr>
              <a:t>1001</a:t>
            </a:r>
            <a:r>
              <a:rPr lang="ko-KR" altLang="en-US" sz="1800" dirty="0">
                <a:latin typeface="Times New Roman"/>
                <a:ea typeface="굴림"/>
                <a:cs typeface="Times New Roman"/>
              </a:rPr>
              <a:t>) =</a:t>
            </a:r>
            <a:r>
              <a:rPr lang="en-US" altLang="ko-KR" sz="1800" dirty="0">
                <a:latin typeface="Times New Roman"/>
                <a:ea typeface="굴림"/>
                <a:cs typeface="Times New Roman"/>
              </a:rPr>
              <a:t>1111</a:t>
            </a:r>
            <a:endParaRPr lang="ko-KR" sz="1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16D567A-980E-763E-12E1-9CDD0B0CBE73}"/>
              </a:ext>
            </a:extLst>
          </p:cNvPr>
          <p:cNvSpPr txBox="1"/>
          <p:nvPr/>
        </p:nvSpPr>
        <p:spPr>
          <a:xfrm>
            <a:off x="3152511" y="3015933"/>
            <a:ext cx="708253" cy="400110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2000" dirty="0">
                <a:cs typeface="Times New Roman"/>
              </a:rPr>
              <a:t>1111</a:t>
            </a:r>
            <a:endParaRPr lang="ko-KR" altLang="en-US" sz="2000" dirty="0">
              <a:cs typeface="Times New Roman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7DC74F8-496C-5ECC-D337-D885F8ACE558}"/>
              </a:ext>
            </a:extLst>
          </p:cNvPr>
          <p:cNvSpPr txBox="1"/>
          <p:nvPr/>
        </p:nvSpPr>
        <p:spPr>
          <a:xfrm>
            <a:off x="6528650" y="3766001"/>
            <a:ext cx="7082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2000" dirty="0">
                <a:latin typeface="Times New Roman"/>
                <a:ea typeface="굴림"/>
                <a:cs typeface="Times New Roman"/>
              </a:rPr>
              <a:t>0000</a:t>
            </a:r>
            <a:endParaRPr lang="ko-KR" sz="2000" dirty="0"/>
          </a:p>
        </p:txBody>
      </p:sp>
      <p:sp>
        <p:nvSpPr>
          <p:cNvPr id="70" name="TextBox 1">
            <a:extLst>
              <a:ext uri="{FF2B5EF4-FFF2-40B4-BE49-F238E27FC236}">
                <a16:creationId xmlns:a16="http://schemas.microsoft.com/office/drawing/2014/main" id="{CAB69808-139C-55C4-4B59-AFC077B6DAC7}"/>
              </a:ext>
            </a:extLst>
          </p:cNvPr>
          <p:cNvSpPr txBox="1"/>
          <p:nvPr/>
        </p:nvSpPr>
        <p:spPr>
          <a:xfrm>
            <a:off x="3157011" y="3713432"/>
            <a:ext cx="708253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+mn-cs"/>
              </a:defRPr>
            </a:lvl9pPr>
          </a:lstStyle>
          <a:p>
            <a:pPr algn="l"/>
            <a:r>
              <a:rPr lang="ko-KR" altLang="en-US" sz="2000" dirty="0">
                <a:cs typeface="Times New Roman"/>
              </a:rPr>
              <a:t>1</a:t>
            </a:r>
            <a:r>
              <a:rPr lang="en-US" altLang="ko-KR" sz="2000" dirty="0">
                <a:cs typeface="Times New Roman"/>
              </a:rPr>
              <a:t>101</a:t>
            </a:r>
            <a:endParaRPr lang="ko-KR" altLang="en-US" sz="2000" dirty="0">
              <a:cs typeface="Times New Roman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C49CE0-4C71-AACE-E71F-0BFAD4F1EF2C}"/>
              </a:ext>
            </a:extLst>
          </p:cNvPr>
          <p:cNvSpPr txBox="1"/>
          <p:nvPr/>
        </p:nvSpPr>
        <p:spPr>
          <a:xfrm>
            <a:off x="876687" y="6147401"/>
            <a:ext cx="54074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800" dirty="0" err="1">
                <a:latin typeface="Times New Roman"/>
                <a:ea typeface="굴림"/>
                <a:cs typeface="Times New Roman"/>
              </a:rPr>
              <a:t>Xor</a:t>
            </a:r>
            <a:r>
              <a:rPr lang="ko-KR" altLang="en-US" sz="1800" dirty="0">
                <a:latin typeface="Times New Roman"/>
                <a:ea typeface="굴림"/>
                <a:cs typeface="Times New Roman"/>
              </a:rPr>
              <a:t>(1</a:t>
            </a:r>
            <a:r>
              <a:rPr lang="en-US" altLang="ko-KR" sz="1800" dirty="0">
                <a:latin typeface="Times New Roman"/>
                <a:ea typeface="굴림"/>
                <a:cs typeface="Times New Roman"/>
              </a:rPr>
              <a:t>101</a:t>
            </a:r>
            <a:r>
              <a:rPr lang="ko-KR" altLang="en-US" sz="1800" dirty="0">
                <a:latin typeface="Times New Roman"/>
                <a:ea typeface="굴림"/>
                <a:cs typeface="Times New Roman"/>
              </a:rPr>
              <a:t>,1</a:t>
            </a:r>
            <a:r>
              <a:rPr lang="en-US" altLang="ko-KR" sz="1800" dirty="0">
                <a:latin typeface="Times New Roman"/>
                <a:ea typeface="굴림"/>
                <a:cs typeface="Times New Roman"/>
              </a:rPr>
              <a:t>101</a:t>
            </a:r>
            <a:r>
              <a:rPr lang="ko-KR" altLang="en-US" sz="1800" dirty="0">
                <a:latin typeface="Times New Roman"/>
                <a:ea typeface="굴림"/>
                <a:cs typeface="Times New Roman"/>
              </a:rPr>
              <a:t>,</a:t>
            </a:r>
            <a:r>
              <a:rPr lang="en-US" altLang="ko-KR" sz="1800" dirty="0">
                <a:latin typeface="Times New Roman"/>
                <a:ea typeface="굴림"/>
                <a:cs typeface="Times New Roman"/>
              </a:rPr>
              <a:t>0000</a:t>
            </a:r>
            <a:r>
              <a:rPr lang="ko-KR" altLang="en-US" sz="1800" dirty="0">
                <a:latin typeface="Times New Roman"/>
                <a:ea typeface="굴림"/>
                <a:cs typeface="Times New Roman"/>
              </a:rPr>
              <a:t>) =</a:t>
            </a:r>
            <a:r>
              <a:rPr lang="en-US" altLang="ko-KR" sz="1800" dirty="0">
                <a:latin typeface="Times New Roman"/>
                <a:ea typeface="굴림"/>
                <a:cs typeface="Times New Roman"/>
              </a:rPr>
              <a:t>0000</a:t>
            </a:r>
            <a:endParaRPr lang="ko-KR" sz="1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0B3F144-AB7D-6E2C-4F54-DB9A04CCA529}"/>
              </a:ext>
            </a:extLst>
          </p:cNvPr>
          <p:cNvSpPr txBox="1"/>
          <p:nvPr/>
        </p:nvSpPr>
        <p:spPr>
          <a:xfrm>
            <a:off x="1313242" y="3742230"/>
            <a:ext cx="843067" cy="400110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2000" dirty="0">
                <a:latin typeface="Times New Roman"/>
                <a:ea typeface="굴림"/>
                <a:cs typeface="Times New Roman"/>
              </a:rPr>
              <a:t>0000</a:t>
            </a:r>
            <a:endParaRPr lang="ko-KR" sz="2000" dirty="0"/>
          </a:p>
        </p:txBody>
      </p:sp>
    </p:spTree>
    <p:extLst>
      <p:ext uri="{BB962C8B-B14F-4D97-AF65-F5344CB8AC3E}">
        <p14:creationId xmlns:p14="http://schemas.microsoft.com/office/powerpoint/2010/main" val="252954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4" grpId="0"/>
      <p:bldP spid="47" grpId="0"/>
      <p:bldP spid="53" grpId="0"/>
      <p:bldP spid="54" grpId="0"/>
      <p:bldP spid="57" grpId="0"/>
      <p:bldP spid="58" grpId="0"/>
      <p:bldP spid="59" grpId="0"/>
      <p:bldP spid="60" grpId="0"/>
      <p:bldP spid="61" grpId="0"/>
      <p:bldP spid="62" grpId="0" animBg="1"/>
      <p:bldP spid="63" grpId="0"/>
      <p:bldP spid="64" grpId="0"/>
      <p:bldP spid="65" grpId="0"/>
      <p:bldP spid="66" grpId="0"/>
      <p:bldP spid="67" grpId="0" animBg="1"/>
      <p:bldP spid="68" grpId="0"/>
      <p:bldP spid="70" grpId="0"/>
      <p:bldP spid="71" grpId="0"/>
      <p:bldP spid="72" grpId="0" animBg="1"/>
    </p:bldLst>
  </p:timing>
</p:sld>
</file>

<file path=ppt/theme/theme1.xml><?xml version="1.0" encoding="utf-8"?>
<a:theme xmlns:a="http://schemas.openxmlformats.org/drawingml/2006/main" name="newdbtp">
  <a:themeElements>
    <a:clrScheme name="newdbtp 3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newdbtp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wdbtp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dbtp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dbtp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\\Angel\Lab\TP\데이타베이스 TP\대학원 과정\PPT 버전\newdbtp.pot</Template>
  <TotalTime>2403</TotalTime>
  <Words>179</Words>
  <Application>Microsoft Office PowerPoint</Application>
  <PresentationFormat>화면 슬라이드 쇼(4:3)</PresentationFormat>
  <Paragraphs>54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Arial Black</vt:lpstr>
      <vt:lpstr>Times New Roman</vt:lpstr>
      <vt:lpstr>Wingdings</vt:lpstr>
      <vt:lpstr>newdbtp</vt:lpstr>
      <vt:lpstr>(4) RAID 5의 패리티 처리(비트레벨)</vt:lpstr>
      <vt:lpstr>(4) RAID 5의 패리티 처리(블록레벨)</vt:lpstr>
    </vt:vector>
  </TitlesOfParts>
  <Company>데이타베이스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23장 Multimedia DBMS</dc:title>
  <dc:creator>이상준</dc:creator>
  <cp:lastModifiedBy>LEE HAE KAG</cp:lastModifiedBy>
  <cp:revision>199</cp:revision>
  <cp:lastPrinted>1999-06-04T06:49:22Z</cp:lastPrinted>
  <dcterms:created xsi:type="dcterms:W3CDTF">1998-09-03T12:02:59Z</dcterms:created>
  <dcterms:modified xsi:type="dcterms:W3CDTF">2022-03-29T03:58:58Z</dcterms:modified>
</cp:coreProperties>
</file>