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9" r:id="rId2"/>
    <p:sldId id="260" r:id="rId3"/>
    <p:sldId id="261" r:id="rId4"/>
    <p:sldId id="262" r:id="rId5"/>
    <p:sldId id="263" r:id="rId6"/>
    <p:sldId id="256" r:id="rId7"/>
    <p:sldId id="257" r:id="rId8"/>
    <p:sldId id="258"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11617-A2E5-4B40-AD1D-9F11197FD722}" v="2" dt="2019-06-24T10:16:23.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Wallkum" userId="005ba696c940483a" providerId="LiveId" clId="{7E111617-A2E5-4B40-AD1D-9F11197FD722}"/>
    <pc:docChg chg="custSel addSld modSld">
      <pc:chgData name="Karl Wallkum" userId="005ba696c940483a" providerId="LiveId" clId="{7E111617-A2E5-4B40-AD1D-9F11197FD722}" dt="2019-06-24T10:16:23.690" v="2" actId="27636"/>
      <pc:docMkLst>
        <pc:docMk/>
      </pc:docMkLst>
      <pc:sldChg chg="add">
        <pc:chgData name="Karl Wallkum" userId="005ba696c940483a" providerId="LiveId" clId="{7E111617-A2E5-4B40-AD1D-9F11197FD722}" dt="2019-06-24T10:16:08.725" v="0"/>
        <pc:sldMkLst>
          <pc:docMk/>
          <pc:sldMk cId="2430304851" sldId="264"/>
        </pc:sldMkLst>
      </pc:sldChg>
      <pc:sldChg chg="add">
        <pc:chgData name="Karl Wallkum" userId="005ba696c940483a" providerId="LiveId" clId="{7E111617-A2E5-4B40-AD1D-9F11197FD722}" dt="2019-06-24T10:16:08.725" v="0"/>
        <pc:sldMkLst>
          <pc:docMk/>
          <pc:sldMk cId="1870630938" sldId="265"/>
        </pc:sldMkLst>
      </pc:sldChg>
      <pc:sldChg chg="add">
        <pc:chgData name="Karl Wallkum" userId="005ba696c940483a" providerId="LiveId" clId="{7E111617-A2E5-4B40-AD1D-9F11197FD722}" dt="2019-06-24T10:16:08.725" v="0"/>
        <pc:sldMkLst>
          <pc:docMk/>
          <pc:sldMk cId="4179812327" sldId="266"/>
        </pc:sldMkLst>
      </pc:sldChg>
      <pc:sldChg chg="add">
        <pc:chgData name="Karl Wallkum" userId="005ba696c940483a" providerId="LiveId" clId="{7E111617-A2E5-4B40-AD1D-9F11197FD722}" dt="2019-06-24T10:16:23.476" v="1"/>
        <pc:sldMkLst>
          <pc:docMk/>
          <pc:sldMk cId="2207791533" sldId="267"/>
        </pc:sldMkLst>
      </pc:sldChg>
      <pc:sldChg chg="add">
        <pc:chgData name="Karl Wallkum" userId="005ba696c940483a" providerId="LiveId" clId="{7E111617-A2E5-4B40-AD1D-9F11197FD722}" dt="2019-06-24T10:16:23.476" v="1"/>
        <pc:sldMkLst>
          <pc:docMk/>
          <pc:sldMk cId="2739062057" sldId="268"/>
        </pc:sldMkLst>
      </pc:sldChg>
      <pc:sldChg chg="add">
        <pc:chgData name="Karl Wallkum" userId="005ba696c940483a" providerId="LiveId" clId="{7E111617-A2E5-4B40-AD1D-9F11197FD722}" dt="2019-06-24T10:16:23.476" v="1"/>
        <pc:sldMkLst>
          <pc:docMk/>
          <pc:sldMk cId="4280761872" sldId="269"/>
        </pc:sldMkLst>
      </pc:sldChg>
      <pc:sldChg chg="add">
        <pc:chgData name="Karl Wallkum" userId="005ba696c940483a" providerId="LiveId" clId="{7E111617-A2E5-4B40-AD1D-9F11197FD722}" dt="2019-06-24T10:16:23.476" v="1"/>
        <pc:sldMkLst>
          <pc:docMk/>
          <pc:sldMk cId="1127224988" sldId="270"/>
        </pc:sldMkLst>
      </pc:sldChg>
      <pc:sldChg chg="modSp add">
        <pc:chgData name="Karl Wallkum" userId="005ba696c940483a" providerId="LiveId" clId="{7E111617-A2E5-4B40-AD1D-9F11197FD722}" dt="2019-06-24T10:16:23.690" v="2" actId="27636"/>
        <pc:sldMkLst>
          <pc:docMk/>
          <pc:sldMk cId="3888274288" sldId="271"/>
        </pc:sldMkLst>
        <pc:spChg chg="mod">
          <ac:chgData name="Karl Wallkum" userId="005ba696c940483a" providerId="LiveId" clId="{7E111617-A2E5-4B40-AD1D-9F11197FD722}" dt="2019-06-24T10:16:23.690" v="2" actId="27636"/>
          <ac:spMkLst>
            <pc:docMk/>
            <pc:sldMk cId="3888274288" sldId="271"/>
            <ac:spMk id="3" creationId="{48AF3E90-D749-48AD-B5DF-0B7E9B6DCC33}"/>
          </ac:spMkLst>
        </pc:spChg>
      </pc:sldChg>
      <pc:sldChg chg="add">
        <pc:chgData name="Karl Wallkum" userId="005ba696c940483a" providerId="LiveId" clId="{7E111617-A2E5-4B40-AD1D-9F11197FD722}" dt="2019-06-24T10:16:23.476" v="1"/>
        <pc:sldMkLst>
          <pc:docMk/>
          <pc:sldMk cId="3067266615" sldId="272"/>
        </pc:sldMkLst>
      </pc:sldChg>
      <pc:sldChg chg="add">
        <pc:chgData name="Karl Wallkum" userId="005ba696c940483a" providerId="LiveId" clId="{7E111617-A2E5-4B40-AD1D-9F11197FD722}" dt="2019-06-24T10:16:23.476" v="1"/>
        <pc:sldMkLst>
          <pc:docMk/>
          <pc:sldMk cId="21041448"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FCAF7-6ED9-420B-94D4-AF2CAEB3F415}" type="datetimeFigureOut">
              <a:rPr lang="en-GB" smtClean="0"/>
              <a:t>24/06/2019</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06033-89C8-4D0A-A24D-CFA5FE1AA5C5}" type="slidenum">
              <a:rPr lang="en-GB" smtClean="0"/>
              <a:t>‹Nr.›</a:t>
            </a:fld>
            <a:endParaRPr lang="en-GB"/>
          </a:p>
        </p:txBody>
      </p:sp>
    </p:spTree>
    <p:extLst>
      <p:ext uri="{BB962C8B-B14F-4D97-AF65-F5344CB8AC3E}">
        <p14:creationId xmlns:p14="http://schemas.microsoft.com/office/powerpoint/2010/main" val="43396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 deltas multiplied with their respective activations and dividing by the number of samples, with regularisation gives the gradients</a:t>
            </a:r>
            <a:endParaRPr lang="en-IN" dirty="0"/>
          </a:p>
        </p:txBody>
      </p:sp>
      <p:sp>
        <p:nvSpPr>
          <p:cNvPr id="4" name="Slide Number Placeholder 3"/>
          <p:cNvSpPr>
            <a:spLocks noGrp="1"/>
          </p:cNvSpPr>
          <p:nvPr>
            <p:ph type="sldNum" sz="quarter" idx="5"/>
          </p:nvPr>
        </p:nvSpPr>
        <p:spPr/>
        <p:txBody>
          <a:bodyPr/>
          <a:lstStyle/>
          <a:p>
            <a:fld id="{09AF938F-6131-4149-826F-2D387E416F1E}" type="slidenum">
              <a:rPr lang="en-IN" smtClean="0"/>
              <a:t>11</a:t>
            </a:fld>
            <a:endParaRPr lang="en-IN"/>
          </a:p>
        </p:txBody>
      </p:sp>
    </p:spTree>
    <p:extLst>
      <p:ext uri="{BB962C8B-B14F-4D97-AF65-F5344CB8AC3E}">
        <p14:creationId xmlns:p14="http://schemas.microsoft.com/office/powerpoint/2010/main" val="304754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254130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53598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936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224058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451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66632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1179358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230860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61120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11F57-81F3-45FF-AF2D-1A66F1C1F574}" type="datetimeFigureOut">
              <a:rPr lang="en-GB" smtClean="0"/>
              <a:t>24/06/2019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239050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11F57-81F3-45FF-AF2D-1A66F1C1F574}"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360629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11F57-81F3-45FF-AF2D-1A66F1C1F574}" type="datetimeFigureOut">
              <a:rPr lang="en-GB" smtClean="0"/>
              <a:t>24/06/2019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165600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11F57-81F3-45FF-AF2D-1A66F1C1F574}" type="datetimeFigureOut">
              <a:rPr lang="en-GB" smtClean="0"/>
              <a:t>24/06/2019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411501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11F57-81F3-45FF-AF2D-1A66F1C1F574}" type="datetimeFigureOut">
              <a:rPr lang="en-GB" smtClean="0"/>
              <a:t>24/06/2019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92596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11F57-81F3-45FF-AF2D-1A66F1C1F574}"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315949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11F57-81F3-45FF-AF2D-1A66F1C1F574}" type="datetimeFigureOut">
              <a:rPr lang="en-GB" smtClean="0"/>
              <a:t>24/06/2019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8423CC-4FAD-4D04-9458-35CCBBCEEF2A}" type="slidenum">
              <a:rPr lang="en-GB" smtClean="0"/>
              <a:t>‹Nr.›</a:t>
            </a:fld>
            <a:endParaRPr lang="en-GB"/>
          </a:p>
        </p:txBody>
      </p:sp>
    </p:spTree>
    <p:extLst>
      <p:ext uri="{BB962C8B-B14F-4D97-AF65-F5344CB8AC3E}">
        <p14:creationId xmlns:p14="http://schemas.microsoft.com/office/powerpoint/2010/main" val="45303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211F57-81F3-45FF-AF2D-1A66F1C1F574}" type="datetimeFigureOut">
              <a:rPr lang="en-GB" smtClean="0"/>
              <a:t>24/06/2019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8423CC-4FAD-4D04-9458-35CCBBCEEF2A}" type="slidenum">
              <a:rPr lang="en-GB" smtClean="0"/>
              <a:t>‹Nr.›</a:t>
            </a:fld>
            <a:endParaRPr lang="en-GB"/>
          </a:p>
        </p:txBody>
      </p:sp>
    </p:spTree>
    <p:extLst>
      <p:ext uri="{BB962C8B-B14F-4D97-AF65-F5344CB8AC3E}">
        <p14:creationId xmlns:p14="http://schemas.microsoft.com/office/powerpoint/2010/main" val="3155558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44C2-2D79-4DC4-8031-CC5019D0BAA2}"/>
              </a:ext>
            </a:extLst>
          </p:cNvPr>
          <p:cNvSpPr>
            <a:spLocks noGrp="1"/>
          </p:cNvSpPr>
          <p:nvPr>
            <p:ph type="title"/>
          </p:nvPr>
        </p:nvSpPr>
        <p:spPr>
          <a:xfrm>
            <a:off x="3861786" y="1015998"/>
            <a:ext cx="2334828" cy="914401"/>
          </a:xfrm>
        </p:spPr>
        <p:txBody>
          <a:bodyPr/>
          <a:lstStyle/>
          <a:p>
            <a:r>
              <a:rPr lang="en-GB" dirty="0" err="1"/>
              <a:t>Ecovat</a:t>
            </a:r>
            <a:endParaRPr lang="en-GB" dirty="0"/>
          </a:p>
        </p:txBody>
      </p:sp>
      <p:pic>
        <p:nvPicPr>
          <p:cNvPr id="4" name="Picture 3">
            <a:extLst>
              <a:ext uri="{FF2B5EF4-FFF2-40B4-BE49-F238E27FC236}">
                <a16:creationId xmlns:a16="http://schemas.microsoft.com/office/drawing/2014/main" id="{A6D5805D-57EB-48EA-8C88-EB1B58A95C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12910" y="152400"/>
            <a:ext cx="5210175" cy="914400"/>
          </a:xfrm>
          <a:prstGeom prst="rect">
            <a:avLst/>
          </a:prstGeom>
        </p:spPr>
      </p:pic>
      <p:pic>
        <p:nvPicPr>
          <p:cNvPr id="10" name="Content Placeholder 9">
            <a:extLst>
              <a:ext uri="{FF2B5EF4-FFF2-40B4-BE49-F238E27FC236}">
                <a16:creationId xmlns:a16="http://schemas.microsoft.com/office/drawing/2014/main" id="{29FC67C3-4E8B-4AAD-BE1C-DB12C39B3F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76624" y="2160589"/>
            <a:ext cx="5210175" cy="2859994"/>
          </a:xfrm>
        </p:spPr>
      </p:pic>
      <p:sp>
        <p:nvSpPr>
          <p:cNvPr id="11" name="TextBox 10">
            <a:extLst>
              <a:ext uri="{FF2B5EF4-FFF2-40B4-BE49-F238E27FC236}">
                <a16:creationId xmlns:a16="http://schemas.microsoft.com/office/drawing/2014/main" id="{EAB26152-7BD2-470A-87FB-FF4CF6044A3F}"/>
              </a:ext>
            </a:extLst>
          </p:cNvPr>
          <p:cNvSpPr txBox="1"/>
          <p:nvPr/>
        </p:nvSpPr>
        <p:spPr>
          <a:xfrm>
            <a:off x="0" y="2414725"/>
            <a:ext cx="3231472" cy="2308324"/>
          </a:xfrm>
          <a:prstGeom prst="rect">
            <a:avLst/>
          </a:prstGeom>
          <a:noFill/>
        </p:spPr>
        <p:txBody>
          <a:bodyPr wrap="square" rtlCol="0">
            <a:spAutoFit/>
          </a:bodyPr>
          <a:lstStyle/>
          <a:p>
            <a:r>
              <a:rPr lang="en-US" dirty="0">
                <a:solidFill>
                  <a:schemeClr val="accent2"/>
                </a:solidFill>
              </a:rPr>
              <a:t>Team Members:  </a:t>
            </a:r>
          </a:p>
          <a:p>
            <a:endParaRPr lang="en-US" dirty="0">
              <a:solidFill>
                <a:schemeClr val="accent2"/>
              </a:solidFill>
            </a:endParaRPr>
          </a:p>
          <a:p>
            <a:r>
              <a:rPr lang="en-US" dirty="0">
                <a:solidFill>
                  <a:schemeClr val="accent2"/>
                </a:solidFill>
              </a:rPr>
              <a:t> Ehsaan Al Assad    	594688  </a:t>
            </a:r>
          </a:p>
          <a:p>
            <a:r>
              <a:rPr lang="en-US" dirty="0">
                <a:solidFill>
                  <a:schemeClr val="accent2"/>
                </a:solidFill>
              </a:rPr>
              <a:t> </a:t>
            </a:r>
            <a:r>
              <a:rPr lang="en-US" dirty="0" err="1">
                <a:solidFill>
                  <a:schemeClr val="accent2"/>
                </a:solidFill>
              </a:rPr>
              <a:t>Abdulhadi</a:t>
            </a:r>
            <a:r>
              <a:rPr lang="en-US" dirty="0">
                <a:solidFill>
                  <a:schemeClr val="accent2"/>
                </a:solidFill>
              </a:rPr>
              <a:t> </a:t>
            </a:r>
            <a:r>
              <a:rPr lang="en-US" dirty="0" err="1">
                <a:solidFill>
                  <a:schemeClr val="accent2"/>
                </a:solidFill>
              </a:rPr>
              <a:t>Bakhash</a:t>
            </a:r>
            <a:r>
              <a:rPr lang="en-US" dirty="0">
                <a:solidFill>
                  <a:schemeClr val="accent2"/>
                </a:solidFill>
              </a:rPr>
              <a:t> 	602016  </a:t>
            </a:r>
          </a:p>
          <a:p>
            <a:r>
              <a:rPr lang="en-US" dirty="0">
                <a:solidFill>
                  <a:schemeClr val="accent2"/>
                </a:solidFill>
              </a:rPr>
              <a:t>Aliya</a:t>
            </a:r>
          </a:p>
          <a:p>
            <a:r>
              <a:rPr lang="en-US" dirty="0" err="1">
                <a:solidFill>
                  <a:schemeClr val="accent2"/>
                </a:solidFill>
              </a:rPr>
              <a:t>karl</a:t>
            </a:r>
            <a:endParaRPr lang="en-US" dirty="0">
              <a:solidFill>
                <a:schemeClr val="accent2"/>
              </a:solidFill>
            </a:endParaRPr>
          </a:p>
          <a:p>
            <a:endParaRPr lang="en-US" dirty="0">
              <a:solidFill>
                <a:schemeClr val="accent2"/>
              </a:solidFill>
            </a:endParaRPr>
          </a:p>
          <a:p>
            <a:r>
              <a:rPr lang="en-US" dirty="0">
                <a:solidFill>
                  <a:schemeClr val="accent2"/>
                </a:solidFill>
              </a:rPr>
              <a:t>Supervisor:     </a:t>
            </a:r>
          </a:p>
        </p:txBody>
      </p:sp>
      <p:sp>
        <p:nvSpPr>
          <p:cNvPr id="12" name="TextBox 11">
            <a:extLst>
              <a:ext uri="{FF2B5EF4-FFF2-40B4-BE49-F238E27FC236}">
                <a16:creationId xmlns:a16="http://schemas.microsoft.com/office/drawing/2014/main" id="{DE311D3A-8114-4F6D-8E04-FC911C1337C9}"/>
              </a:ext>
            </a:extLst>
          </p:cNvPr>
          <p:cNvSpPr txBox="1"/>
          <p:nvPr/>
        </p:nvSpPr>
        <p:spPr>
          <a:xfrm>
            <a:off x="3595456" y="5733667"/>
            <a:ext cx="4110361" cy="971933"/>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MES Big Data &amp; Small Data M BDSD</a:t>
            </a:r>
          </a:p>
          <a:p>
            <a:pPr marL="67310" indent="-6350">
              <a:lnSpc>
                <a:spcPct val="105000"/>
              </a:lnSpc>
              <a:spcAft>
                <a:spcPts val="50"/>
              </a:spcAft>
            </a:pPr>
            <a:r>
              <a:rPr lang="en-GB" dirty="0">
                <a:solidFill>
                  <a:srgbClr val="000000"/>
                </a:solidFill>
                <a:latin typeface="Times New Roman" panose="02020603050405020304" pitchFamily="18" charset="0"/>
                <a:ea typeface="Tahoma" panose="020B0604030504040204" pitchFamily="34" charset="0"/>
              </a:rPr>
              <a:t>              Arnhem, June 2019</a:t>
            </a:r>
          </a:p>
          <a:p>
            <a:pPr marL="67310" indent="-6350">
              <a:lnSpc>
                <a:spcPct val="105000"/>
              </a:lnSpc>
              <a:spcAft>
                <a:spcPts val="50"/>
              </a:spcAft>
            </a:pPr>
            <a:r>
              <a:rPr lang="en-GB" dirty="0">
                <a:solidFill>
                  <a:srgbClr val="000000"/>
                </a:solidFill>
                <a:latin typeface="Times New Roman" panose="02020603050405020304" pitchFamily="18" charset="0"/>
                <a:ea typeface="Tahoma" panose="020B0604030504040204" pitchFamily="34" charset="0"/>
              </a:rPr>
              <a:t>  </a:t>
            </a:r>
            <a:endParaRPr lang="en-GB"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00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9BF0-CE0E-4202-BA88-3587057215E9}"/>
              </a:ext>
            </a:extLst>
          </p:cNvPr>
          <p:cNvSpPr>
            <a:spLocks noGrp="1"/>
          </p:cNvSpPr>
          <p:nvPr>
            <p:ph type="title"/>
          </p:nvPr>
        </p:nvSpPr>
        <p:spPr/>
        <p:txBody>
          <a:bodyPr/>
          <a:lstStyle/>
          <a:p>
            <a:pPr algn="ctr"/>
            <a:r>
              <a:rPr lang="en-IN"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1CFE72-291A-4167-AD06-1822870B373C}"/>
                  </a:ext>
                </a:extLst>
              </p:cNvPr>
              <p:cNvSpPr>
                <a:spLocks noGrp="1"/>
              </p:cNvSpPr>
              <p:nvPr>
                <p:ph idx="1"/>
              </p:nvPr>
            </p:nvSpPr>
            <p:spPr/>
            <p:txBody>
              <a:bodyPr>
                <a:normAutofit/>
              </a:bodyPr>
              <a:lstStyle/>
              <a:p>
                <a:pPr lvl="0"/>
                <a:r>
                  <a:rPr lang="en-IN" dirty="0"/>
                  <a:t>Randomly initialise the weights </a:t>
                </a:r>
              </a:p>
              <a:p>
                <a:r>
                  <a:rPr lang="en-IN" dirty="0"/>
                  <a:t>Implement forward propagation to get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𝜃</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e>
                    </m:d>
                  </m:oMath>
                </a14:m>
                <a:r>
                  <a:rPr lang="en-IN" dirty="0"/>
                  <a:t> for any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oMath>
                </a14:m>
                <a:r>
                  <a:rPr lang="en-IN" dirty="0"/>
                  <a:t> </a:t>
                </a:r>
                <a:endParaRPr lang="en-IN" i="1" dirty="0"/>
              </a:p>
              <a:p>
                <a:pPr marL="0" indent="0">
                  <a:buNone/>
                </a:pPr>
                <a:endParaRPr lang="en-IN" i="1" dirty="0"/>
              </a:p>
              <a:p>
                <a:pPr marL="0" indent="0">
                  <a:buNone/>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𝜃</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1+</m:t>
                          </m:r>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𝑇</m:t>
                                  </m:r>
                                </m:sup>
                              </m:sSup>
                              <m:r>
                                <a:rPr lang="en-IN" i="1">
                                  <a:latin typeface="Cambria Math" panose="02040503050406030204" pitchFamily="18" charset="0"/>
                                </a:rPr>
                                <m:t>𝑥</m:t>
                              </m:r>
                            </m:sup>
                          </m:sSup>
                        </m:den>
                      </m:f>
                    </m:oMath>
                  </m:oMathPara>
                </a14:m>
                <a:endParaRPr lang="en-IN" dirty="0"/>
              </a:p>
              <a:p>
                <a:pPr marL="0" lvl="0" indent="0">
                  <a:buNone/>
                </a:pPr>
                <a:endParaRPr lang="en-IN" dirty="0"/>
              </a:p>
              <a:p>
                <a:pPr lvl="0"/>
                <a:r>
                  <a:rPr lang="en-IN" dirty="0"/>
                  <a:t>Implement the cost function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B21CFE72-291A-4167-AD06-1822870B373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46D199D-79AD-4C69-888C-DC45672AEA5F}"/>
              </a:ext>
            </a:extLst>
          </p:cNvPr>
          <p:cNvPicPr/>
          <p:nvPr/>
        </p:nvPicPr>
        <p:blipFill>
          <a:blip r:embed="rId3"/>
          <a:stretch>
            <a:fillRect/>
          </a:stretch>
        </p:blipFill>
        <p:spPr>
          <a:xfrm>
            <a:off x="1491449" y="5076223"/>
            <a:ext cx="9657813" cy="951715"/>
          </a:xfrm>
          <a:prstGeom prst="rect">
            <a:avLst/>
          </a:prstGeom>
        </p:spPr>
      </p:pic>
    </p:spTree>
    <p:extLst>
      <p:ext uri="{BB962C8B-B14F-4D97-AF65-F5344CB8AC3E}">
        <p14:creationId xmlns:p14="http://schemas.microsoft.com/office/powerpoint/2010/main" val="187063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7483-3491-48E6-8E13-434730164341}"/>
              </a:ext>
            </a:extLst>
          </p:cNvPr>
          <p:cNvSpPr>
            <a:spLocks noGrp="1"/>
          </p:cNvSpPr>
          <p:nvPr>
            <p:ph type="title"/>
          </p:nvPr>
        </p:nvSpPr>
        <p:spPr/>
        <p:txBody>
          <a:bodyPr/>
          <a:lstStyle/>
          <a:p>
            <a:pPr algn="ctr"/>
            <a:r>
              <a:rPr lang="en-IN" dirty="0"/>
              <a:t>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062E91-EB6E-4E69-9839-B5EC0231FBDD}"/>
                  </a:ext>
                </a:extLst>
              </p:cNvPr>
              <p:cNvSpPr>
                <a:spLocks noGrp="1"/>
              </p:cNvSpPr>
              <p:nvPr>
                <p:ph idx="1"/>
              </p:nvPr>
            </p:nvSpPr>
            <p:spPr>
              <a:xfrm>
                <a:off x="838200" y="1519696"/>
                <a:ext cx="10712116" cy="4813384"/>
              </a:xfrm>
            </p:spPr>
            <p:txBody>
              <a:bodyPr>
                <a:normAutofit/>
              </a:bodyPr>
              <a:lstStyle/>
              <a:p>
                <a:pPr lvl="0"/>
                <a:r>
                  <a:rPr lang="en-IN" dirty="0"/>
                  <a:t>Implement back propagation to compute partial derivatives</a:t>
                </a:r>
              </a:p>
              <a:p>
                <a:pPr marL="0" indent="0">
                  <a:buNone/>
                </a:pPr>
                <a14:m>
                  <m:oMathPara xmlns:m="http://schemas.openxmlformats.org/officeDocument/2006/math">
                    <m:oMathParaPr>
                      <m:jc m:val="centerGroup"/>
                    </m:oMathParaPr>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𝛿</m:t>
                          </m:r>
                        </m:e>
                        <m:sup>
                          <m:d>
                            <m:dPr>
                              <m:ctrlPr>
                                <a:rPr lang="en-IN" sz="2400" i="1">
                                  <a:latin typeface="Cambria Math" panose="02040503050406030204" pitchFamily="18" charset="0"/>
                                </a:rPr>
                              </m:ctrlPr>
                            </m:dPr>
                            <m:e>
                              <m:r>
                                <a:rPr lang="en-IN" sz="2400" i="1">
                                  <a:latin typeface="Cambria Math" panose="02040503050406030204" pitchFamily="18" charset="0"/>
                                </a:rPr>
                                <m:t>𝐿</m:t>
                              </m:r>
                            </m:e>
                          </m:d>
                        </m:sup>
                      </m:sSup>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𝑎</m:t>
                          </m:r>
                        </m:e>
                        <m:sup>
                          <m:d>
                            <m:dPr>
                              <m:ctrlPr>
                                <a:rPr lang="en-IN" sz="2400" i="1">
                                  <a:latin typeface="Cambria Math" panose="02040503050406030204" pitchFamily="18" charset="0"/>
                                </a:rPr>
                              </m:ctrlPr>
                            </m:dPr>
                            <m:e>
                              <m:r>
                                <a:rPr lang="en-IN" sz="2400" i="1">
                                  <a:latin typeface="Cambria Math" panose="02040503050406030204" pitchFamily="18" charset="0"/>
                                </a:rPr>
                                <m:t>𝑖</m:t>
                              </m:r>
                            </m:e>
                          </m:d>
                        </m:sup>
                      </m:sSup>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𝑦</m:t>
                          </m:r>
                        </m:e>
                        <m:sup>
                          <m:d>
                            <m:dPr>
                              <m:ctrlPr>
                                <a:rPr lang="en-IN" sz="2400" i="1">
                                  <a:latin typeface="Cambria Math" panose="02040503050406030204" pitchFamily="18" charset="0"/>
                                </a:rPr>
                              </m:ctrlPr>
                            </m:dPr>
                            <m:e>
                              <m:r>
                                <a:rPr lang="en-IN" sz="2400" i="1">
                                  <a:latin typeface="Cambria Math" panose="02040503050406030204" pitchFamily="18" charset="0"/>
                                </a:rPr>
                                <m:t>𝑖</m:t>
                              </m:r>
                            </m:e>
                          </m:d>
                        </m:sup>
                      </m:sSup>
                    </m:oMath>
                  </m:oMathPara>
                </a14:m>
                <a:endParaRPr lang="en-IN" dirty="0"/>
              </a:p>
              <a:p>
                <a:pPr lvl="0"/>
                <a:r>
                  <a:rPr lang="en-IN" dirty="0"/>
                  <a:t>Use gradient checking to confirm that your backpropagation works.</a:t>
                </a:r>
              </a:p>
              <a:p>
                <a:pPr marL="0" indent="0">
                  <a:buNone/>
                </a:pPr>
                <a14:m>
                  <m:oMathPara xmlns:m="http://schemas.openxmlformats.org/officeDocument/2006/math">
                    <m:oMathParaPr>
                      <m:jc m:val="centerGroup"/>
                    </m:oMathParaPr>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𝐷</m:t>
                          </m:r>
                        </m:e>
                        <m:sub>
                          <m:r>
                            <a:rPr lang="en-IN" sz="2400" i="1">
                              <a:latin typeface="Cambria Math" panose="02040503050406030204" pitchFamily="18" charset="0"/>
                            </a:rPr>
                            <m:t>𝑖𝑗</m:t>
                          </m:r>
                        </m:sub>
                        <m:sup>
                          <m:d>
                            <m:dPr>
                              <m:ctrlPr>
                                <a:rPr lang="en-IN" sz="2400" i="1">
                                  <a:latin typeface="Cambria Math" panose="02040503050406030204" pitchFamily="18" charset="0"/>
                                </a:rPr>
                              </m:ctrlPr>
                            </m:dPr>
                            <m:e>
                              <m:r>
                                <a:rPr lang="en-IN" sz="2400" i="1">
                                  <a:latin typeface="Cambria Math" panose="02040503050406030204" pitchFamily="18" charset="0"/>
                                </a:rPr>
                                <m:t>𝑙</m:t>
                              </m:r>
                            </m:e>
                          </m:d>
                        </m:sup>
                      </m:sSubSup>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𝑚</m:t>
                          </m:r>
                        </m:den>
                      </m:f>
                      <m:d>
                        <m:dPr>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i="1">
                                  <a:latin typeface="Cambria Math" panose="02040503050406030204" pitchFamily="18" charset="0"/>
                                </a:rPr>
                                <m:t>∆</m:t>
                              </m:r>
                            </m:e>
                            <m:sub>
                              <m:r>
                                <a:rPr lang="en-IN" sz="2400" i="1">
                                  <a:latin typeface="Cambria Math" panose="02040503050406030204" pitchFamily="18" charset="0"/>
                                </a:rPr>
                                <m:t>𝑖𝑗</m:t>
                              </m:r>
                            </m:sub>
                            <m:sup>
                              <m:d>
                                <m:dPr>
                                  <m:ctrlPr>
                                    <a:rPr lang="en-IN" sz="2400" i="1">
                                      <a:latin typeface="Cambria Math" panose="02040503050406030204" pitchFamily="18" charset="0"/>
                                    </a:rPr>
                                  </m:ctrlPr>
                                </m:dPr>
                                <m:e>
                                  <m:r>
                                    <a:rPr lang="en-IN" sz="2400" i="1">
                                      <a:latin typeface="Cambria Math" panose="02040503050406030204" pitchFamily="18" charset="0"/>
                                    </a:rPr>
                                    <m:t>𝑙</m:t>
                                  </m:r>
                                </m:e>
                              </m:d>
                            </m:sup>
                          </m:sSubSup>
                          <m:r>
                            <a:rPr lang="en-IN" sz="2400" i="1">
                              <a:latin typeface="Cambria Math" panose="02040503050406030204" pitchFamily="18" charset="0"/>
                            </a:rPr>
                            <m:t>+</m:t>
                          </m:r>
                          <m:r>
                            <a:rPr lang="en-IN" sz="2400" i="1">
                              <a:latin typeface="Cambria Math" panose="02040503050406030204" pitchFamily="18" charset="0"/>
                            </a:rPr>
                            <m:t>𝜆</m:t>
                          </m:r>
                          <m:sSubSup>
                            <m:sSubSupPr>
                              <m:ctrlPr>
                                <a:rPr lang="en-IN" sz="2400" i="1">
                                  <a:latin typeface="Cambria Math" panose="02040503050406030204" pitchFamily="18" charset="0"/>
                                </a:rPr>
                              </m:ctrlPr>
                            </m:sSubSupPr>
                            <m:e>
                              <m:r>
                                <m:rPr>
                                  <m:sty m:val="p"/>
                                </m:rPr>
                                <a:rPr lang="en-IN" sz="2400">
                                  <a:latin typeface="Cambria Math" panose="02040503050406030204" pitchFamily="18" charset="0"/>
                                </a:rPr>
                                <m:t>Θ</m:t>
                              </m:r>
                            </m:e>
                            <m:sub>
                              <m:r>
                                <a:rPr lang="en-IN" sz="2400" i="1">
                                  <a:latin typeface="Cambria Math" panose="02040503050406030204" pitchFamily="18" charset="0"/>
                                </a:rPr>
                                <m:t>𝑖𝑗</m:t>
                              </m:r>
                            </m:sub>
                            <m:sup>
                              <m:d>
                                <m:dPr>
                                  <m:ctrlPr>
                                    <a:rPr lang="en-IN" sz="2400" i="1">
                                      <a:latin typeface="Cambria Math" panose="02040503050406030204" pitchFamily="18" charset="0"/>
                                    </a:rPr>
                                  </m:ctrlPr>
                                </m:dPr>
                                <m:e>
                                  <m:r>
                                    <a:rPr lang="en-IN" sz="2400" i="1">
                                      <a:latin typeface="Cambria Math" panose="02040503050406030204" pitchFamily="18" charset="0"/>
                                    </a:rPr>
                                    <m:t>𝑙</m:t>
                                  </m:r>
                                </m:e>
                              </m:d>
                            </m:sup>
                          </m:sSubSup>
                        </m:e>
                      </m:d>
                      <m:r>
                        <a:rPr lang="en-IN" sz="2400" i="1">
                          <a:latin typeface="Cambria Math" panose="02040503050406030204" pitchFamily="18" charset="0"/>
                        </a:rPr>
                        <m:t> </m:t>
                      </m:r>
                      <m:r>
                        <a:rPr lang="en-IN" sz="2400" i="1">
                          <a:latin typeface="Cambria Math" panose="02040503050406030204" pitchFamily="18" charset="0"/>
                        </a:rPr>
                        <m:t>𝑖𝑓</m:t>
                      </m:r>
                      <m:r>
                        <a:rPr lang="en-IN" sz="2400" i="1">
                          <a:latin typeface="Cambria Math" panose="02040503050406030204" pitchFamily="18" charset="0"/>
                        </a:rPr>
                        <m:t> </m:t>
                      </m:r>
                      <m:r>
                        <a:rPr lang="en-IN" sz="2400" i="1">
                          <a:latin typeface="Cambria Math" panose="02040503050406030204" pitchFamily="18" charset="0"/>
                        </a:rPr>
                        <m:t>𝑗</m:t>
                      </m:r>
                      <m:r>
                        <a:rPr lang="en-IN" sz="2400" i="1">
                          <a:latin typeface="Cambria Math" panose="02040503050406030204" pitchFamily="18" charset="0"/>
                        </a:rPr>
                        <m:t>≠0</m:t>
                      </m:r>
                    </m:oMath>
                  </m:oMathPara>
                </a14:m>
                <a:endParaRPr lang="en-IN" sz="2400" dirty="0"/>
              </a:p>
              <a:p>
                <a:pPr marL="0" indent="0">
                  <a:buNone/>
                </a:pPr>
                <a14:m>
                  <m:oMathPara xmlns:m="http://schemas.openxmlformats.org/officeDocument/2006/math">
                    <m:oMathParaPr>
                      <m:jc m:val="centerGroup"/>
                    </m:oMathParaPr>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𝐷</m:t>
                          </m:r>
                        </m:e>
                        <m:sub>
                          <m:r>
                            <a:rPr lang="en-IN" sz="2400" i="1">
                              <a:latin typeface="Cambria Math" panose="02040503050406030204" pitchFamily="18" charset="0"/>
                            </a:rPr>
                            <m:t>𝑖𝑗</m:t>
                          </m:r>
                        </m:sub>
                        <m:sup>
                          <m:d>
                            <m:dPr>
                              <m:ctrlPr>
                                <a:rPr lang="en-IN" sz="2400" i="1">
                                  <a:latin typeface="Cambria Math" panose="02040503050406030204" pitchFamily="18" charset="0"/>
                                </a:rPr>
                              </m:ctrlPr>
                            </m:dPr>
                            <m:e>
                              <m:r>
                                <a:rPr lang="en-IN" sz="2400" i="1">
                                  <a:latin typeface="Cambria Math" panose="02040503050406030204" pitchFamily="18" charset="0"/>
                                </a:rPr>
                                <m:t>𝑙</m:t>
                              </m:r>
                            </m:e>
                          </m:d>
                        </m:sup>
                      </m:sSubSup>
                      <m:r>
                        <a:rPr lang="en-IN" sz="2400" i="1">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𝑚</m:t>
                          </m:r>
                        </m:den>
                      </m:f>
                      <m:sSubSup>
                        <m:sSubSupPr>
                          <m:ctrlPr>
                            <a:rPr lang="en-IN" sz="2400" i="1">
                              <a:latin typeface="Cambria Math" panose="02040503050406030204" pitchFamily="18" charset="0"/>
                            </a:rPr>
                          </m:ctrlPr>
                        </m:sSubSupPr>
                        <m:e>
                          <m:r>
                            <a:rPr lang="en-IN" sz="2400" i="1">
                              <a:latin typeface="Cambria Math" panose="02040503050406030204" pitchFamily="18" charset="0"/>
                            </a:rPr>
                            <m:t>∆</m:t>
                          </m:r>
                        </m:e>
                        <m:sub>
                          <m:r>
                            <a:rPr lang="en-IN" sz="2400" i="1">
                              <a:latin typeface="Cambria Math" panose="02040503050406030204" pitchFamily="18" charset="0"/>
                            </a:rPr>
                            <m:t>𝑖𝑗</m:t>
                          </m:r>
                        </m:sub>
                        <m:sup>
                          <m:d>
                            <m:dPr>
                              <m:ctrlPr>
                                <a:rPr lang="en-IN" sz="2400" i="1">
                                  <a:latin typeface="Cambria Math" panose="02040503050406030204" pitchFamily="18" charset="0"/>
                                </a:rPr>
                              </m:ctrlPr>
                            </m:dPr>
                            <m:e>
                              <m:r>
                                <a:rPr lang="en-IN" sz="2400" i="1">
                                  <a:latin typeface="Cambria Math" panose="02040503050406030204" pitchFamily="18" charset="0"/>
                                </a:rPr>
                                <m:t>𝑙</m:t>
                              </m:r>
                            </m:e>
                          </m:d>
                        </m:sup>
                      </m:sSubSup>
                      <m:r>
                        <a:rPr lang="en-IN" sz="2400" i="1">
                          <a:latin typeface="Cambria Math" panose="02040503050406030204" pitchFamily="18" charset="0"/>
                        </a:rPr>
                        <m:t> </m:t>
                      </m:r>
                      <m:r>
                        <a:rPr lang="en-IN" sz="2400" i="1">
                          <a:latin typeface="Cambria Math" panose="02040503050406030204" pitchFamily="18" charset="0"/>
                        </a:rPr>
                        <m:t>𝑖𝑓</m:t>
                      </m:r>
                      <m:r>
                        <a:rPr lang="en-IN" sz="2400" i="1">
                          <a:latin typeface="Cambria Math" panose="02040503050406030204" pitchFamily="18" charset="0"/>
                        </a:rPr>
                        <m:t> </m:t>
                      </m:r>
                      <m:r>
                        <a:rPr lang="en-IN" sz="2400" i="1">
                          <a:latin typeface="Cambria Math" panose="02040503050406030204" pitchFamily="18" charset="0"/>
                        </a:rPr>
                        <m:t>𝑗</m:t>
                      </m:r>
                      <m:r>
                        <a:rPr lang="en-IN" sz="2400" i="1">
                          <a:latin typeface="Cambria Math" panose="02040503050406030204" pitchFamily="18" charset="0"/>
                        </a:rPr>
                        <m:t>=0</m:t>
                      </m:r>
                    </m:oMath>
                  </m:oMathPara>
                </a14:m>
                <a:endParaRPr lang="en-IN" sz="2400" dirty="0"/>
              </a:p>
              <a:p>
                <a:pPr lvl="0"/>
                <a:r>
                  <a:rPr lang="en-IN" dirty="0"/>
                  <a:t>Use gradient descent to minimise cost function with the weights in theta </a:t>
                </a:r>
              </a:p>
              <a:p>
                <a:pPr marL="0" indent="0">
                  <a:buNone/>
                </a:pPr>
                <a14:m>
                  <m:oMathPara xmlns:m="http://schemas.openxmlformats.org/officeDocument/2006/math">
                    <m:oMathParaPr>
                      <m:jc m:val="centerGroup"/>
                    </m:oMathParaPr>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m:t>
                          </m:r>
                        </m:num>
                        <m:den>
                          <m:r>
                            <a:rPr lang="en-IN" sz="2400" i="1">
                              <a:latin typeface="Cambria Math" panose="02040503050406030204" pitchFamily="18" charset="0"/>
                            </a:rPr>
                            <m:t>𝜕</m:t>
                          </m:r>
                          <m:sSub>
                            <m:sSubPr>
                              <m:ctrlPr>
                                <a:rPr lang="en-IN" sz="2400" i="1">
                                  <a:latin typeface="Cambria Math" panose="02040503050406030204" pitchFamily="18" charset="0"/>
                                </a:rPr>
                              </m:ctrlPr>
                            </m:sSubPr>
                            <m:e>
                              <m:r>
                                <m:rPr>
                                  <m:sty m:val="p"/>
                                </m:rPr>
                                <a:rPr lang="en-IN" sz="2400">
                                  <a:latin typeface="Cambria Math" panose="02040503050406030204" pitchFamily="18" charset="0"/>
                                </a:rPr>
                                <m:t>Θ</m:t>
                              </m:r>
                            </m:e>
                            <m:sub>
                              <m:r>
                                <a:rPr lang="en-IN" sz="2400" i="1">
                                  <a:latin typeface="Cambria Math" panose="02040503050406030204" pitchFamily="18" charset="0"/>
                                </a:rPr>
                                <m:t>𝑖𝑗</m:t>
                              </m:r>
                            </m:sub>
                          </m:sSub>
                        </m:den>
                      </m:f>
                      <m:r>
                        <a:rPr lang="en-IN" sz="2400" i="1">
                          <a:latin typeface="Cambria Math" panose="02040503050406030204" pitchFamily="18" charset="0"/>
                        </a:rPr>
                        <m:t>𝐽</m:t>
                      </m:r>
                      <m:d>
                        <m:dPr>
                          <m:ctrlPr>
                            <a:rPr lang="en-IN" sz="2400" i="1">
                              <a:latin typeface="Cambria Math" panose="02040503050406030204" pitchFamily="18" charset="0"/>
                            </a:rPr>
                          </m:ctrlPr>
                        </m:dPr>
                        <m:e>
                          <m:r>
                            <m:rPr>
                              <m:sty m:val="p"/>
                            </m:rPr>
                            <a:rPr lang="en-IN" sz="2400">
                              <a:latin typeface="Cambria Math" panose="02040503050406030204" pitchFamily="18" charset="0"/>
                            </a:rPr>
                            <m:t>Θ</m:t>
                          </m:r>
                        </m:e>
                      </m:d>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rPr>
                            <m:t>𝐷</m:t>
                          </m:r>
                        </m:e>
                        <m:sub>
                          <m:r>
                            <a:rPr lang="en-IN" sz="2400" i="1">
                              <a:latin typeface="Cambria Math" panose="02040503050406030204" pitchFamily="18" charset="0"/>
                            </a:rPr>
                            <m:t>𝑖𝑗</m:t>
                          </m:r>
                        </m:sub>
                        <m:sup>
                          <m:d>
                            <m:dPr>
                              <m:ctrlPr>
                                <a:rPr lang="en-IN" sz="2400" i="1">
                                  <a:latin typeface="Cambria Math" panose="02040503050406030204" pitchFamily="18" charset="0"/>
                                </a:rPr>
                              </m:ctrlPr>
                            </m:dPr>
                            <m:e>
                              <m:r>
                                <a:rPr lang="en-IN" sz="2400" i="1">
                                  <a:latin typeface="Cambria Math" panose="02040503050406030204" pitchFamily="18" charset="0"/>
                                </a:rPr>
                                <m:t>𝑙</m:t>
                              </m:r>
                            </m:e>
                          </m:d>
                        </m:sup>
                      </m:sSubSup>
                    </m:oMath>
                  </m:oMathPara>
                </a14:m>
                <a:endParaRPr lang="en-IN" sz="240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E3062E91-EB6E-4E69-9839-B5EC0231FBDD}"/>
                  </a:ext>
                </a:extLst>
              </p:cNvPr>
              <p:cNvSpPr>
                <a:spLocks noGrp="1" noRot="1" noChangeAspect="1" noMove="1" noResize="1" noEditPoints="1" noAdjustHandles="1" noChangeArrowheads="1" noChangeShapeType="1" noTextEdit="1"/>
              </p:cNvSpPr>
              <p:nvPr>
                <p:ph idx="1"/>
              </p:nvPr>
            </p:nvSpPr>
            <p:spPr>
              <a:xfrm>
                <a:off x="838200" y="1519696"/>
                <a:ext cx="10712116" cy="4813384"/>
              </a:xfrm>
              <a:blipFill>
                <a:blip r:embed="rId3"/>
                <a:stretch>
                  <a:fillRect l="-1024" t="-2025"/>
                </a:stretch>
              </a:blipFill>
            </p:spPr>
            <p:txBody>
              <a:bodyPr/>
              <a:lstStyle/>
              <a:p>
                <a:r>
                  <a:rPr lang="en-IN">
                    <a:noFill/>
                  </a:rPr>
                  <a:t> </a:t>
                </a:r>
              </a:p>
            </p:txBody>
          </p:sp>
        </mc:Fallback>
      </mc:AlternateContent>
    </p:spTree>
    <p:extLst>
      <p:ext uri="{BB962C8B-B14F-4D97-AF65-F5344CB8AC3E}">
        <p14:creationId xmlns:p14="http://schemas.microsoft.com/office/powerpoint/2010/main" val="417981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A9C0CEF-4FA2-4B0A-8A85-1EF8B25ABAF5}"/>
              </a:ext>
            </a:extLst>
          </p:cNvPr>
          <p:cNvSpPr>
            <a:spLocks noGrp="1"/>
          </p:cNvSpPr>
          <p:nvPr>
            <p:ph type="title"/>
          </p:nvPr>
        </p:nvSpPr>
        <p:spPr/>
        <p:txBody>
          <a:bodyPr/>
          <a:lstStyle/>
          <a:p>
            <a:r>
              <a:rPr lang="de-DE" dirty="0"/>
              <a:t>Adjustment </a:t>
            </a:r>
            <a:r>
              <a:rPr lang="de-DE" dirty="0" err="1"/>
              <a:t>of</a:t>
            </a:r>
            <a:r>
              <a:rPr lang="de-DE" dirty="0"/>
              <a:t> Data </a:t>
            </a:r>
            <a:r>
              <a:rPr lang="de-DE" dirty="0" err="1"/>
              <a:t>preparation</a:t>
            </a:r>
            <a:endParaRPr lang="en-GB" dirty="0"/>
          </a:p>
        </p:txBody>
      </p:sp>
      <p:sp>
        <p:nvSpPr>
          <p:cNvPr id="5" name="Inhaltsplatzhalter 4">
            <a:extLst>
              <a:ext uri="{FF2B5EF4-FFF2-40B4-BE49-F238E27FC236}">
                <a16:creationId xmlns:a16="http://schemas.microsoft.com/office/drawing/2014/main" id="{A53145E5-4BC2-47F6-A6A2-E2C81801C7B4}"/>
              </a:ext>
            </a:extLst>
          </p:cNvPr>
          <p:cNvSpPr>
            <a:spLocks noGrp="1"/>
          </p:cNvSpPr>
          <p:nvPr>
            <p:ph idx="1"/>
          </p:nvPr>
        </p:nvSpPr>
        <p:spPr/>
        <p:txBody>
          <a:bodyPr/>
          <a:lstStyle/>
          <a:p>
            <a:r>
              <a:rPr lang="en-GB" dirty="0"/>
              <a:t>%Normalization and Scaling</a:t>
            </a:r>
            <a:br>
              <a:rPr lang="en-GB" dirty="0"/>
            </a:br>
            <a:r>
              <a:rPr lang="en-GB" dirty="0"/>
              <a:t>[</a:t>
            </a:r>
            <a:r>
              <a:rPr lang="en-GB" dirty="0" err="1"/>
              <a:t>data_table_norm</a:t>
            </a:r>
            <a:r>
              <a:rPr lang="en-GB" dirty="0"/>
              <a:t>, mu, sigma]=</a:t>
            </a:r>
            <a:r>
              <a:rPr lang="en-GB" dirty="0" err="1"/>
              <a:t>zscore</a:t>
            </a:r>
            <a:r>
              <a:rPr lang="en-GB" dirty="0"/>
              <a:t>(</a:t>
            </a:r>
            <a:r>
              <a:rPr lang="en-GB" dirty="0" err="1"/>
              <a:t>data_table</a:t>
            </a:r>
            <a:r>
              <a:rPr lang="en-GB" dirty="0"/>
              <a:t>);</a:t>
            </a:r>
          </a:p>
          <a:p>
            <a:endParaRPr lang="en-GB" dirty="0"/>
          </a:p>
          <a:p>
            <a:r>
              <a:rPr lang="en-GB" dirty="0"/>
              <a:t> % get the last 4 columns content and put them in a matrix which represents the input</a:t>
            </a:r>
            <a:br>
              <a:rPr lang="en-GB" dirty="0"/>
            </a:br>
            <a:r>
              <a:rPr lang="en-GB" dirty="0"/>
              <a:t>x = </a:t>
            </a:r>
            <a:r>
              <a:rPr lang="en-GB" dirty="0" err="1"/>
              <a:t>data_table_norm</a:t>
            </a:r>
            <a:r>
              <a:rPr lang="en-GB" dirty="0"/>
              <a:t>(:, 6:11);</a:t>
            </a:r>
            <a:br>
              <a:rPr lang="en-GB" dirty="0"/>
            </a:br>
            <a:r>
              <a:rPr lang="en-GB" dirty="0" err="1"/>
              <a:t>no_samples</a:t>
            </a:r>
            <a:r>
              <a:rPr lang="en-GB" dirty="0"/>
              <a:t> = size(x, 1);</a:t>
            </a:r>
          </a:p>
          <a:p>
            <a:r>
              <a:rPr lang="en-GB" dirty="0"/>
              <a:t>% get the y’s</a:t>
            </a:r>
            <a:br>
              <a:rPr lang="en-GB" dirty="0"/>
            </a:br>
            <a:r>
              <a:rPr lang="en-GB" dirty="0"/>
              <a:t>y = </a:t>
            </a:r>
            <a:r>
              <a:rPr lang="en-GB" dirty="0" err="1"/>
              <a:t>data_table_norm</a:t>
            </a:r>
            <a:r>
              <a:rPr lang="en-GB" dirty="0"/>
              <a:t>(:, 3:5);</a:t>
            </a:r>
          </a:p>
          <a:p>
            <a:endParaRPr lang="en-GB" dirty="0"/>
          </a:p>
          <a:p>
            <a:endParaRPr lang="en-GB" dirty="0"/>
          </a:p>
          <a:p>
            <a:endParaRPr lang="en-GB" dirty="0"/>
          </a:p>
        </p:txBody>
      </p:sp>
    </p:spTree>
    <p:extLst>
      <p:ext uri="{BB962C8B-B14F-4D97-AF65-F5344CB8AC3E}">
        <p14:creationId xmlns:p14="http://schemas.microsoft.com/office/powerpoint/2010/main" val="220779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4FF771B-4BF3-40EA-9108-F9023C52AA31}"/>
              </a:ext>
            </a:extLst>
          </p:cNvPr>
          <p:cNvSpPr>
            <a:spLocks noGrp="1"/>
          </p:cNvSpPr>
          <p:nvPr>
            <p:ph type="title"/>
          </p:nvPr>
        </p:nvSpPr>
        <p:spPr/>
        <p:txBody>
          <a:bodyPr/>
          <a:lstStyle/>
          <a:p>
            <a:r>
              <a:rPr lang="de-DE" dirty="0"/>
              <a:t>Change </a:t>
            </a:r>
            <a:r>
              <a:rPr lang="de-DE" dirty="0" err="1"/>
              <a:t>of</a:t>
            </a:r>
            <a:r>
              <a:rPr lang="de-DE" dirty="0"/>
              <a:t> </a:t>
            </a:r>
            <a:r>
              <a:rPr lang="de-DE" dirty="0" err="1"/>
              <a:t>error</a:t>
            </a:r>
            <a:r>
              <a:rPr lang="de-DE" dirty="0"/>
              <a:t> </a:t>
            </a:r>
            <a:r>
              <a:rPr lang="de-DE" dirty="0" err="1"/>
              <a:t>metrics</a:t>
            </a:r>
            <a:r>
              <a:rPr lang="de-DE" dirty="0"/>
              <a:t>	</a:t>
            </a:r>
            <a:endParaRPr lang="en-GB" dirty="0"/>
          </a:p>
        </p:txBody>
      </p:sp>
      <p:sp>
        <p:nvSpPr>
          <p:cNvPr id="5" name="Inhaltsplatzhalter 4">
            <a:extLst>
              <a:ext uri="{FF2B5EF4-FFF2-40B4-BE49-F238E27FC236}">
                <a16:creationId xmlns:a16="http://schemas.microsoft.com/office/drawing/2014/main" id="{75DA6043-CD2D-4C00-B52B-8A7A63648A07}"/>
              </a:ext>
            </a:extLst>
          </p:cNvPr>
          <p:cNvSpPr>
            <a:spLocks noGrp="1"/>
          </p:cNvSpPr>
          <p:nvPr>
            <p:ph idx="1"/>
          </p:nvPr>
        </p:nvSpPr>
        <p:spPr/>
        <p:txBody>
          <a:bodyPr/>
          <a:lstStyle/>
          <a:p>
            <a:r>
              <a:rPr lang="de-DE" dirty="0"/>
              <a:t>Original code was </a:t>
            </a:r>
            <a:r>
              <a:rPr lang="de-DE" dirty="0" err="1"/>
              <a:t>for</a:t>
            </a:r>
            <a:r>
              <a:rPr lang="de-DE" dirty="0"/>
              <a:t> </a:t>
            </a:r>
            <a:r>
              <a:rPr lang="de-DE" dirty="0" err="1"/>
              <a:t>binary</a:t>
            </a:r>
            <a:r>
              <a:rPr lang="de-DE" dirty="0"/>
              <a:t> </a:t>
            </a:r>
            <a:r>
              <a:rPr lang="de-DE" dirty="0" err="1"/>
              <a:t>classification</a:t>
            </a:r>
            <a:r>
              <a:rPr lang="de-DE" dirty="0"/>
              <a:t> </a:t>
            </a:r>
            <a:r>
              <a:rPr lang="de-DE" dirty="0" err="1"/>
              <a:t>problem</a:t>
            </a:r>
            <a:r>
              <a:rPr lang="de-DE" dirty="0"/>
              <a:t>.</a:t>
            </a:r>
          </a:p>
          <a:p>
            <a:r>
              <a:rPr lang="de-DE" dirty="0" err="1"/>
              <a:t>We</a:t>
            </a:r>
            <a:r>
              <a:rPr lang="de-DE" dirty="0"/>
              <a:t> </a:t>
            </a:r>
            <a:r>
              <a:rPr lang="de-DE" dirty="0" err="1"/>
              <a:t>have</a:t>
            </a:r>
            <a:r>
              <a:rPr lang="de-DE" dirty="0"/>
              <a:t> a </a:t>
            </a:r>
            <a:r>
              <a:rPr lang="de-DE" dirty="0" err="1"/>
              <a:t>prediction</a:t>
            </a:r>
            <a:r>
              <a:rPr lang="de-DE" dirty="0"/>
              <a:t> </a:t>
            </a:r>
            <a:r>
              <a:rPr lang="de-DE" dirty="0" err="1"/>
              <a:t>problem</a:t>
            </a:r>
            <a:r>
              <a:rPr lang="de-DE" dirty="0"/>
              <a:t>.</a:t>
            </a:r>
          </a:p>
          <a:p>
            <a:r>
              <a:rPr lang="de-DE" dirty="0"/>
              <a:t>New </a:t>
            </a:r>
            <a:r>
              <a:rPr lang="de-DE" dirty="0" err="1"/>
              <a:t>error</a:t>
            </a:r>
            <a:r>
              <a:rPr lang="de-DE" dirty="0"/>
              <a:t> </a:t>
            </a:r>
            <a:r>
              <a:rPr lang="de-DE" dirty="0" err="1"/>
              <a:t>metrics</a:t>
            </a:r>
            <a:r>
              <a:rPr lang="de-DE" dirty="0"/>
              <a:t> </a:t>
            </a:r>
            <a:br>
              <a:rPr lang="de-DE" dirty="0"/>
            </a:br>
            <a:r>
              <a:rPr lang="de-DE" dirty="0"/>
              <a:t>e.g.</a:t>
            </a:r>
          </a:p>
          <a:p>
            <a:pPr>
              <a:buFont typeface="Wingdings" panose="05000000000000000000" pitchFamily="2" charset="2"/>
              <a:buChar char="Ø"/>
            </a:pPr>
            <a:r>
              <a:rPr lang="en-GB" dirty="0" err="1"/>
              <a:t>mae</a:t>
            </a:r>
            <a:r>
              <a:rPr lang="en-GB" dirty="0"/>
              <a:t> (mean absolute error)</a:t>
            </a:r>
          </a:p>
          <a:p>
            <a:pPr>
              <a:buFont typeface="Wingdings" panose="05000000000000000000" pitchFamily="2" charset="2"/>
              <a:buChar char="Ø"/>
            </a:pPr>
            <a:r>
              <a:rPr lang="en-GB" dirty="0"/>
              <a:t> mare (mean absolute relative error)</a:t>
            </a:r>
          </a:p>
          <a:p>
            <a:pPr>
              <a:buFont typeface="Wingdings" panose="05000000000000000000" pitchFamily="2" charset="2"/>
              <a:buChar char="Ø"/>
            </a:pPr>
            <a:r>
              <a:rPr lang="en-GB" dirty="0"/>
              <a:t> </a:t>
            </a:r>
            <a:r>
              <a:rPr lang="en-GB" dirty="0" err="1"/>
              <a:t>mape</a:t>
            </a:r>
            <a:r>
              <a:rPr lang="en-GB" dirty="0"/>
              <a:t> (mean absolute percentage error)</a:t>
            </a:r>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273906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2D43C3-7A36-4E3C-8FE3-582853DDF1AF}"/>
              </a:ext>
            </a:extLst>
          </p:cNvPr>
          <p:cNvSpPr>
            <a:spLocks noGrp="1"/>
          </p:cNvSpPr>
          <p:nvPr>
            <p:ph type="title"/>
          </p:nvPr>
        </p:nvSpPr>
        <p:spPr/>
        <p:txBody>
          <a:bodyPr/>
          <a:lstStyle/>
          <a:p>
            <a:r>
              <a:rPr lang="de-DE" dirty="0" err="1"/>
              <a:t>Results</a:t>
            </a:r>
            <a:endParaRPr lang="en-GB" dirty="0"/>
          </a:p>
        </p:txBody>
      </p:sp>
      <p:pic>
        <p:nvPicPr>
          <p:cNvPr id="4" name="Inhaltsplatzhalter 3">
            <a:extLst>
              <a:ext uri="{FF2B5EF4-FFF2-40B4-BE49-F238E27FC236}">
                <a16:creationId xmlns:a16="http://schemas.microsoft.com/office/drawing/2014/main" id="{C1743DCE-97BD-48A3-8E24-CA046359CF2F}"/>
              </a:ext>
            </a:extLst>
          </p:cNvPr>
          <p:cNvPicPr>
            <a:picLocks noGrp="1" noChangeAspect="1"/>
          </p:cNvPicPr>
          <p:nvPr>
            <p:ph idx="1"/>
          </p:nvPr>
        </p:nvPicPr>
        <p:blipFill>
          <a:blip r:embed="rId2"/>
          <a:stretch>
            <a:fillRect/>
          </a:stretch>
        </p:blipFill>
        <p:spPr>
          <a:xfrm>
            <a:off x="1641398" y="1825625"/>
            <a:ext cx="8909203" cy="4351338"/>
          </a:xfrm>
          <a:prstGeom prst="rect">
            <a:avLst/>
          </a:prstGeom>
        </p:spPr>
      </p:pic>
      <p:sp>
        <p:nvSpPr>
          <p:cNvPr id="5" name="Textfeld 4">
            <a:extLst>
              <a:ext uri="{FF2B5EF4-FFF2-40B4-BE49-F238E27FC236}">
                <a16:creationId xmlns:a16="http://schemas.microsoft.com/office/drawing/2014/main" id="{05BFB1AC-3662-458A-A285-51ACDF688B1C}"/>
              </a:ext>
            </a:extLst>
          </p:cNvPr>
          <p:cNvSpPr txBox="1"/>
          <p:nvPr/>
        </p:nvSpPr>
        <p:spPr>
          <a:xfrm>
            <a:off x="1941094" y="1456293"/>
            <a:ext cx="8181473" cy="369332"/>
          </a:xfrm>
          <a:prstGeom prst="rect">
            <a:avLst/>
          </a:prstGeom>
          <a:noFill/>
        </p:spPr>
        <p:txBody>
          <a:bodyPr wrap="square" rtlCol="0">
            <a:spAutoFit/>
          </a:bodyPr>
          <a:lstStyle/>
          <a:p>
            <a:r>
              <a:rPr lang="en-GB"/>
              <a:t>NN output vs expected values – 50 hidden neurons </a:t>
            </a:r>
            <a:endParaRPr lang="en-GB" dirty="0"/>
          </a:p>
        </p:txBody>
      </p:sp>
    </p:spTree>
    <p:extLst>
      <p:ext uri="{BB962C8B-B14F-4D97-AF65-F5344CB8AC3E}">
        <p14:creationId xmlns:p14="http://schemas.microsoft.com/office/powerpoint/2010/main" val="428076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0ED53-CD9F-4199-A059-6B097C17AA1B}"/>
              </a:ext>
            </a:extLst>
          </p:cNvPr>
          <p:cNvSpPr>
            <a:spLocks noGrp="1"/>
          </p:cNvSpPr>
          <p:nvPr>
            <p:ph type="title"/>
          </p:nvPr>
        </p:nvSpPr>
        <p:spPr/>
        <p:txBody>
          <a:bodyPr/>
          <a:lstStyle/>
          <a:p>
            <a:r>
              <a:rPr lang="de-DE" dirty="0" err="1"/>
              <a:t>Results</a:t>
            </a:r>
            <a:r>
              <a:rPr lang="de-DE" dirty="0"/>
              <a:t> </a:t>
            </a:r>
            <a:endParaRPr lang="en-GB" dirty="0"/>
          </a:p>
        </p:txBody>
      </p:sp>
      <p:pic>
        <p:nvPicPr>
          <p:cNvPr id="4" name="Inhaltsplatzhalter 3">
            <a:extLst>
              <a:ext uri="{FF2B5EF4-FFF2-40B4-BE49-F238E27FC236}">
                <a16:creationId xmlns:a16="http://schemas.microsoft.com/office/drawing/2014/main" id="{61E72CF1-54F2-4A54-A0A3-C4DCA9FAF8E7}"/>
              </a:ext>
            </a:extLst>
          </p:cNvPr>
          <p:cNvPicPr>
            <a:picLocks noGrp="1" noChangeAspect="1"/>
          </p:cNvPicPr>
          <p:nvPr>
            <p:ph idx="1"/>
          </p:nvPr>
        </p:nvPicPr>
        <p:blipFill>
          <a:blip r:embed="rId2"/>
          <a:stretch>
            <a:fillRect/>
          </a:stretch>
        </p:blipFill>
        <p:spPr>
          <a:xfrm>
            <a:off x="1634095" y="1825625"/>
            <a:ext cx="8923809" cy="4351338"/>
          </a:xfrm>
          <a:prstGeom prst="rect">
            <a:avLst/>
          </a:prstGeom>
        </p:spPr>
      </p:pic>
      <p:sp>
        <p:nvSpPr>
          <p:cNvPr id="5" name="Textfeld 4">
            <a:extLst>
              <a:ext uri="{FF2B5EF4-FFF2-40B4-BE49-F238E27FC236}">
                <a16:creationId xmlns:a16="http://schemas.microsoft.com/office/drawing/2014/main" id="{65756244-B5B4-4039-8725-723CFE57ACD9}"/>
              </a:ext>
            </a:extLst>
          </p:cNvPr>
          <p:cNvSpPr txBox="1"/>
          <p:nvPr/>
        </p:nvSpPr>
        <p:spPr>
          <a:xfrm>
            <a:off x="1725706" y="1490105"/>
            <a:ext cx="9628094" cy="369332"/>
          </a:xfrm>
          <a:prstGeom prst="rect">
            <a:avLst/>
          </a:prstGeom>
          <a:noFill/>
        </p:spPr>
        <p:txBody>
          <a:bodyPr wrap="square" rtlCol="0">
            <a:spAutoFit/>
          </a:bodyPr>
          <a:lstStyle/>
          <a:p>
            <a:r>
              <a:rPr lang="en-GB" dirty="0"/>
              <a:t>NN output vs expected values - 150 hidden neurons </a:t>
            </a:r>
          </a:p>
        </p:txBody>
      </p:sp>
    </p:spTree>
    <p:extLst>
      <p:ext uri="{BB962C8B-B14F-4D97-AF65-F5344CB8AC3E}">
        <p14:creationId xmlns:p14="http://schemas.microsoft.com/office/powerpoint/2010/main" val="112722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597D51-E767-4C3B-A49F-D61C81899196}"/>
              </a:ext>
            </a:extLst>
          </p:cNvPr>
          <p:cNvSpPr>
            <a:spLocks noGrp="1"/>
          </p:cNvSpPr>
          <p:nvPr>
            <p:ph type="title"/>
          </p:nvPr>
        </p:nvSpPr>
        <p:spPr/>
        <p:txBody>
          <a:bodyPr/>
          <a:lstStyle/>
          <a:p>
            <a:r>
              <a:rPr lang="de-DE" dirty="0" err="1"/>
              <a:t>Conclustions</a:t>
            </a:r>
            <a:endParaRPr lang="en-GB" dirty="0"/>
          </a:p>
        </p:txBody>
      </p:sp>
      <p:sp>
        <p:nvSpPr>
          <p:cNvPr id="3" name="Inhaltsplatzhalter 2">
            <a:extLst>
              <a:ext uri="{FF2B5EF4-FFF2-40B4-BE49-F238E27FC236}">
                <a16:creationId xmlns:a16="http://schemas.microsoft.com/office/drawing/2014/main" id="{48AF3E90-D749-48AD-B5DF-0B7E9B6DCC33}"/>
              </a:ext>
            </a:extLst>
          </p:cNvPr>
          <p:cNvSpPr>
            <a:spLocks noGrp="1"/>
          </p:cNvSpPr>
          <p:nvPr>
            <p:ph idx="1"/>
          </p:nvPr>
        </p:nvSpPr>
        <p:spPr/>
        <p:txBody>
          <a:bodyPr>
            <a:normAutofit/>
          </a:bodyPr>
          <a:lstStyle/>
          <a:p>
            <a:r>
              <a:rPr lang="de-DE" dirty="0" err="1"/>
              <a:t>Heating</a:t>
            </a:r>
            <a:r>
              <a:rPr lang="de-DE" dirty="0"/>
              <a:t> </a:t>
            </a:r>
            <a:r>
              <a:rPr lang="de-DE" dirty="0" err="1"/>
              <a:t>demand</a:t>
            </a:r>
            <a:r>
              <a:rPr lang="de-DE" dirty="0"/>
              <a:t> </a:t>
            </a:r>
            <a:r>
              <a:rPr lang="de-DE" dirty="0" err="1"/>
              <a:t>cannot</a:t>
            </a:r>
            <a:r>
              <a:rPr lang="de-DE" dirty="0"/>
              <a:t> </a:t>
            </a:r>
            <a:r>
              <a:rPr lang="de-DE" dirty="0" err="1"/>
              <a:t>be</a:t>
            </a:r>
            <a:r>
              <a:rPr lang="de-DE" dirty="0"/>
              <a:t> </a:t>
            </a:r>
            <a:r>
              <a:rPr lang="de-DE" dirty="0" err="1"/>
              <a:t>predicted</a:t>
            </a:r>
            <a:r>
              <a:rPr lang="de-DE" dirty="0"/>
              <a:t> </a:t>
            </a:r>
            <a:r>
              <a:rPr lang="de-DE" dirty="0" err="1"/>
              <a:t>from</a:t>
            </a:r>
            <a:r>
              <a:rPr lang="de-DE" dirty="0"/>
              <a:t> </a:t>
            </a:r>
            <a:r>
              <a:rPr lang="de-DE" dirty="0" err="1"/>
              <a:t>this</a:t>
            </a:r>
            <a:r>
              <a:rPr lang="de-DE" dirty="0"/>
              <a:t> </a:t>
            </a:r>
            <a:r>
              <a:rPr lang="de-DE" dirty="0" err="1"/>
              <a:t>weather</a:t>
            </a:r>
            <a:r>
              <a:rPr lang="de-DE" dirty="0"/>
              <a:t> </a:t>
            </a:r>
            <a:r>
              <a:rPr lang="de-DE" dirty="0" err="1"/>
              <a:t>data</a:t>
            </a:r>
            <a:r>
              <a:rPr lang="de-DE" dirty="0"/>
              <a:t> </a:t>
            </a:r>
            <a:r>
              <a:rPr lang="de-DE" dirty="0" err="1"/>
              <a:t>with</a:t>
            </a:r>
            <a:r>
              <a:rPr lang="de-DE" dirty="0"/>
              <a:t> </a:t>
            </a:r>
            <a:r>
              <a:rPr lang="de-DE" dirty="0" err="1"/>
              <a:t>this</a:t>
            </a:r>
            <a:r>
              <a:rPr lang="de-DE" dirty="0"/>
              <a:t> type </a:t>
            </a:r>
            <a:r>
              <a:rPr lang="de-DE" dirty="0" err="1"/>
              <a:t>of</a:t>
            </a:r>
            <a:r>
              <a:rPr lang="de-DE" dirty="0"/>
              <a:t> </a:t>
            </a:r>
            <a:r>
              <a:rPr lang="de-DE" dirty="0" err="1"/>
              <a:t>prediction</a:t>
            </a:r>
            <a:r>
              <a:rPr lang="de-DE" dirty="0"/>
              <a:t> </a:t>
            </a:r>
            <a:r>
              <a:rPr lang="de-DE" dirty="0" err="1"/>
              <a:t>algorithm</a:t>
            </a:r>
            <a:endParaRPr lang="de-DE" dirty="0"/>
          </a:p>
          <a:p>
            <a:endParaRPr lang="en-GB" dirty="0"/>
          </a:p>
          <a:p>
            <a:r>
              <a:rPr lang="en-GB" dirty="0"/>
              <a:t>Possible improvement on NN: use more hidden layers</a:t>
            </a:r>
          </a:p>
          <a:p>
            <a:r>
              <a:rPr lang="en-GB" dirty="0"/>
              <a:t>Possible improvement on dataset:</a:t>
            </a:r>
          </a:p>
          <a:p>
            <a:pPr>
              <a:buFont typeface="Wingdings" panose="05000000000000000000" pitchFamily="2" charset="2"/>
              <a:buChar char="Ø"/>
            </a:pPr>
            <a:r>
              <a:rPr lang="en-GB" dirty="0"/>
              <a:t>Daily values</a:t>
            </a:r>
          </a:p>
          <a:p>
            <a:pPr>
              <a:buFont typeface="Wingdings" panose="05000000000000000000" pitchFamily="2" charset="2"/>
              <a:buChar char="Ø"/>
            </a:pPr>
            <a:r>
              <a:rPr lang="en-GB" dirty="0"/>
              <a:t>Bigger house with several households to mitigate effects of varying daily routines</a:t>
            </a:r>
          </a:p>
          <a:p>
            <a:pPr>
              <a:buFont typeface="Wingdings" panose="05000000000000000000" pitchFamily="2" charset="2"/>
              <a:buChar char="Ø"/>
            </a:pPr>
            <a:r>
              <a:rPr lang="en-GB" dirty="0"/>
              <a:t>Gather actual heat consumption data individually for hot water demand and heating </a:t>
            </a:r>
          </a:p>
          <a:p>
            <a:endParaRPr lang="de-DE" dirty="0"/>
          </a:p>
        </p:txBody>
      </p:sp>
    </p:spTree>
    <p:extLst>
      <p:ext uri="{BB962C8B-B14F-4D97-AF65-F5344CB8AC3E}">
        <p14:creationId xmlns:p14="http://schemas.microsoft.com/office/powerpoint/2010/main" val="388827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9EC3F-0FE6-45AF-8FB6-86853A3EDC37}"/>
              </a:ext>
            </a:extLst>
          </p:cNvPr>
          <p:cNvSpPr>
            <a:spLocks noGrp="1"/>
          </p:cNvSpPr>
          <p:nvPr>
            <p:ph type="title"/>
          </p:nvPr>
        </p:nvSpPr>
        <p:spPr/>
        <p:txBody>
          <a:bodyPr/>
          <a:lstStyle/>
          <a:p>
            <a:r>
              <a:rPr lang="de-DE" dirty="0"/>
              <a:t>Origin </a:t>
            </a:r>
            <a:r>
              <a:rPr lang="de-DE" dirty="0" err="1"/>
              <a:t>of</a:t>
            </a:r>
            <a:r>
              <a:rPr lang="de-DE" dirty="0"/>
              <a:t> </a:t>
            </a:r>
            <a:r>
              <a:rPr lang="de-DE" dirty="0" err="1"/>
              <a:t>dataset</a:t>
            </a:r>
            <a:endParaRPr lang="en-GB" dirty="0"/>
          </a:p>
        </p:txBody>
      </p:sp>
      <p:pic>
        <p:nvPicPr>
          <p:cNvPr id="4" name="Grafik 3">
            <a:extLst>
              <a:ext uri="{FF2B5EF4-FFF2-40B4-BE49-F238E27FC236}">
                <a16:creationId xmlns:a16="http://schemas.microsoft.com/office/drawing/2014/main" id="{37078320-10A9-4448-B140-1EBAECA3103A}"/>
              </a:ext>
            </a:extLst>
          </p:cNvPr>
          <p:cNvPicPr>
            <a:picLocks noChangeAspect="1"/>
          </p:cNvPicPr>
          <p:nvPr/>
        </p:nvPicPr>
        <p:blipFill>
          <a:blip r:embed="rId2"/>
          <a:stretch>
            <a:fillRect/>
          </a:stretch>
        </p:blipFill>
        <p:spPr>
          <a:xfrm>
            <a:off x="1564341" y="1283369"/>
            <a:ext cx="8429811" cy="5209506"/>
          </a:xfrm>
          <a:prstGeom prst="rect">
            <a:avLst/>
          </a:prstGeom>
        </p:spPr>
      </p:pic>
    </p:spTree>
    <p:extLst>
      <p:ext uri="{BB962C8B-B14F-4D97-AF65-F5344CB8AC3E}">
        <p14:creationId xmlns:p14="http://schemas.microsoft.com/office/powerpoint/2010/main" val="306726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5249AC7-75DF-4904-A07C-13410AC4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31" y="1563696"/>
            <a:ext cx="9255938" cy="3730608"/>
          </a:xfrm>
          <a:prstGeom prst="rect">
            <a:avLst/>
          </a:prstGeom>
        </p:spPr>
      </p:pic>
    </p:spTree>
    <p:extLst>
      <p:ext uri="{BB962C8B-B14F-4D97-AF65-F5344CB8AC3E}">
        <p14:creationId xmlns:p14="http://schemas.microsoft.com/office/powerpoint/2010/main" val="2104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0F21-F0BA-4F69-8BEB-439C46C0FB7C}"/>
              </a:ext>
            </a:extLst>
          </p:cNvPr>
          <p:cNvSpPr>
            <a:spLocks noGrp="1"/>
          </p:cNvSpPr>
          <p:nvPr>
            <p:ph type="title"/>
          </p:nvPr>
        </p:nvSpPr>
        <p:spPr/>
        <p:txBody>
          <a:bodyPr>
            <a:normAutofit/>
          </a:bodyPr>
          <a:lstStyle/>
          <a:p>
            <a:r>
              <a:rPr lang="en-GB" sz="5400" dirty="0"/>
              <a:t>Content</a:t>
            </a:r>
          </a:p>
        </p:txBody>
      </p:sp>
      <p:sp>
        <p:nvSpPr>
          <p:cNvPr id="3" name="Content Placeholder 2">
            <a:extLst>
              <a:ext uri="{FF2B5EF4-FFF2-40B4-BE49-F238E27FC236}">
                <a16:creationId xmlns:a16="http://schemas.microsoft.com/office/drawing/2014/main" id="{223B8A94-75C9-4894-9B05-4DBFAC773C19}"/>
              </a:ext>
            </a:extLst>
          </p:cNvPr>
          <p:cNvSpPr>
            <a:spLocks noGrp="1"/>
          </p:cNvSpPr>
          <p:nvPr>
            <p:ph idx="1"/>
          </p:nvPr>
        </p:nvSpPr>
        <p:spPr>
          <a:xfrm>
            <a:off x="677334" y="2160589"/>
            <a:ext cx="8596668" cy="4195823"/>
          </a:xfrm>
        </p:spPr>
        <p:txBody>
          <a:bodyPr>
            <a:normAutofit fontScale="77500" lnSpcReduction="20000"/>
          </a:bodyPr>
          <a:lstStyle/>
          <a:p>
            <a:pPr>
              <a:lnSpc>
                <a:spcPct val="200000"/>
              </a:lnSpc>
            </a:pPr>
            <a:r>
              <a:rPr lang="en-GB" dirty="0"/>
              <a:t>1. </a:t>
            </a:r>
            <a:r>
              <a:rPr lang="en-GB" b="1" dirty="0"/>
              <a:t>INTRODUCTION</a:t>
            </a:r>
          </a:p>
          <a:p>
            <a:pPr>
              <a:lnSpc>
                <a:spcPct val="200000"/>
              </a:lnSpc>
            </a:pPr>
            <a:r>
              <a:rPr lang="en-US" dirty="0"/>
              <a:t>2. </a:t>
            </a:r>
            <a:r>
              <a:rPr lang="en-GB" b="1" dirty="0"/>
              <a:t>What is </a:t>
            </a:r>
            <a:r>
              <a:rPr lang="en-GB" b="1" dirty="0" err="1"/>
              <a:t>Ecovat</a:t>
            </a:r>
            <a:r>
              <a:rPr lang="en-GB" b="1" dirty="0"/>
              <a:t> ?</a:t>
            </a:r>
            <a:r>
              <a:rPr lang="en-US" dirty="0"/>
              <a:t>	</a:t>
            </a:r>
          </a:p>
          <a:p>
            <a:pPr>
              <a:lnSpc>
                <a:spcPct val="200000"/>
              </a:lnSpc>
            </a:pPr>
            <a:r>
              <a:rPr lang="en-GB" dirty="0"/>
              <a:t>3. </a:t>
            </a:r>
            <a:r>
              <a:rPr lang="en-GB" b="1" dirty="0"/>
              <a:t>Gathering the Data </a:t>
            </a:r>
          </a:p>
          <a:p>
            <a:pPr>
              <a:lnSpc>
                <a:spcPct val="200000"/>
              </a:lnSpc>
            </a:pPr>
            <a:r>
              <a:rPr lang="en-US" dirty="0"/>
              <a:t>4. </a:t>
            </a:r>
            <a:r>
              <a:rPr lang="en-GB" b="1" dirty="0"/>
              <a:t>Data Preparation</a:t>
            </a:r>
            <a:endParaRPr lang="en-US" dirty="0"/>
          </a:p>
          <a:p>
            <a:pPr>
              <a:lnSpc>
                <a:spcPct val="200000"/>
              </a:lnSpc>
            </a:pPr>
            <a:r>
              <a:rPr lang="en-GB" dirty="0"/>
              <a:t>5. </a:t>
            </a:r>
            <a:r>
              <a:rPr lang="en-GB" b="1" dirty="0"/>
              <a:t>Preparing the Data </a:t>
            </a:r>
            <a:endParaRPr lang="en-GB" dirty="0"/>
          </a:p>
          <a:p>
            <a:pPr>
              <a:lnSpc>
                <a:spcPct val="200000"/>
              </a:lnSpc>
            </a:pPr>
            <a:r>
              <a:rPr lang="en-GB" dirty="0"/>
              <a:t>6. </a:t>
            </a:r>
            <a:r>
              <a:rPr lang="en-GB" b="1" dirty="0"/>
              <a:t>Implementing the ML model (NN) </a:t>
            </a:r>
            <a:endParaRPr lang="en-GB" dirty="0"/>
          </a:p>
          <a:p>
            <a:pPr>
              <a:lnSpc>
                <a:spcPct val="200000"/>
              </a:lnSpc>
            </a:pPr>
            <a:r>
              <a:rPr lang="en-GB" dirty="0"/>
              <a:t>7. </a:t>
            </a:r>
            <a:r>
              <a:rPr lang="en-GB" b="1" dirty="0"/>
              <a:t>Results</a:t>
            </a:r>
          </a:p>
          <a:p>
            <a:pPr>
              <a:lnSpc>
                <a:spcPct val="200000"/>
              </a:lnSpc>
            </a:pPr>
            <a:r>
              <a:rPr lang="en-GB" b="1" dirty="0"/>
              <a:t>8. Questions </a:t>
            </a:r>
          </a:p>
          <a:p>
            <a:pPr>
              <a:lnSpc>
                <a:spcPct val="200000"/>
              </a:lnSpc>
            </a:pPr>
            <a:endParaRPr lang="en-GB" dirty="0"/>
          </a:p>
          <a:p>
            <a:pPr marL="0" indent="0">
              <a:lnSpc>
                <a:spcPct val="200000"/>
              </a:lnSpc>
              <a:buNone/>
            </a:pPr>
            <a:endParaRPr lang="en-GB" dirty="0"/>
          </a:p>
          <a:p>
            <a:endParaRPr lang="en-GB" dirty="0"/>
          </a:p>
        </p:txBody>
      </p:sp>
    </p:spTree>
    <p:extLst>
      <p:ext uri="{BB962C8B-B14F-4D97-AF65-F5344CB8AC3E}">
        <p14:creationId xmlns:p14="http://schemas.microsoft.com/office/powerpoint/2010/main" val="101704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A175-2A01-413C-A9BE-4B7BCFDE394F}"/>
              </a:ext>
            </a:extLst>
          </p:cNvPr>
          <p:cNvSpPr>
            <a:spLocks noGrp="1"/>
          </p:cNvSpPr>
          <p:nvPr>
            <p:ph type="title"/>
          </p:nvPr>
        </p:nvSpPr>
        <p:spPr/>
        <p:txBody>
          <a:bodyPr/>
          <a:lstStyle/>
          <a:p>
            <a:r>
              <a:rPr lang="en-GB" dirty="0"/>
              <a:t>INTRODUCTION</a:t>
            </a:r>
            <a:br>
              <a:rPr lang="en-GB" dirty="0"/>
            </a:br>
            <a:endParaRPr lang="en-GB" dirty="0"/>
          </a:p>
        </p:txBody>
      </p:sp>
      <p:pic>
        <p:nvPicPr>
          <p:cNvPr id="5" name="Content Placeholder 4">
            <a:extLst>
              <a:ext uri="{FF2B5EF4-FFF2-40B4-BE49-F238E27FC236}">
                <a16:creationId xmlns:a16="http://schemas.microsoft.com/office/drawing/2014/main" id="{0270C49D-1862-4B4F-B873-50AB74B2A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011" y="1257300"/>
            <a:ext cx="8702613" cy="5524500"/>
          </a:xfrm>
        </p:spPr>
      </p:pic>
    </p:spTree>
    <p:extLst>
      <p:ext uri="{BB962C8B-B14F-4D97-AF65-F5344CB8AC3E}">
        <p14:creationId xmlns:p14="http://schemas.microsoft.com/office/powerpoint/2010/main" val="305019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9DDC-8619-4BEB-B443-97D2D7113A40}"/>
              </a:ext>
            </a:extLst>
          </p:cNvPr>
          <p:cNvSpPr>
            <a:spLocks noGrp="1"/>
          </p:cNvSpPr>
          <p:nvPr>
            <p:ph type="title"/>
          </p:nvPr>
        </p:nvSpPr>
        <p:spPr/>
        <p:txBody>
          <a:bodyPr>
            <a:normAutofit/>
          </a:bodyPr>
          <a:lstStyle/>
          <a:p>
            <a:r>
              <a:rPr lang="en-GB" sz="5400" dirty="0"/>
              <a:t>What is </a:t>
            </a:r>
            <a:r>
              <a:rPr lang="en-GB" sz="5400" dirty="0" err="1"/>
              <a:t>Ecovat</a:t>
            </a:r>
            <a:r>
              <a:rPr lang="en-GB" sz="5400" dirty="0"/>
              <a:t> ?</a:t>
            </a:r>
          </a:p>
        </p:txBody>
      </p:sp>
      <p:pic>
        <p:nvPicPr>
          <p:cNvPr id="5" name="Content Placeholder 4">
            <a:extLst>
              <a:ext uri="{FF2B5EF4-FFF2-40B4-BE49-F238E27FC236}">
                <a16:creationId xmlns:a16="http://schemas.microsoft.com/office/drawing/2014/main" id="{18F91D75-5411-4789-A043-3FCEDD0AC9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502" y="2109080"/>
            <a:ext cx="6900332" cy="3881437"/>
          </a:xfrm>
        </p:spPr>
      </p:pic>
    </p:spTree>
    <p:extLst>
      <p:ext uri="{BB962C8B-B14F-4D97-AF65-F5344CB8AC3E}">
        <p14:creationId xmlns:p14="http://schemas.microsoft.com/office/powerpoint/2010/main" val="146851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A9FE-4F83-41D2-A64B-32868BF105CA}"/>
              </a:ext>
            </a:extLst>
          </p:cNvPr>
          <p:cNvSpPr>
            <a:spLocks noGrp="1"/>
          </p:cNvSpPr>
          <p:nvPr>
            <p:ph type="title"/>
          </p:nvPr>
        </p:nvSpPr>
        <p:spPr/>
        <p:txBody>
          <a:bodyPr>
            <a:noAutofit/>
          </a:bodyPr>
          <a:lstStyle/>
          <a:p>
            <a:r>
              <a:rPr lang="en-GB" sz="5400" b="1" dirty="0"/>
              <a:t>Gathering the Data </a:t>
            </a:r>
            <a:br>
              <a:rPr lang="en-GB" sz="5400" dirty="0"/>
            </a:br>
            <a:endParaRPr lang="en-GB" sz="5400" dirty="0"/>
          </a:p>
        </p:txBody>
      </p:sp>
      <p:pic>
        <p:nvPicPr>
          <p:cNvPr id="6" name="Content Placeholder 5">
            <a:extLst>
              <a:ext uri="{FF2B5EF4-FFF2-40B4-BE49-F238E27FC236}">
                <a16:creationId xmlns:a16="http://schemas.microsoft.com/office/drawing/2014/main" id="{7D799ADE-80CE-40B6-A73C-1F9001918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8809" y="1685926"/>
            <a:ext cx="3677951" cy="4356100"/>
          </a:xfrm>
        </p:spPr>
      </p:pic>
      <p:sp>
        <p:nvSpPr>
          <p:cNvPr id="4" name="TextBox 3">
            <a:extLst>
              <a:ext uri="{FF2B5EF4-FFF2-40B4-BE49-F238E27FC236}">
                <a16:creationId xmlns:a16="http://schemas.microsoft.com/office/drawing/2014/main" id="{67C8622F-27E6-44CA-ADE6-D6E4B1C2622F}"/>
              </a:ext>
            </a:extLst>
          </p:cNvPr>
          <p:cNvSpPr txBox="1"/>
          <p:nvPr/>
        </p:nvSpPr>
        <p:spPr>
          <a:xfrm>
            <a:off x="677334" y="2160590"/>
            <a:ext cx="3524233" cy="3477875"/>
          </a:xfrm>
          <a:prstGeom prst="rect">
            <a:avLst/>
          </a:prstGeom>
          <a:noFill/>
        </p:spPr>
        <p:txBody>
          <a:bodyPr wrap="square" rtlCol="0">
            <a:spAutoFit/>
          </a:bodyPr>
          <a:lstStyle/>
          <a:p>
            <a:r>
              <a:rPr lang="en-GB" sz="2000" dirty="0">
                <a:solidFill>
                  <a:srgbClr val="002060"/>
                </a:solidFill>
              </a:rPr>
              <a:t>HAN</a:t>
            </a:r>
          </a:p>
          <a:p>
            <a:endParaRPr lang="en-GB" sz="2000" dirty="0">
              <a:solidFill>
                <a:schemeClr val="tx1">
                  <a:lumMod val="95000"/>
                  <a:lumOff val="5000"/>
                </a:schemeClr>
              </a:solidFill>
            </a:endParaRPr>
          </a:p>
          <a:p>
            <a:pPr marL="285750" indent="-285750">
              <a:buFontTx/>
              <a:buChar char="-"/>
            </a:pPr>
            <a:r>
              <a:rPr lang="en-GB" sz="2000" dirty="0">
                <a:solidFill>
                  <a:schemeClr val="tx1">
                    <a:lumMod val="95000"/>
                    <a:lumOff val="5000"/>
                  </a:schemeClr>
                </a:solidFill>
              </a:rPr>
              <a:t>Heat pomp</a:t>
            </a:r>
          </a:p>
          <a:p>
            <a:pPr marL="285750" indent="-285750">
              <a:buFontTx/>
              <a:buChar char="-"/>
            </a:pPr>
            <a:r>
              <a:rPr lang="en-GB" sz="2000" dirty="0">
                <a:solidFill>
                  <a:schemeClr val="tx1">
                    <a:lumMod val="95000"/>
                    <a:lumOff val="5000"/>
                  </a:schemeClr>
                </a:solidFill>
              </a:rPr>
              <a:t>central heating boiler</a:t>
            </a:r>
          </a:p>
          <a:p>
            <a:pPr marL="285750" indent="-285750">
              <a:buFontTx/>
              <a:buChar char="-"/>
            </a:pPr>
            <a:endParaRPr lang="en-GB" sz="2000" dirty="0">
              <a:solidFill>
                <a:schemeClr val="tx1">
                  <a:lumMod val="95000"/>
                  <a:lumOff val="5000"/>
                </a:schemeClr>
              </a:solidFill>
            </a:endParaRPr>
          </a:p>
          <a:p>
            <a:r>
              <a:rPr lang="en-GB" sz="2000" dirty="0">
                <a:solidFill>
                  <a:srgbClr val="002060"/>
                </a:solidFill>
              </a:rPr>
              <a:t>KNMI  ()</a:t>
            </a:r>
          </a:p>
          <a:p>
            <a:endParaRPr lang="en-GB" sz="2000" dirty="0">
              <a:solidFill>
                <a:schemeClr val="tx1">
                  <a:lumMod val="95000"/>
                  <a:lumOff val="5000"/>
                </a:schemeClr>
              </a:solidFill>
            </a:endParaRPr>
          </a:p>
          <a:p>
            <a:r>
              <a:rPr lang="en-GB" sz="2000" dirty="0">
                <a:solidFill>
                  <a:schemeClr val="tx1">
                    <a:lumMod val="95000"/>
                    <a:lumOff val="5000"/>
                  </a:schemeClr>
                </a:solidFill>
              </a:rPr>
              <a:t>-average wind speed </a:t>
            </a:r>
          </a:p>
          <a:p>
            <a:r>
              <a:rPr lang="en-GB" sz="2000" dirty="0">
                <a:solidFill>
                  <a:schemeClr val="tx1">
                    <a:lumMod val="95000"/>
                    <a:lumOff val="5000"/>
                  </a:schemeClr>
                </a:solidFill>
              </a:rPr>
              <a:t>-</a:t>
            </a:r>
            <a:r>
              <a:rPr lang="en-US" sz="2000" dirty="0">
                <a:solidFill>
                  <a:schemeClr val="tx1">
                    <a:lumMod val="95000"/>
                    <a:lumOff val="5000"/>
                  </a:schemeClr>
                </a:solidFill>
              </a:rPr>
              <a:t>Temperature</a:t>
            </a:r>
          </a:p>
          <a:p>
            <a:r>
              <a:rPr lang="en-US" sz="2000" dirty="0">
                <a:solidFill>
                  <a:schemeClr val="tx1">
                    <a:lumMod val="95000"/>
                    <a:lumOff val="5000"/>
                  </a:schemeClr>
                </a:solidFill>
              </a:rPr>
              <a:t>-Duration of the sunshine</a:t>
            </a:r>
          </a:p>
          <a:p>
            <a:r>
              <a:rPr lang="en-US" sz="2000" dirty="0">
                <a:solidFill>
                  <a:schemeClr val="tx1">
                    <a:lumMod val="95000"/>
                    <a:lumOff val="5000"/>
                  </a:schemeClr>
                </a:solidFill>
              </a:rPr>
              <a:t>-</a:t>
            </a:r>
            <a:r>
              <a:rPr lang="en-GB" sz="2000" dirty="0">
                <a:solidFill>
                  <a:schemeClr val="tx1">
                    <a:lumMod val="95000"/>
                    <a:lumOff val="5000"/>
                  </a:schemeClr>
                </a:solidFill>
              </a:rPr>
              <a:t>sum of the precipitation </a:t>
            </a:r>
          </a:p>
        </p:txBody>
      </p:sp>
    </p:spTree>
    <p:extLst>
      <p:ext uri="{BB962C8B-B14F-4D97-AF65-F5344CB8AC3E}">
        <p14:creationId xmlns:p14="http://schemas.microsoft.com/office/powerpoint/2010/main" val="241915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C76A-2619-47CF-8DA6-0882A3C6E0C8}"/>
              </a:ext>
            </a:extLst>
          </p:cNvPr>
          <p:cNvSpPr>
            <a:spLocks noGrp="1"/>
          </p:cNvSpPr>
          <p:nvPr>
            <p:ph type="ctrTitle"/>
          </p:nvPr>
        </p:nvSpPr>
        <p:spPr>
          <a:xfrm>
            <a:off x="1649942" y="394760"/>
            <a:ext cx="7766936" cy="706072"/>
          </a:xfrm>
        </p:spPr>
        <p:txBody>
          <a:bodyPr/>
          <a:lstStyle/>
          <a:p>
            <a:pPr algn="l"/>
            <a:r>
              <a:rPr lang="en-GB" b="1" dirty="0"/>
              <a:t>Data Preparation: </a:t>
            </a:r>
            <a:endParaRPr lang="en-GB" dirty="0"/>
          </a:p>
        </p:txBody>
      </p:sp>
      <p:sp>
        <p:nvSpPr>
          <p:cNvPr id="3" name="Subtitle 2">
            <a:extLst>
              <a:ext uri="{FF2B5EF4-FFF2-40B4-BE49-F238E27FC236}">
                <a16:creationId xmlns:a16="http://schemas.microsoft.com/office/drawing/2014/main" id="{A5DCEFDC-E34C-4FE7-BDFC-2CB71769B287}"/>
              </a:ext>
            </a:extLst>
          </p:cNvPr>
          <p:cNvSpPr>
            <a:spLocks noGrp="1"/>
          </p:cNvSpPr>
          <p:nvPr>
            <p:ph type="subTitle" idx="1"/>
          </p:nvPr>
        </p:nvSpPr>
        <p:spPr>
          <a:xfrm>
            <a:off x="1507067" y="1464817"/>
            <a:ext cx="7766936" cy="2550160"/>
          </a:xfrm>
        </p:spPr>
        <p:txBody>
          <a:bodyPr>
            <a:normAutofit fontScale="92500" lnSpcReduction="20000"/>
          </a:bodyPr>
          <a:lstStyle/>
          <a:p>
            <a:pPr algn="l"/>
            <a:r>
              <a:rPr lang="en-GB" dirty="0"/>
              <a:t>Data collection and preparation are the foundation for trusted ML models. </a:t>
            </a:r>
          </a:p>
          <a:p>
            <a:pPr algn="l"/>
            <a:r>
              <a:rPr lang="en-GB" dirty="0"/>
              <a:t>Once the data is collected, it’s time to assess the condition of it, including looking for trends, outliers, exceptions, incorrect, inconsistent, missing, or skewed information.</a:t>
            </a:r>
          </a:p>
          <a:p>
            <a:pPr algn="l"/>
            <a:r>
              <a:rPr lang="en-GB" dirty="0"/>
              <a:t>Because we have data from two different sources additional task should be implemented, such as: Find the optimal intersection or even the applicable one between the two datasets. </a:t>
            </a:r>
          </a:p>
          <a:p>
            <a:pPr algn="l"/>
            <a:r>
              <a:rPr lang="en-US" dirty="0"/>
              <a:t>First we Determine the starting and the ending date of the measurements and the measurements intervals. </a:t>
            </a:r>
            <a:endParaRPr lang="en-GB" dirty="0"/>
          </a:p>
          <a:p>
            <a:pPr algn="l"/>
            <a:endParaRPr lang="en-GB" dirty="0"/>
          </a:p>
          <a:p>
            <a:pPr algn="l"/>
            <a:endParaRPr lang="en-GB" dirty="0"/>
          </a:p>
        </p:txBody>
      </p:sp>
      <p:graphicFrame>
        <p:nvGraphicFramePr>
          <p:cNvPr id="4" name="Table 3">
            <a:extLst>
              <a:ext uri="{FF2B5EF4-FFF2-40B4-BE49-F238E27FC236}">
                <a16:creationId xmlns:a16="http://schemas.microsoft.com/office/drawing/2014/main" id="{A94961FC-C5CE-49CD-80BE-92B87343F538}"/>
              </a:ext>
            </a:extLst>
          </p:cNvPr>
          <p:cNvGraphicFramePr>
            <a:graphicFrameLocks noGrp="1"/>
          </p:cNvGraphicFramePr>
          <p:nvPr>
            <p:extLst>
              <p:ext uri="{D42A27DB-BD31-4B8C-83A1-F6EECF244321}">
                <p14:modId xmlns:p14="http://schemas.microsoft.com/office/powerpoint/2010/main" val="2842538345"/>
              </p:ext>
            </p:extLst>
          </p:nvPr>
        </p:nvGraphicFramePr>
        <p:xfrm>
          <a:off x="1507066" y="4014977"/>
          <a:ext cx="8107286" cy="2351798"/>
        </p:xfrm>
        <a:graphic>
          <a:graphicData uri="http://schemas.openxmlformats.org/drawingml/2006/table">
            <a:tbl>
              <a:tblPr firstRow="1" bandRow="1">
                <a:tableStyleId>{5C22544A-7EE6-4342-B048-85BDC9FD1C3A}</a:tableStyleId>
              </a:tblPr>
              <a:tblGrid>
                <a:gridCol w="4053643">
                  <a:extLst>
                    <a:ext uri="{9D8B030D-6E8A-4147-A177-3AD203B41FA5}">
                      <a16:colId xmlns:a16="http://schemas.microsoft.com/office/drawing/2014/main" val="2842225055"/>
                    </a:ext>
                  </a:extLst>
                </a:gridCol>
                <a:gridCol w="4053643">
                  <a:extLst>
                    <a:ext uri="{9D8B030D-6E8A-4147-A177-3AD203B41FA5}">
                      <a16:colId xmlns:a16="http://schemas.microsoft.com/office/drawing/2014/main" val="304675683"/>
                    </a:ext>
                  </a:extLst>
                </a:gridCol>
              </a:tblGrid>
              <a:tr h="450491">
                <a:tc>
                  <a:txBody>
                    <a:bodyPr/>
                    <a:lstStyle/>
                    <a:p>
                      <a:r>
                        <a:rPr lang="en-GB" dirty="0"/>
                        <a:t>Data Consumption data set </a:t>
                      </a:r>
                    </a:p>
                  </a:txBody>
                  <a:tcPr/>
                </a:tc>
                <a:tc>
                  <a:txBody>
                    <a:bodyPr/>
                    <a:lstStyle/>
                    <a:p>
                      <a:r>
                        <a:rPr lang="en-GB" dirty="0"/>
                        <a:t>KNMI Data set </a:t>
                      </a:r>
                    </a:p>
                  </a:txBody>
                  <a:tcPr/>
                </a:tc>
                <a:extLst>
                  <a:ext uri="{0D108BD9-81ED-4DB2-BD59-A6C34878D82A}">
                    <a16:rowId xmlns:a16="http://schemas.microsoft.com/office/drawing/2014/main" val="2345480337"/>
                  </a:ext>
                </a:extLst>
              </a:tr>
              <a:tr h="1901307">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235496949"/>
                  </a:ext>
                </a:extLst>
              </a:tr>
            </a:tbl>
          </a:graphicData>
        </a:graphic>
      </p:graphicFrame>
      <p:pic>
        <p:nvPicPr>
          <p:cNvPr id="6" name="Picture 5">
            <a:extLst>
              <a:ext uri="{FF2B5EF4-FFF2-40B4-BE49-F238E27FC236}">
                <a16:creationId xmlns:a16="http://schemas.microsoft.com/office/drawing/2014/main" id="{D56E5A29-A79B-4A36-8BFB-DEFE3DF471B9}"/>
              </a:ext>
            </a:extLst>
          </p:cNvPr>
          <p:cNvPicPr>
            <a:picLocks noChangeAspect="1"/>
          </p:cNvPicPr>
          <p:nvPr/>
        </p:nvPicPr>
        <p:blipFill>
          <a:blip r:embed="rId2"/>
          <a:stretch>
            <a:fillRect/>
          </a:stretch>
        </p:blipFill>
        <p:spPr>
          <a:xfrm>
            <a:off x="1649942" y="4494061"/>
            <a:ext cx="3822523" cy="1969179"/>
          </a:xfrm>
          <a:prstGeom prst="rect">
            <a:avLst/>
          </a:prstGeom>
        </p:spPr>
      </p:pic>
      <p:pic>
        <p:nvPicPr>
          <p:cNvPr id="7" name="Picture 6">
            <a:extLst>
              <a:ext uri="{FF2B5EF4-FFF2-40B4-BE49-F238E27FC236}">
                <a16:creationId xmlns:a16="http://schemas.microsoft.com/office/drawing/2014/main" id="{84C7347A-86AF-4D6D-AE4E-DA09D253C6DF}"/>
              </a:ext>
            </a:extLst>
          </p:cNvPr>
          <p:cNvPicPr>
            <a:picLocks noChangeAspect="1"/>
          </p:cNvPicPr>
          <p:nvPr/>
        </p:nvPicPr>
        <p:blipFill>
          <a:blip r:embed="rId3"/>
          <a:stretch>
            <a:fillRect/>
          </a:stretch>
        </p:blipFill>
        <p:spPr>
          <a:xfrm>
            <a:off x="5615342" y="4750228"/>
            <a:ext cx="3999010" cy="1242199"/>
          </a:xfrm>
          <a:prstGeom prst="rect">
            <a:avLst/>
          </a:prstGeom>
        </p:spPr>
      </p:pic>
    </p:spTree>
    <p:extLst>
      <p:ext uri="{BB962C8B-B14F-4D97-AF65-F5344CB8AC3E}">
        <p14:creationId xmlns:p14="http://schemas.microsoft.com/office/powerpoint/2010/main" val="393405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C54EB-5E48-44CD-98DB-42FDEB67266F}"/>
              </a:ext>
            </a:extLst>
          </p:cNvPr>
          <p:cNvSpPr>
            <a:spLocks noGrp="1"/>
          </p:cNvSpPr>
          <p:nvPr>
            <p:ph idx="1"/>
          </p:nvPr>
        </p:nvSpPr>
        <p:spPr>
          <a:xfrm>
            <a:off x="677334" y="488273"/>
            <a:ext cx="8596668" cy="5553090"/>
          </a:xfrm>
        </p:spPr>
        <p:txBody>
          <a:bodyPr>
            <a:normAutofit/>
          </a:bodyPr>
          <a:lstStyle/>
          <a:p>
            <a:r>
              <a:rPr lang="en-GB" dirty="0"/>
              <a:t>The Energy consumption interval measurements were not equal, </a:t>
            </a:r>
          </a:p>
          <a:p>
            <a:pPr marL="0" indent="0">
              <a:buNone/>
            </a:pPr>
            <a:r>
              <a:rPr lang="en-GB" dirty="0"/>
              <a:t>but a weekly interval will be so most convenience. But still in the </a:t>
            </a:r>
          </a:p>
          <a:p>
            <a:pPr marL="0" indent="0">
              <a:buNone/>
            </a:pPr>
            <a:r>
              <a:rPr lang="en-GB" dirty="0"/>
              <a:t>dataset there are some missing weeks and intersecting intervals,</a:t>
            </a:r>
          </a:p>
          <a:p>
            <a:pPr marL="0" indent="0">
              <a:buNone/>
            </a:pPr>
            <a:r>
              <a:rPr lang="en-GB" dirty="0"/>
              <a:t> so a lot of manual correction was done. </a:t>
            </a:r>
          </a:p>
          <a:p>
            <a:endParaRPr lang="en-GB" dirty="0"/>
          </a:p>
          <a:p>
            <a:r>
              <a:rPr lang="en-GB" dirty="0"/>
              <a:t>To prepare the KNMI dataset and fit it to the energy consumption dataset: </a:t>
            </a:r>
          </a:p>
          <a:p>
            <a:pPr lvl="0"/>
            <a:r>
              <a:rPr lang="en-GB" dirty="0"/>
              <a:t>We change the unit in windspeed and temperature columns</a:t>
            </a:r>
          </a:p>
          <a:p>
            <a:pPr lvl="0"/>
            <a:r>
              <a:rPr lang="en-GB" dirty="0"/>
              <a:t> We calculated the average and the sum on weekly bases for our four chosen columns. </a:t>
            </a:r>
          </a:p>
          <a:p>
            <a:pPr lvl="0"/>
            <a:r>
              <a:rPr lang="en-GB" dirty="0"/>
              <a:t>We omitted manually all the weeks that have no equivalent in the energy consumption table and correct all the intersecting intervals, either by emitting or by adding them to the right week number. </a:t>
            </a:r>
          </a:p>
          <a:p>
            <a:pPr lvl="0"/>
            <a:r>
              <a:rPr lang="en-GB" dirty="0"/>
              <a:t>We plotted the resulted dataset and omitted all the outliers’ values manually.</a:t>
            </a:r>
          </a:p>
          <a:p>
            <a:endParaRPr lang="en-GB" dirty="0"/>
          </a:p>
          <a:p>
            <a:endParaRPr lang="en-GB" dirty="0"/>
          </a:p>
        </p:txBody>
      </p:sp>
      <p:pic>
        <p:nvPicPr>
          <p:cNvPr id="5" name="Picture 4">
            <a:extLst>
              <a:ext uri="{FF2B5EF4-FFF2-40B4-BE49-F238E27FC236}">
                <a16:creationId xmlns:a16="http://schemas.microsoft.com/office/drawing/2014/main" id="{CBE45CA6-654E-4632-AB9B-45637A61A68F}"/>
              </a:ext>
            </a:extLst>
          </p:cNvPr>
          <p:cNvPicPr/>
          <p:nvPr/>
        </p:nvPicPr>
        <p:blipFill>
          <a:blip r:embed="rId2"/>
          <a:stretch>
            <a:fillRect/>
          </a:stretch>
        </p:blipFill>
        <p:spPr>
          <a:xfrm>
            <a:off x="8132256" y="557998"/>
            <a:ext cx="3740246" cy="1210938"/>
          </a:xfrm>
          <a:prstGeom prst="rect">
            <a:avLst/>
          </a:prstGeom>
        </p:spPr>
      </p:pic>
      <p:pic>
        <p:nvPicPr>
          <p:cNvPr id="6" name="Picture 5">
            <a:extLst>
              <a:ext uri="{FF2B5EF4-FFF2-40B4-BE49-F238E27FC236}">
                <a16:creationId xmlns:a16="http://schemas.microsoft.com/office/drawing/2014/main" id="{F4AB7FE1-5749-49B4-844C-B48C6FD217FE}"/>
              </a:ext>
            </a:extLst>
          </p:cNvPr>
          <p:cNvPicPr/>
          <p:nvPr/>
        </p:nvPicPr>
        <p:blipFill>
          <a:blip r:embed="rId3"/>
          <a:stretch>
            <a:fillRect/>
          </a:stretch>
        </p:blipFill>
        <p:spPr>
          <a:xfrm>
            <a:off x="9367664" y="2047597"/>
            <a:ext cx="2143125" cy="2503805"/>
          </a:xfrm>
          <a:prstGeom prst="rect">
            <a:avLst/>
          </a:prstGeom>
        </p:spPr>
      </p:pic>
      <p:pic>
        <p:nvPicPr>
          <p:cNvPr id="7" name="Picture 6">
            <a:extLst>
              <a:ext uri="{FF2B5EF4-FFF2-40B4-BE49-F238E27FC236}">
                <a16:creationId xmlns:a16="http://schemas.microsoft.com/office/drawing/2014/main" id="{8F5E7F24-53FD-4370-AA54-6D42CBC39E5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274002" y="4631663"/>
            <a:ext cx="2330450" cy="1409700"/>
          </a:xfrm>
          <a:prstGeom prst="rect">
            <a:avLst/>
          </a:prstGeom>
        </p:spPr>
      </p:pic>
      <p:pic>
        <p:nvPicPr>
          <p:cNvPr id="8" name="Picture 7">
            <a:extLst>
              <a:ext uri="{FF2B5EF4-FFF2-40B4-BE49-F238E27FC236}">
                <a16:creationId xmlns:a16="http://schemas.microsoft.com/office/drawing/2014/main" id="{7BB6DE6C-5C6B-4B47-8EDE-7D913FF60545}"/>
              </a:ext>
            </a:extLst>
          </p:cNvPr>
          <p:cNvPicPr/>
          <p:nvPr/>
        </p:nvPicPr>
        <p:blipFill>
          <a:blip r:embed="rId5"/>
          <a:stretch>
            <a:fillRect/>
          </a:stretch>
        </p:blipFill>
        <p:spPr>
          <a:xfrm>
            <a:off x="1165601" y="5408978"/>
            <a:ext cx="7312574" cy="1210938"/>
          </a:xfrm>
          <a:prstGeom prst="rect">
            <a:avLst/>
          </a:prstGeom>
        </p:spPr>
      </p:pic>
    </p:spTree>
    <p:extLst>
      <p:ext uri="{BB962C8B-B14F-4D97-AF65-F5344CB8AC3E}">
        <p14:creationId xmlns:p14="http://schemas.microsoft.com/office/powerpoint/2010/main" val="405248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03C8E-01C0-4CF6-A881-C5C61763FC2F}"/>
              </a:ext>
            </a:extLst>
          </p:cNvPr>
          <p:cNvSpPr>
            <a:spLocks noGrp="1"/>
          </p:cNvSpPr>
          <p:nvPr>
            <p:ph idx="1"/>
          </p:nvPr>
        </p:nvSpPr>
        <p:spPr>
          <a:xfrm>
            <a:off x="677334" y="781235"/>
            <a:ext cx="8596668" cy="5260127"/>
          </a:xfrm>
        </p:spPr>
        <p:txBody>
          <a:bodyPr/>
          <a:lstStyle/>
          <a:p>
            <a:r>
              <a:rPr lang="en-GB" dirty="0"/>
              <a:t>We combine the two tables together and created extra columns, such as total energy “Total energy” to get the following final table: </a:t>
            </a:r>
          </a:p>
          <a:p>
            <a:endParaRPr lang="en-GB" dirty="0"/>
          </a:p>
          <a:p>
            <a:endParaRPr lang="en-GB" dirty="0"/>
          </a:p>
          <a:p>
            <a:endParaRPr lang="en-GB" dirty="0"/>
          </a:p>
          <a:p>
            <a:pPr marL="0" indent="0">
              <a:buNone/>
            </a:pPr>
            <a:endParaRPr lang="en-GB" dirty="0"/>
          </a:p>
          <a:p>
            <a:r>
              <a:rPr lang="en-GB" dirty="0"/>
              <a:t>Now our data is ready for the ML model. </a:t>
            </a:r>
          </a:p>
        </p:txBody>
      </p:sp>
      <p:pic>
        <p:nvPicPr>
          <p:cNvPr id="4" name="Picture 3">
            <a:extLst>
              <a:ext uri="{FF2B5EF4-FFF2-40B4-BE49-F238E27FC236}">
                <a16:creationId xmlns:a16="http://schemas.microsoft.com/office/drawing/2014/main" id="{503D6AEB-358E-4DDA-BC31-CF47ACD127FA}"/>
              </a:ext>
            </a:extLst>
          </p:cNvPr>
          <p:cNvPicPr/>
          <p:nvPr/>
        </p:nvPicPr>
        <p:blipFill>
          <a:blip r:embed="rId2"/>
          <a:stretch>
            <a:fillRect/>
          </a:stretch>
        </p:blipFill>
        <p:spPr>
          <a:xfrm>
            <a:off x="577048" y="1841542"/>
            <a:ext cx="9374819" cy="848392"/>
          </a:xfrm>
          <a:prstGeom prst="rect">
            <a:avLst/>
          </a:prstGeom>
        </p:spPr>
      </p:pic>
    </p:spTree>
    <p:extLst>
      <p:ext uri="{BB962C8B-B14F-4D97-AF65-F5344CB8AC3E}">
        <p14:creationId xmlns:p14="http://schemas.microsoft.com/office/powerpoint/2010/main" val="72029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8861-3698-4264-AB63-833CA4281452}"/>
              </a:ext>
            </a:extLst>
          </p:cNvPr>
          <p:cNvSpPr>
            <a:spLocks noGrp="1"/>
          </p:cNvSpPr>
          <p:nvPr>
            <p:ph type="title"/>
          </p:nvPr>
        </p:nvSpPr>
        <p:spPr/>
        <p:txBody>
          <a:bodyPr/>
          <a:lstStyle/>
          <a:p>
            <a:pPr algn="ctr"/>
            <a:r>
              <a:rPr lang="en-IN" dirty="0"/>
              <a:t>Structure of a neural network</a:t>
            </a:r>
          </a:p>
        </p:txBody>
      </p:sp>
      <p:pic>
        <p:nvPicPr>
          <p:cNvPr id="4" name="Content Placeholder 3" descr="Image result for neuron neural network">
            <a:extLst>
              <a:ext uri="{FF2B5EF4-FFF2-40B4-BE49-F238E27FC236}">
                <a16:creationId xmlns:a16="http://schemas.microsoft.com/office/drawing/2014/main" id="{312E2CE4-A0CF-4CCA-8385-552C710CCB0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6365" y="1825625"/>
            <a:ext cx="5319270" cy="4351338"/>
          </a:xfrm>
          <a:prstGeom prst="rect">
            <a:avLst/>
          </a:prstGeom>
          <a:noFill/>
          <a:ln>
            <a:noFill/>
          </a:ln>
        </p:spPr>
      </p:pic>
    </p:spTree>
    <p:extLst>
      <p:ext uri="{BB962C8B-B14F-4D97-AF65-F5344CB8AC3E}">
        <p14:creationId xmlns:p14="http://schemas.microsoft.com/office/powerpoint/2010/main" val="2430304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549</Words>
  <Application>Microsoft Office PowerPoint</Application>
  <PresentationFormat>Breitbild</PresentationFormat>
  <Paragraphs>103</Paragraphs>
  <Slides>18</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Arial</vt:lpstr>
      <vt:lpstr>Calibri</vt:lpstr>
      <vt:lpstr>Cambria Math</vt:lpstr>
      <vt:lpstr>Times New Roman</vt:lpstr>
      <vt:lpstr>Trebuchet MS</vt:lpstr>
      <vt:lpstr>Wingdings</vt:lpstr>
      <vt:lpstr>Wingdings 3</vt:lpstr>
      <vt:lpstr>Facet</vt:lpstr>
      <vt:lpstr>Ecovat</vt:lpstr>
      <vt:lpstr>Content</vt:lpstr>
      <vt:lpstr>INTRODUCTION </vt:lpstr>
      <vt:lpstr>What is Ecovat ?</vt:lpstr>
      <vt:lpstr>Gathering the Data  </vt:lpstr>
      <vt:lpstr>Data Preparation: </vt:lpstr>
      <vt:lpstr>PowerPoint-Präsentation</vt:lpstr>
      <vt:lpstr>PowerPoint-Präsentation</vt:lpstr>
      <vt:lpstr>Structure of a neural network</vt:lpstr>
      <vt:lpstr>Algorithm</vt:lpstr>
      <vt:lpstr>Algorithm</vt:lpstr>
      <vt:lpstr>Adjustment of Data preparation</vt:lpstr>
      <vt:lpstr>Change of error metrics </vt:lpstr>
      <vt:lpstr>Results</vt:lpstr>
      <vt:lpstr>Results </vt:lpstr>
      <vt:lpstr>Conclustions</vt:lpstr>
      <vt:lpstr>Origin of dataset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dc:title>
  <dc:creator>Abdulhadi Bakhash</dc:creator>
  <cp:lastModifiedBy>Karl Wallkum</cp:lastModifiedBy>
  <cp:revision>10</cp:revision>
  <dcterms:created xsi:type="dcterms:W3CDTF">2019-06-23T19:49:19Z</dcterms:created>
  <dcterms:modified xsi:type="dcterms:W3CDTF">2019-06-24T10:16:32Z</dcterms:modified>
</cp:coreProperties>
</file>