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254130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53598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936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2240585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451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666325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1179358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230860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61120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239050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211F57-81F3-45FF-AF2D-1A66F1C1F574}" type="datetimeFigureOut">
              <a:rPr lang="en-GB" smtClean="0"/>
              <a:t>23/06/2019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360629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211F57-81F3-45FF-AF2D-1A66F1C1F574}" type="datetimeFigureOut">
              <a:rPr lang="en-GB" smtClean="0"/>
              <a:t>23/06/2019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165600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211F57-81F3-45FF-AF2D-1A66F1C1F574}" type="datetimeFigureOut">
              <a:rPr lang="en-GB" smtClean="0"/>
              <a:t>23/06/2019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411501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11F57-81F3-45FF-AF2D-1A66F1C1F574}" type="datetimeFigureOut">
              <a:rPr lang="en-GB" smtClean="0"/>
              <a:t>23/06/2019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92596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11F57-81F3-45FF-AF2D-1A66F1C1F574}" type="datetimeFigureOut">
              <a:rPr lang="en-GB" smtClean="0"/>
              <a:t>23/06/2019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315949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11F57-81F3-45FF-AF2D-1A66F1C1F574}" type="datetimeFigureOut">
              <a:rPr lang="en-GB" smtClean="0"/>
              <a:t>23/06/2019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8423CC-4FAD-4D04-9458-35CCBBCEEF2A}" type="slidenum">
              <a:rPr lang="en-GB" smtClean="0"/>
              <a:t>‹#›</a:t>
            </a:fld>
            <a:endParaRPr lang="en-GB"/>
          </a:p>
        </p:txBody>
      </p:sp>
    </p:spTree>
    <p:extLst>
      <p:ext uri="{BB962C8B-B14F-4D97-AF65-F5344CB8AC3E}">
        <p14:creationId xmlns:p14="http://schemas.microsoft.com/office/powerpoint/2010/main" val="45303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211F57-81F3-45FF-AF2D-1A66F1C1F574}" type="datetimeFigureOut">
              <a:rPr lang="en-GB" smtClean="0"/>
              <a:t>23/06/2019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8423CC-4FAD-4D04-9458-35CCBBCEEF2A}" type="slidenum">
              <a:rPr lang="en-GB" smtClean="0"/>
              <a:t>‹#›</a:t>
            </a:fld>
            <a:endParaRPr lang="en-GB"/>
          </a:p>
        </p:txBody>
      </p:sp>
    </p:spTree>
    <p:extLst>
      <p:ext uri="{BB962C8B-B14F-4D97-AF65-F5344CB8AC3E}">
        <p14:creationId xmlns:p14="http://schemas.microsoft.com/office/powerpoint/2010/main" val="315555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C76A-2619-47CF-8DA6-0882A3C6E0C8}"/>
              </a:ext>
            </a:extLst>
          </p:cNvPr>
          <p:cNvSpPr>
            <a:spLocks noGrp="1"/>
          </p:cNvSpPr>
          <p:nvPr>
            <p:ph type="ctrTitle"/>
          </p:nvPr>
        </p:nvSpPr>
        <p:spPr>
          <a:xfrm>
            <a:off x="1649942" y="394760"/>
            <a:ext cx="7766936" cy="706072"/>
          </a:xfrm>
        </p:spPr>
        <p:txBody>
          <a:bodyPr/>
          <a:lstStyle/>
          <a:p>
            <a:pPr algn="l"/>
            <a:r>
              <a:rPr lang="en-GB" b="1" dirty="0"/>
              <a:t>Data Preparation: </a:t>
            </a:r>
            <a:endParaRPr lang="en-GB" dirty="0"/>
          </a:p>
        </p:txBody>
      </p:sp>
      <p:sp>
        <p:nvSpPr>
          <p:cNvPr id="3" name="Subtitle 2">
            <a:extLst>
              <a:ext uri="{FF2B5EF4-FFF2-40B4-BE49-F238E27FC236}">
                <a16:creationId xmlns:a16="http://schemas.microsoft.com/office/drawing/2014/main" id="{A5DCEFDC-E34C-4FE7-BDFC-2CB71769B287}"/>
              </a:ext>
            </a:extLst>
          </p:cNvPr>
          <p:cNvSpPr>
            <a:spLocks noGrp="1"/>
          </p:cNvSpPr>
          <p:nvPr>
            <p:ph type="subTitle" idx="1"/>
          </p:nvPr>
        </p:nvSpPr>
        <p:spPr>
          <a:xfrm>
            <a:off x="1507067" y="1464817"/>
            <a:ext cx="7766936" cy="2550160"/>
          </a:xfrm>
        </p:spPr>
        <p:txBody>
          <a:bodyPr>
            <a:normAutofit fontScale="92500" lnSpcReduction="20000"/>
          </a:bodyPr>
          <a:lstStyle/>
          <a:p>
            <a:pPr algn="l"/>
            <a:r>
              <a:rPr lang="en-GB" dirty="0"/>
              <a:t>Data collection and preparation are the foundation for trusted ML models. </a:t>
            </a:r>
          </a:p>
          <a:p>
            <a:pPr algn="l"/>
            <a:r>
              <a:rPr lang="en-GB" dirty="0"/>
              <a:t>Once the data is collected, it’s time to assess the condition of it, including looking for trends, outliers, exceptions, incorrect, inconsistent, missing, or skewed information.</a:t>
            </a:r>
          </a:p>
          <a:p>
            <a:pPr algn="l"/>
            <a:r>
              <a:rPr lang="en-GB" dirty="0"/>
              <a:t>Because we have data from two different sources additional task should be implemented, such as: Find the optimal intersection or even the applicable one between the two datasets. </a:t>
            </a:r>
          </a:p>
          <a:p>
            <a:pPr algn="l"/>
            <a:r>
              <a:rPr lang="en-US" dirty="0"/>
              <a:t>First we Determine the starting and the ending date of the measurements and the measurements intervals. </a:t>
            </a:r>
            <a:endParaRPr lang="en-GB" dirty="0"/>
          </a:p>
          <a:p>
            <a:pPr algn="l"/>
            <a:endParaRPr lang="en-GB" dirty="0"/>
          </a:p>
          <a:p>
            <a:pPr algn="l"/>
            <a:endParaRPr lang="en-GB" dirty="0"/>
          </a:p>
        </p:txBody>
      </p:sp>
      <p:graphicFrame>
        <p:nvGraphicFramePr>
          <p:cNvPr id="4" name="Table 3">
            <a:extLst>
              <a:ext uri="{FF2B5EF4-FFF2-40B4-BE49-F238E27FC236}">
                <a16:creationId xmlns:a16="http://schemas.microsoft.com/office/drawing/2014/main" id="{A94961FC-C5CE-49CD-80BE-92B87343F538}"/>
              </a:ext>
            </a:extLst>
          </p:cNvPr>
          <p:cNvGraphicFramePr>
            <a:graphicFrameLocks noGrp="1"/>
          </p:cNvGraphicFramePr>
          <p:nvPr>
            <p:extLst>
              <p:ext uri="{D42A27DB-BD31-4B8C-83A1-F6EECF244321}">
                <p14:modId xmlns:p14="http://schemas.microsoft.com/office/powerpoint/2010/main" val="2842538345"/>
              </p:ext>
            </p:extLst>
          </p:nvPr>
        </p:nvGraphicFramePr>
        <p:xfrm>
          <a:off x="1507066" y="4014977"/>
          <a:ext cx="8107286" cy="2351798"/>
        </p:xfrm>
        <a:graphic>
          <a:graphicData uri="http://schemas.openxmlformats.org/drawingml/2006/table">
            <a:tbl>
              <a:tblPr firstRow="1" bandRow="1">
                <a:tableStyleId>{5C22544A-7EE6-4342-B048-85BDC9FD1C3A}</a:tableStyleId>
              </a:tblPr>
              <a:tblGrid>
                <a:gridCol w="4053643">
                  <a:extLst>
                    <a:ext uri="{9D8B030D-6E8A-4147-A177-3AD203B41FA5}">
                      <a16:colId xmlns:a16="http://schemas.microsoft.com/office/drawing/2014/main" val="2842225055"/>
                    </a:ext>
                  </a:extLst>
                </a:gridCol>
                <a:gridCol w="4053643">
                  <a:extLst>
                    <a:ext uri="{9D8B030D-6E8A-4147-A177-3AD203B41FA5}">
                      <a16:colId xmlns:a16="http://schemas.microsoft.com/office/drawing/2014/main" val="304675683"/>
                    </a:ext>
                  </a:extLst>
                </a:gridCol>
              </a:tblGrid>
              <a:tr h="450491">
                <a:tc>
                  <a:txBody>
                    <a:bodyPr/>
                    <a:lstStyle/>
                    <a:p>
                      <a:r>
                        <a:rPr lang="en-GB" dirty="0"/>
                        <a:t>Data Consumption data set </a:t>
                      </a:r>
                    </a:p>
                  </a:txBody>
                  <a:tcPr/>
                </a:tc>
                <a:tc>
                  <a:txBody>
                    <a:bodyPr/>
                    <a:lstStyle/>
                    <a:p>
                      <a:r>
                        <a:rPr lang="en-GB" dirty="0"/>
                        <a:t>KNMI Data set </a:t>
                      </a:r>
                    </a:p>
                  </a:txBody>
                  <a:tcPr/>
                </a:tc>
                <a:extLst>
                  <a:ext uri="{0D108BD9-81ED-4DB2-BD59-A6C34878D82A}">
                    <a16:rowId xmlns:a16="http://schemas.microsoft.com/office/drawing/2014/main" val="2345480337"/>
                  </a:ext>
                </a:extLst>
              </a:tr>
              <a:tr h="1901307">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235496949"/>
                  </a:ext>
                </a:extLst>
              </a:tr>
            </a:tbl>
          </a:graphicData>
        </a:graphic>
      </p:graphicFrame>
      <p:pic>
        <p:nvPicPr>
          <p:cNvPr id="6" name="Picture 5">
            <a:extLst>
              <a:ext uri="{FF2B5EF4-FFF2-40B4-BE49-F238E27FC236}">
                <a16:creationId xmlns:a16="http://schemas.microsoft.com/office/drawing/2014/main" id="{D56E5A29-A79B-4A36-8BFB-DEFE3DF471B9}"/>
              </a:ext>
            </a:extLst>
          </p:cNvPr>
          <p:cNvPicPr>
            <a:picLocks noChangeAspect="1"/>
          </p:cNvPicPr>
          <p:nvPr/>
        </p:nvPicPr>
        <p:blipFill>
          <a:blip r:embed="rId2"/>
          <a:stretch>
            <a:fillRect/>
          </a:stretch>
        </p:blipFill>
        <p:spPr>
          <a:xfrm>
            <a:off x="1649942" y="4494061"/>
            <a:ext cx="3822523" cy="1969179"/>
          </a:xfrm>
          <a:prstGeom prst="rect">
            <a:avLst/>
          </a:prstGeom>
        </p:spPr>
      </p:pic>
      <p:pic>
        <p:nvPicPr>
          <p:cNvPr id="7" name="Picture 6">
            <a:extLst>
              <a:ext uri="{FF2B5EF4-FFF2-40B4-BE49-F238E27FC236}">
                <a16:creationId xmlns:a16="http://schemas.microsoft.com/office/drawing/2014/main" id="{84C7347A-86AF-4D6D-AE4E-DA09D253C6DF}"/>
              </a:ext>
            </a:extLst>
          </p:cNvPr>
          <p:cNvPicPr>
            <a:picLocks noChangeAspect="1"/>
          </p:cNvPicPr>
          <p:nvPr/>
        </p:nvPicPr>
        <p:blipFill>
          <a:blip r:embed="rId3"/>
          <a:stretch>
            <a:fillRect/>
          </a:stretch>
        </p:blipFill>
        <p:spPr>
          <a:xfrm>
            <a:off x="5615342" y="4750228"/>
            <a:ext cx="3999010" cy="1242199"/>
          </a:xfrm>
          <a:prstGeom prst="rect">
            <a:avLst/>
          </a:prstGeom>
        </p:spPr>
      </p:pic>
    </p:spTree>
    <p:extLst>
      <p:ext uri="{BB962C8B-B14F-4D97-AF65-F5344CB8AC3E}">
        <p14:creationId xmlns:p14="http://schemas.microsoft.com/office/powerpoint/2010/main" val="393405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C54EB-5E48-44CD-98DB-42FDEB67266F}"/>
              </a:ext>
            </a:extLst>
          </p:cNvPr>
          <p:cNvSpPr>
            <a:spLocks noGrp="1"/>
          </p:cNvSpPr>
          <p:nvPr>
            <p:ph idx="1"/>
          </p:nvPr>
        </p:nvSpPr>
        <p:spPr>
          <a:xfrm>
            <a:off x="677334" y="488273"/>
            <a:ext cx="8596668" cy="5553090"/>
          </a:xfrm>
        </p:spPr>
        <p:txBody>
          <a:bodyPr>
            <a:normAutofit/>
          </a:bodyPr>
          <a:lstStyle/>
          <a:p>
            <a:r>
              <a:rPr lang="en-GB" dirty="0"/>
              <a:t>The Energy consumption interval measurements were not equal, </a:t>
            </a:r>
          </a:p>
          <a:p>
            <a:pPr marL="0" indent="0">
              <a:buNone/>
            </a:pPr>
            <a:r>
              <a:rPr lang="en-GB" dirty="0"/>
              <a:t>but a weekly interval will be so most convenience. But still in the </a:t>
            </a:r>
          </a:p>
          <a:p>
            <a:pPr marL="0" indent="0">
              <a:buNone/>
            </a:pPr>
            <a:r>
              <a:rPr lang="en-GB" dirty="0"/>
              <a:t>dataset there are some missing weeks and intersecting intervals,</a:t>
            </a:r>
          </a:p>
          <a:p>
            <a:pPr marL="0" indent="0">
              <a:buNone/>
            </a:pPr>
            <a:r>
              <a:rPr lang="en-GB" dirty="0"/>
              <a:t> so a lot of manual correction was done. </a:t>
            </a:r>
          </a:p>
          <a:p>
            <a:endParaRPr lang="en-GB" dirty="0"/>
          </a:p>
          <a:p>
            <a:r>
              <a:rPr lang="en-GB" dirty="0"/>
              <a:t>To prepare the KNMI dataset and fit it to the energy consumption dataset: </a:t>
            </a:r>
          </a:p>
          <a:p>
            <a:pPr lvl="0"/>
            <a:r>
              <a:rPr lang="en-GB" dirty="0"/>
              <a:t>We change the unit in windspeed and temperature columns</a:t>
            </a:r>
          </a:p>
          <a:p>
            <a:pPr lvl="0"/>
            <a:r>
              <a:rPr lang="en-GB" dirty="0"/>
              <a:t> We calculated the average and the sum on weekly bases for our four chosen columns. </a:t>
            </a:r>
          </a:p>
          <a:p>
            <a:pPr lvl="0"/>
            <a:r>
              <a:rPr lang="en-GB" dirty="0"/>
              <a:t>We omitted manually all the weeks that have no equivalent in the energy consumption table and correct all the intersecting intervals, either by emitting or by adding them to the right week number. </a:t>
            </a:r>
          </a:p>
          <a:p>
            <a:pPr lvl="0"/>
            <a:r>
              <a:rPr lang="en-GB" dirty="0"/>
              <a:t>We plotted the resulted dataset and omitted all the outliers’ values manually.</a:t>
            </a:r>
          </a:p>
          <a:p>
            <a:endParaRPr lang="en-GB" dirty="0"/>
          </a:p>
          <a:p>
            <a:endParaRPr lang="en-GB" dirty="0"/>
          </a:p>
        </p:txBody>
      </p:sp>
      <p:pic>
        <p:nvPicPr>
          <p:cNvPr id="5" name="Picture 4">
            <a:extLst>
              <a:ext uri="{FF2B5EF4-FFF2-40B4-BE49-F238E27FC236}">
                <a16:creationId xmlns:a16="http://schemas.microsoft.com/office/drawing/2014/main" id="{CBE45CA6-654E-4632-AB9B-45637A61A68F}"/>
              </a:ext>
            </a:extLst>
          </p:cNvPr>
          <p:cNvPicPr/>
          <p:nvPr/>
        </p:nvPicPr>
        <p:blipFill>
          <a:blip r:embed="rId2"/>
          <a:stretch>
            <a:fillRect/>
          </a:stretch>
        </p:blipFill>
        <p:spPr>
          <a:xfrm>
            <a:off x="8132256" y="557998"/>
            <a:ext cx="3740246" cy="1210938"/>
          </a:xfrm>
          <a:prstGeom prst="rect">
            <a:avLst/>
          </a:prstGeom>
        </p:spPr>
      </p:pic>
      <p:pic>
        <p:nvPicPr>
          <p:cNvPr id="6" name="Picture 5">
            <a:extLst>
              <a:ext uri="{FF2B5EF4-FFF2-40B4-BE49-F238E27FC236}">
                <a16:creationId xmlns:a16="http://schemas.microsoft.com/office/drawing/2014/main" id="{F4AB7FE1-5749-49B4-844C-B48C6FD217FE}"/>
              </a:ext>
            </a:extLst>
          </p:cNvPr>
          <p:cNvPicPr/>
          <p:nvPr/>
        </p:nvPicPr>
        <p:blipFill>
          <a:blip r:embed="rId3"/>
          <a:stretch>
            <a:fillRect/>
          </a:stretch>
        </p:blipFill>
        <p:spPr>
          <a:xfrm>
            <a:off x="9367664" y="2047597"/>
            <a:ext cx="2143125" cy="2503805"/>
          </a:xfrm>
          <a:prstGeom prst="rect">
            <a:avLst/>
          </a:prstGeom>
        </p:spPr>
      </p:pic>
      <p:pic>
        <p:nvPicPr>
          <p:cNvPr id="7" name="Picture 6">
            <a:extLst>
              <a:ext uri="{FF2B5EF4-FFF2-40B4-BE49-F238E27FC236}">
                <a16:creationId xmlns:a16="http://schemas.microsoft.com/office/drawing/2014/main" id="{8F5E7F24-53FD-4370-AA54-6D42CBC39E5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274002" y="4631663"/>
            <a:ext cx="2330450" cy="1409700"/>
          </a:xfrm>
          <a:prstGeom prst="rect">
            <a:avLst/>
          </a:prstGeom>
        </p:spPr>
      </p:pic>
      <p:pic>
        <p:nvPicPr>
          <p:cNvPr id="8" name="Picture 7">
            <a:extLst>
              <a:ext uri="{FF2B5EF4-FFF2-40B4-BE49-F238E27FC236}">
                <a16:creationId xmlns:a16="http://schemas.microsoft.com/office/drawing/2014/main" id="{7BB6DE6C-5C6B-4B47-8EDE-7D913FF60545}"/>
              </a:ext>
            </a:extLst>
          </p:cNvPr>
          <p:cNvPicPr/>
          <p:nvPr/>
        </p:nvPicPr>
        <p:blipFill>
          <a:blip r:embed="rId5"/>
          <a:stretch>
            <a:fillRect/>
          </a:stretch>
        </p:blipFill>
        <p:spPr>
          <a:xfrm>
            <a:off x="1165601" y="5408978"/>
            <a:ext cx="7312574" cy="1210938"/>
          </a:xfrm>
          <a:prstGeom prst="rect">
            <a:avLst/>
          </a:prstGeom>
        </p:spPr>
      </p:pic>
    </p:spTree>
    <p:extLst>
      <p:ext uri="{BB962C8B-B14F-4D97-AF65-F5344CB8AC3E}">
        <p14:creationId xmlns:p14="http://schemas.microsoft.com/office/powerpoint/2010/main" val="405248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03C8E-01C0-4CF6-A881-C5C61763FC2F}"/>
              </a:ext>
            </a:extLst>
          </p:cNvPr>
          <p:cNvSpPr>
            <a:spLocks noGrp="1"/>
          </p:cNvSpPr>
          <p:nvPr>
            <p:ph idx="1"/>
          </p:nvPr>
        </p:nvSpPr>
        <p:spPr>
          <a:xfrm>
            <a:off x="677334" y="781235"/>
            <a:ext cx="8596668" cy="5260127"/>
          </a:xfrm>
        </p:spPr>
        <p:txBody>
          <a:bodyPr/>
          <a:lstStyle/>
          <a:p>
            <a:r>
              <a:rPr lang="en-GB" dirty="0"/>
              <a:t>We combine the two tables together and created extra columns, such as total energy “Total energy” to get the following final table: </a:t>
            </a:r>
          </a:p>
          <a:p>
            <a:endParaRPr lang="en-GB" dirty="0"/>
          </a:p>
          <a:p>
            <a:endParaRPr lang="en-GB" dirty="0"/>
          </a:p>
          <a:p>
            <a:endParaRPr lang="en-GB" dirty="0"/>
          </a:p>
          <a:p>
            <a:pPr marL="0" indent="0">
              <a:buNone/>
            </a:pPr>
            <a:endParaRPr lang="en-GB" dirty="0"/>
          </a:p>
          <a:p>
            <a:r>
              <a:rPr lang="en-GB" dirty="0"/>
              <a:t>Now our data is ready for the ML model. </a:t>
            </a:r>
          </a:p>
        </p:txBody>
      </p:sp>
      <p:pic>
        <p:nvPicPr>
          <p:cNvPr id="4" name="Picture 3">
            <a:extLst>
              <a:ext uri="{FF2B5EF4-FFF2-40B4-BE49-F238E27FC236}">
                <a16:creationId xmlns:a16="http://schemas.microsoft.com/office/drawing/2014/main" id="{503D6AEB-358E-4DDA-BC31-CF47ACD127FA}"/>
              </a:ext>
            </a:extLst>
          </p:cNvPr>
          <p:cNvPicPr/>
          <p:nvPr/>
        </p:nvPicPr>
        <p:blipFill>
          <a:blip r:embed="rId2"/>
          <a:stretch>
            <a:fillRect/>
          </a:stretch>
        </p:blipFill>
        <p:spPr>
          <a:xfrm>
            <a:off x="577048" y="1841542"/>
            <a:ext cx="9374819" cy="848392"/>
          </a:xfrm>
          <a:prstGeom prst="rect">
            <a:avLst/>
          </a:prstGeom>
        </p:spPr>
      </p:pic>
    </p:spTree>
    <p:extLst>
      <p:ext uri="{BB962C8B-B14F-4D97-AF65-F5344CB8AC3E}">
        <p14:creationId xmlns:p14="http://schemas.microsoft.com/office/powerpoint/2010/main" val="720293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272</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Data Preparation: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Preparation:</dc:title>
  <dc:creator>Abdulhadi Bakhash</dc:creator>
  <cp:lastModifiedBy>Abdulhadi Bakhash</cp:lastModifiedBy>
  <cp:revision>2</cp:revision>
  <dcterms:created xsi:type="dcterms:W3CDTF">2019-06-23T19:49:19Z</dcterms:created>
  <dcterms:modified xsi:type="dcterms:W3CDTF">2019-06-23T20:02:06Z</dcterms:modified>
</cp:coreProperties>
</file>