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Gennari" initials="LG" lastIdx="1" clrIdx="0">
    <p:extLst>
      <p:ext uri="{19B8F6BF-5375-455C-9EA6-DF929625EA0E}">
        <p15:presenceInfo xmlns:p15="http://schemas.microsoft.com/office/powerpoint/2012/main" userId="S::cxefy@han.nl::45926b63-fd8b-43bd-81ab-59895905ca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56"/>
    <a:srgbClr val="FC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D51C0-B942-4184-8788-FD34E2F94B9F}" v="2" dt="2021-11-16T23:45:4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336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Gennari" userId="45926b63-fd8b-43bd-81ab-59895905ca21" providerId="ADAL" clId="{A8BD51C0-B942-4184-8788-FD34E2F94B9F}"/>
    <pc:docChg chg="delSld modSld">
      <pc:chgData name="Luca Gennari" userId="45926b63-fd8b-43bd-81ab-59895905ca21" providerId="ADAL" clId="{A8BD51C0-B942-4184-8788-FD34E2F94B9F}" dt="2021-11-16T23:45:45.132" v="3" actId="1076"/>
      <pc:docMkLst>
        <pc:docMk/>
      </pc:docMkLst>
      <pc:sldChg chg="addSp modSp">
        <pc:chgData name="Luca Gennari" userId="45926b63-fd8b-43bd-81ab-59895905ca21" providerId="ADAL" clId="{A8BD51C0-B942-4184-8788-FD34E2F94B9F}" dt="2021-11-16T23:45:45.132" v="3" actId="1076"/>
        <pc:sldMkLst>
          <pc:docMk/>
          <pc:sldMk cId="1866125394" sldId="256"/>
        </pc:sldMkLst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86" creationId="{42F2E95B-6607-4981-A1CE-9511E6B5C290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87" creationId="{45A98F89-5429-4F4D-9150-173BFF8A26F9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88" creationId="{5CF2A389-CB25-416D-B869-B18F0C260528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89" creationId="{37107E5E-C91A-40D4-8463-560EC956DD0A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90" creationId="{3E2194EA-4312-44BE-8B9B-C429D7E1C02B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91" creationId="{033050CB-CBF8-4311-8FF3-CF0D703183F5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96" creationId="{97366141-76ED-45DE-AC20-236638ECE801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199" creationId="{F16541D5-0D5D-47DE-82E7-21D0424D490C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206" creationId="{4D54A3E3-4BC7-46CE-A8D7-D3D7B92775E6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207" creationId="{14E0CCED-AE65-47EA-9B75-5EB137AABBD9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214" creationId="{4421153D-CF47-4FA4-BFA8-4A2227DA80C5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218" creationId="{A5F274C8-3B0F-400A-88C1-81690AB9FA3B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219" creationId="{9536BC06-E4ED-47F6-BA84-6E8B75513187}"/>
          </ac:spMkLst>
        </pc:spChg>
        <pc:spChg chg="mod">
          <ac:chgData name="Luca Gennari" userId="45926b63-fd8b-43bd-81ab-59895905ca21" providerId="ADAL" clId="{A8BD51C0-B942-4184-8788-FD34E2F94B9F}" dt="2021-11-16T23:45:45.132" v="3" actId="1076"/>
          <ac:spMkLst>
            <pc:docMk/>
            <pc:sldMk cId="1866125394" sldId="256"/>
            <ac:spMk id="220" creationId="{B21097F0-4DBC-461D-A340-920508E5FED4}"/>
          </ac:spMkLst>
        </pc:spChg>
        <pc:grpChg chg="mod">
          <ac:chgData name="Luca Gennari" userId="45926b63-fd8b-43bd-81ab-59895905ca21" providerId="ADAL" clId="{A8BD51C0-B942-4184-8788-FD34E2F94B9F}" dt="2021-11-16T23:45:45.132" v="3" actId="1076"/>
          <ac:grpSpMkLst>
            <pc:docMk/>
            <pc:sldMk cId="1866125394" sldId="256"/>
            <ac:grpSpMk id="184" creationId="{4A4441F7-B645-4A24-9772-B48BBA933EC7}"/>
          </ac:grpSpMkLst>
        </pc:grpChg>
        <pc:grpChg chg="mod">
          <ac:chgData name="Luca Gennari" userId="45926b63-fd8b-43bd-81ab-59895905ca21" providerId="ADAL" clId="{A8BD51C0-B942-4184-8788-FD34E2F94B9F}" dt="2021-11-16T23:45:45.132" v="3" actId="1076"/>
          <ac:grpSpMkLst>
            <pc:docMk/>
            <pc:sldMk cId="1866125394" sldId="256"/>
            <ac:grpSpMk id="185" creationId="{806E33F0-CEC2-4637-B419-4BA7E465F508}"/>
          </ac:grpSpMkLst>
        </pc:grpChg>
        <pc:grpChg chg="mod">
          <ac:chgData name="Luca Gennari" userId="45926b63-fd8b-43bd-81ab-59895905ca21" providerId="ADAL" clId="{A8BD51C0-B942-4184-8788-FD34E2F94B9F}" dt="2021-11-16T23:45:45.132" v="3" actId="1076"/>
          <ac:grpSpMkLst>
            <pc:docMk/>
            <pc:sldMk cId="1866125394" sldId="256"/>
            <ac:grpSpMk id="208" creationId="{0A691659-9EAC-4562-ADBC-48BFB6307C63}"/>
          </ac:grpSpMkLst>
        </pc:grpChg>
        <pc:grpChg chg="add mod">
          <ac:chgData name="Luca Gennari" userId="45926b63-fd8b-43bd-81ab-59895905ca21" providerId="ADAL" clId="{A8BD51C0-B942-4184-8788-FD34E2F94B9F}" dt="2021-11-16T23:45:45.132" v="3" actId="1076"/>
          <ac:grpSpMkLst>
            <pc:docMk/>
            <pc:sldMk cId="1866125394" sldId="256"/>
            <ac:grpSpMk id="1029" creationId="{A16620DA-5210-4514-9BA3-6416836903FB}"/>
          </ac:grpSpMkLst>
        </pc:grpChg>
        <pc:picChg chg="mod">
          <ac:chgData name="Luca Gennari" userId="45926b63-fd8b-43bd-81ab-59895905ca21" providerId="ADAL" clId="{A8BD51C0-B942-4184-8788-FD34E2F94B9F}" dt="2021-11-16T23:45:45.132" v="3" actId="1076"/>
          <ac:picMkLst>
            <pc:docMk/>
            <pc:sldMk cId="1866125394" sldId="256"/>
            <ac:picMk id="194" creationId="{0F60D3A3-E74E-4BE8-904C-F8CD64D04C38}"/>
          </ac:picMkLst>
        </pc:picChg>
        <pc:picChg chg="mod">
          <ac:chgData name="Luca Gennari" userId="45926b63-fd8b-43bd-81ab-59895905ca21" providerId="ADAL" clId="{A8BD51C0-B942-4184-8788-FD34E2F94B9F}" dt="2021-11-16T23:45:45.132" v="3" actId="1076"/>
          <ac:picMkLst>
            <pc:docMk/>
            <pc:sldMk cId="1866125394" sldId="256"/>
            <ac:picMk id="198" creationId="{D60730BE-913C-4778-8E60-D0F3D0605857}"/>
          </ac:picMkLst>
        </pc:picChg>
        <pc:picChg chg="mod">
          <ac:chgData name="Luca Gennari" userId="45926b63-fd8b-43bd-81ab-59895905ca21" providerId="ADAL" clId="{A8BD51C0-B942-4184-8788-FD34E2F94B9F}" dt="2021-11-16T23:45:45.132" v="3" actId="1076"/>
          <ac:picMkLst>
            <pc:docMk/>
            <pc:sldMk cId="1866125394" sldId="256"/>
            <ac:picMk id="211" creationId="{78521022-6597-4537-B0CB-A06F1AC300A7}"/>
          </ac:picMkLst>
        </pc:picChg>
        <pc:picChg chg="mod">
          <ac:chgData name="Luca Gennari" userId="45926b63-fd8b-43bd-81ab-59895905ca21" providerId="ADAL" clId="{A8BD51C0-B942-4184-8788-FD34E2F94B9F}" dt="2021-11-16T23:45:45.132" v="3" actId="1076"/>
          <ac:picMkLst>
            <pc:docMk/>
            <pc:sldMk cId="1866125394" sldId="256"/>
            <ac:picMk id="216" creationId="{A7AD8C60-D0BF-4A3D-BD01-8161ECE99690}"/>
          </ac:picMkLst>
        </pc:pic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192" creationId="{C8F560F5-622C-4F66-BF56-F8BB9D1DC951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193" creationId="{33F965EC-53DA-4A7C-972D-4407D6141F81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195" creationId="{45D2B8C3-7A2B-4585-A63A-30143BEF6E4D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197" creationId="{859B7D07-9C76-464A-9C1A-97F095F723DF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00" creationId="{185A49C0-D9D7-486D-BD41-46BAC21D446D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01" creationId="{A93DAC4B-7AD4-4B94-9D28-B7C831CC64C9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02" creationId="{E6C166BE-96BF-4A69-AE03-557983B09BF3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03" creationId="{B670F5DA-B892-43BC-B4F9-E14F72003B52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04" creationId="{513421CF-B073-4EAE-BB5C-7C39C6EC78C9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05" creationId="{4CCDAC2D-2E86-45A1-AA35-67F77F4350CA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09" creationId="{E0F7D2A2-BFAE-4E8C-A187-CD9F5C700885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10" creationId="{9CE69CA4-FC89-4A69-819B-4D112D2F5BAB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12" creationId="{A5CBEBF7-D7D9-4816-8894-75198C88FE3C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13" creationId="{D5891591-C3F8-4ABC-A101-13E857B0F4F7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15" creationId="{264A9868-8F73-44CA-8406-A3E55B111604}"/>
          </ac:cxnSpMkLst>
        </pc:cxnChg>
        <pc:cxnChg chg="mod">
          <ac:chgData name="Luca Gennari" userId="45926b63-fd8b-43bd-81ab-59895905ca21" providerId="ADAL" clId="{A8BD51C0-B942-4184-8788-FD34E2F94B9F}" dt="2021-11-16T23:45:45.132" v="3" actId="1076"/>
          <ac:cxnSpMkLst>
            <pc:docMk/>
            <pc:sldMk cId="1866125394" sldId="256"/>
            <ac:cxnSpMk id="217" creationId="{7E23D12D-06B2-4494-AEBB-6E63CB94CBB6}"/>
          </ac:cxnSpMkLst>
        </pc:cxnChg>
      </pc:sldChg>
      <pc:sldChg chg="del">
        <pc:chgData name="Luca Gennari" userId="45926b63-fd8b-43bd-81ab-59895905ca21" providerId="ADAL" clId="{A8BD51C0-B942-4184-8788-FD34E2F94B9F}" dt="2021-11-16T23:45:17.088" v="1" actId="47"/>
        <pc:sldMkLst>
          <pc:docMk/>
          <pc:sldMk cId="3228991435" sldId="257"/>
        </pc:sldMkLst>
      </pc:sldChg>
      <pc:sldChg chg="del">
        <pc:chgData name="Luca Gennari" userId="45926b63-fd8b-43bd-81ab-59895905ca21" providerId="ADAL" clId="{A8BD51C0-B942-4184-8788-FD34E2F94B9F}" dt="2021-11-16T23:45:16.345" v="0" actId="47"/>
        <pc:sldMkLst>
          <pc:docMk/>
          <pc:sldMk cId="427748745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122363"/>
            <a:ext cx="216003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602038"/>
            <a:ext cx="216003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65125"/>
            <a:ext cx="621009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65125"/>
            <a:ext cx="182702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9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709739"/>
            <a:ext cx="248403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589464"/>
            <a:ext cx="248403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825625"/>
            <a:ext cx="122401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825625"/>
            <a:ext cx="122401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50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65126"/>
            <a:ext cx="2484036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681163"/>
            <a:ext cx="121839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505075"/>
            <a:ext cx="1218392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681163"/>
            <a:ext cx="122439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505075"/>
            <a:ext cx="122439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2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1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87426"/>
            <a:ext cx="14580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87426"/>
            <a:ext cx="14580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07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65126"/>
            <a:ext cx="24840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825625"/>
            <a:ext cx="24840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64F1-2200-4577-9193-7F6EDF45F1B6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356351"/>
            <a:ext cx="972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9FE2-CE20-417A-BDC4-B24FD29FE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2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29BA1-78BD-4D7C-91F0-373E4B23AC8C}"/>
              </a:ext>
            </a:extLst>
          </p:cNvPr>
          <p:cNvGrpSpPr/>
          <p:nvPr/>
        </p:nvGrpSpPr>
        <p:grpSpPr>
          <a:xfrm>
            <a:off x="12950611" y="256903"/>
            <a:ext cx="6855160" cy="6863017"/>
            <a:chOff x="18129307" y="195859"/>
            <a:chExt cx="6855160" cy="686301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2B051C6-82C2-496E-BD52-B05B50CEF441}"/>
                </a:ext>
              </a:extLst>
            </p:cNvPr>
            <p:cNvGrpSpPr/>
            <p:nvPr/>
          </p:nvGrpSpPr>
          <p:grpSpPr>
            <a:xfrm>
              <a:off x="19709945" y="782175"/>
              <a:ext cx="5274522" cy="6276701"/>
              <a:chOff x="7060160" y="414580"/>
              <a:chExt cx="5274522" cy="627670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1B805B6-19ED-4222-A0B4-67B96CFB219E}"/>
                  </a:ext>
                </a:extLst>
              </p:cNvPr>
              <p:cNvGrpSpPr/>
              <p:nvPr/>
            </p:nvGrpSpPr>
            <p:grpSpPr>
              <a:xfrm>
                <a:off x="7125473" y="490916"/>
                <a:ext cx="518713" cy="5381606"/>
                <a:chOff x="1698173" y="490916"/>
                <a:chExt cx="518713" cy="5381606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689D95E-3037-4AD1-844A-141D99A63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8800" y="511277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0E35CE8-DD2C-4327-B73B-8B8DFC4BD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131" y="2258007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2" descr="Zigzag Line Png Transparent Images – Free PNG Images Vector, PSD, Clipart,  Templates">
                  <a:extLst>
                    <a:ext uri="{FF2B5EF4-FFF2-40B4-BE49-F238E27FC236}">
                      <a16:creationId xmlns:a16="http://schemas.microsoft.com/office/drawing/2014/main" id="{BE9A1243-55A4-437E-A760-8795D5539B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58" t="41993" r="27212" b="37885"/>
                <a:stretch/>
              </p:blipFill>
              <p:spPr bwMode="auto">
                <a:xfrm rot="5400000">
                  <a:off x="1374712" y="1639077"/>
                  <a:ext cx="951722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F7D04AC-E3C5-4A87-A11D-DC1ABF998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1241" y="3109001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ED52C1A-D5BE-42B7-8333-443F129791B9}"/>
                    </a:ext>
                  </a:extLst>
                </p:cNvPr>
                <p:cNvSpPr/>
                <p:nvPr/>
              </p:nvSpPr>
              <p:spPr>
                <a:xfrm>
                  <a:off x="1772820" y="3034353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33E433D-518C-448B-BD5E-F84E9E6B5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132" y="4855731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0" name="Picture 2" descr="Zigzag Line Png Transparent Images – Free PNG Images Vector, PSD, Clipart,  Templates">
                  <a:extLst>
                    <a:ext uri="{FF2B5EF4-FFF2-40B4-BE49-F238E27FC236}">
                      <a16:creationId xmlns:a16="http://schemas.microsoft.com/office/drawing/2014/main" id="{134EED65-13FC-4219-AEC7-3926F71489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58" t="41993" r="27212" b="37885"/>
                <a:stretch/>
              </p:blipFill>
              <p:spPr bwMode="auto">
                <a:xfrm rot="5400000">
                  <a:off x="1374713" y="4236801"/>
                  <a:ext cx="951722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3B29B13-9F29-4F3F-9E70-C40349FCD02E}"/>
                    </a:ext>
                  </a:extLst>
                </p:cNvPr>
                <p:cNvSpPr/>
                <p:nvPr/>
              </p:nvSpPr>
              <p:spPr>
                <a:xfrm>
                  <a:off x="1772820" y="5613426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4CB9C66-F24C-42F2-B165-416BC61C9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68450" y="3096214"/>
                  <a:ext cx="289251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9C08D4C-8859-4CF5-9240-4EA4936E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6886" y="2905879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35CFFBF-7682-4071-BB41-5C0D4E066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021" y="2901564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2597641-3161-403C-8FC9-634496566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915" y="5674422"/>
                  <a:ext cx="289251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957318C-111D-415B-A801-911AF6BFE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6886" y="5484952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C0E6862-AD23-4EB6-8AF6-7594340C4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021" y="5480637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CBABD20-BF8B-4862-B305-FA6B7088DF5A}"/>
                    </a:ext>
                  </a:extLst>
                </p:cNvPr>
                <p:cNvSpPr/>
                <p:nvPr/>
              </p:nvSpPr>
              <p:spPr>
                <a:xfrm>
                  <a:off x="1772820" y="490916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A43243-8DEF-44E4-9B44-5B5021B4A926}"/>
                  </a:ext>
                </a:extLst>
              </p:cNvPr>
              <p:cNvSpPr txBox="1"/>
              <p:nvPr/>
            </p:nvSpPr>
            <p:spPr>
              <a:xfrm>
                <a:off x="7386723" y="414580"/>
                <a:ext cx="17541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 </a:t>
                </a: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3DB19-7033-4159-B033-9E2E0AAD83D0}"/>
                  </a:ext>
                </a:extLst>
              </p:cNvPr>
              <p:cNvSpPr txBox="1"/>
              <p:nvPr/>
            </p:nvSpPr>
            <p:spPr>
              <a:xfrm>
                <a:off x="7554680" y="1091680"/>
                <a:ext cx="2348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1">
                    <a:solidFill>
                      <a:srgbClr val="00B050"/>
                    </a:solidFill>
                  </a:rPr>
                  <a:t>½ R</a:t>
                </a:r>
                <a:r>
                  <a:rPr lang="en-GB" baseline="-25000" noProof="1">
                    <a:solidFill>
                      <a:srgbClr val="00B050"/>
                    </a:solidFill>
                  </a:rPr>
                  <a:t>envelope </a:t>
                </a:r>
                <a:r>
                  <a:rPr lang="en-GB" sz="1400" noProof="1">
                    <a:solidFill>
                      <a:srgbClr val="00B050"/>
                    </a:solidFill>
                  </a:rPr>
                  <a:t>(including </a:t>
                </a:r>
                <a:r>
                  <a:rPr lang="en-GB" sz="1400" i="1" noProof="1">
                    <a:solidFill>
                      <a:srgbClr val="00B050"/>
                    </a:solidFill>
                  </a:rPr>
                  <a:t>R</a:t>
                </a:r>
                <a:r>
                  <a:rPr lang="en-GB" sz="1400" i="1" baseline="-25000" noProof="1">
                    <a:solidFill>
                      <a:srgbClr val="00B050"/>
                    </a:solidFill>
                  </a:rPr>
                  <a:t>se</a:t>
                </a:r>
                <a:r>
                  <a:rPr lang="en-GB" sz="1400" i="1" noProof="1">
                    <a:solidFill>
                      <a:srgbClr val="00B050"/>
                    </a:solidFill>
                  </a:rPr>
                  <a:t>)</a:t>
                </a:r>
                <a:r>
                  <a:rPr lang="en-GB" sz="1400" noProof="1">
                    <a:solidFill>
                      <a:srgbClr val="00B050"/>
                    </a:solidFill>
                  </a:rPr>
                  <a:t> </a:t>
                </a:r>
                <a:endParaRPr lang="en-GB" noProof="1">
                  <a:solidFill>
                    <a:srgbClr val="00B05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72951F-78CC-4FE9-A96C-A39241D99E22}"/>
                  </a:ext>
                </a:extLst>
              </p:cNvPr>
              <p:cNvSpPr txBox="1"/>
              <p:nvPr/>
            </p:nvSpPr>
            <p:spPr>
              <a:xfrm>
                <a:off x="7711859" y="4700993"/>
                <a:ext cx="4622823" cy="199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GB" sz="1400" dirty="0"/>
                  <a:t>=‘internal’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Indoor Air,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Internal walls plaster (2x) 15mm,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(indoor) floor (if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Attic floor (if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Perimeter walls bordering with other houses (=no heat transfer)  </a:t>
                </a:r>
                <a:endParaRPr lang="en-GB" sz="1600" baseline="-25000" dirty="0"/>
              </a:p>
              <a:p>
                <a:pPr marL="36002">
                  <a:lnSpc>
                    <a:spcPts val="1600"/>
                  </a:lnSpc>
                </a:pPr>
                <a:endParaRPr lang="en-GB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DFF7231-2CEA-4465-8230-CD3646EED2BA}"/>
                  </a:ext>
                </a:extLst>
              </p:cNvPr>
              <p:cNvSpPr txBox="1"/>
              <p:nvPr/>
            </p:nvSpPr>
            <p:spPr>
              <a:xfrm>
                <a:off x="7674434" y="2333595"/>
                <a:ext cx="4622822" cy="15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GB" baseline="-25000" dirty="0"/>
                  <a:t>1</a:t>
                </a:r>
                <a:r>
                  <a:rPr lang="en-GB" sz="1400" dirty="0"/>
                  <a:t>=‘envelope’</a:t>
                </a:r>
                <a:endParaRPr lang="en-GB" baseline="-25000" dirty="0"/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G. floor (if made of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Roof if made of concrete (wood can be neglected)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Façade walls (concrete or bricks) bordering outdoor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Facades’ plaster, 15mm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Roof plaster 15mm </a:t>
                </a:r>
                <a:endParaRPr lang="en-GB" sz="1600" baseline="-25000" dirty="0"/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6C11BE-74F5-40C4-9C78-8CBE015A6481}"/>
                  </a:ext>
                </a:extLst>
              </p:cNvPr>
              <p:cNvSpPr txBox="1"/>
              <p:nvPr/>
            </p:nvSpPr>
            <p:spPr>
              <a:xfrm>
                <a:off x="7060160" y="5868207"/>
                <a:ext cx="435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8B319F-537E-4433-85CC-39495E302E5D}"/>
                  </a:ext>
                </a:extLst>
              </p:cNvPr>
              <p:cNvSpPr txBox="1"/>
              <p:nvPr/>
            </p:nvSpPr>
            <p:spPr>
              <a:xfrm>
                <a:off x="7554680" y="4001917"/>
                <a:ext cx="2348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1">
                    <a:solidFill>
                      <a:srgbClr val="00B050"/>
                    </a:solidFill>
                  </a:rPr>
                  <a:t>½ R</a:t>
                </a:r>
                <a:r>
                  <a:rPr lang="en-GB" baseline="-25000" noProof="1">
                    <a:solidFill>
                      <a:srgbClr val="00B050"/>
                    </a:solidFill>
                  </a:rPr>
                  <a:t>envelope </a:t>
                </a:r>
                <a:r>
                  <a:rPr lang="en-GB" sz="1400" noProof="1">
                    <a:solidFill>
                      <a:srgbClr val="00B050"/>
                    </a:solidFill>
                  </a:rPr>
                  <a:t>(including </a:t>
                </a:r>
                <a:r>
                  <a:rPr lang="en-GB" sz="1400" i="1" noProof="1">
                    <a:solidFill>
                      <a:srgbClr val="00B050"/>
                    </a:solidFill>
                  </a:rPr>
                  <a:t>R</a:t>
                </a:r>
                <a:r>
                  <a:rPr lang="en-GB" sz="1400" i="1" baseline="-25000" noProof="1">
                    <a:solidFill>
                      <a:srgbClr val="00B050"/>
                    </a:solidFill>
                  </a:rPr>
                  <a:t>si</a:t>
                </a:r>
                <a:r>
                  <a:rPr lang="en-GB" sz="1400" i="1" noProof="1">
                    <a:solidFill>
                      <a:srgbClr val="00B050"/>
                    </a:solidFill>
                  </a:rPr>
                  <a:t>)</a:t>
                </a:r>
                <a:r>
                  <a:rPr lang="en-GB" sz="1400" noProof="1">
                    <a:solidFill>
                      <a:srgbClr val="00B050"/>
                    </a:solidFill>
                  </a:rPr>
                  <a:t> </a:t>
                </a:r>
                <a:endParaRPr lang="en-GB" noProof="1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01BAC1-A0AA-46B6-A5BD-ED397FE9B929}"/>
                </a:ext>
              </a:extLst>
            </p:cNvPr>
            <p:cNvSpPr txBox="1"/>
            <p:nvPr/>
          </p:nvSpPr>
          <p:spPr>
            <a:xfrm>
              <a:off x="19635301" y="195859"/>
              <a:ext cx="889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E50056"/>
                  </a:solidFill>
                </a:rPr>
                <a:t>Step2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BFE5D81-9678-4C5E-9E18-A753702060A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8746" y="1680462"/>
              <a:ext cx="0" cy="108707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7A3549B-9175-47CA-96E0-972658094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8747" y="3709931"/>
              <a:ext cx="9331" cy="127553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2" descr="Zigzag Line Png Transparent Images – Free PNG Images Vector, PSD, Clipart,  Templates">
              <a:extLst>
                <a:ext uri="{FF2B5EF4-FFF2-40B4-BE49-F238E27FC236}">
                  <a16:creationId xmlns:a16="http://schemas.microsoft.com/office/drawing/2014/main" id="{E5705831-C14A-47DB-AD80-00D5CE69E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8" t="41993" r="27212" b="37885"/>
            <a:stretch/>
          </p:blipFill>
          <p:spPr bwMode="auto">
            <a:xfrm rot="5400000">
              <a:off x="18844658" y="3091001"/>
              <a:ext cx="95172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424C717-5055-40E8-B35B-A31A059B6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5530" y="924587"/>
              <a:ext cx="592494" cy="773335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8BB179-E9F9-40EC-91D1-B3D2FDA4CFCE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19294839" y="4985466"/>
              <a:ext cx="620379" cy="995555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910433F-6BCB-4B87-9A47-1E9F1F78E22F}"/>
                </a:ext>
              </a:extLst>
            </p:cNvPr>
            <p:cNvSpPr txBox="1"/>
            <p:nvPr/>
          </p:nvSpPr>
          <p:spPr>
            <a:xfrm>
              <a:off x="18129307" y="3144043"/>
              <a:ext cx="122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noProof="1">
                  <a:solidFill>
                    <a:srgbClr val="00B050"/>
                  </a:solidFill>
                </a:rPr>
                <a:t>Ventilation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15F6566-8A3F-4117-B1B0-47B4D43C3751}"/>
                </a:ext>
              </a:extLst>
            </p:cNvPr>
            <p:cNvSpPr txBox="1"/>
            <p:nvPr/>
          </p:nvSpPr>
          <p:spPr>
            <a:xfrm>
              <a:off x="20302244" y="1743915"/>
              <a:ext cx="2348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=1/2R</a:t>
              </a:r>
              <a:r>
                <a:rPr lang="en-GB" sz="1200" i="1" baseline="-250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C-Waarde   </a:t>
              </a:r>
              <a:r>
                <a:rPr lang="en-GB" sz="1200" i="1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R</a:t>
              </a:r>
              <a:r>
                <a:rPr lang="en-GB" sz="1200" i="1" baseline="-250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 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C9EACFC-9A16-4E91-80DB-01C29BB69762}"/>
                </a:ext>
              </a:extLst>
            </p:cNvPr>
            <p:cNvSpPr txBox="1"/>
            <p:nvPr/>
          </p:nvSpPr>
          <p:spPr>
            <a:xfrm>
              <a:off x="20547240" y="4718591"/>
              <a:ext cx="2348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=1/2R</a:t>
              </a:r>
              <a:r>
                <a:rPr lang="en-GB" sz="1200" i="1" baseline="-250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C-Waarde   </a:t>
              </a:r>
              <a:r>
                <a:rPr lang="en-GB" sz="1200" i="1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R</a:t>
              </a:r>
              <a:r>
                <a:rPr lang="en-GB" sz="1200" i="1" baseline="-250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 </a:t>
              </a:r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379386A7-C74B-4C7B-AC4E-EACCEF1FAB6A}"/>
              </a:ext>
            </a:extLst>
          </p:cNvPr>
          <p:cNvGrpSpPr/>
          <p:nvPr/>
        </p:nvGrpSpPr>
        <p:grpSpPr>
          <a:xfrm>
            <a:off x="936792" y="236481"/>
            <a:ext cx="5231360" cy="6723491"/>
            <a:chOff x="2307164" y="195859"/>
            <a:chExt cx="5231360" cy="67234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52A181-C3A0-4677-9F1D-5A074969DD7E}"/>
                </a:ext>
              </a:extLst>
            </p:cNvPr>
            <p:cNvGrpSpPr/>
            <p:nvPr/>
          </p:nvGrpSpPr>
          <p:grpSpPr>
            <a:xfrm>
              <a:off x="2307164" y="682725"/>
              <a:ext cx="5231360" cy="6236625"/>
              <a:chOff x="1458686" y="414580"/>
              <a:chExt cx="5231360" cy="623662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C04FC2C-A6B2-46CE-95E9-84BC0DC04CFC}"/>
                  </a:ext>
                </a:extLst>
              </p:cNvPr>
              <p:cNvGrpSpPr/>
              <p:nvPr/>
            </p:nvGrpSpPr>
            <p:grpSpPr>
              <a:xfrm>
                <a:off x="1458686" y="490916"/>
                <a:ext cx="544288" cy="5381606"/>
                <a:chOff x="1458686" y="490916"/>
                <a:chExt cx="544288" cy="538160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43087777-E14B-4E47-9A0D-FD13E66EF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8800" y="511277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9DAF9D6-E372-4CB1-9A5E-CCC737369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131" y="2258007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6" name="Picture 2" descr="Zigzag Line Png Transparent Images – Free PNG Images Vector, PSD, Clipart,  Templates">
                  <a:extLst>
                    <a:ext uri="{FF2B5EF4-FFF2-40B4-BE49-F238E27FC236}">
                      <a16:creationId xmlns:a16="http://schemas.microsoft.com/office/drawing/2014/main" id="{B1550259-C96C-4DE8-B61A-52D3347772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58" t="41993" r="27212" b="37885"/>
                <a:stretch/>
              </p:blipFill>
              <p:spPr bwMode="auto">
                <a:xfrm rot="5400000">
                  <a:off x="1374712" y="1639077"/>
                  <a:ext cx="951722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B99D8F7-77BC-4A97-8FB6-726382448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1241" y="3109001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64FDB37-B5C1-41E6-8D44-A30B8E3C4CBD}"/>
                    </a:ext>
                  </a:extLst>
                </p:cNvPr>
                <p:cNvSpPr/>
                <p:nvPr/>
              </p:nvSpPr>
              <p:spPr>
                <a:xfrm>
                  <a:off x="1772820" y="3034353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CA9E8E6-3ADB-4375-BBC7-D75DD34CE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132" y="4855731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2" descr="Zigzag Line Png Transparent Images – Free PNG Images Vector, PSD, Clipart,  Templates">
                  <a:extLst>
                    <a:ext uri="{FF2B5EF4-FFF2-40B4-BE49-F238E27FC236}">
                      <a16:creationId xmlns:a16="http://schemas.microsoft.com/office/drawing/2014/main" id="{183A32EB-2673-4DCE-9EC0-878763CFFE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58" t="41993" r="27212" b="37885"/>
                <a:stretch/>
              </p:blipFill>
              <p:spPr bwMode="auto">
                <a:xfrm rot="5400000">
                  <a:off x="1374713" y="4236801"/>
                  <a:ext cx="951722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8D64977-37E6-4926-80FD-6E0310B5A058}"/>
                    </a:ext>
                  </a:extLst>
                </p:cNvPr>
                <p:cNvSpPr/>
                <p:nvPr/>
              </p:nvSpPr>
              <p:spPr>
                <a:xfrm>
                  <a:off x="1772820" y="5613426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7C4F94A-2A3C-4500-90FA-A1EB48D2D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9551" y="3099664"/>
                  <a:ext cx="289251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8024966-212F-4A73-9BF9-7F7BC7EDC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9551" y="2905879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E06FCF5-136D-4379-8602-3DD308843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8686" y="2901564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C2DA6B6-0801-4307-9E5A-471586BFA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9551" y="5678737"/>
                  <a:ext cx="289251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40C2A29-D04C-48F7-BF67-996B8392D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9551" y="5484952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654509F-1D4B-453B-AF3D-8796FA73D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8686" y="5480637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689CE1E-F33E-4483-BA0D-6FE285DAF24C}"/>
                    </a:ext>
                  </a:extLst>
                </p:cNvPr>
                <p:cNvSpPr/>
                <p:nvPr/>
              </p:nvSpPr>
              <p:spPr>
                <a:xfrm>
                  <a:off x="1772820" y="490916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6D7066-909D-4A9B-9C64-A062D615FEDA}"/>
                  </a:ext>
                </a:extLst>
              </p:cNvPr>
              <p:cNvSpPr txBox="1"/>
              <p:nvPr/>
            </p:nvSpPr>
            <p:spPr>
              <a:xfrm>
                <a:off x="1959423" y="414580"/>
                <a:ext cx="17541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 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(or T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 ;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US" baseline="-25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) </a:t>
                </a:r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E7F895-4D9C-46A8-B737-33C475C0DBB1}"/>
                  </a:ext>
                </a:extLst>
              </p:cNvPr>
              <p:cNvSpPr txBox="1"/>
              <p:nvPr/>
            </p:nvSpPr>
            <p:spPr>
              <a:xfrm>
                <a:off x="2127380" y="1091680"/>
                <a:ext cx="29604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</a:t>
                </a:r>
                <a:r>
                  <a:rPr lang="en-GB" baseline="-25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envelope</a:t>
                </a:r>
                <a:r>
                  <a:rPr lang="en-GB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(Windows, Roof, Walls including insulation) +Ventilation </a:t>
                </a:r>
                <a:endParaRPr lang="en-GB" sz="1600" baseline="-25000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FAE3DB-F028-4E88-A6E1-408A61B7B4E8}"/>
                  </a:ext>
                </a:extLst>
              </p:cNvPr>
              <p:cNvSpPr txBox="1"/>
              <p:nvPr/>
            </p:nvSpPr>
            <p:spPr>
              <a:xfrm>
                <a:off x="2076056" y="2538605"/>
                <a:ext cx="3275039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Indoor Air,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Facades plaster, 15mm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Internal walls plaster (2x) 15mm,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Roof plaster 15mm </a:t>
                </a:r>
                <a:endParaRPr lang="en-GB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AE8BDD-7D39-4F7F-A7F5-BA276652B3A9}"/>
                  </a:ext>
                </a:extLst>
              </p:cNvPr>
              <p:cNvSpPr txBox="1"/>
              <p:nvPr/>
            </p:nvSpPr>
            <p:spPr>
              <a:xfrm>
                <a:off x="2136711" y="5071285"/>
                <a:ext cx="4553335" cy="15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G. floor concrete (‘</a:t>
                </a:r>
                <a:r>
                  <a:rPr lang="en-GB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beton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’)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en-GB" sz="1600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floor(indoor) concrete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Attic floor (indoor) concrete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Perimeter (structural= concrete) walls bordering with other houses (=no heat transfer)  </a:t>
                </a:r>
                <a:endParaRPr lang="en-GB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AD40FD-77C6-4FA4-91B6-8D0E6267DEDE}"/>
                  </a:ext>
                </a:extLst>
              </p:cNvPr>
              <p:cNvSpPr txBox="1"/>
              <p:nvPr/>
            </p:nvSpPr>
            <p:spPr>
              <a:xfrm>
                <a:off x="2136711" y="4064843"/>
                <a:ext cx="23482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</a:t>
                </a:r>
                <a:r>
                  <a:rPr lang="en-GB" baseline="-25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 </a:t>
                </a:r>
                <a:r>
                  <a:rPr lang="en-GB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(surface resistance</a:t>
                </a:r>
              </a:p>
              <a:p>
                <a:r>
                  <a:rPr lang="en-GB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=convection+radiation) </a:t>
                </a:r>
                <a:endParaRPr lang="en-GB" sz="1400" baseline="-25000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A728F-61EF-4BB6-904E-5806EFB31B57}"/>
                  </a:ext>
                </a:extLst>
              </p:cNvPr>
              <p:cNvSpPr txBox="1"/>
              <p:nvPr/>
            </p:nvSpPr>
            <p:spPr>
              <a:xfrm>
                <a:off x="1611087" y="5900508"/>
                <a:ext cx="435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88656C6-2749-47DC-A075-7E79C780C92B}"/>
                </a:ext>
              </a:extLst>
            </p:cNvPr>
            <p:cNvSpPr txBox="1"/>
            <p:nvPr/>
          </p:nvSpPr>
          <p:spPr>
            <a:xfrm>
              <a:off x="2621299" y="195859"/>
              <a:ext cx="1335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E50056"/>
                  </a:solidFill>
                </a:rPr>
                <a:t>Current</a:t>
              </a:r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537B33B7-2AC7-41AB-9A7B-5062AFF02ED0}"/>
              </a:ext>
            </a:extLst>
          </p:cNvPr>
          <p:cNvGrpSpPr/>
          <p:nvPr/>
        </p:nvGrpSpPr>
        <p:grpSpPr>
          <a:xfrm>
            <a:off x="7172100" y="406105"/>
            <a:ext cx="5333104" cy="6501250"/>
            <a:chOff x="7172100" y="406105"/>
            <a:chExt cx="5333104" cy="650125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DD29A9E-7D15-4CFE-8FEF-A38D2E3743F9}"/>
                </a:ext>
              </a:extLst>
            </p:cNvPr>
            <p:cNvGrpSpPr/>
            <p:nvPr/>
          </p:nvGrpSpPr>
          <p:grpSpPr>
            <a:xfrm>
              <a:off x="7172100" y="406105"/>
              <a:ext cx="5333104" cy="6501250"/>
              <a:chOff x="11814601" y="201440"/>
              <a:chExt cx="5333104" cy="650125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E002F8C-9D7C-40CB-B8D4-068C38644DFD}"/>
                  </a:ext>
                </a:extLst>
              </p:cNvPr>
              <p:cNvGrpSpPr/>
              <p:nvPr/>
            </p:nvGrpSpPr>
            <p:grpSpPr>
              <a:xfrm>
                <a:off x="11814601" y="640177"/>
                <a:ext cx="4117260" cy="6039927"/>
                <a:chOff x="1458686" y="414580"/>
                <a:chExt cx="4117260" cy="6039926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B8594820-5F3C-406F-8AAF-07EF7043FC99}"/>
                    </a:ext>
                  </a:extLst>
                </p:cNvPr>
                <p:cNvGrpSpPr/>
                <p:nvPr/>
              </p:nvGrpSpPr>
              <p:grpSpPr>
                <a:xfrm>
                  <a:off x="1458686" y="490916"/>
                  <a:ext cx="544288" cy="5381606"/>
                  <a:chOff x="1458686" y="490916"/>
                  <a:chExt cx="544288" cy="5381606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47B1932C-209E-4617-98BB-1D485BBDE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8800" y="511277"/>
                    <a:ext cx="0" cy="804339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36F1AF90-E91A-4FBB-99CC-8BD2BA97F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38131" y="2258007"/>
                    <a:ext cx="0" cy="804339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6" name="Picture 2" descr="Zigzag Line Png Transparent Images – Free PNG Images Vector, PSD, Clipart,  Templates">
                    <a:extLst>
                      <a:ext uri="{FF2B5EF4-FFF2-40B4-BE49-F238E27FC236}">
                        <a16:creationId xmlns:a16="http://schemas.microsoft.com/office/drawing/2014/main" id="{E5AC2A18-44CA-4A5A-9A89-711593CEFD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58" t="41993" r="27212" b="37885"/>
                  <a:stretch/>
                </p:blipFill>
                <p:spPr bwMode="auto">
                  <a:xfrm rot="5400000">
                    <a:off x="1374712" y="1639077"/>
                    <a:ext cx="951722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188E540-9844-46CD-ACB3-F07C1B508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41241" y="3109001"/>
                    <a:ext cx="0" cy="804339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ACF5D619-90F6-443D-BD74-78EB489CE8EA}"/>
                      </a:ext>
                    </a:extLst>
                  </p:cNvPr>
                  <p:cNvSpPr/>
                  <p:nvPr/>
                </p:nvSpPr>
                <p:spPr>
                  <a:xfrm>
                    <a:off x="1772820" y="3034353"/>
                    <a:ext cx="130623" cy="13062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BFF28D99-090D-4D4D-AB28-1CBF02C9DF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38132" y="4855731"/>
                    <a:ext cx="0" cy="804339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0" name="Picture 2" descr="Zigzag Line Png Transparent Images – Free PNG Images Vector, PSD, Clipart,  Templates">
                    <a:extLst>
                      <a:ext uri="{FF2B5EF4-FFF2-40B4-BE49-F238E27FC236}">
                        <a16:creationId xmlns:a16="http://schemas.microsoft.com/office/drawing/2014/main" id="{C2AA7C7C-BEE3-4722-A374-ED01C5460C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58" t="41993" r="27212" b="37885"/>
                  <a:stretch/>
                </p:blipFill>
                <p:spPr bwMode="auto">
                  <a:xfrm rot="5400000">
                    <a:off x="1374713" y="4236801"/>
                    <a:ext cx="951722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B2021B8A-7355-448C-B58D-22AB3D03B01E}"/>
                      </a:ext>
                    </a:extLst>
                  </p:cNvPr>
                  <p:cNvSpPr/>
                  <p:nvPr/>
                </p:nvSpPr>
                <p:spPr>
                  <a:xfrm>
                    <a:off x="1772820" y="5613426"/>
                    <a:ext cx="130623" cy="13062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8BDB5E09-F305-4CFE-A891-B91323C18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9551" y="3099664"/>
                    <a:ext cx="289251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347FD7C-97C8-440F-BB07-29CC437303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9551" y="2905879"/>
                    <a:ext cx="0" cy="38757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AA9135E8-091E-4A65-B62D-8305D29423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8686" y="2901564"/>
                    <a:ext cx="0" cy="38757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2E9692F6-7AF7-4196-A20E-8F9DCF4914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9551" y="5678737"/>
                    <a:ext cx="289251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A533A6CA-1389-4E3C-8BC7-5CB5EABAA2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9551" y="5484952"/>
                    <a:ext cx="0" cy="38757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3315E703-100B-4F19-8BFD-A1977D7752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8686" y="5480637"/>
                    <a:ext cx="0" cy="38757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28C4772C-32B4-49BB-8CE2-5041DB8E82A5}"/>
                      </a:ext>
                    </a:extLst>
                  </p:cNvPr>
                  <p:cNvSpPr/>
                  <p:nvPr/>
                </p:nvSpPr>
                <p:spPr>
                  <a:xfrm>
                    <a:off x="1772820" y="490916"/>
                    <a:ext cx="130623" cy="13062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F02A3B8-266D-4CAF-ABFE-54B8FC03A9D9}"/>
                    </a:ext>
                  </a:extLst>
                </p:cNvPr>
                <p:cNvSpPr txBox="1"/>
                <p:nvPr/>
              </p:nvSpPr>
              <p:spPr>
                <a:xfrm>
                  <a:off x="1959423" y="414580"/>
                  <a:ext cx="175415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</a:t>
                  </a:r>
                  <a:r>
                    <a:rPr lang="en-GB" baseline="-25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out</a:t>
                  </a:r>
                </a:p>
                <a:p>
                  <a:endPara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7E18083-295A-49D6-990C-FFDA87411770}"/>
                    </a:ext>
                  </a:extLst>
                </p:cNvPr>
                <p:cNvSpPr txBox="1"/>
                <p:nvPr/>
              </p:nvSpPr>
              <p:spPr>
                <a:xfrm>
                  <a:off x="2127380" y="1091680"/>
                  <a:ext cx="3448566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noProof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</a:t>
                  </a:r>
                  <a:r>
                    <a:rPr lang="en-GB" baseline="-25000" noProof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envelope</a:t>
                  </a:r>
                  <a:r>
                    <a:rPr lang="en-GB" sz="1600" noProof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(Windows, Roof, Walls including insulation) + Ventilation </a:t>
                  </a:r>
                  <a:endParaRPr lang="en-GB" sz="1600" baseline="-25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GB" baseline="-25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A0E6616-0DED-48BC-9473-6BD12FC0E615}"/>
                    </a:ext>
                  </a:extLst>
                </p:cNvPr>
                <p:cNvSpPr txBox="1"/>
                <p:nvPr/>
              </p:nvSpPr>
              <p:spPr>
                <a:xfrm>
                  <a:off x="2136711" y="4064843"/>
                  <a:ext cx="23482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noProof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</a:t>
                  </a:r>
                  <a:r>
                    <a:rPr lang="en-GB" baseline="-25000" noProof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si </a:t>
                  </a:r>
                  <a:r>
                    <a:rPr lang="en-GB" sz="1400" noProof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(surface resistance</a:t>
                  </a:r>
                </a:p>
                <a:p>
                  <a:r>
                    <a:rPr lang="en-GB" sz="1400" noProof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=convection+radiation) </a:t>
                  </a:r>
                  <a:endParaRPr lang="en-GB" sz="1400" baseline="-25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GB" baseline="-25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DB89DF9-161B-4045-BD61-239600363C65}"/>
                    </a:ext>
                  </a:extLst>
                </p:cNvPr>
                <p:cNvSpPr txBox="1"/>
                <p:nvPr/>
              </p:nvSpPr>
              <p:spPr>
                <a:xfrm>
                  <a:off x="1611087" y="5900508"/>
                  <a:ext cx="43542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</a:t>
                  </a:r>
                  <a:r>
                    <a:rPr lang="en-GB" baseline="-25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in</a:t>
                  </a:r>
                  <a:r>
                    <a:rPr lang="en-GB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endPara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09D396-BC90-4688-B8AF-37525241CAA7}"/>
                  </a:ext>
                </a:extLst>
              </p:cNvPr>
              <p:cNvSpPr txBox="1"/>
              <p:nvPr/>
            </p:nvSpPr>
            <p:spPr>
              <a:xfrm>
                <a:off x="11895467" y="201440"/>
                <a:ext cx="1273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rgbClr val="E50056"/>
                    </a:solidFill>
                  </a:rPr>
                  <a:t>Step1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D5965D1-F681-4853-8327-3710AFC4FED9}"/>
                  </a:ext>
                </a:extLst>
              </p:cNvPr>
              <p:cNvSpPr txBox="1"/>
              <p:nvPr/>
            </p:nvSpPr>
            <p:spPr>
              <a:xfrm>
                <a:off x="12459445" y="2433202"/>
                <a:ext cx="4688260" cy="1398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GB" baseline="-25000" dirty="0"/>
                  <a:t>1 </a:t>
                </a:r>
                <a:r>
                  <a:rPr lang="en-GB" sz="1400" dirty="0"/>
                  <a:t>=‘envelope’</a:t>
                </a:r>
                <a:endParaRPr lang="en-GB" sz="1400" baseline="-25000" dirty="0"/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70C0"/>
                    </a:solidFill>
                  </a:rPr>
                  <a:t>G. floor (if made of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B050"/>
                    </a:solidFill>
                  </a:rPr>
                  <a:t>Roof if made of concrete (wood can be neglected)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B050"/>
                    </a:solidFill>
                  </a:rPr>
                  <a:t>Façade walls (concrete or bricks) bordering outdoor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Facades plaster, 15mm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Roof plaster 15mm </a:t>
                </a:r>
                <a:endParaRPr lang="en-GB" baseline="-250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3EEBDBE-1299-4094-B867-CA7A4EA4F346}"/>
                  </a:ext>
                </a:extLst>
              </p:cNvPr>
              <p:cNvSpPr txBox="1"/>
              <p:nvPr/>
            </p:nvSpPr>
            <p:spPr>
              <a:xfrm>
                <a:off x="12537614" y="4917586"/>
                <a:ext cx="4525807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</a:rPr>
                  <a:t>C</a:t>
                </a:r>
                <a:r>
                  <a:rPr lang="en-GB" baseline="-25000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70C0"/>
                    </a:solidFill>
                  </a:rPr>
                  <a:t>Indoor Air,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70C0"/>
                    </a:solidFill>
                  </a:rPr>
                  <a:t>Internal walls plaster (2x) 15mm,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(indoor) floor (if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Attic floor (if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Perimeter walls bordering with other houses (=no heat transfer)  </a:t>
                </a:r>
                <a:endParaRPr lang="en-GB" sz="1600" baseline="-25000" dirty="0"/>
              </a:p>
              <a:p>
                <a:endParaRPr lang="en-GB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28096C-EE28-4411-B662-8E0BADC9F8CC}"/>
                  </a:ext>
                </a:extLst>
              </p:cNvPr>
              <p:cNvSpPr txBox="1"/>
              <p:nvPr/>
            </p:nvSpPr>
            <p:spPr>
              <a:xfrm>
                <a:off x="14857587" y="2162691"/>
                <a:ext cx="872014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Added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BCD25A2-C2BA-42EC-9CB3-E238CCED162D}"/>
                  </a:ext>
                </a:extLst>
              </p:cNvPr>
              <p:cNvSpPr txBox="1"/>
              <p:nvPr/>
            </p:nvSpPr>
            <p:spPr>
              <a:xfrm>
                <a:off x="14871707" y="4162616"/>
                <a:ext cx="91026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Moved</a:t>
                </a:r>
              </a:p>
            </p:txBody>
          </p:sp>
        </p:grpSp>
        <p:cxnSp>
          <p:nvCxnSpPr>
            <p:cNvPr id="180" name="Connector: Curved 179">
              <a:extLst>
                <a:ext uri="{FF2B5EF4-FFF2-40B4-BE49-F238E27FC236}">
                  <a16:creationId xmlns:a16="http://schemas.microsoft.com/office/drawing/2014/main" id="{A425D271-0B33-42F5-9E27-FEDD230404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02485" y="4437717"/>
              <a:ext cx="1556490" cy="632486"/>
            </a:xfrm>
            <a:prstGeom prst="curvedConnector3">
              <a:avLst>
                <a:gd name="adj1" fmla="val -1527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A16620DA-5210-4514-9BA3-6416836903FB}"/>
              </a:ext>
            </a:extLst>
          </p:cNvPr>
          <p:cNvGrpSpPr/>
          <p:nvPr/>
        </p:nvGrpSpPr>
        <p:grpSpPr>
          <a:xfrm>
            <a:off x="20174237" y="261328"/>
            <a:ext cx="7423259" cy="6698644"/>
            <a:chOff x="21366842" y="116101"/>
            <a:chExt cx="7423259" cy="669864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A4441F7-B645-4A24-9772-B48BBA933EC7}"/>
                </a:ext>
              </a:extLst>
            </p:cNvPr>
            <p:cNvGrpSpPr/>
            <p:nvPr/>
          </p:nvGrpSpPr>
          <p:grpSpPr>
            <a:xfrm>
              <a:off x="23493238" y="701488"/>
              <a:ext cx="5296863" cy="6113257"/>
              <a:chOff x="7060160" y="414580"/>
              <a:chExt cx="5296863" cy="611325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806E33F0-CEC2-4637-B419-4BA7E465F508}"/>
                  </a:ext>
                </a:extLst>
              </p:cNvPr>
              <p:cNvGrpSpPr/>
              <p:nvPr/>
            </p:nvGrpSpPr>
            <p:grpSpPr>
              <a:xfrm>
                <a:off x="7125473" y="490916"/>
                <a:ext cx="493315" cy="5399686"/>
                <a:chOff x="1698173" y="490916"/>
                <a:chExt cx="493315" cy="5399686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8F560F5-622C-4F66-BF56-F8BB9D1D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8800" y="511277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33F965EC-53DA-4A7C-972D-4407D6141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131" y="2258007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4" name="Picture 2" descr="Zigzag Line Png Transparent Images – Free PNG Images Vector, PSD, Clipart,  Templates">
                  <a:extLst>
                    <a:ext uri="{FF2B5EF4-FFF2-40B4-BE49-F238E27FC236}">
                      <a16:creationId xmlns:a16="http://schemas.microsoft.com/office/drawing/2014/main" id="{0F60D3A3-E74E-4BE8-904C-F8CD64D04C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58" t="41993" r="27212" b="37885"/>
                <a:stretch/>
              </p:blipFill>
              <p:spPr bwMode="auto">
                <a:xfrm rot="5400000">
                  <a:off x="1374712" y="1639077"/>
                  <a:ext cx="951722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45D2B8C3-7A2B-4585-A63A-30143BEF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1241" y="3109001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97366141-76ED-45DE-AC20-236638ECE801}"/>
                    </a:ext>
                  </a:extLst>
                </p:cNvPr>
                <p:cNvSpPr/>
                <p:nvPr/>
              </p:nvSpPr>
              <p:spPr>
                <a:xfrm>
                  <a:off x="1772820" y="3034353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859B7D07-9C76-464A-9C1A-97F095F72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132" y="4855731"/>
                  <a:ext cx="0" cy="80433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8" name="Picture 2" descr="Zigzag Line Png Transparent Images – Free PNG Images Vector, PSD, Clipart,  Templates">
                  <a:extLst>
                    <a:ext uri="{FF2B5EF4-FFF2-40B4-BE49-F238E27FC236}">
                      <a16:creationId xmlns:a16="http://schemas.microsoft.com/office/drawing/2014/main" id="{D60730BE-913C-4778-8E60-D0F3D06058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58" t="41993" r="27212" b="37885"/>
                <a:stretch/>
              </p:blipFill>
              <p:spPr bwMode="auto">
                <a:xfrm rot="5400000">
                  <a:off x="1374713" y="4236801"/>
                  <a:ext cx="951722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F16541D5-0D5D-47DE-82E7-21D0424D490C}"/>
                    </a:ext>
                  </a:extLst>
                </p:cNvPr>
                <p:cNvSpPr/>
                <p:nvPr/>
              </p:nvSpPr>
              <p:spPr>
                <a:xfrm>
                  <a:off x="1772820" y="5613426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185A49C0-D9D7-486D-BD41-46BAC21D4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1226" y="3099664"/>
                  <a:ext cx="289251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A93DAC4B-7AD4-4B94-9D28-B7C831CC6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7380" y="2905879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E6C166BE-96BF-4A69-AE03-557983B09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1646" y="2915216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B670F5DA-B892-43BC-B4F9-E14F72003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0503" y="5678737"/>
                  <a:ext cx="289251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13421CF-B073-4EAE-BB5C-7C39C6EC7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1488" y="5493419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CCDAC2D-2E86-45A1-AA35-67F77F435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0621" y="5503032"/>
                  <a:ext cx="0" cy="387570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4D54A3E3-4BC7-46CE-A8D7-D3D7B92775E6}"/>
                    </a:ext>
                  </a:extLst>
                </p:cNvPr>
                <p:cNvSpPr/>
                <p:nvPr/>
              </p:nvSpPr>
              <p:spPr>
                <a:xfrm>
                  <a:off x="1772820" y="490916"/>
                  <a:ext cx="130623" cy="1306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2F2E95B-6607-4981-A1CE-9511E6B5C290}"/>
                  </a:ext>
                </a:extLst>
              </p:cNvPr>
              <p:cNvSpPr txBox="1"/>
              <p:nvPr/>
            </p:nvSpPr>
            <p:spPr>
              <a:xfrm>
                <a:off x="7386723" y="414580"/>
                <a:ext cx="17541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</a:t>
                </a: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5A98F89-5429-4F4D-9150-173BFF8A26F9}"/>
                  </a:ext>
                </a:extLst>
              </p:cNvPr>
              <p:cNvSpPr txBox="1"/>
              <p:nvPr/>
            </p:nvSpPr>
            <p:spPr>
              <a:xfrm>
                <a:off x="7554680" y="1091680"/>
                <a:ext cx="2348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1"/>
                  <a:t>½ R</a:t>
                </a:r>
                <a:r>
                  <a:rPr lang="en-GB" baseline="-25000" noProof="1"/>
                  <a:t>envelope </a:t>
                </a:r>
                <a:r>
                  <a:rPr lang="en-GB" sz="1400" noProof="1"/>
                  <a:t>(including </a:t>
                </a:r>
                <a:r>
                  <a:rPr lang="en-GB" sz="1400" i="1" noProof="1"/>
                  <a:t>R</a:t>
                </a:r>
                <a:r>
                  <a:rPr lang="en-GB" sz="1400" i="1" baseline="-25000" noProof="1"/>
                  <a:t>se</a:t>
                </a:r>
                <a:r>
                  <a:rPr lang="en-GB" sz="1400" i="1" noProof="1"/>
                  <a:t>)</a:t>
                </a:r>
                <a:r>
                  <a:rPr lang="en-GB" sz="1400" noProof="1"/>
                  <a:t> </a:t>
                </a:r>
                <a:endParaRPr lang="en-GB" noProof="1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CF2A389-CB25-416D-B869-B18F0C260528}"/>
                  </a:ext>
                </a:extLst>
              </p:cNvPr>
              <p:cNvSpPr txBox="1"/>
              <p:nvPr/>
            </p:nvSpPr>
            <p:spPr>
              <a:xfrm>
                <a:off x="7616129" y="4742733"/>
                <a:ext cx="462282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=‘internal’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Indoor Air,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Internal walls plaster (2x) 15mm,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(indoor) floor (if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Attic floor (if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Perimeter walls bordering with other houses (=no heat transfer)  </a:t>
                </a:r>
                <a:endParaRPr lang="en-GB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7107E5E-C91A-40D4-8463-560EC956DD0A}"/>
                  </a:ext>
                </a:extLst>
              </p:cNvPr>
              <p:cNvSpPr txBox="1"/>
              <p:nvPr/>
            </p:nvSpPr>
            <p:spPr>
              <a:xfrm>
                <a:off x="7537921" y="2332364"/>
                <a:ext cx="4819102" cy="15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=‘envelope’</a:t>
                </a:r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G. floor (if made of concrete)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Roof if made of concrete (wood can be neglected)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Façade walls (concrete or bricks) bordering outdoor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Facades’ plaster, 15mm</a:t>
                </a:r>
              </a:p>
              <a:p>
                <a:pPr marL="180012" indent="-144010">
                  <a:lnSpc>
                    <a:spcPts val="16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Roof plaster 15mm </a:t>
                </a:r>
                <a:endParaRPr lang="en-GB" sz="1600" baseline="-25000" dirty="0"/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E2194EA-4312-44BE-8B9B-C429D7E1C02B}"/>
                  </a:ext>
                </a:extLst>
              </p:cNvPr>
              <p:cNvSpPr txBox="1"/>
              <p:nvPr/>
            </p:nvSpPr>
            <p:spPr>
              <a:xfrm>
                <a:off x="7060160" y="5868207"/>
                <a:ext cx="435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GB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33050CB-CBF8-4311-8FF3-CF0D703183F5}"/>
                  </a:ext>
                </a:extLst>
              </p:cNvPr>
              <p:cNvSpPr txBox="1"/>
              <p:nvPr/>
            </p:nvSpPr>
            <p:spPr>
              <a:xfrm>
                <a:off x="7554680" y="4164109"/>
                <a:ext cx="2348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1"/>
                  <a:t>½ R</a:t>
                </a:r>
                <a:r>
                  <a:rPr lang="en-GB" baseline="-25000" noProof="1"/>
                  <a:t>envelope </a:t>
                </a:r>
                <a:r>
                  <a:rPr lang="en-GB" sz="1400" noProof="1"/>
                  <a:t>(including </a:t>
                </a:r>
                <a:r>
                  <a:rPr lang="en-GB" sz="1400" i="1" noProof="1"/>
                  <a:t>R</a:t>
                </a:r>
                <a:r>
                  <a:rPr lang="en-GB" sz="1400" i="1" baseline="-25000" noProof="1"/>
                  <a:t>si</a:t>
                </a:r>
                <a:r>
                  <a:rPr lang="en-GB" sz="1400" i="1" noProof="1"/>
                  <a:t>)</a:t>
                </a:r>
                <a:r>
                  <a:rPr lang="en-GB" sz="1400" noProof="1"/>
                  <a:t> </a:t>
                </a:r>
                <a:endParaRPr lang="en-GB" noProof="1"/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4E0CCED-AE65-47EA-9B75-5EB137AABBD9}"/>
                </a:ext>
              </a:extLst>
            </p:cNvPr>
            <p:cNvSpPr txBox="1"/>
            <p:nvPr/>
          </p:nvSpPr>
          <p:spPr>
            <a:xfrm>
              <a:off x="22951411" y="116101"/>
              <a:ext cx="215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E50056"/>
                  </a:solidFill>
                </a:rPr>
                <a:t>Step3 (optional)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A691659-9EAC-4562-ADBC-48BFB6307C63}"/>
                </a:ext>
              </a:extLst>
            </p:cNvPr>
            <p:cNvGrpSpPr/>
            <p:nvPr/>
          </p:nvGrpSpPr>
          <p:grpSpPr>
            <a:xfrm>
              <a:off x="21473390" y="843898"/>
              <a:ext cx="2652126" cy="5280878"/>
              <a:chOff x="5255068" y="992995"/>
              <a:chExt cx="2652126" cy="5280878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0F7D2A2-BFAE-4E8C-A187-CD9F5C700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3717" y="1748871"/>
                <a:ext cx="0" cy="108707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CE69CA4-FC89-4A69-819B-4D112D2F5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3717" y="3778340"/>
                <a:ext cx="9331" cy="127553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1" name="Picture 2" descr="Zigzag Line Png Transparent Images – Free PNG Images Vector, PSD, Clipart,  Templates">
                <a:extLst>
                  <a:ext uri="{FF2B5EF4-FFF2-40B4-BE49-F238E27FC236}">
                    <a16:creationId xmlns:a16="http://schemas.microsoft.com/office/drawing/2014/main" id="{78521022-6597-4537-B0CB-A06F1AC300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58" t="41993" r="27212" b="37885"/>
              <a:stretch/>
            </p:blipFill>
            <p:spPr bwMode="auto">
              <a:xfrm rot="5400000">
                <a:off x="6409629" y="3159410"/>
                <a:ext cx="951722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5CBEBF7-D7D9-4816-8894-75198C88F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0501" y="992995"/>
                <a:ext cx="592494" cy="77333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5891591-C3F8-4ABC-A101-13E857B0F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41591" y="5063486"/>
                <a:ext cx="620379" cy="99555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421153D-CF47-4FA4-BFA8-4A2227DA80C5}"/>
                  </a:ext>
                </a:extLst>
              </p:cNvPr>
              <p:cNvSpPr txBox="1"/>
              <p:nvPr/>
            </p:nvSpPr>
            <p:spPr>
              <a:xfrm>
                <a:off x="5558985" y="2717900"/>
                <a:ext cx="2348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1"/>
                  <a:t>Ventilation</a:t>
                </a: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264A9868-8F73-44CA-8406-A3E55B111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0501" y="6124353"/>
                <a:ext cx="642128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6" name="Picture 2" descr="Zigzag Line Png Transparent Images – Free PNG Images Vector, PSD, Clipart,  Templates">
                <a:extLst>
                  <a:ext uri="{FF2B5EF4-FFF2-40B4-BE49-F238E27FC236}">
                    <a16:creationId xmlns:a16="http://schemas.microsoft.com/office/drawing/2014/main" id="{A7AD8C60-D0BF-4A3D-BD01-8161ECE996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58" t="41993" r="27212" b="37885"/>
              <a:stretch/>
            </p:blipFill>
            <p:spPr bwMode="auto">
              <a:xfrm>
                <a:off x="5909480" y="5969073"/>
                <a:ext cx="951722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7E23D12D-06B2-4494-AEBB-6E63CB94C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7352" y="6140140"/>
                <a:ext cx="642128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5F274C8-3B0F-400A-88C1-81690AB9FA3B}"/>
                  </a:ext>
                </a:extLst>
              </p:cNvPr>
              <p:cNvSpPr/>
              <p:nvPr/>
            </p:nvSpPr>
            <p:spPr>
              <a:xfrm>
                <a:off x="5255068" y="6074829"/>
                <a:ext cx="130623" cy="1306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536BC06-E4ED-47F6-BA84-6E8B75513187}"/>
                </a:ext>
              </a:extLst>
            </p:cNvPr>
            <p:cNvSpPr txBox="1"/>
            <p:nvPr/>
          </p:nvSpPr>
          <p:spPr>
            <a:xfrm>
              <a:off x="21953244" y="5455057"/>
              <a:ext cx="234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noProof="1">
                  <a:solidFill>
                    <a:srgbClr val="00B050"/>
                  </a:solidFill>
                </a:rPr>
                <a:t>R</a:t>
              </a:r>
              <a:r>
                <a:rPr lang="en-GB" baseline="-25000" noProof="1">
                  <a:solidFill>
                    <a:srgbClr val="00B050"/>
                  </a:solidFill>
                </a:rPr>
                <a:t>ground_floor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21097F0-4DBC-461D-A340-920508E5FED4}"/>
                </a:ext>
              </a:extLst>
            </p:cNvPr>
            <p:cNvSpPr txBox="1"/>
            <p:nvPr/>
          </p:nvSpPr>
          <p:spPr>
            <a:xfrm>
              <a:off x="21366842" y="6030955"/>
              <a:ext cx="435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GB" baseline="-25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</a:t>
              </a:r>
              <a:r>
                <a:rPr lang="en-GB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GB" baseline="-25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GB" baseline="-25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1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Gennari</dc:creator>
  <cp:lastModifiedBy>Luca Gennari</cp:lastModifiedBy>
  <cp:revision>7</cp:revision>
  <dcterms:created xsi:type="dcterms:W3CDTF">2021-11-10T12:32:27Z</dcterms:created>
  <dcterms:modified xsi:type="dcterms:W3CDTF">2021-11-16T23:45:45Z</dcterms:modified>
</cp:coreProperties>
</file>