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11388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456329" y="39488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307736" y="217215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stCxn id="5" idx="0"/>
            <a:endCxn id="94" idx="3"/>
          </p:cNvCxnSpPr>
          <p:nvPr/>
        </p:nvCxnSpPr>
        <p:spPr>
          <a:xfrm flipV="1">
            <a:off x="2103135" y="3677946"/>
            <a:ext cx="224" cy="55249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stCxn id="11" idx="6"/>
            <a:endCxn id="126" idx="0"/>
          </p:cNvCxnSpPr>
          <p:nvPr/>
        </p:nvCxnSpPr>
        <p:spPr>
          <a:xfrm flipV="1">
            <a:off x="2193902" y="2562517"/>
            <a:ext cx="1419072" cy="741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37" y="1931918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5" y="448246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1027754" y="3530350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978733" y="567196"/>
            <a:ext cx="1720181" cy="5162018"/>
            <a:chOff x="7896842" y="988752"/>
            <a:chExt cx="1720181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03599" y="4566459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7975384" y="3313103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649702" y="5170240"/>
              <a:ext cx="540000" cy="45719"/>
              <a:chOff x="5825034" y="3354113"/>
              <a:chExt cx="540000" cy="4571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17C3B1-3929-BAEC-665E-320A08A38D97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651577" y="3726564"/>
              <a:ext cx="540000" cy="45719"/>
              <a:chOff x="5825034" y="3354113"/>
              <a:chExt cx="540000" cy="45719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9856CE-AA8B-8C8D-44F0-4A5096C8AF26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25F37BD-66C8-BC40-D078-672E71D74081}"/>
                </a:ext>
              </a:extLst>
            </p:cNvPr>
            <p:cNvSpPr/>
            <p:nvPr/>
          </p:nvSpPr>
          <p:spPr>
            <a:xfrm rot="5400000">
              <a:off x="7903638" y="21396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025007" y="1707953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860634" y="5202487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81" y="21649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E564F-1887-3FBB-0D19-B7177D3B4984}"/>
              </a:ext>
            </a:extLst>
          </p:cNvPr>
          <p:cNvSpPr/>
          <p:nvPr/>
        </p:nvSpPr>
        <p:spPr>
          <a:xfrm>
            <a:off x="2008505" y="423044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A4FCDD-16F2-96C6-CC24-C7F99382255D}"/>
              </a:ext>
            </a:extLst>
          </p:cNvPr>
          <p:cNvSpPr/>
          <p:nvPr/>
        </p:nvSpPr>
        <p:spPr>
          <a:xfrm>
            <a:off x="2004643" y="2469863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6F15AD-343B-0337-AE1A-BFD4A253B04E}"/>
              </a:ext>
            </a:extLst>
          </p:cNvPr>
          <p:cNvSpPr/>
          <p:nvPr/>
        </p:nvSpPr>
        <p:spPr>
          <a:xfrm>
            <a:off x="6856835" y="3263955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631BF-7E06-8E5B-126C-43C1366C5E0B}"/>
              </a:ext>
            </a:extLst>
          </p:cNvPr>
          <p:cNvSpPr/>
          <p:nvPr/>
        </p:nvSpPr>
        <p:spPr>
          <a:xfrm>
            <a:off x="6852670" y="466821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541F16-DB97-7C58-A9EA-7C3CF9ECAE6E}"/>
              </a:ext>
            </a:extLst>
          </p:cNvPr>
          <p:cNvSpPr/>
          <p:nvPr/>
        </p:nvSpPr>
        <p:spPr>
          <a:xfrm>
            <a:off x="6856835" y="1560188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9D44E-D181-C742-7CB9-50EDF47C8D5B}"/>
              </a:ext>
            </a:extLst>
          </p:cNvPr>
          <p:cNvSpPr/>
          <p:nvPr/>
        </p:nvSpPr>
        <p:spPr>
          <a:xfrm>
            <a:off x="2005897" y="462232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52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155-B96D-4253-B843-F7D1634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module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52-EC73-4F02-B1E2-8F921EEE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thermal capacities related to the parts of the house (air, walls)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</a:t>
            </a:r>
          </a:p>
          <a:p>
            <a:r>
              <a:rPr lang="en-US" dirty="0"/>
              <a:t>list of heat conductance between two capacities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conductance value</a:t>
            </a:r>
          </a:p>
          <a:p>
            <a:pPr lvl="1"/>
            <a:r>
              <a:rPr lang="en-US" dirty="0"/>
              <a:t>label capacity 1</a:t>
            </a:r>
          </a:p>
          <a:p>
            <a:pPr lvl="1"/>
            <a:r>
              <a:rPr lang="en-US" dirty="0"/>
              <a:t>label capacity 2</a:t>
            </a:r>
          </a:p>
          <a:p>
            <a:pPr lvl="1"/>
            <a:endParaRPr lang="en-US" dirty="0"/>
          </a:p>
          <a:p>
            <a:r>
              <a:rPr lang="en-US" dirty="0"/>
              <a:t>create a network and the conductance matrix and C-matrix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07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728-912A-4974-9CDE-0BD64FD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vessel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C13-71AB-4990-ABA3-0A0A9FD1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 of thermal capacities representing the layers in the vessel with heat exchange by conductance and flow induced convection</a:t>
            </a:r>
          </a:p>
          <a:p>
            <a:r>
              <a:rPr lang="en-US" dirty="0"/>
              <a:t>nr of layers </a:t>
            </a:r>
          </a:p>
          <a:p>
            <a:pPr lvl="1"/>
            <a:r>
              <a:rPr lang="en-US" dirty="0"/>
              <a:t>capacities (as in house)</a:t>
            </a:r>
          </a:p>
          <a:p>
            <a:pPr lvl="1"/>
            <a:r>
              <a:rPr lang="en-US" dirty="0" err="1"/>
              <a:t>conductances</a:t>
            </a:r>
            <a:r>
              <a:rPr lang="en-US" dirty="0"/>
              <a:t> (as in house)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contribution to conductance matrix and C-matrix</a:t>
            </a:r>
            <a:endParaRPr lang="en-US" dirty="0"/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 of medium (water)</a:t>
            </a:r>
          </a:p>
          <a:p>
            <a:pPr lvl="1"/>
            <a:r>
              <a:rPr lang="en-US" dirty="0"/>
              <a:t>ordered list of capacity labels (order of the direction of the flow)</a:t>
            </a:r>
          </a:p>
          <a:p>
            <a:pPr lvl="1"/>
            <a:r>
              <a:rPr lang="en-US" dirty="0"/>
              <a:t>flow size (can be changed by control function)</a:t>
            </a:r>
          </a:p>
          <a:p>
            <a:pPr lvl="1"/>
            <a:r>
              <a:rPr lang="en-US" dirty="0"/>
              <a:t>flow end points ( nodes that need to be connected to other model parts to close the flow loop)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flow matrix, which can be added to the conductance matrix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flow matrix is time dependent due to control on the flow rate (flow rate will be piece-wise constant)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42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43C8-4F6E-4E59-AAD3-394CC67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temperatures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C5C-92D2-486A-97EF-8CD91C54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predefined temperature is a node with fixed (or piece-wise constant) temperature, connected to one or more capacities by a conductance link</a:t>
            </a:r>
          </a:p>
          <a:p>
            <a:pPr lvl="1"/>
            <a:r>
              <a:rPr lang="en-US" dirty="0"/>
              <a:t>node label</a:t>
            </a:r>
          </a:p>
          <a:p>
            <a:pPr lvl="1"/>
            <a:r>
              <a:rPr lang="en-US" dirty="0"/>
              <a:t>temperature value: </a:t>
            </a:r>
          </a:p>
          <a:p>
            <a:pPr lvl="2"/>
            <a:r>
              <a:rPr lang="en-US" dirty="0"/>
              <a:t>time stamp start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connected nodes:</a:t>
            </a:r>
          </a:p>
          <a:p>
            <a:pPr lvl="2"/>
            <a:r>
              <a:rPr lang="en-US" dirty="0"/>
              <a:t>node label</a:t>
            </a:r>
          </a:p>
          <a:p>
            <a:pPr lvl="2"/>
            <a:r>
              <a:rPr lang="en-US" dirty="0"/>
              <a:t>conductance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contribution in the </a:t>
            </a:r>
            <a:r>
              <a:rPr lang="en-US" dirty="0" err="1"/>
              <a:t>Qdot</a:t>
            </a:r>
            <a:r>
              <a:rPr lang="en-US" dirty="0"/>
              <a:t> vector + diagonal matrix which can be added to the conductance matrix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F5E-091F-488A-BC3E-482D3F78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radiator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6A7-0A16-4EFC-A1FC-773D0EB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 that connects a flow to a thermal capacity node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in-flow</a:t>
            </a:r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 connected node </a:t>
            </a:r>
          </a:p>
          <a:p>
            <a:pPr lvl="1"/>
            <a:r>
              <a:rPr lang="en-US" dirty="0"/>
              <a:t>out-flow</a:t>
            </a:r>
          </a:p>
          <a:p>
            <a:pPr lvl="2"/>
            <a:r>
              <a:rPr lang="en-US" dirty="0"/>
              <a:t>label connected node</a:t>
            </a:r>
          </a:p>
          <a:p>
            <a:pPr lvl="1"/>
            <a:r>
              <a:rPr lang="en-US" dirty="0"/>
              <a:t>connected capacity</a:t>
            </a:r>
          </a:p>
          <a:p>
            <a:pPr lvl="2"/>
            <a:r>
              <a:rPr lang="en-US" dirty="0"/>
              <a:t>label node</a:t>
            </a:r>
          </a:p>
          <a:p>
            <a:pPr lvl="2"/>
            <a:r>
              <a:rPr lang="en-US" dirty="0"/>
              <a:t>temperature connected node</a:t>
            </a:r>
          </a:p>
          <a:p>
            <a:pPr lvl="1"/>
            <a:r>
              <a:rPr lang="en-US" dirty="0"/>
              <a:t>internal:</a:t>
            </a:r>
          </a:p>
          <a:p>
            <a:pPr lvl="2"/>
            <a:r>
              <a:rPr lang="en-US" dirty="0"/>
              <a:t>equation for heat transfer, depending on temperature in flow and connected capacity</a:t>
            </a:r>
          </a:p>
          <a:p>
            <a:pPr lvl="2"/>
            <a:r>
              <a:rPr lang="en-US" dirty="0"/>
              <a:t>yields heat </a:t>
            </a:r>
            <a:r>
              <a:rPr lang="en-US" dirty="0" err="1"/>
              <a:t>transfered</a:t>
            </a:r>
            <a:r>
              <a:rPr lang="en-US" dirty="0"/>
              <a:t> and return temperature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contributing to </a:t>
            </a:r>
            <a:r>
              <a:rPr lang="en-US" dirty="0" err="1"/>
              <a:t>Qdot</a:t>
            </a:r>
            <a:r>
              <a:rPr lang="en-US" dirty="0"/>
              <a:t> vector at connected node and at node connected to return flow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44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Widescreen</PresentationFormat>
  <Paragraphs>377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house module </vt:lpstr>
      <vt:lpstr>buffer vessel </vt:lpstr>
      <vt:lpstr>predefined temperatures </vt:lpstr>
      <vt:lpstr>radiator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Marijn Jongerden</cp:lastModifiedBy>
  <cp:revision>68</cp:revision>
  <dcterms:created xsi:type="dcterms:W3CDTF">2021-03-01T17:07:18Z</dcterms:created>
  <dcterms:modified xsi:type="dcterms:W3CDTF">2022-09-28T10:16:18Z</dcterms:modified>
</cp:coreProperties>
</file>