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9" r:id="rId7"/>
    <p:sldId id="270" r:id="rId8"/>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This report provides comprehensive data visualization and exploration of train event data. It includes detailed analyses of event durations, event data per train unit, and overall event distribution across different units and areas of interest. The report aims to enhance data clarity and understanding through interactive tables and visualizations.</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Evt_14days</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evt_id
Number of Records
evt_lv
Speed
aoi
Function
duration_TON
evt_description
Maintenance Area
evt_st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Event, Exploration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Data Exploration - Train Event Data with Contextual Variables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an in-depth analysis of event durations and functions by the number of records.
Enable detailed exploration of event data per train unit through various visualizations.
Visualize the distribution, frequency, and timestamps of recorded events to identify patterns and trends.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pic>
        <p:nvPicPr>
          <p:cNvPr id="52" name="Picture 51" descr="Event distribution.png"/>
          <p:cNvPicPr>
            <a:picLocks noChangeAspect="1"/>
          </p:cNvPicPr>
          <p:nvPr/>
        </p:nvPicPr>
        <p:blipFill>
          <a:blip r:embed="rId5"/>
          <a:stretch>
            <a:fillRect/>
          </a:stretch>
        </p:blipFill>
        <p:spPr>
          <a:xfrm>
            <a:off x="2711306" y="7357890"/>
            <a:ext cx="4719311" cy="2577982"/>
          </a:xfrm>
          <a:prstGeom prst="rect">
            <a:avLst/>
          </a:prstGeom>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1/3</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Event distribution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'Event distribution' dashboard provides an in-depth analysis of event durations and functions by the number of records. It allows users to filter and explore detailed event data through interactive tables, enhancing data clarity and understanding.</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distribution of TON based on the given parameters?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visualizes the duration_TON (bin) against duration_TON. The evt_id is used for coloring the cells, making it easier to distinguish different events.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function and number of records for each event ID?</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table visualizes the function of events categorized by the number of records. Each cell is filled with the event ID for clarity.</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pic>
        <p:nvPicPr>
          <p:cNvPr id="54" name="Picture 53" descr="Event distribution.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2/3</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Events per Train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'Events per Train' dashboard provides a comprehensive overview of event data per train unit, allowing for detailed exploration through various visualizations including bar charts, tables, and GPS maps. Users can filter data by event timestamps, event IDs, and GPS coordinates to identify patterns and relationships in train event data.</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speed distribution of events per train per day?</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bar chart displays the number of records (Number of Records) against the event timestamps (evt_gts).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most frequent event based on the provided data?</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visualization shows the number of records against evt_lv, with evt_id used for color and value of each cell. The x-axis represents the Number of Records, and the y-axis represents evt_lv.</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relationship between the event speed and the maintenance area for each unit?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shows the distribution of events per train unit, categorized by event ID and unit. Each cell color represents the event ID.</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top right</a:t>
                      </a:r>
                      <a:r>
                        <a:rPr lang="en-US" sz="1000" b="0" i="0" u="none" strike="noStrike" kern="1200" baseline="0" noProof="0" dirty="0" err="1">
                          <a:solidFill>
                            <a:srgbClr val="1E3246"/>
                          </a:solidFill>
                        </a:rPr>
                        <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What are the GPS coordinates and IDs of events recorded by the train?</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visualization shows the distribution of events per train using GPS coordinates. The x-axis represents the longitude (evt_gps_lon) and the y-axis represents the latitude (evt_gps_lat). Each circle is filled based on the event ID (evt_id).</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Speed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Filtering by speed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aoi</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all or part of the project's 'AOI' (Area Of Interest)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evt_lv</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the severity of events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Maintenance Area</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maintenance-related depot areas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54" name="Picture 53" descr="Events per Train.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3/3</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Evt Overview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'Evt Overview' dashboard provides a comprehensive analysis of event data across different units and areas of interest. It allows for detailed data exploration by visualizing the distribution, frequency, and timestamps of recorded events, enabling users to identify patterns and trends effectively.</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distribution of event seriousness across different units and areas of interest?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visualizes the total count of events by unit. Each cell is colored based on the frequency of the records, with 'Most Frequent [&gt;50%]', 'Frequent [10..50%]', and 'Normal [&lt;10%]' categories.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speed and unit over time in the given dataset?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visualization shows the number of records per unit over time, categorized by evt_gts.</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are the recorded events and their corresponding timestamps?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shows the evt_gts over time along with the evt_description. Each record is counted and displayed as Number of Records.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evt_lv</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Filtering the severity of events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aoi</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all or part of the project's 'AOI' (Area Of Interest)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Speed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by speed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Function</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variable is used to describe a function related to train operations. It is utilized in various dashboards for monitoring and analysis.</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Map</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The map shows the location of events recorded on the train. It is used in various dashboards to visualize the geographical distribution of these events.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Unit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a specific part of a train. It is used in both event context data and continuous operational data.</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aoi</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AOI is used to identify technical areas of interest in train events. It is often used in dashboards to filter and plot data related to specific train units.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duration_TON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The variable duration_TON measures the duration of an event in minutes. It is used to analyze the distribution and frequency of events across different time periods.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evt_description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provides a description of events recorded in the system. It is used across multiple dashboards for various analyses.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rPr>
                        <a:t>evt_gps_lat</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tc>
                <a:tc>
                  <a:txBody>
                    <a:bodyPr/>
                    <a:lstStyle/>
                    <a:p>
                      <a:pPr lvl="0">
                        <a:buNone/>
                      </a:pPr>
                      <a:r>
                        <a:rPr lang="en-US" sz="1000" b="0" i="0" u="none" strike="noStrike" noProof="0" dirty="0">
                          <a:solidFill>
                            <a:srgbClr val="1E3246"/>
                          </a:solidFill>
                          <a:latin typeface="Alstom"/>
                        </a:rPr>
                        <a:t>This variable records the latitude of the train during an event. It helps in mapping the location of incidents.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evt_gps_lon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the longitude recorded during an event. It is used for mapping train locations.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evt_gts</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p>
                  </a:txBody>
                  <a:tcPr marT="36000" marB="36000"/>
                </a:tc>
                <a:tc>
                  <a:txBody>
                    <a:bodyPr/>
                    <a:lstStyle/>
                    <a:p>
                      <a:pPr lvl="0">
                        <a:buNone/>
                      </a:pPr>
                      <a:r>
                        <a:rPr lang="en-US" sz="1000" b="0" i="0" u="none" strike="noStrike" noProof="0" dirty="0">
                          <a:solidFill>
                            <a:srgbClr val="1E3246"/>
                          </a:solidFill>
                          <a:latin typeface="Alstom"/>
                        </a:rPr>
                        <a:t>This variable records the timestamp of an event. It is crucial for tracking the sequence of occurrences.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9"/>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evt_id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is used to uniquely identify events in the system. It is crucial for tracking and analyzing event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1783249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evt_lv</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a:solidFill>
                          <a:srgbClr val="000000"/>
                        </a:solidFill>
                        <a:latin typeface="Alstom"/>
                      </a:endParaRPr>
                    </a:p>
                  </a:txBody>
                  <a:tcPr marT="36000" marB="36000">
                    <a:lnB w="12700" cap="flat" cmpd="sng" algn="ctr">
                      <a:noFill/>
                      <a:prstDash val="solid"/>
                      <a:round/>
                      <a:headEnd type="none" w="med" len="med"/>
                      <a:tailEnd type="none" w="med" len="med"/>
                    </a:lnB>
                  </a:tcPr>
                </a:tc>
                <a:tc>
                  <a:txBody>
                    <a:bodyPr/>
                    <a:lstStyle/>
                    <a:p>
                      <a:pPr lvl="0">
                        <a:buNone/>
                      </a:pPr>
                      <a:r>
                        <a:rPr lang="en-US" sz="1000" b="0" i="0" u="none" strike="noStrike" noProof="0" dirty="0">
                          <a:solidFill>
                            <a:srgbClr val="1E3246"/>
                          </a:solidFill>
                          <a:latin typeface="Alstom"/>
                        </a:rPr>
                        <a:t>This variable represents the seriousness of an event. It is used in various dashboards to filter and plot event data.</a:t>
                      </a:r>
                      <a:endParaRPr lang="en-US" sz="1000" dirty="0">
                        <a:solidFill>
                          <a:schemeClr val="accent3"/>
                        </a:solidFill>
                      </a:endParaRPr>
                    </a:p>
                  </a:txBody>
                  <a:tcPr marT="36000" marB="36000">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73072045"/>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