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9" r:id="rId7"/>
    <p:sldId id="270" r:id="rId8"/>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This report provides a comprehensive overview of train event data, including analysis of event distribution, speed, frequency, severity, and geographical distribution. It allows for detailed data exploration through interactive tables and visualizations, enabling users to filter and analyze data based on various criteria.</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Evt_30days</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evt_id
Number of Records
evt_lv
Speed
aoi
evt_description
Function
Maintenance Area
duration_TON
evt_spd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Event, Exploration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Train Event Data with Contextual Variables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 comprehensive analysis of event data.
Enable users to explore the distribution of duration_TON and understand the function of records based on evt_id.
Allow detailed data exploration through interactive tables and GPS maps.
Facilitate understanding of event seriousness levels and timestamps.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Event distribution.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Event distribution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'Event distribution' dashboard provides a comprehensive analysis of event data. It allows users to explore the distribution of duration_TON and understand the function of records based on evt_id, facilitating detailed data exploration through interactive tables.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distribution of TON based on the provided data and variables?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duration_TON data. The x-axis represents binned duration_TON values, while the y-axis shows the real duration_TON values. The fill axis is categorized by evt_id.</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function of the records based on the evt_id in the dataset?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table visualizes the Function against the Number of Records, with each cell colored and valued based on the evt_id.</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Event distribution.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2/3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Events per Train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'Events per Train' dashboard provides a comprehensive overview of train event data, including daily event speed, event frequency and severity, events per unit, and geographical distribution. It allows for detailed data exploration through interactive tables and a GPS map, enabling users to filter and analyze data based on various criteria.</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speed of the events per train on a daily basis?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shows the number of records over time, with evt_gts on the x-axis and Number of Records on the y-axis. Each cell is colored and valued based on the fill variable.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most frequent event recorded, and how serious are these events?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shows the Number of Records against evt_lv, with evt_id used for coloring each cell. Since evt_lv is a real number and evt_id is a string, the plot is most likely a table.</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event per unit in the specified region?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displays the number of events per train unit, categorized by the event ID and unit.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top right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are the GPS coordinates and IDs of events occurring per train, and how are they distributed on the map?</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visualization shows the geographical distribution of events based on GPS coordinates. The longitude is represented on the x-axis (evt_gps_lon) and the latitude on the y-axis (evt_gps_lat). Each circle represents an event identified by evt_id.</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Speed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by speed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AOI</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all or part of the project's 'AOI' (Area Of Interest)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evt_lv</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the severity of events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Maintenance Area</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maintenance-related depot areas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3/3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Evt Overview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'Evt Overview' dashboard provides a comprehensive analysis of event data, focusing on speed distribution, event seriousness levels, and their timestamps. It allows for detailed exploration through interactive tables that categorize and visualize data based on frequency and time, facilitating a deep understanding of maintenance area events.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speed distribution and most frequent event seriousness levels in the maintenance area based on the given data?</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displays the total count of events, categorized by Unit. The color of each cell represents the frequency level, ranging from 'Most Frequent' to 'Normal'.</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speed of the events over time and how many records are there?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displays the number of records (Number of Records) against event timestamps (evt_gts) and unit categories (Unit). Since the y-axis variable is categorical, this plot is most likely represented as a table where each cell is filled with color and value.</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relationship between event descriptions and their timestamps in the dataset?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displays evt_gts over time against evt_description, with the number of records as an integer value.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evt_lv</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the severity of events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aoi</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all or part of the project's 'AOI' (Area Of Interest)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Speed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by speed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Function</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is used to categorize different functions related to train events. It appears in multiple dashboards for operational analysis.</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Map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The map variable is used to visualize train locations and event distributions. It is essential for understanding operational data in the context of specific events.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Unit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identifies different parts of a train. It is recorded as context data for events.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aoi</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The variable represents an area of interest, commonly used in maintenance and event detection. It helps identify specific sections of the train for detailed analysis.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duration_TON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duration of a specific train event. It is used in various operational dashboards for monitoring event distributions and occurrences.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evt_description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describes events related to train operations. It is used in multiple dashboards for event analysis.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rPr>
                        <a:t>evt_gps_lat</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tc>
                <a:tc>
                  <a:txBody>
                    <a:bodyPr/>
                    <a:lstStyle/>
                    <a:p>
                      <a:pPr lvl="0">
                        <a:buNone/>
                      </a:pPr>
                      <a:r>
                        <a:rPr lang="en-US" sz="1000" b="0" i="0" u="none" strike="noStrike" noProof="0" dirty="0">
                          <a:solidFill>
                            <a:srgbClr val="1E3246"/>
                          </a:solidFill>
                          <a:latin typeface="Alstom"/>
                        </a:rPr>
                        <a:t>This variable records the latitude from the GPS during an event. It helps in locating the train's position.</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evt_gps_lon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longitude from the GPS data recorded during an event. It is used to map the location of the event on the dashboard.</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evt_gts</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p>
                  </a:txBody>
                  <a:tcPr marT="36000" marB="36000"/>
                </a:tc>
                <a:tc>
                  <a:txBody>
                    <a:bodyPr/>
                    <a:lstStyle/>
                    <a:p>
                      <a:pPr lvl="0">
                        <a:buNone/>
                      </a:pPr>
                      <a:r>
                        <a:rPr lang="en-US" sz="1000" b="0" i="0" u="none" strike="noStrike" noProof="0" dirty="0">
                          <a:solidFill>
                            <a:srgbClr val="1E3246"/>
                          </a:solidFill>
                          <a:latin typeface="Alstom"/>
                        </a:rPr>
                        <a:t>This variable records the timestamp of an event. It is used across multiple dashboards for tracking event occurrences.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evt_id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identifies specific events recorded in the system. It is used across multiple dashboards for event tracking and analysis.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1783249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evt_lv</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a:solidFill>
                          <a:srgbClr val="000000"/>
                        </a:solidFill>
                        <a:latin typeface="Alstom"/>
                      </a:endParaRPr>
                    </a:p>
                  </a:txBody>
                  <a:tcPr marT="36000" marB="36000">
                    <a:lnB w="12700" cap="flat" cmpd="sng" algn="ctr">
                      <a:noFill/>
                      <a:prstDash val="solid"/>
                      <a:round/>
                      <a:headEnd type="none" w="med" len="med"/>
                      <a:tailEnd type="none" w="med" len="med"/>
                    </a:lnB>
                  </a:tcPr>
                </a:tc>
                <a:tc>
                  <a:txBody>
                    <a:bodyPr/>
                    <a:lstStyle/>
                    <a:p>
                      <a:pPr lvl="0">
                        <a:buNone/>
                      </a:pPr>
                      <a:r>
                        <a:rPr lang="en-US" sz="1000" b="0" i="0" u="none" strike="noStrike" noProof="0" dirty="0">
                          <a:solidFill>
                            <a:srgbClr val="1E3246"/>
                          </a:solidFill>
                          <a:latin typeface="Alstom"/>
                        </a:rPr>
                        <a:t>This variable represents the seriousness of an event. It is recorded as context data for various event dashboards.</a:t>
                      </a:r>
                      <a:endParaRPr lang="en-US" sz="1000" dirty="0">
                        <a:solidFill>
                          <a:schemeClr val="accent3"/>
                        </a:solidFill>
                      </a:endParaRPr>
                    </a:p>
                  </a:txBody>
                  <a:tcPr marT="36000" marB="36000">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73072045"/>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