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8"/>
  </p:notesMasterIdLst>
  <p:sldIdLst>
    <p:sldId id="256" r:id="rId5"/>
    <p:sldId id="302" r:id="rId6"/>
    <p:sldId id="315" r:id="rId7"/>
    <p:sldId id="320" r:id="rId8"/>
    <p:sldId id="314" r:id="rId9"/>
    <p:sldId id="306" r:id="rId10"/>
    <p:sldId id="258" r:id="rId11"/>
    <p:sldId id="322" r:id="rId12"/>
    <p:sldId id="327" r:id="rId13"/>
    <p:sldId id="259" r:id="rId14"/>
    <p:sldId id="265" r:id="rId15"/>
    <p:sldId id="300" r:id="rId16"/>
    <p:sldId id="301" r:id="rId17"/>
    <p:sldId id="308" r:id="rId18"/>
    <p:sldId id="309" r:id="rId19"/>
    <p:sldId id="310" r:id="rId20"/>
    <p:sldId id="305" r:id="rId21"/>
    <p:sldId id="297" r:id="rId22"/>
    <p:sldId id="263" r:id="rId23"/>
    <p:sldId id="323" r:id="rId24"/>
    <p:sldId id="307" r:id="rId25"/>
    <p:sldId id="324" r:id="rId26"/>
    <p:sldId id="32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5" autoAdjust="0"/>
    <p:restoredTop sz="94675"/>
  </p:normalViewPr>
  <p:slideViewPr>
    <p:cSldViewPr snapToGrid="0">
      <p:cViewPr>
        <p:scale>
          <a:sx n="33" d="100"/>
          <a:sy n="33" d="100"/>
        </p:scale>
        <p:origin x="-571" y="-4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980522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4417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5230254" y="-37339"/>
            <a:ext cx="19217708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0370343" y="1604166"/>
            <a:ext cx="1" cy="2777349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2" name="Очень крутой…"/>
          <p:cNvSpPr txBox="1"/>
          <p:nvPr/>
        </p:nvSpPr>
        <p:spPr>
          <a:xfrm>
            <a:off x="6333143" y="2982941"/>
            <a:ext cx="16806776" cy="4156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dirty="0"/>
              <a:t>CAN WE INSURE OUR HAPPINESS?</a:t>
            </a:r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6463772" y="8798935"/>
            <a:ext cx="9443424" cy="117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dirty="0"/>
              <a:t>Han Da </a:t>
            </a:r>
            <a:r>
              <a:rPr lang="en-US" dirty="0" err="1"/>
              <a:t>Eun</a:t>
            </a:r>
            <a:r>
              <a:rPr lang="en-US" dirty="0"/>
              <a:t> BEK184</a:t>
            </a:r>
          </a:p>
        </p:txBody>
      </p:sp>
      <p:sp>
        <p:nvSpPr>
          <p:cNvPr id="55" name="Москва, 2017"/>
          <p:cNvSpPr txBox="1"/>
          <p:nvPr/>
        </p:nvSpPr>
        <p:spPr>
          <a:xfrm>
            <a:off x="7116915" y="11892516"/>
            <a:ext cx="9443424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dirty="0"/>
              <a:t>Moscow, 2022</a:t>
            </a:r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6855" y="1330739"/>
            <a:ext cx="2166348" cy="2792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Literature review (1)</a:t>
            </a:r>
          </a:p>
          <a:p>
            <a:pPr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6000" b="1" dirty="0">
                <a:latin typeface="Arial Narrow" charset="0"/>
                <a:ea typeface="Arial Narrow" charset="0"/>
                <a:cs typeface="Arial Narrow" charset="0"/>
              </a:rPr>
              <a:t>Programmes</a:t>
            </a:r>
            <a:r>
              <a:rPr lang="en-US" sz="6000" b="1" u="sng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4400" b="1" u="sng" dirty="0">
                <a:latin typeface="Arial Narrow" charset="0"/>
                <a:ea typeface="Arial Narrow" charset="0"/>
                <a:cs typeface="Arial Narrow" charset="0"/>
              </a:rPr>
              <a:t> </a:t>
            </a:r>
          </a:p>
        </p:txBody>
      </p:sp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8914" y="5358190"/>
          <a:ext cx="22453600" cy="673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21992"/>
                <a:gridCol w="7725747"/>
                <a:gridCol w="1903445"/>
                <a:gridCol w="100024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Author(s)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Title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Year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Valuable</a:t>
                      </a:r>
                      <a:r>
                        <a:rPr lang="en-US" sz="3400" baseline="0" dirty="0" smtClean="0"/>
                        <a:t> insights</a:t>
                      </a:r>
                      <a:endParaRPr lang="ru-RU" sz="3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Pak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u="none" strike="noStrike" cap="none" spc="0" baseline="0" dirty="0" smtClean="0">
                          <a:ln>
                            <a:noFill/>
                          </a:ln>
                          <a:uFillTx/>
                          <a:sym typeface="Helvetica Light"/>
                        </a:rPr>
                        <a:t>What are the effects of expanding social pension on health? Evidence from the Basic Pension in South Korea. 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2021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arenR"/>
                      </a:pPr>
                      <a:r>
                        <a:rPr lang="en-US" sz="3400" dirty="0" smtClean="0"/>
                        <a:t>Positive</a:t>
                      </a:r>
                      <a:r>
                        <a:rPr lang="en-US" sz="3400" baseline="0" dirty="0" smtClean="0"/>
                        <a:t> effect of s</a:t>
                      </a:r>
                      <a:r>
                        <a:rPr lang="en-US" sz="3400" dirty="0" smtClean="0"/>
                        <a:t>ocial pension growth on the </a:t>
                      </a:r>
                      <a:r>
                        <a:rPr lang="en-US" sz="3400" b="1" dirty="0" smtClean="0"/>
                        <a:t>mental health </a:t>
                      </a:r>
                      <a:r>
                        <a:rPr lang="en-US" sz="3400" dirty="0" smtClean="0"/>
                        <a:t>of older adults by increasing </a:t>
                      </a:r>
                      <a:r>
                        <a:rPr lang="en-US" sz="3400" b="1" dirty="0" smtClean="0"/>
                        <a:t>financial satisfaction</a:t>
                      </a:r>
                      <a:r>
                        <a:rPr lang="en-US" sz="3400" dirty="0" smtClean="0"/>
                        <a:t>; </a:t>
                      </a:r>
                    </a:p>
                    <a:p>
                      <a:pPr marL="457200" indent="-457200" algn="l">
                        <a:buAutoNum type="arabicParenR"/>
                      </a:pPr>
                      <a:r>
                        <a:rPr lang="en-US" sz="3400" dirty="0" smtClean="0"/>
                        <a:t>No effect on </a:t>
                      </a:r>
                      <a:r>
                        <a:rPr lang="en-US" sz="3400" b="1" dirty="0" smtClean="0"/>
                        <a:t>physical health</a:t>
                      </a:r>
                      <a:r>
                        <a:rPr lang="en-US" sz="3400" dirty="0" smtClean="0"/>
                        <a:t>.</a:t>
                      </a:r>
                      <a:endParaRPr lang="ru-RU" sz="3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Kim and</a:t>
                      </a:r>
                      <a:r>
                        <a:rPr lang="en-US" sz="3400" baseline="0" dirty="0" smtClean="0"/>
                        <a:t> Kwon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u="none" strike="noStrike" cap="none" spc="0" baseline="0" dirty="0" smtClean="0">
                          <a:ln>
                            <a:noFill/>
                          </a:ln>
                          <a:uFillTx/>
                          <a:sym typeface="Helvetica Light"/>
                        </a:rPr>
                        <a:t>The effect of extension of benefit coverage for cancer patients on health care utilization across different income groups in South Korea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2014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 smtClean="0"/>
                        <a:t>Expanding the benefit coverage of </a:t>
                      </a:r>
                      <a:r>
                        <a:rPr lang="en-US" sz="3400" b="0" dirty="0" smtClean="0"/>
                        <a:t>public health insurance</a:t>
                      </a:r>
                      <a:r>
                        <a:rPr lang="en-US" sz="3400" b="1" dirty="0" smtClean="0"/>
                        <a:t>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3400" dirty="0" smtClean="0"/>
                        <a:t> reduces the impact of </a:t>
                      </a:r>
                      <a:r>
                        <a:rPr lang="en-US" sz="3400" b="1" dirty="0" smtClean="0"/>
                        <a:t>private insurance</a:t>
                      </a:r>
                      <a:r>
                        <a:rPr lang="en-US" sz="3400" dirty="0" smtClean="0"/>
                        <a:t>;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3400" dirty="0" smtClean="0"/>
                        <a:t> improves </a:t>
                      </a:r>
                      <a:r>
                        <a:rPr lang="en-US" sz="3400" b="1" dirty="0" smtClean="0"/>
                        <a:t>equity</a:t>
                      </a:r>
                      <a:r>
                        <a:rPr lang="en-US" sz="3400" dirty="0" smtClean="0"/>
                        <a:t> in health care utilization.</a:t>
                      </a:r>
                      <a:endParaRPr lang="ru-RU" sz="3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 err="1" smtClean="0"/>
                        <a:t>Ruger</a:t>
                      </a:r>
                      <a:r>
                        <a:rPr lang="en-US" sz="3400" dirty="0" smtClean="0"/>
                        <a:t> and Kim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u="none" strike="noStrike" cap="none" spc="0" baseline="0" dirty="0" smtClean="0">
                          <a:ln>
                            <a:noFill/>
                          </a:ln>
                          <a:uFillTx/>
                          <a:sym typeface="Helvetica Light"/>
                        </a:rPr>
                        <a:t>Out-of-pocket healthcare spending by the poor and chronically ill in the Republic of Korea. 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2007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 smtClean="0"/>
                        <a:t>Small amount of Basic Pension</a:t>
                      </a:r>
                      <a:r>
                        <a:rPr lang="en-US" sz="3400" baseline="0" dirty="0" smtClean="0"/>
                        <a:t> </a:t>
                      </a:r>
                      <a:r>
                        <a:rPr lang="en-US" sz="3400" dirty="0" smtClean="0"/>
                        <a:t>benefits for improving physical strength or self-rated general health due to </a:t>
                      </a:r>
                      <a:r>
                        <a:rPr lang="en-US" sz="3400" b="1" dirty="0" smtClean="0"/>
                        <a:t>expensive treatments</a:t>
                      </a:r>
                      <a:r>
                        <a:rPr lang="en-US" sz="3400" dirty="0" smtClean="0"/>
                        <a:t>.</a:t>
                      </a:r>
                      <a:endParaRPr lang="ru-RU" sz="3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Goodman-Bacon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Public</a:t>
                      </a:r>
                      <a:r>
                        <a:rPr lang="en-US" sz="3600" baseline="0" dirty="0" smtClean="0"/>
                        <a:t> insurance and mortality: evidence from Medicaid implementation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1999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 smtClean="0"/>
                        <a:t>Medicaid program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</a:t>
                      </a:r>
                      <a:r>
                        <a:rPr lang="en-US" sz="3400" b="1" dirty="0" smtClean="0"/>
                        <a:t>reduced mortality rates</a:t>
                      </a:r>
                      <a:r>
                        <a:rPr lang="en-US" sz="3400" dirty="0" smtClean="0"/>
                        <a:t> among infants and children. </a:t>
                      </a:r>
                      <a:endParaRPr lang="ru-RU" sz="3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Literature review (2)</a:t>
            </a:r>
          </a:p>
          <a:p>
            <a:pPr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6000" b="1" dirty="0">
                <a:latin typeface="Arial Narrow" charset="0"/>
                <a:ea typeface="Arial Narrow" charset="0"/>
                <a:cs typeface="Arial Narrow" charset="0"/>
              </a:rPr>
              <a:t>Reasons</a:t>
            </a:r>
          </a:p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 </a:t>
            </a:r>
          </a:p>
        </p:txBody>
      </p:sp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40881" y="5316116"/>
          <a:ext cx="22453600" cy="7498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21992"/>
                <a:gridCol w="7184572"/>
                <a:gridCol w="1511559"/>
                <a:gridCol w="109354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Author(s)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Title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Year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Valuable</a:t>
                      </a:r>
                      <a:r>
                        <a:rPr lang="en-US" sz="3600" baseline="0" dirty="0" smtClean="0"/>
                        <a:t> insights</a:t>
                      </a:r>
                      <a:endParaRPr lang="ru-RU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Park et al. 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High Prevalence of depression diagnosis among medical aid beneficiaries: a Korean health insurance database study.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2017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marR="0" indent="-742950" algn="l" defTabSz="8215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3600" b="1" dirty="0" smtClean="0"/>
                        <a:t>Medical Aid </a:t>
                      </a:r>
                      <a:r>
                        <a:rPr lang="en-US" sz="3600" b="0" dirty="0" smtClean="0"/>
                        <a:t>recipients are more likely to be diagnosed with depression than health insurance recipients ;</a:t>
                      </a:r>
                    </a:p>
                    <a:p>
                      <a:pPr marL="742950" marR="0" indent="-742950" algn="l" defTabSz="8215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3600" b="0" dirty="0" smtClean="0"/>
                        <a:t>Variables like being a </a:t>
                      </a:r>
                      <a:r>
                        <a:rPr lang="en-US" sz="3600" b="1" dirty="0" smtClean="0"/>
                        <a:t>woman</a:t>
                      </a:r>
                      <a:r>
                        <a:rPr lang="en-US" sz="3600" b="0" dirty="0" smtClean="0"/>
                        <a:t> and </a:t>
                      </a:r>
                      <a:r>
                        <a:rPr lang="en-US" sz="3600" b="1" dirty="0" smtClean="0"/>
                        <a:t>living in a rural area </a:t>
                      </a:r>
                      <a:r>
                        <a:rPr lang="en-US" sz="3600" b="0" dirty="0" smtClean="0"/>
                        <a:t>linked to a higher risk of depression diagnosis. </a:t>
                      </a:r>
                      <a:endParaRPr lang="ru-RU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Jones and </a:t>
                      </a:r>
                      <a:r>
                        <a:rPr lang="en-US" sz="3600" dirty="0" err="1" smtClean="0"/>
                        <a:t>Urasawa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15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Reducing the high rate of poverty among the elderly in Korea. </a:t>
                      </a:r>
                      <a:endParaRPr lang="ru-RU" sz="3600" b="0" i="0" u="none" strike="noStrike" cap="none" spc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2014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/>
                        <a:t>1)   </a:t>
                      </a:r>
                      <a:r>
                        <a:rPr lang="en-US" sz="3600" b="0" baseline="0" dirty="0" smtClean="0"/>
                        <a:t> First most common reason </a:t>
                      </a:r>
                      <a:r>
                        <a:rPr lang="en-US" sz="3600" b="0" dirty="0" smtClean="0"/>
                        <a:t>for older people considering suicide - </a:t>
                      </a:r>
                      <a:r>
                        <a:rPr lang="en-US" sz="3600" b="1" dirty="0" smtClean="0"/>
                        <a:t>disease and incapacity</a:t>
                      </a:r>
                      <a:r>
                        <a:rPr lang="en-US" sz="3600" b="0" dirty="0" smtClean="0"/>
                        <a:t>, second</a:t>
                      </a:r>
                      <a:r>
                        <a:rPr lang="en-US" sz="3600" b="0" baseline="0" dirty="0" smtClean="0"/>
                        <a:t> reason - </a:t>
                      </a:r>
                      <a:r>
                        <a:rPr lang="en-US" sz="3600" b="1" dirty="0" smtClean="0"/>
                        <a:t>economic hardship</a:t>
                      </a:r>
                      <a:r>
                        <a:rPr lang="en-US" sz="3600" b="0" dirty="0" smtClean="0"/>
                        <a:t>;</a:t>
                      </a:r>
                    </a:p>
                    <a:p>
                      <a:pPr algn="l"/>
                      <a:r>
                        <a:rPr lang="en-US" sz="3600" b="0" dirty="0" smtClean="0"/>
                        <a:t>2)    High poverty rate linked to a drop in </a:t>
                      </a:r>
                      <a:r>
                        <a:rPr lang="en-US" sz="3600" b="1" dirty="0" smtClean="0"/>
                        <a:t>family assistance</a:t>
                      </a:r>
                      <a:r>
                        <a:rPr lang="en-US" sz="3600" b="0" dirty="0" smtClean="0"/>
                        <a:t>.</a:t>
                      </a:r>
                      <a:endParaRPr lang="ru-RU" sz="3600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Yun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NMHC </a:t>
                      </a:r>
                      <a:r>
                        <a:rPr lang="en-US" sz="36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jeongsingeongang</a:t>
                      </a:r>
                      <a:r>
                        <a:rPr lang="en-US" sz="36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n-US" sz="36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donghyang</a:t>
                      </a:r>
                      <a:r>
                        <a:rPr lang="en-US" sz="36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vol.26 [NMHC Mental Health Trends vol.26]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2022</a:t>
                      </a:r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/>
                        <a:t>Causes</a:t>
                      </a:r>
                      <a:r>
                        <a:rPr lang="en-US" sz="3600" b="0" baseline="0" dirty="0" smtClean="0"/>
                        <a:t> of</a:t>
                      </a:r>
                      <a:r>
                        <a:rPr lang="en-US" sz="3600" b="0" dirty="0" smtClean="0"/>
                        <a:t> the high suicide rate among the elderly: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3600" b="0" baseline="0" dirty="0" smtClean="0"/>
                        <a:t> </a:t>
                      </a:r>
                      <a:r>
                        <a:rPr lang="en-US" sz="3600" b="0" dirty="0" smtClean="0"/>
                        <a:t>rapid </a:t>
                      </a:r>
                      <a:r>
                        <a:rPr lang="en-US" sz="3600" b="1" dirty="0" smtClean="0"/>
                        <a:t>aging </a:t>
                      </a:r>
                      <a:r>
                        <a:rPr lang="en-US" sz="3600" b="0" dirty="0" smtClean="0"/>
                        <a:t>of the Korean population;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3600" b="0" dirty="0" smtClean="0"/>
                        <a:t> the deterioration of </a:t>
                      </a:r>
                      <a:r>
                        <a:rPr lang="en-US" sz="3600" b="1" dirty="0" smtClean="0"/>
                        <a:t>family culture</a:t>
                      </a:r>
                      <a:r>
                        <a:rPr lang="en-US" sz="3600" b="0" dirty="0" smtClean="0"/>
                        <a:t>;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sz="3600" b="0" dirty="0" smtClean="0"/>
                        <a:t> a</a:t>
                      </a:r>
                      <a:r>
                        <a:rPr lang="en-US" sz="3600" b="1" dirty="0" smtClean="0"/>
                        <a:t> </a:t>
                      </a:r>
                      <a:r>
                        <a:rPr lang="en-US" sz="3600" b="0" dirty="0" smtClean="0"/>
                        <a:t>lack of </a:t>
                      </a:r>
                      <a:r>
                        <a:rPr lang="en-US" sz="3600" b="1" dirty="0" smtClean="0"/>
                        <a:t>welfare infrastructure </a:t>
                      </a:r>
                      <a:r>
                        <a:rPr lang="en-US" sz="3600" b="0" dirty="0" smtClean="0"/>
                        <a:t>for the elderly. </a:t>
                      </a:r>
                      <a:endParaRPr lang="ru-RU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200" b="1" cap="all" dirty="0" smtClean="0">
                <a:latin typeface="+mn-lt"/>
                <a:ea typeface="+mn-ea"/>
                <a:cs typeface="+mn-cs"/>
                <a:sym typeface="Arial Narrow"/>
              </a:rPr>
              <a:t>Methods: </a:t>
            </a:r>
            <a:r>
              <a:rPr lang="en-US" sz="6000" b="1" cap="all" dirty="0" smtClean="0">
                <a:latin typeface="+mn-lt"/>
                <a:ea typeface="+mn-ea"/>
                <a:cs typeface="+mn-cs"/>
                <a:sym typeface="Arial Narrow"/>
              </a:rPr>
              <a:t>Data</a:t>
            </a:r>
            <a:endParaRPr lang="en-US" sz="60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81" name="Заголовок основного текста"/>
          <p:cNvSpPr txBox="1"/>
          <p:nvPr/>
        </p:nvSpPr>
        <p:spPr>
          <a:xfrm>
            <a:off x="1237907" y="4292083"/>
            <a:ext cx="16073439" cy="5895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ko-KR" altLang="en-US" sz="3600" dirty="0"/>
              <a:t/>
            </a:r>
            <a:br>
              <a:rPr lang="ko-KR" altLang="en-US" sz="3600" dirty="0"/>
            </a:br>
            <a:endParaRPr lang="ko-KR" altLang="en-US" sz="3600" dirty="0"/>
          </a:p>
        </p:txBody>
      </p:sp>
      <p:sp>
        <p:nvSpPr>
          <p:cNvPr id="82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735494" y="7530148"/>
            <a:ext cx="1858657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685800" indent="-685800" algn="l"/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14106" y="4889241"/>
          <a:ext cx="16256000" cy="5990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  <a:gridCol w="8128000"/>
              </a:tblGrid>
              <a:tr h="1497563">
                <a:tc gridSpan="2">
                  <a:txBody>
                    <a:bodyPr/>
                    <a:lstStyle/>
                    <a:p>
                      <a:pPr marL="0" marR="0" indent="0" algn="ctr" defTabSz="8215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dirty="0" smtClean="0">
                          <a:latin typeface="+mn-lt"/>
                        </a:rPr>
                        <a:t>The Korean Longitudinal Study of Aging (</a:t>
                      </a:r>
                      <a:r>
                        <a:rPr lang="en-US" sz="4800" b="1" dirty="0" err="1" smtClean="0">
                          <a:latin typeface="+mn-lt"/>
                        </a:rPr>
                        <a:t>KLoSA</a:t>
                      </a:r>
                      <a:r>
                        <a:rPr lang="en-US" sz="4800" b="1" dirty="0" smtClean="0">
                          <a:latin typeface="+mn-lt"/>
                        </a:rPr>
                        <a:t>)</a:t>
                      </a:r>
                      <a:endParaRPr lang="en-US" sz="4800" dirty="0" smtClean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497563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Year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2006-2020, biannual</a:t>
                      </a:r>
                      <a:endParaRPr lang="ru-RU" sz="4800" dirty="0"/>
                    </a:p>
                  </a:txBody>
                  <a:tcPr/>
                </a:tc>
              </a:tr>
              <a:tr h="1497563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Age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Over 45</a:t>
                      </a:r>
                      <a:endParaRPr lang="ru-RU" sz="4800" dirty="0"/>
                    </a:p>
                  </a:txBody>
                  <a:tcPr/>
                </a:tc>
              </a:tr>
              <a:tr h="1497563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Sample</a:t>
                      </a:r>
                      <a:r>
                        <a:rPr lang="en-US" sz="4800" baseline="0" dirty="0" smtClean="0"/>
                        <a:t> size</a:t>
                      </a:r>
                      <a:endParaRPr lang="ru-RU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10 000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altLang="ko-KR" sz="7200" b="1" cap="all" dirty="0">
                <a:sym typeface="Arial Narrow"/>
              </a:rPr>
              <a:t>Methods: </a:t>
            </a:r>
            <a:r>
              <a:rPr lang="en-US" altLang="ko-KR" sz="6000" b="1" cap="all" dirty="0" smtClean="0">
                <a:sym typeface="Arial Narrow"/>
              </a:rPr>
              <a:t>Descriptive statistics (2)</a:t>
            </a:r>
          </a:p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5400" dirty="0" smtClean="0">
                <a:latin typeface="+mn-lt"/>
                <a:ea typeface="맑은 고딕"/>
                <a:cs typeface="times" pitchFamily="18" charset="0"/>
              </a:rPr>
              <a:t>Dependent variables</a:t>
            </a:r>
            <a:endParaRPr lang="ru-RU" sz="5400" cap="all" dirty="0" smtClean="0">
              <a:latin typeface="+mn-lt"/>
              <a:cs typeface="times" pitchFamily="18" charset="0"/>
              <a:sym typeface="Arial Narrow"/>
            </a:endParaRPr>
          </a:p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60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82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Descriptive Statistics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342416" y="6381345"/>
          <a:ext cx="20914472" cy="5851059"/>
        </p:xfrm>
        <a:graphic>
          <a:graphicData uri="http://schemas.openxmlformats.org/drawingml/2006/table">
            <a:tbl>
              <a:tblPr/>
              <a:tblGrid>
                <a:gridCol w="2614309"/>
                <a:gridCol w="2614309"/>
                <a:gridCol w="2614309"/>
                <a:gridCol w="2614309"/>
                <a:gridCol w="2614309"/>
                <a:gridCol w="2614309"/>
                <a:gridCol w="2614309"/>
                <a:gridCol w="2614309"/>
              </a:tblGrid>
              <a:tr h="1468149"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 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Variable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Definition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 Obs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 Mean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 Std. Dev.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 Min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 Max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856"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Measures of happiness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Life satisfaction </a:t>
                      </a:r>
                      <a:endParaRPr lang="ru-RU" sz="3000" b="1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21531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(Continuous) </a:t>
                      </a:r>
                      <a:b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</a:b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Totally</a:t>
                      </a:r>
                      <a:r>
                        <a:rPr lang="en-US" sz="3000" b="0" i="0" u="none" strike="noStrike" baseline="0" dirty="0" smtClean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 satisfied (100), totally unsatisfied (0)</a:t>
                      </a: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/>
                      </a:r>
                      <a:b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</a:br>
                      <a:endParaRPr lang="ru-RU" sz="3000" b="0" i="0" u="none" strike="noStrike" dirty="0" smtClean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63215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61.2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18.2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0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100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79443">
                <a:tc>
                  <a:txBody>
                    <a:bodyPr/>
                    <a:lstStyle/>
                    <a:p>
                      <a:pPr algn="l" fontAlgn="t"/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Depression</a:t>
                      </a:r>
                      <a:endParaRPr lang="ru-RU" sz="3000" b="1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Depressed (1), nondepressed (0)</a:t>
                      </a:r>
                      <a:endParaRPr lang="ru-RU" sz="3000" b="0" i="0" u="none" strike="noStrike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 smtClean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47776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0.07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0.26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0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1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847"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 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CESD-10</a:t>
                      </a:r>
                      <a:endParaRPr lang="ru-RU" sz="3000" b="1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times" pitchFamily="18" charset="0"/>
                          <a:ea typeface="맑은 고딕"/>
                          <a:cs typeface="times" pitchFamily="18" charset="0"/>
                        </a:rPr>
                        <a:t>(Continuous)</a:t>
                      </a:r>
                      <a:endParaRPr lang="ru-RU" sz="3000" b="0" i="0" u="none" strike="noStrike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63215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1.73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1.94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0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" pitchFamily="18" charset="0"/>
                          <a:cs typeface="times" pitchFamily="18" charset="0"/>
                        </a:rPr>
                        <a:t>10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altLang="ko-KR" sz="7200" b="1" cap="all" dirty="0">
                <a:sym typeface="Arial Narrow"/>
              </a:rPr>
              <a:t>Methods: </a:t>
            </a:r>
            <a:r>
              <a:rPr lang="en-US" altLang="ko-KR" sz="6000" b="1" cap="all" dirty="0" smtClean="0">
                <a:sym typeface="Arial Narrow"/>
              </a:rPr>
              <a:t>Descriptive statistics (3)</a:t>
            </a:r>
          </a:p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5400" b="1" cap="all" dirty="0" err="1" smtClean="0">
                <a:latin typeface="Arial Narrow" charset="0"/>
                <a:ea typeface="Arial Narrow" charset="0"/>
                <a:cs typeface="Arial Narrow" charset="0"/>
                <a:sym typeface="Arial Narrow"/>
              </a:rPr>
              <a:t>TREAtment</a:t>
            </a:r>
            <a:r>
              <a:rPr lang="en-US" sz="5400" b="1" cap="all" dirty="0" smtClean="0">
                <a:latin typeface="Arial Narrow" charset="0"/>
                <a:ea typeface="Arial Narrow" charset="0"/>
                <a:cs typeface="Arial Narrow" charset="0"/>
                <a:sym typeface="Arial Narrow"/>
              </a:rPr>
              <a:t> variable</a:t>
            </a:r>
            <a:endParaRPr lang="en-US" sz="5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82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Times New Roman" pitchFamily="18" charset="0"/>
                <a:cs typeface="Times New Roman" pitchFamily="18" charset="0"/>
              </a:rPr>
              <a:t>Descriptive Statistics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3314" y="5797683"/>
          <a:ext cx="22431984" cy="3464993"/>
        </p:xfrm>
        <a:graphic>
          <a:graphicData uri="http://schemas.openxmlformats.org/drawingml/2006/table">
            <a:tbl>
              <a:tblPr/>
              <a:tblGrid>
                <a:gridCol w="2803998"/>
                <a:gridCol w="2803998"/>
                <a:gridCol w="2803998"/>
                <a:gridCol w="2803998"/>
                <a:gridCol w="2803998"/>
                <a:gridCol w="2803998"/>
                <a:gridCol w="2803998"/>
                <a:gridCol w="2803998"/>
              </a:tblGrid>
              <a:tr h="1154998"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 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Variable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Definition</a:t>
                      </a:r>
                      <a:endParaRPr lang="ru-RU" sz="3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Obs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Mean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Std. Dev.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Min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Max </a:t>
                      </a: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995"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Insurance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National Health Insurance</a:t>
                      </a:r>
                      <a:endParaRPr lang="ru-RU" sz="3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Enrolled (1), not enrolled and covered by the Medical Aid program (0)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63185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0.055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0.227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Очень крутой заголовок…"/>
          <p:cNvSpPr txBox="1"/>
          <p:nvPr/>
        </p:nvSpPr>
        <p:spPr>
          <a:xfrm>
            <a:off x="1018387" y="2291850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altLang="ko-KR" sz="7200" b="1" cap="all" dirty="0">
                <a:sym typeface="Arial Narrow"/>
              </a:rPr>
              <a:t>Methods: </a:t>
            </a:r>
            <a:r>
              <a:rPr lang="en-US" altLang="ko-KR" sz="6000" b="1" cap="all" dirty="0" smtClean="0">
                <a:sym typeface="Arial Narrow"/>
              </a:rPr>
              <a:t>Descriptive statistics (3)</a:t>
            </a:r>
          </a:p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5400" b="1" cap="all" dirty="0" err="1" smtClean="0">
                <a:latin typeface="Arial Narrow" charset="0"/>
                <a:ea typeface="Arial Narrow" charset="0"/>
                <a:cs typeface="Arial Narrow" charset="0"/>
                <a:sym typeface="Arial Narrow"/>
              </a:rPr>
              <a:t>CoVariates</a:t>
            </a:r>
            <a:endParaRPr lang="en-US" sz="5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82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6965745"/>
              </p:ext>
            </p:extLst>
          </p:nvPr>
        </p:nvGraphicFramePr>
        <p:xfrm>
          <a:off x="642025" y="4844373"/>
          <a:ext cx="23074008" cy="7478258"/>
        </p:xfrm>
        <a:graphic>
          <a:graphicData uri="http://schemas.openxmlformats.org/drawingml/2006/table">
            <a:tbl>
              <a:tblPr/>
              <a:tblGrid>
                <a:gridCol w="2462122"/>
                <a:gridCol w="2550695"/>
                <a:gridCol w="12555336"/>
                <a:gridCol w="1147864"/>
                <a:gridCol w="1147864"/>
                <a:gridCol w="1381328"/>
                <a:gridCol w="972766"/>
                <a:gridCol w="856033"/>
              </a:tblGrid>
              <a:tr h="161809"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 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Variable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Definition</a:t>
                      </a:r>
                      <a:endParaRPr lang="ru-RU" sz="3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Obs 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Mean 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Std. Dev. 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Min 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Max 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89"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Socio-demographic characteristics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Gender</a:t>
                      </a:r>
                      <a:endParaRPr lang="ru-RU" sz="3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Male (1), Female (0)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63215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0.429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0.495</a:t>
                      </a:r>
                      <a:endParaRPr lang="ru-RU" sz="3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3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8756">
                <a:tc>
                  <a:txBody>
                    <a:bodyPr/>
                    <a:lstStyle/>
                    <a:p>
                      <a:pPr algn="l" fontAlgn="t"/>
                      <a:endParaRPr lang="ru-RU" sz="3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Age</a:t>
                      </a:r>
                      <a:endParaRPr lang="ru-RU" sz="3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(Continuous)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63215</a:t>
                      </a:r>
                      <a:endParaRPr lang="ru-RU" sz="3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66.2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10.888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45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107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52535">
                <a:tc>
                  <a:txBody>
                    <a:bodyPr/>
                    <a:lstStyle/>
                    <a:p>
                      <a:pPr algn="l" fontAlgn="t"/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Marital status</a:t>
                      </a:r>
                      <a:endParaRPr lang="ru-RU" sz="3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Married (1), divorced/ widowed or afflicted/ separated/ never married (0)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63214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0.764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0.425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9424">
                <a:tc>
                  <a:txBody>
                    <a:bodyPr/>
                    <a:lstStyle/>
                    <a:p>
                      <a:pPr algn="l" fontAlgn="t"/>
                      <a:endParaRPr lang="ru-RU" sz="3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Education</a:t>
                      </a:r>
                      <a:endParaRPr lang="ru-RU" sz="3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Primary school or below (1), junior high school (2), senior high school (3), university or above (4)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63203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2.081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1.08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1027">
                <a:tc>
                  <a:txBody>
                    <a:bodyPr/>
                    <a:lstStyle/>
                    <a:p>
                      <a:pPr algn="l" fontAlgn="t"/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Frequency of meeting close people</a:t>
                      </a:r>
                      <a:endParaRPr lang="ru-RU" sz="3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More than four times a week (1), twice or three times a week (2), once a week (3), once in two weeks (4), once a month (5), once in two months (6), once in three – four months (7), once or twice a year (8), rarely seen in a year (9), absence of close people </a:t>
                      </a: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(10) 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63213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3.665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2.662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4024" marR="4024" marT="40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Очень крутой заголовок…"/>
          <p:cNvSpPr txBox="1"/>
          <p:nvPr/>
        </p:nvSpPr>
        <p:spPr>
          <a:xfrm>
            <a:off x="1018387" y="2291850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altLang="ko-KR" sz="7200" b="1" cap="all" dirty="0">
                <a:sym typeface="Arial Narrow"/>
              </a:rPr>
              <a:t>Methods: </a:t>
            </a:r>
            <a:r>
              <a:rPr lang="en-US" altLang="ko-KR" sz="6000" b="1" cap="all" dirty="0" smtClean="0">
                <a:sym typeface="Arial Narrow"/>
              </a:rPr>
              <a:t>Descriptive statistics (4)</a:t>
            </a:r>
          </a:p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5400" b="1" cap="all" dirty="0" smtClean="0">
                <a:latin typeface="Arial Narrow" charset="0"/>
                <a:ea typeface="Arial Narrow" charset="0"/>
                <a:cs typeface="Arial Narrow" charset="0"/>
                <a:sym typeface="Arial Narrow"/>
              </a:rPr>
              <a:t>Covariates</a:t>
            </a:r>
            <a:endParaRPr lang="en-US" sz="5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82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035" y="4597718"/>
          <a:ext cx="22217971" cy="8436858"/>
        </p:xfrm>
        <a:graphic>
          <a:graphicData uri="http://schemas.openxmlformats.org/drawingml/2006/table">
            <a:tbl>
              <a:tblPr/>
              <a:tblGrid>
                <a:gridCol w="2440417"/>
                <a:gridCol w="2440417"/>
                <a:gridCol w="5897412"/>
                <a:gridCol w="1678057"/>
                <a:gridCol w="2440417"/>
                <a:gridCol w="2440417"/>
                <a:gridCol w="2440417"/>
                <a:gridCol w="2440417"/>
              </a:tblGrid>
              <a:tr h="238926"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 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Variable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Definition</a:t>
                      </a:r>
                      <a:endParaRPr lang="ru-RU" sz="3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Obs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Mean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Std. Dev.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Min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Max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676">
                <a:tc>
                  <a:txBody>
                    <a:bodyPr/>
                    <a:lstStyle/>
                    <a:p>
                      <a:pPr marL="0" marR="0" indent="0" algn="l" defTabSz="821531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  <a:ea typeface="맑은 고딕"/>
                        </a:rPr>
                        <a:t>Socio-demographic characteristics</a:t>
                      </a:r>
                      <a:endParaRPr lang="ru-RU" sz="3000" b="0" i="0" u="none" strike="noStrike" dirty="0" smtClean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 fontAlgn="t"/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Region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Big cities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63215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0.24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0.43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68014">
                <a:tc>
                  <a:txBody>
                    <a:bodyPr/>
                    <a:lstStyle/>
                    <a:p>
                      <a:pPr algn="l" fontAlgn="t"/>
                      <a:endParaRPr lang="ru-RU" sz="3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ru-RU" sz="3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Small and medium-sized cities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63215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0.43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0.5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8676">
                <a:tc>
                  <a:txBody>
                    <a:bodyPr/>
                    <a:lstStyle/>
                    <a:p>
                      <a:pPr algn="l" fontAlgn="t"/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ru-RU" sz="30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Towns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63215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0.33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0.47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696">
                <a:tc>
                  <a:txBody>
                    <a:bodyPr/>
                    <a:lstStyle/>
                    <a:p>
                      <a:pPr algn="l" fontAlgn="t"/>
                      <a:endParaRPr lang="ru-RU" sz="3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Health status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Perfect (1), very good (2), good (3), average (4), bad (5)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63215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3.7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0.93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6689">
                <a:tc>
                  <a:txBody>
                    <a:bodyPr/>
                    <a:lstStyle/>
                    <a:p>
                      <a:pPr algn="l" fontAlgn="t"/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Number of children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(Continuous)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60629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2.92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1.49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0033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Economic status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Income satisfaction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(Continuous)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63215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52.8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21.4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lang="ru-RU" sz="3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100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4702"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Employment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Employed (1), unemployed (0) 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63215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0.4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0.49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ru-RU" sz="3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4508" marR="4508" marT="450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 smtClean="0">
                <a:latin typeface="Arial Narrow" charset="0"/>
                <a:ea typeface="Arial Narrow" charset="0"/>
                <a:cs typeface="Arial Narrow" charset="0"/>
              </a:rPr>
              <a:t>Methods</a:t>
            </a:r>
            <a:endParaRPr lang="en-US" sz="70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4" name="Заголовок основного текста"/>
          <p:cNvSpPr txBox="1"/>
          <p:nvPr/>
        </p:nvSpPr>
        <p:spPr>
          <a:xfrm>
            <a:off x="1271307" y="6827625"/>
            <a:ext cx="20927434" cy="4180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marL="1143000" indent="-1143000">
              <a:buFontTx/>
              <a:buChar char="-"/>
            </a:pPr>
            <a:endParaRPr lang="en-US" sz="8000" dirty="0" smtClean="0"/>
          </a:p>
          <a:p>
            <a:pPr marL="1143000" indent="-1143000">
              <a:buFontTx/>
              <a:buChar char="-"/>
            </a:pPr>
            <a:endParaRPr lang="en-US" sz="8000" dirty="0" smtClean="0"/>
          </a:p>
          <a:p>
            <a:pPr marL="1143000" indent="-1143000"/>
            <a:endParaRPr lang="en-US" sz="6000" b="0" dirty="0" smtClean="0"/>
          </a:p>
          <a:p>
            <a:pPr marL="1143000" indent="-1143000">
              <a:buFont typeface="Arial" pitchFamily="34" charset="0"/>
              <a:buChar char="•"/>
            </a:pPr>
            <a:r>
              <a:rPr lang="en-US" sz="6000" b="0" dirty="0" smtClean="0"/>
              <a:t>Difference-in-difference</a:t>
            </a:r>
          </a:p>
          <a:p>
            <a:pPr marL="1143000" indent="-1143000"/>
            <a:endParaRPr lang="en-US" sz="6000" b="0" dirty="0" smtClean="0"/>
          </a:p>
          <a:p>
            <a:pPr marL="1143000" indent="-1143000">
              <a:buFont typeface="Arial" pitchFamily="34" charset="0"/>
              <a:buChar char="•"/>
            </a:pPr>
            <a:endParaRPr lang="en-US" sz="6000" b="0" dirty="0" smtClean="0"/>
          </a:p>
          <a:p>
            <a:pPr marL="1143000" indent="-1143000"/>
            <a:endParaRPr lang="en-US" sz="6000" b="0" dirty="0" smtClean="0"/>
          </a:p>
          <a:p>
            <a:pPr marL="1143000" indent="-1143000">
              <a:buFont typeface="Arial" pitchFamily="34" charset="0"/>
              <a:buChar char="•"/>
            </a:pPr>
            <a:endParaRPr lang="en-US" sz="6000" b="0" dirty="0" smtClean="0"/>
          </a:p>
          <a:p>
            <a:pPr marL="742950" indent="-742950"/>
            <a:endParaRPr lang="en-US" sz="8000" dirty="0"/>
          </a:p>
        </p:txBody>
      </p:sp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927813" y="8521066"/>
          <a:ext cx="16256000" cy="3998613"/>
        </p:xfrm>
        <a:graphic>
          <a:graphicData uri="http://schemas.openxmlformats.org/drawingml/2006/table">
            <a:tbl>
              <a:tblPr firstRow="1" lastCol="1" bandRow="1">
                <a:tableStyleId>{3B4B98B0-60AC-42C2-AFA5-B58CD77FA1E5}</a:tableStyleId>
              </a:tblPr>
              <a:tblGrid>
                <a:gridCol w="8128000"/>
                <a:gridCol w="8128000"/>
              </a:tblGrid>
              <a:tr h="1362236">
                <a:tc>
                  <a:txBody>
                    <a:bodyPr/>
                    <a:lstStyle/>
                    <a:p>
                      <a:r>
                        <a:rPr lang="en-US" sz="4500" dirty="0" smtClean="0"/>
                        <a:t>Treatment</a:t>
                      </a:r>
                      <a:r>
                        <a:rPr lang="en-US" sz="4500" baseline="0" dirty="0" smtClean="0"/>
                        <a:t> group</a:t>
                      </a:r>
                      <a:endParaRPr lang="ru-RU" sz="4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500" dirty="0" smtClean="0"/>
                        <a:t>Control group</a:t>
                      </a:r>
                      <a:endParaRPr lang="ru-RU" sz="4500" dirty="0"/>
                    </a:p>
                  </a:txBody>
                  <a:tcPr/>
                </a:tc>
              </a:tr>
              <a:tr h="2636377">
                <a:tc>
                  <a:txBody>
                    <a:bodyPr/>
                    <a:lstStyle/>
                    <a:p>
                      <a:r>
                        <a:rPr lang="en-US" sz="4400" b="0" u="none" strike="noStrike" cap="none" spc="0" baseline="0" dirty="0" smtClean="0">
                          <a:ln>
                            <a:noFill/>
                          </a:ln>
                          <a:uFillTx/>
                          <a:sym typeface="Helvetica Light"/>
                        </a:rPr>
                        <a:t>National Health Insurance beneficiaries</a:t>
                      </a:r>
                      <a:endParaRPr lang="ru-RU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0" u="none" strike="noStrike" cap="none" spc="0" baseline="0" dirty="0" smtClean="0">
                          <a:ln>
                            <a:noFill/>
                          </a:ln>
                          <a:uFillTx/>
                          <a:sym typeface="Helvetica Light"/>
                        </a:rPr>
                        <a:t>Medical Aid beneficiaries</a:t>
                      </a:r>
                      <a:endParaRPr lang="ru-RU" sz="44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702" y="5290681"/>
            <a:ext cx="11663596" cy="175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2217940" y="4630710"/>
            <a:ext cx="482492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Formula:</a:t>
            </a: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Заголовок основного текста"/>
          <p:cNvSpPr txBox="1"/>
          <p:nvPr/>
        </p:nvSpPr>
        <p:spPr>
          <a:xfrm>
            <a:off x="1984357" y="9441271"/>
            <a:ext cx="16073439" cy="1324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endParaRPr lang="en-US" dirty="0"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6200" y="63182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" y="63182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76200" y="63182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76200" y="63182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76200" y="631825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Очень крутой заголовок…"/>
          <p:cNvSpPr txBox="1"/>
          <p:nvPr/>
        </p:nvSpPr>
        <p:spPr>
          <a:xfrm>
            <a:off x="2384627" y="981594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200" b="1" cap="all" dirty="0">
                <a:latin typeface="+mn-lt"/>
                <a:ea typeface="+mn-ea"/>
                <a:cs typeface="+mn-cs"/>
                <a:sym typeface="Arial Narrow"/>
              </a:rPr>
              <a:t>RESULTS </a:t>
            </a:r>
            <a:r>
              <a:rPr lang="en-US" sz="7200" b="1" cap="all" dirty="0" smtClean="0">
                <a:latin typeface="+mn-lt"/>
                <a:ea typeface="+mn-ea"/>
                <a:cs typeface="+mn-cs"/>
                <a:sym typeface="Arial Narrow"/>
              </a:rPr>
              <a:t>anticipated</a:t>
            </a:r>
            <a:endParaRPr lang="en-US" sz="70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691639" y="2103123"/>
          <a:ext cx="19528806" cy="10441570"/>
        </p:xfrm>
        <a:graphic>
          <a:graphicData uri="http://schemas.openxmlformats.org/drawingml/2006/table">
            <a:tbl>
              <a:tblPr/>
              <a:tblGrid>
                <a:gridCol w="4197780"/>
                <a:gridCol w="5110342"/>
                <a:gridCol w="5110342"/>
                <a:gridCol w="5110342"/>
              </a:tblGrid>
              <a:tr h="431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(2)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(3)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1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3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latin typeface="Times New Roman"/>
                          <a:ea typeface="Times New Roman"/>
                          <a:cs typeface="Times New Roman"/>
                        </a:rPr>
                        <a:t>Depression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latin typeface="Times New Roman"/>
                          <a:ea typeface="Times New Roman"/>
                          <a:cs typeface="Times New Roman"/>
                        </a:rPr>
                        <a:t>CESD-10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latin typeface="Times New Roman"/>
                          <a:ea typeface="Times New Roman"/>
                          <a:cs typeface="Times New Roman"/>
                        </a:rPr>
                        <a:t>Life</a:t>
                      </a:r>
                      <a:r>
                        <a:rPr lang="en-US" sz="30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satisfaction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9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National Health Insurance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0.0652</a:t>
                      </a:r>
                      <a:r>
                        <a:rPr lang="en-US" sz="30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-0.114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-5.013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1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Year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0.00308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-0.553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0.667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279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National Health Insurance #Year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0.0599</a:t>
                      </a:r>
                      <a:r>
                        <a:rPr lang="en-US" sz="30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**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0.867</a:t>
                      </a:r>
                      <a:r>
                        <a:rPr lang="en-US" sz="30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-0.844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1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Marital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-0.0138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-0.110</a:t>
                      </a:r>
                      <a:r>
                        <a:rPr lang="en-US" sz="30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1.803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Age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-0.000522</a:t>
                      </a:r>
                      <a:r>
                        <a:rPr lang="en-US" sz="30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0.00873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0.00506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59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Frequency of meeting close people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0.00357</a:t>
                      </a:r>
                      <a:r>
                        <a:rPr lang="en-US" sz="30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0.125</a:t>
                      </a:r>
                      <a:r>
                        <a:rPr lang="en-US" sz="30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-0.441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Region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0.00234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0.188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-0.308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3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Income satisfaction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-0.000588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-0.0121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0.459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Education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-0.00120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0.0144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0.480</a:t>
                      </a:r>
                      <a:r>
                        <a:rPr lang="en-US" sz="30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Health status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0.0227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0.185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-1.445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Work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-0.00778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-0.130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0.424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_cons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0.0148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Times New Roman"/>
                          <a:cs typeface="Times New Roman"/>
                        </a:rPr>
                        <a:t>0.632</a:t>
                      </a:r>
                      <a:r>
                        <a:rPr lang="en-US" sz="3000" baseline="30000">
                          <a:latin typeface="Times New Roman"/>
                          <a:ea typeface="Times New Roman"/>
                          <a:cs typeface="Times New Roman"/>
                        </a:rPr>
                        <a:t>**</a:t>
                      </a:r>
                      <a:endParaRPr lang="ru-RU" sz="3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</a:rPr>
                        <a:t>41.61</a:t>
                      </a:r>
                      <a:r>
                        <a:rPr lang="en-US" sz="30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ru-RU" sz="3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www.text"/>
          <p:cNvSpPr txBox="1"/>
          <p:nvPr/>
        </p:nvSpPr>
        <p:spPr>
          <a:xfrm>
            <a:off x="5661499" y="3338423"/>
            <a:ext cx="14665340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sz="8800" dirty="0"/>
              <a:t>Thank You for Your Attention!</a:t>
            </a:r>
            <a:endParaRPr sz="8800" dirty="0"/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5015" y="5678822"/>
            <a:ext cx="2252097" cy="2903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Линия"/>
          <p:cNvSpPr/>
          <p:nvPr/>
        </p:nvSpPr>
        <p:spPr>
          <a:xfrm>
            <a:off x="1201065" y="2214562"/>
            <a:ext cx="21506373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9" name="Очень крутой заголовок…"/>
          <p:cNvSpPr txBox="1"/>
          <p:nvPr/>
        </p:nvSpPr>
        <p:spPr>
          <a:xfrm>
            <a:off x="1209449" y="2972786"/>
            <a:ext cx="16073440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OUTLINE</a:t>
            </a:r>
          </a:p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7000" b="1" dirty="0">
              <a:latin typeface="Arial Narrow" charset="0"/>
              <a:ea typeface="Arial Narrow" charset="0"/>
              <a:cs typeface="Arial Narrow" charset="0"/>
            </a:endParaRPr>
          </a:p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7000" b="1" dirty="0">
              <a:latin typeface="Arial Narrow" charset="0"/>
              <a:ea typeface="Arial Narrow" charset="0"/>
              <a:cs typeface="Arial Narrow" charset="0"/>
            </a:endParaRPr>
          </a:p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lang="en-US" sz="42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1" name="Заголовок основного текста"/>
          <p:cNvSpPr txBox="1"/>
          <p:nvPr/>
        </p:nvSpPr>
        <p:spPr>
          <a:xfrm>
            <a:off x="1818691" y="6807117"/>
            <a:ext cx="16073438" cy="3245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marL="742950" indent="-742950">
              <a:buAutoNum type="arabicPeriod"/>
            </a:pPr>
            <a:r>
              <a:rPr lang="en-US" sz="5400" dirty="0"/>
              <a:t>Introduction</a:t>
            </a:r>
          </a:p>
          <a:p>
            <a:pPr marL="742950" indent="-742950">
              <a:buAutoNum type="arabicPeriod"/>
            </a:pPr>
            <a:r>
              <a:rPr lang="en-US" sz="5400" dirty="0"/>
              <a:t>Literature Review</a:t>
            </a:r>
          </a:p>
          <a:p>
            <a:pPr marL="742950" indent="-742950">
              <a:buAutoNum type="arabicPeriod"/>
            </a:pPr>
            <a:r>
              <a:rPr lang="en-US" sz="5400" dirty="0"/>
              <a:t>Methods</a:t>
            </a:r>
          </a:p>
          <a:p>
            <a:pPr marL="742950" indent="-742950">
              <a:buAutoNum type="arabicPeriod"/>
            </a:pPr>
            <a:r>
              <a:rPr lang="en-US" sz="5400" dirty="0"/>
              <a:t>Results Anticipated </a:t>
            </a:r>
          </a:p>
          <a:p>
            <a:pPr marL="742950" indent="-742950">
              <a:buAutoNum type="arabicPeriod"/>
            </a:pPr>
            <a:r>
              <a:rPr lang="en-US" sz="5400" dirty="0"/>
              <a:t>Conclusions</a:t>
            </a:r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0370343" y="1604166"/>
            <a:ext cx="1" cy="2777349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2" name="Очень крутой…"/>
          <p:cNvSpPr txBox="1"/>
          <p:nvPr/>
        </p:nvSpPr>
        <p:spPr>
          <a:xfrm>
            <a:off x="6333143" y="2982941"/>
            <a:ext cx="16806776" cy="4156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dirty="0"/>
              <a:t>CAN WE INSURE OUR HAPPINESS?</a:t>
            </a:r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6463772" y="8798935"/>
            <a:ext cx="9443424" cy="117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dirty="0"/>
              <a:t>Han Da </a:t>
            </a:r>
            <a:r>
              <a:rPr lang="en-US" dirty="0" err="1"/>
              <a:t>Eun</a:t>
            </a:r>
            <a:r>
              <a:rPr lang="en-US" dirty="0"/>
              <a:t> BEK184</a:t>
            </a:r>
          </a:p>
        </p:txBody>
      </p:sp>
      <p:sp>
        <p:nvSpPr>
          <p:cNvPr id="55" name="Москва, 2017"/>
          <p:cNvSpPr txBox="1"/>
          <p:nvPr/>
        </p:nvSpPr>
        <p:spPr>
          <a:xfrm>
            <a:off x="7116915" y="11892516"/>
            <a:ext cx="9443424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en-US" dirty="0"/>
              <a:t>Moscow, 2022</a:t>
            </a:r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6855" y="1330739"/>
            <a:ext cx="2166348" cy="27928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751254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 err="1" smtClean="0">
                <a:latin typeface="Arial Narrow" charset="0"/>
                <a:ea typeface="Arial Narrow" charset="0"/>
                <a:cs typeface="Arial Narrow" charset="0"/>
              </a:rPr>
              <a:t>REfERENCES</a:t>
            </a:r>
            <a:endParaRPr lang="en-US" sz="70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4" name="Заголовок основного текста"/>
          <p:cNvSpPr txBox="1"/>
          <p:nvPr/>
        </p:nvSpPr>
        <p:spPr>
          <a:xfrm>
            <a:off x="1327288" y="5038530"/>
            <a:ext cx="20927434" cy="867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>
              <a:lnSpc>
                <a:spcPct val="150000"/>
              </a:lnSpc>
            </a:pPr>
            <a:endParaRPr lang="en-US" sz="3200" dirty="0" smtClean="0"/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Callaway, B. &amp; Pedro H. C. (2021). Difference-in-differences with multiple time periods. </a:t>
            </a:r>
            <a:r>
              <a:rPr lang="en-US" sz="3200" i="1" dirty="0" smtClean="0"/>
              <a:t>Journal of Econometrics, Vol. 225, No.2, pp. 200-230.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Jung H. &amp; Kim S. (2020). How happy are Koreans? Measuring happiness and quality of life in Korea. </a:t>
            </a:r>
            <a:r>
              <a:rPr lang="en-US" sz="3200" i="1" dirty="0" smtClean="0"/>
              <a:t>Korea Institute for Health and Social </a:t>
            </a:r>
            <a:r>
              <a:rPr lang="en-US" sz="3200" i="1" dirty="0" smtClean="0"/>
              <a:t>Affairs.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NHIS </a:t>
            </a:r>
            <a:r>
              <a:rPr lang="en-US" sz="3200" dirty="0" smtClean="0"/>
              <a:t>(2022)</a:t>
            </a:r>
            <a:r>
              <a:rPr lang="en-US" sz="3200" i="1" dirty="0" smtClean="0"/>
              <a:t>. About the Social Security System of Korea</a:t>
            </a:r>
            <a:r>
              <a:rPr lang="en-US" sz="3200" dirty="0" smtClean="0"/>
              <a:t>. Retrieved March 21, 2022, from https://www.nhis.or.kr/english/wbheaa02200m01.do.</a:t>
            </a:r>
            <a:r>
              <a:rPr lang="en-US" sz="3200" i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OECD. (2011). Society at a Glance: Asia/Pacific 2011. </a:t>
            </a:r>
            <a:r>
              <a:rPr lang="en-US" sz="3200" i="1" dirty="0" smtClean="0"/>
              <a:t>OECD Publishing, Paris.</a:t>
            </a:r>
          </a:p>
          <a:p>
            <a:pPr>
              <a:lnSpc>
                <a:spcPct val="150000"/>
              </a:lnSpc>
            </a:pPr>
            <a:endParaRPr lang="en-US" sz="3200" i="1" dirty="0" smtClean="0"/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pPr>
              <a:lnSpc>
                <a:spcPct val="150000"/>
              </a:lnSpc>
            </a:pPr>
            <a:endParaRPr lang="en-US" sz="3000" b="0" i="1" dirty="0"/>
          </a:p>
        </p:txBody>
      </p:sp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 err="1" smtClean="0">
                <a:latin typeface="Arial Narrow" charset="0"/>
                <a:ea typeface="Arial Narrow" charset="0"/>
                <a:cs typeface="Arial Narrow" charset="0"/>
              </a:rPr>
              <a:t>REfERENCES</a:t>
            </a:r>
            <a:endParaRPr lang="en-US" sz="70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4" name="Заголовок основного текста"/>
          <p:cNvSpPr txBox="1"/>
          <p:nvPr/>
        </p:nvSpPr>
        <p:spPr>
          <a:xfrm>
            <a:off x="1171647" y="4609323"/>
            <a:ext cx="20927434" cy="867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smtClean="0"/>
              <a:t>Gruber, J., &amp; </a:t>
            </a:r>
            <a:r>
              <a:rPr lang="en-US" sz="3200" dirty="0" err="1" smtClean="0"/>
              <a:t>Yelowitz</a:t>
            </a:r>
            <a:r>
              <a:rPr lang="en-US" sz="3200" dirty="0" smtClean="0"/>
              <a:t>, A. (1999). Public health insurance and private savings. </a:t>
            </a:r>
            <a:r>
              <a:rPr lang="en-US" sz="3200" i="1" dirty="0" smtClean="0"/>
              <a:t>Journal of Political Economy</a:t>
            </a:r>
            <a:r>
              <a:rPr lang="en-US" sz="3200" dirty="0" smtClean="0"/>
              <a:t>, </a:t>
            </a:r>
            <a:r>
              <a:rPr lang="en-US" sz="3200" i="1" dirty="0" smtClean="0"/>
              <a:t>107</a:t>
            </a:r>
            <a:r>
              <a:rPr lang="en-US" sz="3200" dirty="0" smtClean="0"/>
              <a:t>(6), 1249-1274. </a:t>
            </a:r>
            <a:endParaRPr lang="ru-RU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Jones, R. S., &amp; </a:t>
            </a:r>
            <a:r>
              <a:rPr lang="en-US" sz="3200" dirty="0" err="1" smtClean="0"/>
              <a:t>Urasawa</a:t>
            </a:r>
            <a:r>
              <a:rPr lang="en-US" sz="3200" dirty="0" smtClean="0"/>
              <a:t>, S. (2014). Reducing the high rate of poverty among the elderly in Korea.  </a:t>
            </a:r>
            <a:endParaRPr lang="ru-RU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Kim, S., &amp; Kwon, S. (2014). The effect of extension of benefit coverage for cancer patients on health care utilization across different income groups in South Korea. </a:t>
            </a:r>
            <a:r>
              <a:rPr lang="en-US" sz="3200" i="1" dirty="0" smtClean="0"/>
              <a:t>International journal of health care finance and economics</a:t>
            </a:r>
            <a:r>
              <a:rPr lang="en-US" sz="3200" dirty="0" smtClean="0"/>
              <a:t>, </a:t>
            </a:r>
            <a:r>
              <a:rPr lang="en-US" sz="3200" i="1" dirty="0" smtClean="0"/>
              <a:t>14</a:t>
            </a:r>
            <a:r>
              <a:rPr lang="en-US" sz="3200" dirty="0" smtClean="0"/>
              <a:t>(2), 161-177. </a:t>
            </a:r>
            <a:endParaRPr lang="ru-RU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Pak, T. Y. (2021). What are the effects of expanding social pension on health? Evidence from the Basic Pension in South Korea. </a:t>
            </a:r>
            <a:r>
              <a:rPr lang="en-US" sz="3200" i="1" dirty="0" smtClean="0"/>
              <a:t>The Journal of the Economics of Ageing</a:t>
            </a:r>
            <a:r>
              <a:rPr lang="en-US" sz="3200" dirty="0" smtClean="0"/>
              <a:t>, </a:t>
            </a:r>
            <a:r>
              <a:rPr lang="en-US" sz="3200" i="1" dirty="0" smtClean="0"/>
              <a:t>18</a:t>
            </a:r>
            <a:r>
              <a:rPr lang="en-US" sz="3200" dirty="0" smtClean="0"/>
              <a:t>, 100287.</a:t>
            </a:r>
            <a:endParaRPr lang="ru-RU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 Park, H., Song, I., &amp; Shin, J. Y. (2017). High Prevalence of depression diagnosis among medical aid beneficiaries: a Korean health insurance database study. </a:t>
            </a:r>
            <a:r>
              <a:rPr lang="en-US" sz="3200" i="1" dirty="0" smtClean="0"/>
              <a:t>Asia Pacific Journal of Public Health</a:t>
            </a:r>
            <a:r>
              <a:rPr lang="en-US" sz="3200" dirty="0" smtClean="0"/>
              <a:t>, </a:t>
            </a:r>
            <a:r>
              <a:rPr lang="en-US" sz="3200" i="1" dirty="0" smtClean="0"/>
              <a:t>29</a:t>
            </a:r>
            <a:r>
              <a:rPr lang="en-US" sz="3200" dirty="0" smtClean="0"/>
              <a:t>(8), 692-697. </a:t>
            </a:r>
            <a:endParaRPr lang="ru-RU" sz="3200" dirty="0" smtClean="0"/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Ruger</a:t>
            </a:r>
            <a:r>
              <a:rPr lang="en-US" sz="3200" dirty="0" smtClean="0"/>
              <a:t>, J. P., &amp; Kim, H. J. (2007). Out-of-pocket healthcare spending by the poor and chronically ill in the Republic of Korea. </a:t>
            </a:r>
            <a:r>
              <a:rPr lang="en-US" sz="3200" i="1" dirty="0" smtClean="0"/>
              <a:t>American Journal of Public Health</a:t>
            </a:r>
            <a:r>
              <a:rPr lang="en-US" sz="3200" dirty="0" smtClean="0"/>
              <a:t>, </a:t>
            </a:r>
            <a:r>
              <a:rPr lang="en-US" sz="3200" i="1" dirty="0" smtClean="0"/>
              <a:t>97</a:t>
            </a:r>
            <a:r>
              <a:rPr lang="en-US" sz="3200" dirty="0" smtClean="0"/>
              <a:t>(5), 804-811. </a:t>
            </a:r>
            <a:endParaRPr lang="ru-RU" sz="3200" dirty="0" smtClean="0"/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Yun</a:t>
            </a:r>
            <a:r>
              <a:rPr lang="en-US" sz="3200" dirty="0" smtClean="0"/>
              <a:t>, S. J. (2022). NMHC </a:t>
            </a:r>
            <a:r>
              <a:rPr lang="en-US" sz="3200" dirty="0" err="1" smtClean="0"/>
              <a:t>jeongsingeongang</a:t>
            </a:r>
            <a:r>
              <a:rPr lang="en-US" sz="3200" dirty="0" smtClean="0"/>
              <a:t> </a:t>
            </a:r>
            <a:r>
              <a:rPr lang="en-US" sz="3200" dirty="0" err="1" smtClean="0"/>
              <a:t>donghyang</a:t>
            </a:r>
            <a:r>
              <a:rPr lang="en-US" sz="3200" dirty="0" smtClean="0"/>
              <a:t> vol.26 [NMHC Mental Health Trends vol.26]. </a:t>
            </a:r>
            <a:r>
              <a:rPr lang="en-US" sz="3200" i="1" dirty="0" smtClean="0"/>
              <a:t>The National Mental Health and Welfare Commission.</a:t>
            </a:r>
            <a:endParaRPr lang="en-US" sz="3000" b="0" dirty="0"/>
          </a:p>
        </p:txBody>
      </p:sp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Literature review </a:t>
            </a:r>
            <a:r>
              <a:rPr lang="en-US" sz="7000" b="1" dirty="0" smtClean="0">
                <a:latin typeface="Arial Narrow" charset="0"/>
                <a:ea typeface="Arial Narrow" charset="0"/>
                <a:cs typeface="Arial Narrow" charset="0"/>
              </a:rPr>
              <a:t>(3)</a:t>
            </a:r>
            <a:endParaRPr lang="en-US" sz="7000" b="1" dirty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Happiness</a:t>
            </a:r>
            <a:r>
              <a:rPr lang="en-US" sz="6000" b="1" u="sng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4400" b="1" u="sng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sz="4400" b="1" u="sng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28914" y="5358190"/>
          <a:ext cx="22453600" cy="8229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21992"/>
                <a:gridCol w="7725747"/>
                <a:gridCol w="1903445"/>
                <a:gridCol w="100024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Author(s)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Title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Year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Valuable</a:t>
                      </a:r>
                      <a:r>
                        <a:rPr lang="en-US" sz="3400" baseline="0" dirty="0" smtClean="0"/>
                        <a:t> insights</a:t>
                      </a:r>
                      <a:endParaRPr lang="ru-RU" sz="3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 err="1" smtClean="0"/>
                        <a:t>Easterlin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The Economics of Happiness</a:t>
                      </a:r>
                    </a:p>
                    <a:p>
                      <a:r>
                        <a:rPr lang="en-US" sz="3400" dirty="0" smtClean="0"/>
                        <a:t/>
                      </a:r>
                      <a:br>
                        <a:rPr lang="en-US" sz="3400" dirty="0" smtClean="0"/>
                      </a:br>
                      <a:r>
                        <a:rPr lang="en-US" sz="3400" dirty="0" smtClean="0"/>
                        <a:t/>
                      </a:r>
                      <a:br>
                        <a:rPr lang="en-US" sz="3400" dirty="0" smtClean="0"/>
                      </a:b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2004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Happiness and life satisfaction - interchangeable measures of overall feelings of well-being</a:t>
                      </a:r>
                      <a:endParaRPr lang="ru-RU" sz="3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 err="1" smtClean="0"/>
                        <a:t>Besser</a:t>
                      </a:r>
                      <a:r>
                        <a:rPr lang="en-US" sz="3400" dirty="0" smtClean="0"/>
                        <a:t>-Jones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The Pursuit and Nature of Happiness</a:t>
                      </a:r>
                    </a:p>
                    <a:p>
                      <a:r>
                        <a:rPr lang="en-US" sz="3400" dirty="0" smtClean="0"/>
                        <a:t/>
                      </a:r>
                      <a:br>
                        <a:rPr lang="en-US" sz="3400" dirty="0" smtClean="0"/>
                      </a:b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2013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1)‘Happiness' refers to a state of subjective well-being marked by positive affect;</a:t>
                      </a:r>
                    </a:p>
                    <a:p>
                      <a:pPr fontAlgn="base"/>
                      <a:r>
                        <a:rPr lang="en-US" sz="3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2) </a:t>
                      </a:r>
                      <a:r>
                        <a:rPr lang="en-US" sz="34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Psycological</a:t>
                      </a:r>
                      <a:r>
                        <a:rPr lang="en-US" sz="3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health -&gt; subjective well-being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Mantilla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The Politics of Happiness</a:t>
                      </a:r>
                    </a:p>
                    <a:p>
                      <a:r>
                        <a:rPr lang="en-US" sz="3400" dirty="0" smtClean="0"/>
                        <a:t/>
                      </a:r>
                      <a:br>
                        <a:rPr lang="en-US" sz="3400" dirty="0" smtClean="0"/>
                      </a:b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2007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Long-term unhappiness or depression is seen as a mental health issue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 err="1" smtClean="0"/>
                        <a:t>Uusitalo-Malmivaara</a:t>
                      </a:r>
                      <a:r>
                        <a:rPr lang="en-US" sz="3400" dirty="0" smtClean="0"/>
                        <a:t> &amp; </a:t>
                      </a:r>
                      <a:r>
                        <a:rPr lang="en-US" sz="3400" dirty="0" err="1" smtClean="0"/>
                        <a:t>Lehto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Social Factors Explaining Children's Subjective Happiness and Depressive Symptoms</a:t>
                      </a:r>
                    </a:p>
                    <a:p>
                      <a:r>
                        <a:rPr lang="en-US" sz="3400" dirty="0" smtClean="0"/>
                        <a:t/>
                      </a:r>
                      <a:br>
                        <a:rPr lang="en-US" sz="3400" dirty="0" smtClean="0"/>
                      </a:b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400" dirty="0" smtClean="0"/>
                        <a:t>1999</a:t>
                      </a:r>
                      <a:endParaRPr lang="ru-RU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34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Happiness - positive and negative affect and life satisfaction</a:t>
                      </a:r>
                    </a:p>
                    <a:p>
                      <a:r>
                        <a:rPr lang="en-US" sz="3400" dirty="0" smtClean="0"/>
                        <a:t/>
                      </a:r>
                      <a:br>
                        <a:rPr lang="en-US" sz="3400" dirty="0" smtClean="0"/>
                      </a:br>
                      <a:endParaRPr lang="ru-RU" sz="3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чень крутой заголовок…"/>
          <p:cNvSpPr txBox="1"/>
          <p:nvPr/>
        </p:nvSpPr>
        <p:spPr>
          <a:xfrm>
            <a:off x="1334169" y="2358799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Introduction: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background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(1)</a:t>
            </a:r>
            <a:endParaRPr lang="en-US" sz="6000" b="1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4000" b="1" dirty="0" smtClean="0">
                <a:latin typeface="Arial Narrow" charset="0"/>
                <a:ea typeface="Arial Narrow" charset="0"/>
                <a:cs typeface="Arial Narrow" charset="0"/>
              </a:rPr>
              <a:t>The suicide rate of the elderly in south </a:t>
            </a:r>
            <a:r>
              <a:rPr lang="en-US" sz="4000" b="1" dirty="0" err="1" smtClean="0">
                <a:latin typeface="Arial Narrow" charset="0"/>
                <a:ea typeface="Arial Narrow" charset="0"/>
                <a:cs typeface="Arial Narrow" charset="0"/>
              </a:rPr>
              <a:t>korea</a:t>
            </a:r>
            <a:r>
              <a:rPr lang="en-US" sz="4000" b="1" dirty="0" smtClean="0">
                <a:latin typeface="Arial Narrow" charset="0"/>
                <a:ea typeface="Arial Narrow" charset="0"/>
                <a:cs typeface="Arial Narrow" charset="0"/>
              </a:rPr>
              <a:t> is the highest in the </a:t>
            </a:r>
            <a:r>
              <a:rPr lang="en-US" sz="4000" b="1" dirty="0" err="1" smtClean="0">
                <a:latin typeface="Arial Narrow" charset="0"/>
                <a:ea typeface="Arial Narrow" charset="0"/>
                <a:cs typeface="Arial Narrow" charset="0"/>
              </a:rPr>
              <a:t>oecd</a:t>
            </a:r>
            <a:r>
              <a:rPr lang="en-US" sz="4000" b="1" dirty="0" smtClean="0">
                <a:latin typeface="Arial Narrow" charset="0"/>
                <a:ea typeface="Arial Narrow" charset="0"/>
                <a:cs typeface="Arial Narrow" charset="0"/>
              </a:rPr>
              <a:t> area</a:t>
            </a:r>
            <a:br>
              <a:rPr lang="en-US" sz="4000" b="1" dirty="0" smtClean="0">
                <a:latin typeface="Arial Narrow" charset="0"/>
                <a:ea typeface="Arial Narrow" charset="0"/>
                <a:cs typeface="Arial Narrow" charset="0"/>
              </a:rPr>
            </a:br>
            <a:r>
              <a:rPr lang="en-US" sz="2000" b="1" dirty="0" smtClean="0">
                <a:latin typeface="Arial Narrow" charset="0"/>
                <a:ea typeface="Arial Narrow" charset="0"/>
                <a:cs typeface="Arial Narrow" charset="0"/>
              </a:rPr>
              <a:t>In 2010 or later year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sz="60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7" name="Заголовок основного текста"/>
          <p:cNvSpPr txBox="1"/>
          <p:nvPr/>
        </p:nvSpPr>
        <p:spPr>
          <a:xfrm>
            <a:off x="1088619" y="5225143"/>
            <a:ext cx="16073439" cy="410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marL="742950" lvl="0" indent="-742950"/>
            <a:endParaRPr lang="ru-RU" dirty="0"/>
          </a:p>
        </p:txBody>
      </p:sp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 l="1070" b="5977"/>
          <a:stretch>
            <a:fillRect/>
          </a:stretch>
        </p:blipFill>
        <p:spPr bwMode="auto">
          <a:xfrm>
            <a:off x="5291847" y="4927161"/>
            <a:ext cx="12587085" cy="826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чень крутой заголовок…"/>
          <p:cNvSpPr txBox="1"/>
          <p:nvPr/>
        </p:nvSpPr>
        <p:spPr>
          <a:xfrm>
            <a:off x="1334169" y="2358799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Introduction: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background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(2)</a:t>
            </a:r>
          </a:p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4000" b="1" dirty="0" smtClean="0">
                <a:latin typeface="Arial Narrow" charset="0"/>
                <a:ea typeface="Arial Narrow" charset="0"/>
                <a:cs typeface="Arial Narrow" charset="0"/>
              </a:rPr>
              <a:t>Korean’s life satisfaction by age in 2019 (</a:t>
            </a:r>
            <a:r>
              <a:rPr lang="en-US" sz="4000" b="1" cap="all" dirty="0" err="1" smtClean="0">
                <a:sym typeface="Arial Narrow"/>
              </a:rPr>
              <a:t>Likert</a:t>
            </a:r>
            <a:r>
              <a:rPr lang="en-US" sz="4000" b="1" cap="all" dirty="0" smtClean="0">
                <a:sym typeface="Arial Narrow"/>
              </a:rPr>
              <a:t> scale ranging from 0 to 10</a:t>
            </a:r>
            <a:r>
              <a:rPr lang="en-US" sz="4000" b="1" dirty="0" smtClean="0">
                <a:latin typeface="Arial Narrow" charset="0"/>
                <a:ea typeface="Arial Narrow" charset="0"/>
                <a:cs typeface="Arial Narrow" charset="0"/>
              </a:rPr>
              <a:t>)</a:t>
            </a:r>
            <a:endParaRPr lang="en-US" sz="4000" b="1" dirty="0" smtClean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7" name="Заголовок основного текста"/>
          <p:cNvSpPr txBox="1"/>
          <p:nvPr/>
        </p:nvSpPr>
        <p:spPr>
          <a:xfrm>
            <a:off x="1088619" y="5225143"/>
            <a:ext cx="16073439" cy="410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marL="742950" lvl="0" indent="-742950"/>
            <a:endParaRPr lang="ru-RU" dirty="0"/>
          </a:p>
        </p:txBody>
      </p:sp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9124" y="4528396"/>
            <a:ext cx="11679577" cy="75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чень крутой заголовок…"/>
          <p:cNvSpPr txBox="1"/>
          <p:nvPr/>
        </p:nvSpPr>
        <p:spPr>
          <a:xfrm>
            <a:off x="1353625" y="3039735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Introduction: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background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(3) </a:t>
            </a:r>
            <a:endParaRPr lang="en-US" sz="60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7" name="Заголовок основного текста"/>
          <p:cNvSpPr txBox="1"/>
          <p:nvPr/>
        </p:nvSpPr>
        <p:spPr>
          <a:xfrm>
            <a:off x="1088619" y="5225143"/>
            <a:ext cx="16073439" cy="410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marL="742950" lvl="0" indent="-742950"/>
            <a:endParaRPr lang="ru-RU" dirty="0"/>
          </a:p>
        </p:txBody>
      </p:sp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530219" y="4770585"/>
            <a:ext cx="21777649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US" sz="4000" dirty="0" smtClean="0">
                <a:latin typeface="+mn-lt"/>
              </a:rPr>
              <a:t>July 1, 2018 - Mental </a:t>
            </a:r>
            <a:r>
              <a:rPr lang="en-US" sz="4000" dirty="0">
                <a:latin typeface="+mn-lt"/>
              </a:rPr>
              <a:t>health </a:t>
            </a:r>
            <a:r>
              <a:rPr lang="en-US" sz="4000" dirty="0" smtClean="0">
                <a:latin typeface="+mn-lt"/>
              </a:rPr>
              <a:t>insurance coverage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44735" y="6197946"/>
          <a:ext cx="19822368" cy="540933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07456"/>
                <a:gridCol w="6607456"/>
                <a:gridCol w="6607456"/>
              </a:tblGrid>
              <a:tr h="1175943">
                <a:tc>
                  <a:txBody>
                    <a:bodyPr/>
                    <a:lstStyle/>
                    <a:p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Before</a:t>
                      </a:r>
                      <a:r>
                        <a:rPr lang="en-US" sz="4000" baseline="0" dirty="0" smtClean="0"/>
                        <a:t> 2018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After</a:t>
                      </a:r>
                      <a:r>
                        <a:rPr lang="en-US" sz="4000" baseline="0" dirty="0" smtClean="0"/>
                        <a:t> 2018</a:t>
                      </a:r>
                      <a:endParaRPr lang="ru-RU" sz="4000" dirty="0"/>
                    </a:p>
                  </a:txBody>
                  <a:tcPr/>
                </a:tc>
              </a:tr>
              <a:tr h="117594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Individual counseling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11400 won ($</a:t>
                      </a:r>
                      <a:r>
                        <a:rPr lang="en-US" sz="4000" dirty="0" smtClean="0"/>
                        <a:t>9.37 </a:t>
                      </a:r>
                      <a:r>
                        <a:rPr lang="en-US" sz="4000" dirty="0" smtClean="0"/>
                        <a:t>USD)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7,700 won ($</a:t>
                      </a:r>
                      <a:r>
                        <a:rPr lang="en-US" sz="4000" dirty="0" smtClean="0"/>
                        <a:t>6.33 </a:t>
                      </a:r>
                      <a:r>
                        <a:rPr lang="en-US" sz="4000" dirty="0" smtClean="0"/>
                        <a:t>USD)</a:t>
                      </a:r>
                      <a:endParaRPr lang="ru-RU" sz="4000" dirty="0"/>
                    </a:p>
                  </a:txBody>
                  <a:tcPr/>
                </a:tc>
              </a:tr>
              <a:tr h="3057451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Cognitive </a:t>
                      </a:r>
                      <a:r>
                        <a:rPr lang="en-US" sz="4000" dirty="0" smtClean="0"/>
                        <a:t>behavioral </a:t>
                      </a:r>
                      <a:r>
                        <a:rPr lang="en-US" sz="4000" dirty="0" smtClean="0"/>
                        <a:t>therapy costs </a:t>
                      </a:r>
                      <a:r>
                        <a:rPr lang="en-US" sz="4000" dirty="0" smtClean="0"/>
                        <a:t>required for panic disorder and post-traumatic stress disorder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50,000 </a:t>
                      </a:r>
                      <a:r>
                        <a:rPr lang="en-US" sz="4000" dirty="0" smtClean="0"/>
                        <a:t>($41.09 </a:t>
                      </a:r>
                      <a:r>
                        <a:rPr lang="en-US" sz="4000" dirty="0" smtClean="0"/>
                        <a:t>USD) to 260,000 won </a:t>
                      </a:r>
                      <a:r>
                        <a:rPr lang="en-US" sz="4000" dirty="0" smtClean="0"/>
                        <a:t>($213.68 </a:t>
                      </a:r>
                      <a:r>
                        <a:rPr lang="en-US" sz="4000" dirty="0" smtClean="0"/>
                        <a:t>USD)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15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16,500 won ($</a:t>
                      </a:r>
                      <a:r>
                        <a:rPr lang="en-US" sz="4000" dirty="0" smtClean="0"/>
                        <a:t>13.56 </a:t>
                      </a:r>
                      <a:r>
                        <a:rPr lang="en-US" sz="4000" dirty="0" smtClean="0"/>
                        <a:t>USD) </a:t>
                      </a:r>
                      <a:endParaRPr lang="ru-RU" sz="40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Introduction</a:t>
            </a:r>
            <a:r>
              <a:rPr lang="en-US" sz="7000" b="1" dirty="0" smtClean="0">
                <a:latin typeface="Arial Narrow" charset="0"/>
                <a:ea typeface="Arial Narrow" charset="0"/>
                <a:cs typeface="Arial Narrow" charset="0"/>
              </a:rPr>
              <a:t>: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PROBLEM STATEMENT</a:t>
            </a:r>
            <a:endParaRPr lang="en-US" sz="60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7" name="Заголовок основного текста"/>
          <p:cNvSpPr txBox="1"/>
          <p:nvPr/>
        </p:nvSpPr>
        <p:spPr>
          <a:xfrm>
            <a:off x="1088619" y="5225143"/>
            <a:ext cx="16073439" cy="410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marL="742950" lvl="0" indent="-742950"/>
            <a:endParaRPr lang="ru-RU" dirty="0"/>
          </a:p>
          <a:p>
            <a:pPr lvl="0"/>
            <a:endParaRPr lang="ru-RU" dirty="0"/>
          </a:p>
        </p:txBody>
      </p:sp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268964" y="4783556"/>
            <a:ext cx="21665682" cy="67614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kumimoji="0" lang="en-US" sz="7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AIM:</a:t>
            </a:r>
            <a:r>
              <a:rPr kumimoji="0" lang="en-US" sz="70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o study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 the effects of health insurance expansion 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on the happiness of 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older 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adults</a:t>
            </a:r>
            <a:endParaRPr kumimoji="0" lang="en-US" i="0" u="none" strike="noStrike" cap="none" spc="0" normalizeH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j-ea"/>
                <a:cs typeface="+mj-cs"/>
                <a:sym typeface="Helvetica Light"/>
              </a:rPr>
              <a:t>OBJECTIVES:  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en-US" baseline="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To define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factors affecting older people depression and life satisfaction;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) To study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the relevant methodology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(DID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) and build the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model;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) To explain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the relations between the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health insurance expansion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and happiness of older adults.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endParaRPr kumimoji="0" lang="ru-RU" sz="50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Introduction: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DELIMITATIONS OF THE STUDY</a:t>
            </a:r>
            <a:endParaRPr lang="en-US" sz="60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7" name="Заголовок основного текста"/>
          <p:cNvSpPr txBox="1"/>
          <p:nvPr/>
        </p:nvSpPr>
        <p:spPr>
          <a:xfrm>
            <a:off x="1088619" y="5225143"/>
            <a:ext cx="16073439" cy="410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marL="742950" lvl="0" indent="-742950"/>
            <a:endParaRPr lang="ru-RU" dirty="0"/>
          </a:p>
          <a:p>
            <a:pPr lvl="0"/>
            <a:endParaRPr lang="ru-RU" dirty="0"/>
          </a:p>
        </p:txBody>
      </p:sp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2332654" y="6240631"/>
            <a:ext cx="21665682" cy="2914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1143000" indent="-1143000" algn="l">
              <a:buAutoNum type="arabicParenR"/>
            </a:pPr>
            <a:r>
              <a:rPr lang="en-US" sz="6000" dirty="0" smtClean="0">
                <a:latin typeface="+mn-lt"/>
              </a:rPr>
              <a:t>Korean </a:t>
            </a:r>
            <a:r>
              <a:rPr lang="en-US" sz="6000" dirty="0" smtClean="0">
                <a:latin typeface="+mn-lt"/>
              </a:rPr>
              <a:t>data (not for other countries);</a:t>
            </a:r>
          </a:p>
          <a:p>
            <a:pPr marL="1143000" indent="-1143000" algn="l">
              <a:buAutoNum type="arabicParenR"/>
            </a:pPr>
            <a:r>
              <a:rPr lang="en-US" sz="6000" dirty="0" smtClean="0">
                <a:latin typeface="+mn-lt"/>
              </a:rPr>
              <a:t>Measure of happiness;</a:t>
            </a:r>
          </a:p>
          <a:p>
            <a:pPr marL="1143000" indent="-1143000" algn="l">
              <a:buAutoNum type="arabicParenR"/>
            </a:pPr>
            <a:r>
              <a:rPr lang="en-US" sz="6000" dirty="0" smtClean="0">
                <a:latin typeface="+mn-lt"/>
              </a:rPr>
              <a:t>Survey </a:t>
            </a:r>
            <a:r>
              <a:rPr lang="en-US" sz="6000" dirty="0" smtClean="0">
                <a:latin typeface="+mn-lt"/>
              </a:rPr>
              <a:t>problem</a:t>
            </a:r>
            <a:r>
              <a:rPr lang="en-US" sz="6000" dirty="0" smtClean="0">
                <a:solidFill>
                  <a:schemeClr val="tx1"/>
                </a:solidFill>
                <a:latin typeface="+mn-lt"/>
              </a:rPr>
              <a:t>.</a:t>
            </a:r>
            <a:endParaRPr kumimoji="0" lang="ru-RU" sz="60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Introduction: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key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terms (1)</a:t>
            </a:r>
            <a:endParaRPr lang="en-US" sz="6000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7" name="Заголовок основного текста"/>
          <p:cNvSpPr txBox="1"/>
          <p:nvPr/>
        </p:nvSpPr>
        <p:spPr>
          <a:xfrm>
            <a:off x="1088619" y="5225143"/>
            <a:ext cx="16073439" cy="4104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>
            <a:lvl1pPr algn="l">
              <a:defRPr sz="4200" b="1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marL="742950" lvl="0" indent="-742950"/>
            <a:endParaRPr lang="ru-RU" dirty="0"/>
          </a:p>
          <a:p>
            <a:pPr lvl="0"/>
            <a:endParaRPr lang="ru-RU" dirty="0"/>
          </a:p>
        </p:txBody>
      </p:sp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1586697" y="4312852"/>
            <a:ext cx="21665682" cy="84542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endParaRPr lang="en-US" sz="6000" b="1" dirty="0" smtClean="0">
              <a:cs typeface="times" pitchFamily="18" charset="0"/>
            </a:endParaRPr>
          </a:p>
          <a:p>
            <a:pPr algn="l"/>
            <a:r>
              <a:rPr lang="en-US" sz="6000" i="1" dirty="0" smtClean="0">
                <a:cs typeface="times" pitchFamily="18" charset="0"/>
              </a:rPr>
              <a:t>Happiness </a:t>
            </a:r>
            <a:r>
              <a:rPr lang="en-US" sz="6000" i="1" dirty="0">
                <a:cs typeface="times" pitchFamily="18" charset="0"/>
              </a:rPr>
              <a:t>or </a:t>
            </a:r>
            <a:r>
              <a:rPr lang="en-US" sz="6000" i="1" dirty="0" smtClean="0">
                <a:cs typeface="times" pitchFamily="18" charset="0"/>
              </a:rPr>
              <a:t>subjective well-being:</a:t>
            </a:r>
          </a:p>
          <a:p>
            <a:pPr algn="l"/>
            <a:endParaRPr lang="en-US" sz="6000" dirty="0" smtClean="0">
              <a:cs typeface="times" pitchFamily="18" charset="0"/>
            </a:endParaRPr>
          </a:p>
          <a:p>
            <a:pPr marL="857250" indent="-857250" algn="l">
              <a:buFontTx/>
              <a:buChar char="-"/>
            </a:pPr>
            <a:r>
              <a:rPr lang="en-US" sz="6000" dirty="0" smtClean="0">
                <a:latin typeface="+mn-lt"/>
                <a:cs typeface="times" pitchFamily="18" charset="0"/>
              </a:rPr>
              <a:t>life </a:t>
            </a:r>
            <a:r>
              <a:rPr lang="en-US" sz="6000" dirty="0">
                <a:latin typeface="+mn-lt"/>
                <a:cs typeface="times" pitchFamily="18" charset="0"/>
              </a:rPr>
              <a:t>satisfaction</a:t>
            </a:r>
            <a:r>
              <a:rPr lang="en-US" sz="6000" dirty="0" smtClean="0">
                <a:latin typeface="+mn-lt"/>
                <a:cs typeface="times" pitchFamily="18" charset="0"/>
              </a:rPr>
              <a:t>,</a:t>
            </a:r>
          </a:p>
          <a:p>
            <a:pPr marL="857250" indent="-857250" algn="l">
              <a:buFontTx/>
              <a:buChar char="-"/>
            </a:pPr>
            <a:endParaRPr lang="en-US" sz="6000" dirty="0" smtClean="0">
              <a:latin typeface="+mn-lt"/>
              <a:cs typeface="times" pitchFamily="18" charset="0"/>
            </a:endParaRPr>
          </a:p>
          <a:p>
            <a:pPr marL="857250" indent="-857250" algn="l">
              <a:buFontTx/>
              <a:buChar char="-"/>
            </a:pPr>
            <a:r>
              <a:rPr lang="en-US" sz="6000" dirty="0" smtClean="0">
                <a:latin typeface="+mn-lt"/>
                <a:cs typeface="times" pitchFamily="18" charset="0"/>
              </a:rPr>
              <a:t>positive </a:t>
            </a:r>
            <a:r>
              <a:rPr lang="en-US" sz="6000" dirty="0">
                <a:latin typeface="+mn-lt"/>
                <a:cs typeface="times" pitchFamily="18" charset="0"/>
              </a:rPr>
              <a:t>experiences and feelings, </a:t>
            </a:r>
            <a:endParaRPr lang="en-US" sz="6000" dirty="0" smtClean="0">
              <a:latin typeface="+mn-lt"/>
              <a:cs typeface="times" pitchFamily="18" charset="0"/>
            </a:endParaRPr>
          </a:p>
          <a:p>
            <a:pPr marL="857250" indent="-857250" algn="l">
              <a:buFontTx/>
              <a:buChar char="-"/>
            </a:pPr>
            <a:endParaRPr lang="en-US" sz="6000" dirty="0" smtClean="0">
              <a:latin typeface="+mn-lt"/>
              <a:cs typeface="times" pitchFamily="18" charset="0"/>
            </a:endParaRPr>
          </a:p>
          <a:p>
            <a:pPr marL="857250" indent="-857250" algn="l">
              <a:buFontTx/>
              <a:buChar char="-"/>
            </a:pPr>
            <a:r>
              <a:rPr lang="en-US" sz="6000" dirty="0" smtClean="0">
                <a:latin typeface="+mn-lt"/>
                <a:cs typeface="times" pitchFamily="18" charset="0"/>
              </a:rPr>
              <a:t>absence </a:t>
            </a:r>
            <a:r>
              <a:rPr lang="en-US" sz="6000" dirty="0">
                <a:latin typeface="+mn-lt"/>
                <a:cs typeface="times" pitchFamily="18" charset="0"/>
              </a:rPr>
              <a:t>of negative experiences and </a:t>
            </a:r>
            <a:r>
              <a:rPr lang="en-US" sz="6000" dirty="0" smtClean="0">
                <a:latin typeface="+mn-lt"/>
                <a:cs typeface="times" pitchFamily="18" charset="0"/>
              </a:rPr>
              <a:t>feelings.</a:t>
            </a:r>
            <a:r>
              <a:rPr lang="en-US" sz="6000" b="1" dirty="0">
                <a:latin typeface="+mn-lt"/>
                <a:cs typeface="times" pitchFamily="18" charset="0"/>
              </a:rPr>
              <a:t/>
            </a:r>
            <a:br>
              <a:rPr lang="en-US" sz="6000" b="1" dirty="0">
                <a:latin typeface="+mn-lt"/>
                <a:cs typeface="times" pitchFamily="18" charset="0"/>
              </a:rPr>
            </a:br>
            <a:endParaRPr kumimoji="0" lang="ru-RU" sz="60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0092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9" name="Изображение" descr="Изображение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1199" y="620465"/>
            <a:ext cx="1214985" cy="121498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1147864" y="6233862"/>
            <a:ext cx="21439762" cy="39914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US" b="1" i="1" dirty="0" smtClean="0">
                <a:latin typeface="+mn-lt"/>
              </a:rPr>
              <a:t>Center </a:t>
            </a:r>
            <a:r>
              <a:rPr lang="en-US" b="1" i="1" dirty="0" smtClean="0">
                <a:latin typeface="+mn-lt"/>
              </a:rPr>
              <a:t>for Epidemiologic Studies Depression Scale (</a:t>
            </a:r>
            <a:r>
              <a:rPr lang="en-US" b="1" i="1" dirty="0" smtClean="0">
                <a:latin typeface="+mn-lt"/>
              </a:rPr>
              <a:t>CESD-10):</a:t>
            </a:r>
          </a:p>
          <a:p>
            <a:pPr algn="l"/>
            <a:endParaRPr lang="en-US" i="1" dirty="0" smtClean="0">
              <a:latin typeface="+mn-lt"/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  One </a:t>
            </a:r>
            <a:r>
              <a:rPr lang="en-US" dirty="0" smtClean="0">
                <a:latin typeface="+mn-lt"/>
              </a:rPr>
              <a:t>of the most commonly used self-report depression screening </a:t>
            </a:r>
            <a:r>
              <a:rPr lang="en-US" dirty="0" smtClean="0">
                <a:latin typeface="+mn-lt"/>
              </a:rPr>
              <a:t>scales;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  A </a:t>
            </a:r>
            <a:r>
              <a:rPr lang="en-US" dirty="0" smtClean="0">
                <a:latin typeface="+mn-lt"/>
              </a:rPr>
              <a:t>screening instrument for symptoms of depressed mood in older </a:t>
            </a:r>
            <a:r>
              <a:rPr lang="en-US" dirty="0" smtClean="0">
                <a:latin typeface="+mn-lt"/>
              </a:rPr>
              <a:t>adults;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  8</a:t>
            </a:r>
            <a:r>
              <a:rPr lang="en-US" dirty="0" smtClean="0">
                <a:latin typeface="+mn-lt"/>
              </a:rPr>
              <a:t>, 9, </a:t>
            </a:r>
            <a:r>
              <a:rPr lang="en-US" dirty="0" smtClean="0">
                <a:latin typeface="+mn-lt"/>
              </a:rPr>
              <a:t>10 – positive to depressive symptoms.</a:t>
            </a: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Light"/>
            </a:endParaRPr>
          </a:p>
        </p:txBody>
      </p:sp>
      <p:sp>
        <p:nvSpPr>
          <p:cNvPr id="8" name="Очень крутой заголовок…"/>
          <p:cNvSpPr txBox="1"/>
          <p:nvPr/>
        </p:nvSpPr>
        <p:spPr>
          <a:xfrm>
            <a:off x="1115664" y="2972786"/>
            <a:ext cx="21506374" cy="2313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5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7000" b="1" dirty="0">
                <a:latin typeface="Arial Narrow" charset="0"/>
                <a:ea typeface="Arial Narrow" charset="0"/>
                <a:cs typeface="Arial Narrow" charset="0"/>
              </a:rPr>
              <a:t>Introduction: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key </a:t>
            </a:r>
            <a:r>
              <a:rPr lang="en-US" sz="6000" b="1" dirty="0" smtClean="0">
                <a:latin typeface="Arial Narrow" charset="0"/>
                <a:ea typeface="Arial Narrow" charset="0"/>
                <a:cs typeface="Arial Narrow" charset="0"/>
              </a:rPr>
              <a:t>terms (2)</a:t>
            </a:r>
            <a:endParaRPr lang="en-US" sz="6000" dirty="0"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A439D3CF340494990291A1882A28165" ma:contentTypeVersion="12" ma:contentTypeDescription="Создание документа." ma:contentTypeScope="" ma:versionID="4131907316d1a29660c3e505fbc99178">
  <xsd:schema xmlns:xsd="http://www.w3.org/2001/XMLSchema" xmlns:xs="http://www.w3.org/2001/XMLSchema" xmlns:p="http://schemas.microsoft.com/office/2006/metadata/properties" xmlns:ns2="2048a1ac-65d4-42bf-b6b8-9a9251c003d5" xmlns:ns3="4d7646f7-ad43-4707-b88f-7a02ade54ead" targetNamespace="http://schemas.microsoft.com/office/2006/metadata/properties" ma:root="true" ma:fieldsID="4727e0d23f3ae31412788d52397864c8" ns2:_="" ns3:_="">
    <xsd:import namespace="2048a1ac-65d4-42bf-b6b8-9a9251c003d5"/>
    <xsd:import namespace="4d7646f7-ad43-4707-b88f-7a02ade54e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8a1ac-65d4-42bf-b6b8-9a9251c00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7646f7-ad43-4707-b88f-7a02ade54ea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5ED0B-2E6F-4B72-B2E6-02896F3928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5BC580-CE14-489E-9AE3-5092B21284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5AC38A-B3EF-40BD-AF2F-CC4866AD5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48a1ac-65d4-42bf-b6b8-9a9251c003d5"/>
    <ds:schemaRef ds:uri="4d7646f7-ad43-4707-b88f-7a02ade54e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1458</Words>
  <Application>Microsoft Office PowerPoint</Application>
  <PresentationFormat>사용자 지정</PresentationFormat>
  <Paragraphs>385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White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Кремлёв</dc:creator>
  <cp:lastModifiedBy>Catherine</cp:lastModifiedBy>
  <cp:revision>221</cp:revision>
  <dcterms:modified xsi:type="dcterms:W3CDTF">2022-03-23T09:08:58Z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0x010100DA439D3CF340494990291A1882A28165</vt:lpwstr>
  </property>
</Properties>
</file>