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7" r:id="rId2"/>
    <p:sldId id="385" r:id="rId3"/>
    <p:sldId id="390" r:id="rId4"/>
    <p:sldId id="412" r:id="rId5"/>
    <p:sldId id="391" r:id="rId6"/>
    <p:sldId id="413" r:id="rId7"/>
    <p:sldId id="392" r:id="rId8"/>
    <p:sldId id="399" r:id="rId9"/>
    <p:sldId id="414" r:id="rId10"/>
    <p:sldId id="410" r:id="rId11"/>
    <p:sldId id="415" r:id="rId12"/>
    <p:sldId id="394" r:id="rId13"/>
    <p:sldId id="411" r:id="rId14"/>
    <p:sldId id="363" r:id="rId15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9"/>
    <a:srgbClr val="B5C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80" autoAdjust="0"/>
  </p:normalViewPr>
  <p:slideViewPr>
    <p:cSldViewPr showGuides="1">
      <p:cViewPr>
        <p:scale>
          <a:sx n="90" d="100"/>
          <a:sy n="90" d="100"/>
        </p:scale>
        <p:origin x="-372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2" y="5940001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1"/>
            <a:ext cx="11252200" cy="1661993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1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4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1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4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8" y="1268760"/>
            <a:ext cx="8700621" cy="307777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02234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2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3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1"/>
            <a:ext cx="5412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1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1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6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6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1"/>
            <a:ext cx="2363640" cy="80021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6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2" y="6542446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9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1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Jun 2017 – Jun 2019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Jun 28, 2017</a:t>
            </a:r>
            <a:endParaRPr lang="en-US" dirty="0"/>
          </a:p>
          <a:p>
            <a:r>
              <a:rPr lang="en-US" dirty="0"/>
              <a:t>Mentee: </a:t>
            </a:r>
            <a:r>
              <a:rPr lang="en-US" dirty="0" err="1" smtClean="0"/>
              <a:t>Huy</a:t>
            </a:r>
            <a:r>
              <a:rPr lang="en-US" dirty="0" smtClean="0"/>
              <a:t> Hoang (1979)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 Tuan Luong (1466)</a:t>
            </a:r>
            <a:endParaRPr lang="en-US" dirty="0"/>
          </a:p>
          <a:p>
            <a:r>
              <a:rPr lang="en-US" dirty="0"/>
              <a:t>Software Tool Solution 1</a:t>
            </a:r>
            <a:r>
              <a:rPr lang="en-US" dirty="0" smtClean="0"/>
              <a:t> </a:t>
            </a:r>
            <a:r>
              <a:rPr lang="en-US" dirty="0"/>
              <a:t>Group</a:t>
            </a:r>
          </a:p>
          <a:p>
            <a:r>
              <a:rPr lang="en-US" dirty="0"/>
              <a:t>Software </a:t>
            </a:r>
            <a:r>
              <a:rPr lang="en-US" dirty="0" smtClean="0"/>
              <a:t>Engineering </a:t>
            </a:r>
            <a:r>
              <a:rPr lang="en-US" dirty="0"/>
              <a:t>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3531073" y="1128357"/>
            <a:ext cx="3420" cy="37358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398777" y="1081499"/>
            <a:ext cx="0" cy="3782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40151" y="1081499"/>
            <a:ext cx="0" cy="3782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06171" y="1128357"/>
            <a:ext cx="13625" cy="37358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45974" y="1109335"/>
            <a:ext cx="0" cy="37549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51" idx="0"/>
          </p:cNvCxnSpPr>
          <p:nvPr/>
        </p:nvCxnSpPr>
        <p:spPr>
          <a:xfrm flipH="1">
            <a:off x="11065773" y="1129958"/>
            <a:ext cx="4" cy="416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17372" y="1129958"/>
            <a:ext cx="9205" cy="416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2" idx="0"/>
          </p:cNvCxnSpPr>
          <p:nvPr/>
        </p:nvCxnSpPr>
        <p:spPr>
          <a:xfrm>
            <a:off x="4436377" y="1109335"/>
            <a:ext cx="12204" cy="418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3" idx="0"/>
          </p:cNvCxnSpPr>
          <p:nvPr/>
        </p:nvCxnSpPr>
        <p:spPr>
          <a:xfrm flipH="1">
            <a:off x="6765640" y="1692459"/>
            <a:ext cx="32934" cy="360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32174" y="1109335"/>
            <a:ext cx="0" cy="418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1" y="438171"/>
            <a:ext cx="11242224" cy="443198"/>
          </a:xfrm>
        </p:spPr>
        <p:txBody>
          <a:bodyPr/>
          <a:lstStyle/>
          <a:p>
            <a:r>
              <a:rPr lang="en-US" dirty="0" smtClean="0"/>
              <a:t>Training Plan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8883681" y="4149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49200" y="4241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1.5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232474" y="3309375"/>
            <a:ext cx="3473697" cy="570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D0E9447D-6C6D-4F0F-BA04-16A14528E568}" type="CELLRANGE">
              <a:rPr lang="en-US" sz="1300"/>
              <a:pPr/>
              <a:t>Have limited knowledge of development environment</a:t>
            </a:fld>
            <a:endParaRPr lang="en-US" sz="1300" dirty="0"/>
          </a:p>
        </p:txBody>
      </p:sp>
      <p:sp>
        <p:nvSpPr>
          <p:cNvPr id="49" name="Rounded Rectangle 48"/>
          <p:cNvSpPr/>
          <p:nvPr/>
        </p:nvSpPr>
        <p:spPr>
          <a:xfrm>
            <a:off x="2232476" y="2584455"/>
            <a:ext cx="2813498" cy="577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defRPr sz="1600" b="0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>
                <a:solidFill>
                  <a:schemeClr val="tx1"/>
                </a:solidFill>
              </a:rPr>
              <a:t>Can implement </a:t>
            </a:r>
            <a:r>
              <a:rPr lang="en-US" sz="1300" dirty="0" smtClean="0">
                <a:solidFill>
                  <a:schemeClr val="tx1"/>
                </a:solidFill>
              </a:rPr>
              <a:t>requirements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32476" y="1898655"/>
            <a:ext cx="3473695" cy="522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Understand </a:t>
            </a:r>
            <a:r>
              <a:rPr lang="en-US" sz="1300" dirty="0"/>
              <a:t>and analyze requirement. </a:t>
            </a:r>
          </a:p>
          <a:p>
            <a:r>
              <a:rPr lang="en-US" sz="1300" dirty="0"/>
              <a:t>Can create </a:t>
            </a:r>
            <a:r>
              <a:rPr lang="en-US" sz="1300" dirty="0" smtClean="0"/>
              <a:t>DD </a:t>
            </a:r>
            <a:r>
              <a:rPr lang="en-US" sz="1300" dirty="0"/>
              <a:t>with </a:t>
            </a:r>
            <a:r>
              <a:rPr lang="en-US" sz="1300" dirty="0" smtClean="0"/>
              <a:t>help</a:t>
            </a:r>
            <a:endParaRPr lang="en-US" sz="1300" b="1" dirty="0"/>
          </a:p>
          <a:p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2476" y="1223870"/>
            <a:ext cx="3473696" cy="522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Understand </a:t>
            </a:r>
            <a:r>
              <a:rPr lang="en-US" sz="1300" dirty="0"/>
              <a:t>and analyze </a:t>
            </a:r>
            <a:r>
              <a:rPr lang="en-US" sz="1300" dirty="0" smtClean="0"/>
              <a:t>requirement. </a:t>
            </a:r>
          </a:p>
          <a:p>
            <a:r>
              <a:rPr lang="en-US" sz="1300" dirty="0" smtClean="0"/>
              <a:t>Can </a:t>
            </a:r>
            <a:r>
              <a:rPr lang="en-US" sz="1300" dirty="0"/>
              <a:t>create FD with help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2232474" y="4056704"/>
            <a:ext cx="3473698" cy="5089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7F46DB70-AF48-4E80-BF7B-507FF3F350A7}" type="CELLRANGE">
              <a:rPr lang="en-US" sz="1300"/>
              <a:pPr/>
              <a:t>Can code follow coding rules and comment but not all</a:t>
            </a:fld>
            <a:endParaRPr lang="en-US" sz="1300" dirty="0"/>
          </a:p>
        </p:txBody>
      </p:sp>
      <p:sp>
        <p:nvSpPr>
          <p:cNvPr id="80" name="Rectangle 79"/>
          <p:cNvSpPr/>
          <p:nvPr/>
        </p:nvSpPr>
        <p:spPr>
          <a:xfrm>
            <a:off x="468857" y="1129958"/>
            <a:ext cx="1524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/>
              <a:t>Software architecture design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1959" y="1898655"/>
            <a:ext cx="14398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Software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Detailed </a:t>
            </a:r>
            <a:r>
              <a:rPr lang="en-US" sz="1300" b="1" dirty="0"/>
              <a:t>Design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3630" y="2584455"/>
            <a:ext cx="936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chemeClr val="dk1"/>
                </a:solidFill>
              </a:rPr>
              <a:t>Software </a:t>
            </a:r>
            <a:endParaRPr lang="en-US" sz="1300" b="1" dirty="0" smtClean="0">
              <a:solidFill>
                <a:schemeClr val="dk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dk1"/>
                </a:solidFill>
              </a:rPr>
              <a:t>Coding</a:t>
            </a:r>
            <a:endParaRPr lang="en-US" sz="1300" b="1" dirty="0">
              <a:solidFill>
                <a:schemeClr val="dk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0297" y="3346455"/>
            <a:ext cx="12811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Development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environment</a:t>
            </a:r>
            <a:endParaRPr lang="en-US" sz="1300" b="1" dirty="0"/>
          </a:p>
        </p:txBody>
      </p:sp>
      <p:sp>
        <p:nvSpPr>
          <p:cNvPr id="84" name="Rectangle 83"/>
          <p:cNvSpPr/>
          <p:nvPr/>
        </p:nvSpPr>
        <p:spPr>
          <a:xfrm>
            <a:off x="691838" y="4184655"/>
            <a:ext cx="10775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00" b="1" dirty="0"/>
              <a:t>Readability</a:t>
            </a:r>
            <a:endParaRPr kumimoji="1" lang="en-US" sz="13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5706171" y="1212855"/>
            <a:ext cx="3226003" cy="53340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Can </a:t>
            </a:r>
            <a:r>
              <a:rPr lang="en-US" sz="1400" dirty="0"/>
              <a:t>create FD with little support</a:t>
            </a:r>
          </a:p>
          <a:p>
            <a:r>
              <a:rPr lang="en-US" sz="1400" smtClean="0"/>
              <a:t>Can </a:t>
            </a:r>
            <a:r>
              <a:rPr lang="en-US" sz="1400" dirty="0"/>
              <a:t>support new members</a:t>
            </a:r>
            <a:endParaRPr lang="en-US" sz="1300" dirty="0"/>
          </a:p>
        </p:txBody>
      </p:sp>
      <p:sp>
        <p:nvSpPr>
          <p:cNvPr id="86" name="Rounded Rectangle 85"/>
          <p:cNvSpPr/>
          <p:nvPr/>
        </p:nvSpPr>
        <p:spPr>
          <a:xfrm>
            <a:off x="8932176" y="1206725"/>
            <a:ext cx="2133597" cy="5395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8D76310B-A50F-468B-98AF-73426DC9265C}" type="CELLRANGE">
              <a:rPr lang="en-US" sz="1400"/>
              <a:pPr/>
              <a:t>Can create FD for complex function</a:t>
            </a:fld>
            <a:endParaRPr lang="en-US" sz="1300" dirty="0"/>
          </a:p>
        </p:txBody>
      </p:sp>
      <p:sp>
        <p:nvSpPr>
          <p:cNvPr id="87" name="Rounded Rectangle 86"/>
          <p:cNvSpPr/>
          <p:nvPr/>
        </p:nvSpPr>
        <p:spPr>
          <a:xfrm>
            <a:off x="5706172" y="1898655"/>
            <a:ext cx="3226002" cy="55413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Can </a:t>
            </a:r>
            <a:r>
              <a:rPr lang="en-US" sz="1300" dirty="0"/>
              <a:t>create </a:t>
            </a:r>
            <a:r>
              <a:rPr lang="en-US" sz="1300" dirty="0" smtClean="0"/>
              <a:t>DD </a:t>
            </a:r>
            <a:r>
              <a:rPr lang="en-US" sz="1300" dirty="0"/>
              <a:t>with little </a:t>
            </a:r>
            <a:r>
              <a:rPr lang="en-US" sz="1300" dirty="0" smtClean="0"/>
              <a:t>support</a:t>
            </a:r>
          </a:p>
          <a:p>
            <a:r>
              <a:rPr lang="en-US" sz="1300" dirty="0" smtClean="0"/>
              <a:t>Can </a:t>
            </a:r>
            <a:r>
              <a:rPr lang="en-US" sz="1300" dirty="0"/>
              <a:t>support new members</a:t>
            </a:r>
          </a:p>
          <a:p>
            <a:endParaRPr lang="en-US" sz="1300" dirty="0"/>
          </a:p>
        </p:txBody>
      </p:sp>
      <p:sp>
        <p:nvSpPr>
          <p:cNvPr id="88" name="Rounded Rectangle 87"/>
          <p:cNvSpPr/>
          <p:nvPr/>
        </p:nvSpPr>
        <p:spPr>
          <a:xfrm>
            <a:off x="8932174" y="1898655"/>
            <a:ext cx="2133599" cy="554132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/>
              <a:t>Can create DD for complex function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045977" y="2584455"/>
            <a:ext cx="2895597" cy="564459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Can read others source code </a:t>
            </a:r>
            <a:r>
              <a:rPr lang="en-US" sz="1300" dirty="0" smtClean="0"/>
              <a:t>and optimized</a:t>
            </a:r>
            <a:endParaRPr lang="en-US" sz="1300" dirty="0"/>
          </a:p>
        </p:txBody>
      </p:sp>
      <p:sp>
        <p:nvSpPr>
          <p:cNvPr id="90" name="Rounded Rectangle 89"/>
          <p:cNvSpPr/>
          <p:nvPr/>
        </p:nvSpPr>
        <p:spPr>
          <a:xfrm>
            <a:off x="7941577" y="2584455"/>
            <a:ext cx="3124197" cy="571277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70501ED6-9038-44BC-B8AF-02D604B8A3DA}" type="CELLRANGE">
              <a:rPr lang="en-US" sz="1300"/>
              <a:pPr/>
              <a:t>Can create well organized and optimized source code</a:t>
            </a:fld>
            <a:endParaRPr lang="en-US" sz="1300" dirty="0"/>
          </a:p>
          <a:p>
            <a:endParaRPr lang="en-US" sz="1100" dirty="0"/>
          </a:p>
        </p:txBody>
      </p:sp>
      <p:sp>
        <p:nvSpPr>
          <p:cNvPr id="91" name="Rounded Rectangle 90"/>
          <p:cNvSpPr/>
          <p:nvPr/>
        </p:nvSpPr>
        <p:spPr>
          <a:xfrm>
            <a:off x="5706172" y="3309375"/>
            <a:ext cx="2692605" cy="57048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EA59E8D5-85C7-47C4-809C-499BBE27388B}" type="CELLRANGE">
              <a:rPr lang="en-US" sz="1300" smtClean="0"/>
              <a:pPr/>
              <a:t>Can work with development environment with help</a:t>
            </a:fld>
            <a:endParaRPr lang="en-US" sz="1300" dirty="0"/>
          </a:p>
        </p:txBody>
      </p:sp>
      <p:sp>
        <p:nvSpPr>
          <p:cNvPr id="92" name="Rounded Rectangle 91"/>
          <p:cNvSpPr/>
          <p:nvPr/>
        </p:nvSpPr>
        <p:spPr>
          <a:xfrm>
            <a:off x="8398777" y="3313457"/>
            <a:ext cx="2666997" cy="56639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Can work </a:t>
            </a:r>
            <a:r>
              <a:rPr lang="en-US" sz="1300" dirty="0"/>
              <a:t>with development environment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706173" y="4064944"/>
            <a:ext cx="2692604" cy="5007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7F46DB70-AF48-4E80-BF7B-507FF3F350A7}" type="CELLRANGE">
              <a:rPr lang="en-US" sz="1300"/>
              <a:pPr/>
              <a:t>Can code follow coding rules and comment but not all</a:t>
            </a:fld>
            <a:endParaRPr lang="en-US" sz="1300" dirty="0"/>
          </a:p>
        </p:txBody>
      </p:sp>
      <p:sp>
        <p:nvSpPr>
          <p:cNvPr id="95" name="Rounded Rectangle 94"/>
          <p:cNvSpPr/>
          <p:nvPr/>
        </p:nvSpPr>
        <p:spPr>
          <a:xfrm>
            <a:off x="8398777" y="4051687"/>
            <a:ext cx="2666997" cy="51396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fld id="{F49796D7-82C4-4187-B612-8BA4C01629D8}" type="CELLRANGE">
              <a:rPr lang="en-US" sz="1300" smtClean="0"/>
              <a:pPr/>
              <a:t>Can create and implement a well-documented source code </a:t>
            </a:fld>
            <a:endParaRPr lang="en-US" sz="1300" dirty="0"/>
          </a:p>
        </p:txBody>
      </p:sp>
      <p:sp>
        <p:nvSpPr>
          <p:cNvPr id="96" name="Rounded Rectangle 95"/>
          <p:cNvSpPr/>
          <p:nvPr/>
        </p:nvSpPr>
        <p:spPr>
          <a:xfrm>
            <a:off x="8515992" y="410992"/>
            <a:ext cx="366629" cy="3871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97" name="Rounded Rectangle 96"/>
          <p:cNvSpPr/>
          <p:nvPr/>
        </p:nvSpPr>
        <p:spPr>
          <a:xfrm>
            <a:off x="6565549" y="414785"/>
            <a:ext cx="366629" cy="38713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98" name="Rounded Rectangle 97"/>
          <p:cNvSpPr/>
          <p:nvPr/>
        </p:nvSpPr>
        <p:spPr>
          <a:xfrm>
            <a:off x="4800600" y="434952"/>
            <a:ext cx="381000" cy="3669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99" name="TextBox 98"/>
          <p:cNvSpPr txBox="1"/>
          <p:nvPr/>
        </p:nvSpPr>
        <p:spPr>
          <a:xfrm>
            <a:off x="5175942" y="4279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3505200" y="5650657"/>
            <a:ext cx="2184195" cy="673943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Shader</a:t>
            </a:r>
            <a:r>
              <a:rPr lang="en-US" sz="1100" dirty="0"/>
              <a:t> compiler development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5689395" y="5638800"/>
            <a:ext cx="5412676" cy="72212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Shader</a:t>
            </a:r>
            <a:r>
              <a:rPr lang="en-US" sz="1200" dirty="0"/>
              <a:t> compiler and MCU compiler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8493" y="5304205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Jan-17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4507" y="5297999"/>
            <a:ext cx="11881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/>
              <a:t>Jun-17 (Now)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6417628" y="530117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Jan-18</a:t>
            </a:r>
            <a:endParaRPr 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8632836" y="529799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Jun-18</a:t>
            </a:r>
            <a:endParaRPr lang="en-US" sz="13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17761" y="529799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Jan-19</a:t>
            </a:r>
            <a:endParaRPr 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8211" y="4833250"/>
            <a:ext cx="6399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Jul-17</a:t>
            </a:r>
            <a:endParaRPr 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5358158" y="4833250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Sep-17</a:t>
            </a:r>
            <a:endParaRPr 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7550825" y="4830494"/>
            <a:ext cx="7152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Mar-18</a:t>
            </a:r>
            <a:endParaRPr 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8133393" y="482750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Apr-18</a:t>
            </a:r>
            <a:endParaRPr lang="en-US" sz="1300" dirty="0"/>
          </a:p>
        </p:txBody>
      </p:sp>
      <p:sp>
        <p:nvSpPr>
          <p:cNvPr id="61" name="TextBox 60"/>
          <p:cNvSpPr txBox="1"/>
          <p:nvPr/>
        </p:nvSpPr>
        <p:spPr>
          <a:xfrm>
            <a:off x="3234148" y="4830494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Apr-17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354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7937731" y="1288560"/>
            <a:ext cx="0" cy="40646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7513" y="1288560"/>
            <a:ext cx="0" cy="40535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0"/>
          </p:cNvCxnSpPr>
          <p:nvPr/>
        </p:nvCxnSpPr>
        <p:spPr>
          <a:xfrm flipH="1">
            <a:off x="8846330" y="1288561"/>
            <a:ext cx="26736" cy="439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5" idx="0"/>
          </p:cNvCxnSpPr>
          <p:nvPr/>
        </p:nvCxnSpPr>
        <p:spPr>
          <a:xfrm>
            <a:off x="6739308" y="1288562"/>
            <a:ext cx="7234" cy="440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4" idx="0"/>
          </p:cNvCxnSpPr>
          <p:nvPr/>
        </p:nvCxnSpPr>
        <p:spPr>
          <a:xfrm>
            <a:off x="4446138" y="1288562"/>
            <a:ext cx="14469" cy="439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8883681" y="4149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49200" y="4241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1.5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2204658" y="4345029"/>
            <a:ext cx="5733073" cy="6027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defRPr sz="1600" b="0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>
                <a:solidFill>
                  <a:schemeClr val="tx1"/>
                </a:solidFill>
              </a:rPr>
              <a:t>Can use English well for writing and reading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204658" y="3387194"/>
            <a:ext cx="3362855" cy="6747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Can </a:t>
            </a:r>
            <a:r>
              <a:rPr lang="en-US" sz="1300" dirty="0"/>
              <a:t>keep schedule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04659" y="2390464"/>
            <a:ext cx="4534650" cy="691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Can explain </a:t>
            </a:r>
            <a:r>
              <a:rPr lang="en-US" sz="1400" dirty="0">
                <a:solidFill>
                  <a:schemeClr val="tx1"/>
                </a:solidFill>
              </a:rPr>
              <a:t>or report issue fluently.</a:t>
            </a:r>
            <a:endParaRPr lang="en-US" sz="1300" dirty="0"/>
          </a:p>
        </p:txBody>
      </p:sp>
      <p:sp>
        <p:nvSpPr>
          <p:cNvPr id="80" name="Rectangle 79"/>
          <p:cNvSpPr/>
          <p:nvPr/>
        </p:nvSpPr>
        <p:spPr>
          <a:xfrm>
            <a:off x="455313" y="2604841"/>
            <a:ext cx="1524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/>
              <a:t>Communication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633" y="3583029"/>
            <a:ext cx="120738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Management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7837" y="4497429"/>
            <a:ext cx="7889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chemeClr val="dk1"/>
                </a:solidFill>
              </a:rPr>
              <a:t>English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739308" y="2396594"/>
            <a:ext cx="4331058" cy="6919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Can communicate well with others</a:t>
            </a:r>
            <a:endParaRPr lang="en-US" sz="1300" dirty="0"/>
          </a:p>
          <a:p>
            <a:endParaRPr lang="en-US" sz="1100" dirty="0"/>
          </a:p>
        </p:txBody>
      </p:sp>
      <p:sp>
        <p:nvSpPr>
          <p:cNvPr id="88" name="Rounded Rectangle 87"/>
          <p:cNvSpPr/>
          <p:nvPr/>
        </p:nvSpPr>
        <p:spPr>
          <a:xfrm>
            <a:off x="5567514" y="3376179"/>
            <a:ext cx="5502852" cy="6919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dirty="0" smtClean="0"/>
              <a:t>Manage </a:t>
            </a:r>
            <a:r>
              <a:rPr lang="en-US" sz="1300" dirty="0"/>
              <a:t>tasks and working </a:t>
            </a:r>
            <a:r>
              <a:rPr lang="en-US" sz="1300" dirty="0" smtClean="0"/>
              <a:t>follow schedule </a:t>
            </a:r>
            <a:r>
              <a:rPr lang="en-US" sz="1300" dirty="0"/>
              <a:t>well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937733" y="4345029"/>
            <a:ext cx="3132633" cy="602782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Confident when talking in English</a:t>
            </a:r>
            <a:endParaRPr lang="en-US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8515992" y="410992"/>
            <a:ext cx="366629" cy="3871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97" name="Rounded Rectangle 96"/>
          <p:cNvSpPr/>
          <p:nvPr/>
        </p:nvSpPr>
        <p:spPr>
          <a:xfrm>
            <a:off x="6565549" y="414785"/>
            <a:ext cx="366629" cy="38713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29" name="Rounded Rectangle 28"/>
          <p:cNvSpPr/>
          <p:nvPr/>
        </p:nvSpPr>
        <p:spPr>
          <a:xfrm>
            <a:off x="4800600" y="434952"/>
            <a:ext cx="381000" cy="3669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5942" y="4279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90241" y="1399864"/>
            <a:ext cx="4549067" cy="691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Can follow development process</a:t>
            </a:r>
            <a:endParaRPr lang="en-US" sz="1300" dirty="0"/>
          </a:p>
        </p:txBody>
      </p:sp>
      <p:sp>
        <p:nvSpPr>
          <p:cNvPr id="21" name="Rounded Rectangle 20"/>
          <p:cNvSpPr/>
          <p:nvPr/>
        </p:nvSpPr>
        <p:spPr>
          <a:xfrm>
            <a:off x="6739308" y="1393658"/>
            <a:ext cx="4331058" cy="69193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sz="1400" dirty="0">
                <a:solidFill>
                  <a:schemeClr val="tx1"/>
                </a:solidFill>
              </a:rPr>
              <a:t>Understand and work well with development process.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633" y="1525629"/>
            <a:ext cx="12811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Development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Process </a:t>
            </a:r>
            <a:endParaRPr lang="en-US" sz="1300" b="1" dirty="0"/>
          </a:p>
        </p:txBody>
      </p:sp>
      <p:cxnSp>
        <p:nvCxnSpPr>
          <p:cNvPr id="23" name="Straight Connector 22"/>
          <p:cNvCxnSpPr>
            <a:endCxn id="33" idx="0"/>
          </p:cNvCxnSpPr>
          <p:nvPr/>
        </p:nvCxnSpPr>
        <p:spPr>
          <a:xfrm>
            <a:off x="2190191" y="1297029"/>
            <a:ext cx="23574" cy="4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7" idx="0"/>
          </p:cNvCxnSpPr>
          <p:nvPr/>
        </p:nvCxnSpPr>
        <p:spPr>
          <a:xfrm>
            <a:off x="11070366" y="1288560"/>
            <a:ext cx="0" cy="43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5753" y="5690913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Jan-17</a:t>
            </a:r>
            <a:endParaRPr 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3866533" y="5685812"/>
            <a:ext cx="11881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/>
              <a:t>Jun-17 (Now)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398530" y="5696000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Jan-18</a:t>
            </a:r>
            <a:endParaRPr 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8498318" y="5685812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Jun-18</a:t>
            </a:r>
            <a:endParaRPr lang="en-US" sz="13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2354" y="5685812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Jan-19</a:t>
            </a:r>
            <a:endParaRPr 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5219501" y="5353164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Aug-17</a:t>
            </a:r>
            <a:endParaRPr 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7578012" y="5359294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Apr-18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042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9376" y="1395442"/>
            <a:ext cx="11233247" cy="3447098"/>
          </a:xfrm>
        </p:spPr>
        <p:txBody>
          <a:bodyPr/>
          <a:lstStyle/>
          <a:p>
            <a:r>
              <a:rPr lang="en-US" sz="2400" b="1" i="1" dirty="0"/>
              <a:t>Commitment result after 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level 2 for Software </a:t>
            </a:r>
            <a:r>
              <a:rPr lang="en-US" sz="2400" dirty="0" smtClean="0"/>
              <a:t>Design Engineer Role</a:t>
            </a:r>
            <a:endParaRPr lang="en-US" sz="2400" dirty="0"/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an manage </a:t>
            </a:r>
            <a:r>
              <a:rPr lang="en-US" sz="2400" dirty="0"/>
              <a:t>jobs of </a:t>
            </a:r>
            <a:r>
              <a:rPr lang="en-US" sz="2400" dirty="0" smtClean="0"/>
              <a:t>Design Engineer well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Ensure </a:t>
            </a:r>
            <a:r>
              <a:rPr lang="en-US" sz="2400" dirty="0"/>
              <a:t>the quality of output and </a:t>
            </a:r>
            <a:r>
              <a:rPr lang="en-US" sz="2400" dirty="0" smtClean="0"/>
              <a:t>delivery time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Have good understanding of  RVC Development Process can apply smoothly in real tasks</a:t>
            </a:r>
          </a:p>
        </p:txBody>
      </p:sp>
    </p:spTree>
    <p:extLst>
      <p:ext uri="{BB962C8B-B14F-4D97-AF65-F5344CB8AC3E}">
        <p14:creationId xmlns:p14="http://schemas.microsoft.com/office/powerpoint/2010/main" val="38196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91751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376" y="1280513"/>
            <a:ext cx="11233248" cy="246221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smtClean="0"/>
              <a:t>Target (Page 3)	</a:t>
            </a:r>
          </a:p>
          <a:p>
            <a:r>
              <a:rPr lang="de-DE" dirty="0"/>
              <a:t>Current </a:t>
            </a:r>
            <a:r>
              <a:rPr lang="de-DE" dirty="0" smtClean="0"/>
              <a:t>Status (Page </a:t>
            </a:r>
            <a:r>
              <a:rPr lang="de-DE" dirty="0"/>
              <a:t>4</a:t>
            </a:r>
            <a:r>
              <a:rPr lang="de-DE" dirty="0" smtClean="0"/>
              <a:t>)	</a:t>
            </a:r>
          </a:p>
          <a:p>
            <a:r>
              <a:rPr lang="de-DE" dirty="0"/>
              <a:t>Gaps Analysis and </a:t>
            </a:r>
            <a:r>
              <a:rPr lang="de-DE" dirty="0" smtClean="0"/>
              <a:t>Solution (Page 5)	</a:t>
            </a:r>
          </a:p>
          <a:p>
            <a:r>
              <a:rPr lang="de-DE" dirty="0"/>
              <a:t>Training </a:t>
            </a:r>
            <a:r>
              <a:rPr lang="de-DE" dirty="0" smtClean="0"/>
              <a:t>Plan (Page 7)	</a:t>
            </a:r>
          </a:p>
          <a:p>
            <a:r>
              <a:rPr lang="de-DE" dirty="0" smtClean="0"/>
              <a:t>Commitment (</a:t>
            </a:r>
            <a:r>
              <a:rPr lang="de-DE" smtClean="0"/>
              <a:t>Page 8)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47474"/>
              </p:ext>
            </p:extLst>
          </p:nvPr>
        </p:nvGraphicFramePr>
        <p:xfrm>
          <a:off x="228600" y="1219200"/>
          <a:ext cx="117348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05000"/>
                <a:gridCol w="7010400"/>
                <a:gridCol w="1524000"/>
              </a:tblGrid>
              <a:tr h="434601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Level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79799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architecture design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Decide the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software structure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based on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software requirement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Level 2</a:t>
                      </a:r>
                      <a:endParaRPr lang="en-US" sz="1500" dirty="0"/>
                    </a:p>
                  </a:txBody>
                  <a:tcPr anchor="ctr"/>
                </a:tc>
              </a:tr>
              <a:tr h="5215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detailed design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Design software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detailed design </a:t>
                      </a:r>
                      <a:r>
                        <a:rPr lang="en-US" sz="1500" dirty="0" smtClean="0"/>
                        <a:t>based on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software structure</a:t>
                      </a:r>
                      <a:r>
                        <a:rPr lang="en-US" sz="1500" dirty="0" smtClean="0"/>
                        <a:t>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906519">
                <a:tc rowSpan="3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coding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a program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based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on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detailed design document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</a:t>
                      </a:r>
                      <a:r>
                        <a:rPr kumimoji="1"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kumimoji="1"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Have knowledge of the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(compiler, debugger) 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target environment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(OS, middleware, applications, etc.) and create source code with these environments in mind.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822960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Readability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Improve the source code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readability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and perform coding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accordingly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524000" y="5486400"/>
            <a:ext cx="11691938" cy="630942"/>
          </a:xfrm>
        </p:spPr>
        <p:txBody>
          <a:bodyPr/>
          <a:lstStyle/>
          <a:p>
            <a:r>
              <a:rPr lang="en-US" sz="1800" b="1" dirty="0" smtClean="0"/>
              <a:t>Achieve </a:t>
            </a:r>
            <a:r>
              <a:rPr lang="en-US" sz="1800" b="1" dirty="0"/>
              <a:t>“Software Design Engineer” with role </a:t>
            </a:r>
            <a:r>
              <a:rPr lang="en-US" sz="1800" b="1" dirty="0" smtClean="0"/>
              <a:t>level 2 by Jun 2019 </a:t>
            </a:r>
          </a:p>
          <a:p>
            <a:r>
              <a:rPr lang="en-US" sz="1800" b="1" dirty="0" smtClean="0"/>
              <a:t>Do tasks related to </a:t>
            </a:r>
            <a:r>
              <a:rPr lang="en-US" sz="1800" b="1" dirty="0" err="1" smtClean="0"/>
              <a:t>Renesas</a:t>
            </a:r>
            <a:r>
              <a:rPr lang="en-US" sz="1800" b="1" dirty="0" smtClean="0"/>
              <a:t> compiler without support, </a:t>
            </a:r>
            <a:r>
              <a:rPr lang="en-US" sz="1800" b="1" dirty="0"/>
              <a:t>if it is within certain degree of difficult.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651199"/>
            <a:ext cx="809738" cy="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524000" y="5486400"/>
            <a:ext cx="11691938" cy="630942"/>
          </a:xfrm>
        </p:spPr>
        <p:txBody>
          <a:bodyPr/>
          <a:lstStyle/>
          <a:p>
            <a:r>
              <a:rPr lang="en-US" sz="1800" b="1" dirty="0" smtClean="0"/>
              <a:t>Achieve </a:t>
            </a:r>
            <a:r>
              <a:rPr lang="en-US" sz="1800" b="1" dirty="0"/>
              <a:t>“Software Design Engineer” with role </a:t>
            </a:r>
            <a:r>
              <a:rPr lang="en-US" sz="1800" b="1" dirty="0" smtClean="0"/>
              <a:t>level 2 by Jun 2019 </a:t>
            </a:r>
          </a:p>
          <a:p>
            <a:r>
              <a:rPr lang="en-US" sz="1800" b="1" dirty="0" smtClean="0"/>
              <a:t>Do tasks related to </a:t>
            </a:r>
            <a:r>
              <a:rPr lang="en-US" sz="1800" b="1" dirty="0" err="1" smtClean="0"/>
              <a:t>Renesas</a:t>
            </a:r>
            <a:r>
              <a:rPr lang="en-US" sz="1800" b="1" dirty="0" smtClean="0"/>
              <a:t> compiler without support, </a:t>
            </a:r>
            <a:r>
              <a:rPr lang="en-US" sz="1800" b="1" dirty="0"/>
              <a:t>if it is within certain degree of difficult.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2" y="5651199"/>
            <a:ext cx="809738" cy="36860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95601"/>
              </p:ext>
            </p:extLst>
          </p:nvPr>
        </p:nvGraphicFramePr>
        <p:xfrm>
          <a:off x="490008" y="1828800"/>
          <a:ext cx="11231591" cy="253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03"/>
                <a:gridCol w="2179264"/>
                <a:gridCol w="7627424"/>
              </a:tblGrid>
              <a:tr h="311332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3713">
                <a:tc rowSpan="4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Common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Can understand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follow 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process. </a:t>
                      </a:r>
                    </a:p>
                  </a:txBody>
                  <a:tcPr anchor="ctr"/>
                </a:tc>
              </a:tr>
              <a:tr h="5337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Can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express clearly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idea to others. </a:t>
                      </a:r>
                    </a:p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Can report status/issues/solutions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in detail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to leaders. </a:t>
                      </a:r>
                    </a:p>
                  </a:txBody>
                  <a:tcPr anchor="ctr"/>
                </a:tc>
              </a:tr>
              <a:tr h="533713">
                <a:tc vMerge="1">
                  <a:txBody>
                    <a:bodyPr/>
                    <a:lstStyle/>
                    <a:p>
                      <a:pPr algn="ctr"/>
                      <a:endParaRPr lang="en-US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- Can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make</a:t>
                      </a:r>
                      <a:r>
                        <a:rPr lang="en-US" sz="1500" dirty="0" smtClean="0"/>
                        <a:t> plan and follow the plan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strictly</a:t>
                      </a:r>
                    </a:p>
                    <a:p>
                      <a:pPr algn="l"/>
                      <a:r>
                        <a:rPr lang="en-US" sz="1500" dirty="0" smtClean="0"/>
                        <a:t>- Can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manage</a:t>
                      </a:r>
                      <a:r>
                        <a:rPr lang="en-US" sz="1500" dirty="0" smtClean="0"/>
                        <a:t> problems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by myself </a:t>
                      </a:r>
                      <a:r>
                        <a:rPr lang="en-US" sz="1500" dirty="0" smtClean="0"/>
                        <a:t>(bugs, lack of knowledge…).</a:t>
                      </a:r>
                    </a:p>
                  </a:txBody>
                  <a:tcPr anchor="ctr"/>
                </a:tc>
              </a:tr>
              <a:tr h="583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English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Can use English in daily working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effectively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Achieve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TOEIC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750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25490"/>
              </p:ext>
            </p:extLst>
          </p:nvPr>
        </p:nvGraphicFramePr>
        <p:xfrm>
          <a:off x="471487" y="1543337"/>
          <a:ext cx="11249025" cy="434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/>
                <a:gridCol w="1895722"/>
                <a:gridCol w="6921212"/>
                <a:gridCol w="1143000"/>
              </a:tblGrid>
              <a:tr h="481538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status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79518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architecture design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Have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some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about Functional Design.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Cannot create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Functional Design for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big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(more than 10k LoC, conflict with other functions, etc.).</a:t>
                      </a:r>
                      <a:endParaRPr kumimoji="1" lang="en-US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Level 1</a:t>
                      </a:r>
                      <a:endParaRPr lang="en-US" sz="1500" dirty="0"/>
                    </a:p>
                  </a:txBody>
                  <a:tcPr anchor="ctr"/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detailed design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Have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some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about Detail Design.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Cannot create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Detail Design for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big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(more than 10k LoC, conflict with other functions, etc.).</a:t>
                      </a:r>
                      <a:endParaRPr kumimoji="1" lang="en-US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497117">
                <a:tc rowSpan="3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Coding </a:t>
                      </a:r>
                      <a:br>
                        <a:rPr lang="en-US" sz="1500" b="1" dirty="0" smtClean="0"/>
                      </a:b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Software coding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/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Lack of experience </a:t>
                      </a:r>
                      <a:r>
                        <a:rPr lang="en-US" sz="1500" dirty="0" smtClean="0"/>
                        <a:t>in coding based on specification and</a:t>
                      </a:r>
                      <a:r>
                        <a:rPr lang="en-US" sz="1500" baseline="0" dirty="0" smtClean="0"/>
                        <a:t> guideline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645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kumimoji="1"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1"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kumimoji="1"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Have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the development/target environment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but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not enough.</a:t>
                      </a:r>
                      <a:endParaRPr lang="en-US" sz="1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900445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Readability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- Coding follow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self-understanding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Not follow </a:t>
                      </a:r>
                      <a:r>
                        <a:rPr lang="en-US" sz="1500" dirty="0" smtClean="0"/>
                        <a:t>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53390"/>
              </p:ext>
            </p:extLst>
          </p:nvPr>
        </p:nvGraphicFramePr>
        <p:xfrm>
          <a:off x="479376" y="1981200"/>
          <a:ext cx="11242224" cy="253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52"/>
                <a:gridCol w="2181327"/>
                <a:gridCol w="7634645"/>
              </a:tblGrid>
              <a:tr h="311332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3713">
                <a:tc rowSpan="4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Common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Have 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some knowledge 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about development process: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Waterfall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V-model</a:t>
                      </a:r>
                      <a:r>
                        <a:rPr kumimoji="1"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 </a:t>
                      </a:r>
                    </a:p>
                  </a:txBody>
                  <a:tcPr anchor="ctr"/>
                </a:tc>
              </a:tr>
              <a:tr h="5337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 explain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or report issue and suggest solution with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guidelines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instructions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Cannot support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other members.</a:t>
                      </a:r>
                    </a:p>
                  </a:txBody>
                  <a:tcPr anchor="ctr"/>
                </a:tc>
              </a:tr>
              <a:tr h="533713">
                <a:tc vMerge="1">
                  <a:txBody>
                    <a:bodyPr/>
                    <a:lstStyle/>
                    <a:p>
                      <a:pPr algn="ctr"/>
                      <a:endParaRPr lang="en-US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Cannot make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plan and follow the plan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strictly.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Cannot manage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problems by myself (bugs, lack of knowledge…)</a:t>
                      </a:r>
                    </a:p>
                  </a:txBody>
                  <a:tcPr anchor="ctr"/>
                </a:tc>
              </a:tr>
              <a:tr h="583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English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500" dirty="0" smtClean="0"/>
                        <a:t>-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Achieved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TOEIC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39491"/>
              </p:ext>
            </p:extLst>
          </p:nvPr>
        </p:nvGraphicFramePr>
        <p:xfrm>
          <a:off x="304800" y="1143000"/>
          <a:ext cx="11506200" cy="461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057400"/>
                <a:gridCol w="2133600"/>
                <a:gridCol w="2514600"/>
                <a:gridCol w="2895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</a:tr>
              <a:tr h="20893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Software architecture design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Cannot create FD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big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complex functions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Lack of understanding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analysis in creating FD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Investigate FD from previous project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to learn how to do it right with some basic functions.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Confirm the result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with mentor or experience engineer.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Provide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good sample of FD </a:t>
                      </a:r>
                      <a:r>
                        <a:rPr lang="en-US" sz="1500" baseline="0" dirty="0" smtClean="0"/>
                        <a:t>from previous project to mentee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Check output and give feedback </a:t>
                      </a:r>
                      <a:r>
                        <a:rPr lang="en-US" sz="1500" baseline="0" dirty="0" smtClean="0"/>
                        <a:t>to mentee to improve</a:t>
                      </a:r>
                      <a:endParaRPr lang="en-US" sz="1500" dirty="0"/>
                    </a:p>
                  </a:txBody>
                  <a:tcPr anchor="ctr"/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Software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Detailed Design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Cannot create DD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big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complex functions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Lack of understanding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analysis in creating DD</a:t>
                      </a:r>
                      <a:r>
                        <a:rPr lang="en-US" sz="1500" baseline="0" dirty="0" smtClean="0"/>
                        <a:t>.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Have no background</a:t>
                      </a:r>
                      <a:r>
                        <a:rPr lang="en-US" sz="1500" baseline="0" dirty="0" smtClean="0"/>
                        <a:t> of the structure of current project.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Investigate DD from previous project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to learn how to do it right with some basic functions and understand the structure of previous project.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Confirm the result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with mentor or experience engineer.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Provide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good sample of DD </a:t>
                      </a:r>
                      <a:r>
                        <a:rPr lang="en-US" sz="1500" baseline="0" dirty="0" smtClean="0"/>
                        <a:t>from previous project to mentee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Check output and give feedback </a:t>
                      </a:r>
                      <a:r>
                        <a:rPr lang="en-US" sz="1500" baseline="0" dirty="0" smtClean="0"/>
                        <a:t>to mentee to improve</a:t>
                      </a:r>
                      <a:endParaRPr lang="en-US" sz="1500" dirty="0" smtClean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74546"/>
              </p:ext>
            </p:extLst>
          </p:nvPr>
        </p:nvGraphicFramePr>
        <p:xfrm>
          <a:off x="342900" y="1084760"/>
          <a:ext cx="11506200" cy="498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362200"/>
                <a:gridCol w="2514600"/>
                <a:gridCol w="2705100"/>
                <a:gridCol w="2400300"/>
              </a:tblGrid>
              <a:tr h="3999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mtClean="0"/>
                        <a:t>Root</a:t>
                      </a:r>
                      <a:r>
                        <a:rPr lang="en-US" sz="1500" baseline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</a:tr>
              <a:tr h="19850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Software</a:t>
                      </a:r>
                      <a:r>
                        <a:rPr lang="en-US" sz="1500" b="1" baseline="0" dirty="0" smtClean="0"/>
                        <a:t> </a:t>
                      </a:r>
                      <a:r>
                        <a:rPr lang="en-US" sz="1500" b="1" dirty="0" smtClean="0"/>
                        <a:t>Coding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Lack of experience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coding Compiler using C++ based on specification and guideline</a:t>
                      </a:r>
                      <a:endParaRPr lang="en-US" sz="15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Haven’t developed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Compiler using C++.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the model and additional library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used in current project.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Do C++ coding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for basic functions at first.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Confirm the result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with mentor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Guide mentee </a:t>
                      </a:r>
                      <a:r>
                        <a:rPr lang="en-US" sz="1500" baseline="0" dirty="0" smtClean="0"/>
                        <a:t>how to investigate effectively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baseline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/>
                        <a:t>Check and give feedback to mentee to improve</a:t>
                      </a:r>
                    </a:p>
                  </a:txBody>
                  <a:tcPr anchor="ctr"/>
                </a:tc>
              </a:tr>
              <a:tr h="13514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Development environment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Can not work well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with the development and target environment (Visual Studio)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without support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from mentor.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Haven’t developed </a:t>
                      </a:r>
                      <a:r>
                        <a:rPr lang="en-US" sz="1500" dirty="0" smtClean="0"/>
                        <a:t>any big project using Visual</a:t>
                      </a:r>
                      <a:r>
                        <a:rPr lang="en-US" sz="1500" baseline="0" dirty="0" smtClean="0"/>
                        <a:t> Studio</a:t>
                      </a:r>
                      <a:endParaRPr lang="en-US" sz="1500" dirty="0" smtClean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Investigate the development guideline</a:t>
                      </a:r>
                      <a:r>
                        <a:rPr lang="en-US" sz="1500" dirty="0" smtClean="0"/>
                        <a:t>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Confirm understanding </a:t>
                      </a:r>
                      <a:r>
                        <a:rPr lang="en-US" sz="1500" dirty="0" smtClean="0"/>
                        <a:t>with mentor.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Provide the development guideline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Check and give feedback </a:t>
                      </a:r>
                      <a:r>
                        <a:rPr lang="en-US" sz="1500" baseline="0" dirty="0" smtClean="0"/>
                        <a:t>to mentee to improve</a:t>
                      </a:r>
                    </a:p>
                    <a:p>
                      <a:pPr algn="just"/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140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Readability</a:t>
                      </a:r>
                      <a:endParaRPr kumimoji="1" lang="en-US" sz="15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Can not following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any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coding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Lack of experience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in writing source code for readability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Sometimes forget 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to follow coding rule.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coding techniques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 sample source code.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Follow coding rule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other members</a:t>
                      </a:r>
                      <a:r>
                        <a:rPr kumimoji="1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Provide good sample </a:t>
                      </a:r>
                      <a:r>
                        <a:rPr lang="en-US" sz="1500" baseline="0" dirty="0" smtClean="0"/>
                        <a:t>source code.</a:t>
                      </a:r>
                    </a:p>
                    <a:p>
                      <a:pPr algn="l"/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Check and give feedback </a:t>
                      </a:r>
                      <a:r>
                        <a:rPr lang="en-US" sz="1500" baseline="0" dirty="0" smtClean="0"/>
                        <a:t>to mentee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01990"/>
              </p:ext>
            </p:extLst>
          </p:nvPr>
        </p:nvGraphicFramePr>
        <p:xfrm>
          <a:off x="479377" y="1084933"/>
          <a:ext cx="11331625" cy="523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23"/>
                <a:gridCol w="2057400"/>
                <a:gridCol w="2133600"/>
                <a:gridCol w="2971800"/>
                <a:gridCol w="2514602"/>
              </a:tblGrid>
              <a:tr h="37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Mentee’s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</a:tr>
              <a:tr h="137535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Development Process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 understand fully</a:t>
                      </a:r>
                      <a:r>
                        <a:rPr kumimoji="1" lang="en-US" sz="15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can not follow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development process without support.</a:t>
                      </a:r>
                      <a:endParaRPr kumimoji="1" lang="en-US" sz="15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Current development process is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500" dirty="0" smtClean="0"/>
                        <a:t> and it will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take time </a:t>
                      </a:r>
                      <a:r>
                        <a:rPr lang="en-US" sz="1500" baseline="0" dirty="0" smtClean="0"/>
                        <a:t>to be familiar with.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exactly every steps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process then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with mentor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sending to manager. </a:t>
                      </a:r>
                      <a:r>
                        <a:rPr kumimoji="1" lang="en-US" sz="15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 carefully 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guideline and follow it.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Guide mentee </a:t>
                      </a:r>
                      <a:r>
                        <a:rPr lang="en-US" sz="1500" baseline="0" dirty="0" smtClean="0"/>
                        <a:t>how to follow effectively steps of process.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 smtClean="0"/>
                        <a:t>Check and give feedback to mentee to improve.</a:t>
                      </a:r>
                    </a:p>
                  </a:txBody>
                  <a:tcPr anchor="ctr"/>
                </a:tc>
              </a:tr>
              <a:tr h="122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Communication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 not verbal explain fluently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or report issue with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information.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experience 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about report issue before</a:t>
                      </a:r>
                      <a:endParaRPr kumimoji="1" lang="en-US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Analyze previous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reports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and issues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Try to explain some issues by myself.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/>
                        <a:t>Discuss the issues with mentee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using English</a:t>
                      </a:r>
                      <a:r>
                        <a:rPr lang="en-US" sz="1500" baseline="0" dirty="0" smtClean="0"/>
                        <a:t> as much as possible. Share knowledge and experience for mentee’s report </a:t>
                      </a:r>
                      <a:r>
                        <a:rPr lang="en-US" sz="1500" baseline="0" dirty="0"/>
                        <a:t>.</a:t>
                      </a:r>
                      <a:endParaRPr lang="en-US" sz="1500" baseline="0" dirty="0" smtClean="0"/>
                    </a:p>
                  </a:txBody>
                  <a:tcPr anchor="ctr"/>
                </a:tc>
              </a:tr>
              <a:tr h="1160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Management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 not make plan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and follow the plan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strictly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Can not manage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problems by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myself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Lack of work experience </a:t>
                      </a:r>
                      <a:r>
                        <a:rPr lang="en-US" sz="1500" dirty="0" smtClean="0"/>
                        <a:t>to detect risk</a:t>
                      </a:r>
                      <a:r>
                        <a:rPr lang="en-US" sz="1500" baseline="0" dirty="0" smtClean="0"/>
                        <a:t> and make plan.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Collect experience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mentor when estimate task and create schedule.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Refer risk database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company.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Guide mentee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how to estimate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correctly.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500" dirty="0"/>
                    </a:p>
                  </a:txBody>
                  <a:tcPr anchor="ctr"/>
                </a:tc>
              </a:tr>
              <a:tr h="1019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English</a:t>
                      </a:r>
                      <a:endParaRPr kumimoji="1" lang="en-US" sz="15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 good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English</a:t>
                      </a:r>
                    </a:p>
                    <a:p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Have no chance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practice English.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Unconfident 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talking in English. 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English in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daily working email.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to </a:t>
                      </a:r>
                      <a:r>
                        <a:rPr kumimoji="1" lang="en-US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self-study</a:t>
                      </a: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after working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/>
                        <a:t>Check email and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give feedback </a:t>
                      </a:r>
                      <a:r>
                        <a:rPr lang="en-US" sz="1500" baseline="0" dirty="0" smtClean="0"/>
                        <a:t>to improve English of mentee.</a:t>
                      </a:r>
                    </a:p>
                    <a:p>
                      <a:endParaRPr lang="en-US" sz="15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9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_RVC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151021_Renesas_Templates_16_9_EN_conf_RVC</Template>
  <TotalTime>74160</TotalTime>
  <Words>1332</Words>
  <Application>Microsoft Office PowerPoint</Application>
  <PresentationFormat>Widescreen</PresentationFormat>
  <Paragraphs>263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Wingdings</vt:lpstr>
      <vt:lpstr>151021_Renesas_Templates_16_9_EN_conf_RVC</vt:lpstr>
      <vt:lpstr>PowerPoint Presentation</vt:lpstr>
      <vt:lpstr>Agenda</vt:lpstr>
      <vt:lpstr>Training Target (1/2)</vt:lpstr>
      <vt:lpstr>Training Target (2/2)</vt:lpstr>
      <vt:lpstr>Current Status (1/2)</vt:lpstr>
      <vt:lpstr>Current Status (2/2)</vt:lpstr>
      <vt:lpstr>Gaps Analysis and Solution(1/3)</vt:lpstr>
      <vt:lpstr>Gaps Analysis and Solution(2/3)</vt:lpstr>
      <vt:lpstr>Gaps Analysis and Solution(3/3)</vt:lpstr>
      <vt:lpstr>Training Plan (1/2)</vt:lpstr>
      <vt:lpstr>Training Plan (2/2)</vt:lpstr>
      <vt:lpstr>Commitment</vt:lpstr>
      <vt:lpstr>Question and Answer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Nhat Xuan. Hoang</dc:creator>
  <cp:lastModifiedBy>Huy Nhat Xuan. Hoang</cp:lastModifiedBy>
  <cp:revision>592</cp:revision>
  <dcterms:created xsi:type="dcterms:W3CDTF">2016-06-23T01:54:16Z</dcterms:created>
  <dcterms:modified xsi:type="dcterms:W3CDTF">2017-06-23T08:23:53Z</dcterms:modified>
</cp:coreProperties>
</file>