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268" r:id="rId3"/>
    <p:sldId id="306" r:id="rId4"/>
    <p:sldId id="319" r:id="rId5"/>
    <p:sldId id="320" r:id="rId6"/>
    <p:sldId id="321" r:id="rId7"/>
    <p:sldId id="324" r:id="rId8"/>
    <p:sldId id="325" r:id="rId9"/>
    <p:sldId id="326" r:id="rId10"/>
    <p:sldId id="327" r:id="rId11"/>
    <p:sldId id="328" r:id="rId12"/>
    <p:sldId id="329" r:id="rId13"/>
    <p:sldId id="330" r:id="rId14"/>
    <p:sldId id="311" r:id="rId15"/>
    <p:sldId id="312" r:id="rId16"/>
    <p:sldId id="313" r:id="rId17"/>
    <p:sldId id="286" r:id="rId18"/>
    <p:sldId id="285" r:id="rId19"/>
    <p:sldId id="316" r:id="rId20"/>
    <p:sldId id="289" r:id="rId21"/>
    <p:sldId id="331" r:id="rId22"/>
    <p:sldId id="307" r:id="rId23"/>
    <p:sldId id="318" r:id="rId24"/>
    <p:sldId id="294" r:id="rId25"/>
    <p:sldId id="295" r:id="rId26"/>
    <p:sldId id="296" r:id="rId27"/>
    <p:sldId id="317" r:id="rId28"/>
    <p:sldId id="297" r:id="rId29"/>
    <p:sldId id="298" r:id="rId30"/>
    <p:sldId id="299" r:id="rId31"/>
    <p:sldId id="332" r:id="rId32"/>
    <p:sldId id="333" r:id="rId33"/>
    <p:sldId id="334" r:id="rId34"/>
    <p:sldId id="335"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94" autoAdjust="0"/>
    <p:restoredTop sz="89655" autoAdjust="0"/>
  </p:normalViewPr>
  <p:slideViewPr>
    <p:cSldViewPr snapToGrid="0">
      <p:cViewPr varScale="1">
        <p:scale>
          <a:sx n="42" d="100"/>
          <a:sy n="42" d="100"/>
        </p:scale>
        <p:origin x="-120" y="-420"/>
      </p:cViewPr>
      <p:guideLst>
        <p:guide orient="horz" pos="2160"/>
        <p:guide pos="2880"/>
      </p:guideLst>
    </p:cSldViewPr>
  </p:slideViewPr>
  <p:outlineViewPr>
    <p:cViewPr>
      <p:scale>
        <a:sx n="33" d="100"/>
        <a:sy n="33" d="100"/>
      </p:scale>
      <p:origin x="0" y="-4416"/>
    </p:cViewPr>
  </p:outlineViewPr>
  <p:notesTextViewPr>
    <p:cViewPr>
      <p:scale>
        <a:sx n="1" d="1"/>
        <a:sy n="1" d="1"/>
      </p:scale>
      <p:origin x="0" y="0"/>
    </p:cViewPr>
  </p:notesTextViewPr>
  <p:sorterViewPr>
    <p:cViewPr>
      <p:scale>
        <a:sx n="120" d="100"/>
        <a:sy n="120" d="100"/>
      </p:scale>
      <p:origin x="0" y="-13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C861-1101-4B3A-BEDE-322B352BD3D2}" type="datetimeFigureOut">
              <a:rPr kumimoji="1" lang="ja-JP" altLang="en-US" smtClean="0"/>
              <a:t>2017/2/5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2E0D-D616-410D-92BB-EDB607D3EC6E}" type="slidenum">
              <a:rPr kumimoji="1" lang="ja-JP" altLang="en-US" smtClean="0"/>
              <a:t>‹#›</a:t>
            </a:fld>
            <a:endParaRPr kumimoji="1" lang="ja-JP" altLang="en-US"/>
          </a:p>
        </p:txBody>
      </p:sp>
    </p:spTree>
    <p:extLst>
      <p:ext uri="{BB962C8B-B14F-4D97-AF65-F5344CB8AC3E}">
        <p14:creationId xmlns:p14="http://schemas.microsoft.com/office/powerpoint/2010/main" val="136182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発表者に下線とか〇とか</a:t>
            </a:r>
            <a:endParaRPr kumimoji="1" lang="en-US" altLang="ja-JP" dirty="0" smtClean="0"/>
          </a:p>
          <a:p>
            <a:endParaRPr kumimoji="1" lang="en-US" altLang="ja-JP" dirty="0" smtClean="0"/>
          </a:p>
          <a:p>
            <a:r>
              <a:rPr kumimoji="1" lang="ja-JP" altLang="en-US" dirty="0" smtClean="0"/>
              <a:t>名前の順</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a:t>
            </a:fld>
            <a:endParaRPr kumimoji="1" lang="ja-JP" altLang="en-US"/>
          </a:p>
        </p:txBody>
      </p:sp>
    </p:spTree>
    <p:extLst>
      <p:ext uri="{BB962C8B-B14F-4D97-AF65-F5344CB8AC3E}">
        <p14:creationId xmlns:p14="http://schemas.microsoft.com/office/powerpoint/2010/main" val="142306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数字を前のページから引き続き使うならページタイトルは統一する</a:t>
            </a:r>
            <a:endParaRPr kumimoji="1" lang="en-US" altLang="ja-JP" dirty="0" smtClean="0"/>
          </a:p>
          <a:p>
            <a:endParaRPr kumimoji="1" lang="en-US" altLang="ja-JP" dirty="0" smtClean="0"/>
          </a:p>
          <a:p>
            <a:r>
              <a:rPr kumimoji="1" lang="en-US" altLang="ja-JP" baseline="0" dirty="0" smtClean="0"/>
              <a:t>7. </a:t>
            </a:r>
            <a:r>
              <a:rPr kumimoji="1" lang="en-US" altLang="ja-JP" baseline="0" dirty="0" err="1" smtClean="0"/>
              <a:t>rt_rate</a:t>
            </a:r>
            <a:r>
              <a:rPr kumimoji="1" lang="ja-JP" altLang="en-US" baseline="0" dirty="0" smtClean="0"/>
              <a:t>と</a:t>
            </a:r>
            <a:r>
              <a:rPr kumimoji="1" lang="en-US" altLang="ja-JP" baseline="0" dirty="0" err="1" smtClean="0"/>
              <a:t>tx_speed</a:t>
            </a:r>
            <a:r>
              <a:rPr kumimoji="1" lang="ja-JP" altLang="en-US" baseline="0" dirty="0" smtClean="0"/>
              <a:t>をそれぞれの閾値</a:t>
            </a:r>
            <a:r>
              <a:rPr kumimoji="1" lang="en-US" altLang="ja-JP" baseline="0" dirty="0" err="1" smtClean="0"/>
              <a:t>rt_rate_limit</a:t>
            </a:r>
            <a:r>
              <a:rPr kumimoji="1" lang="en-US" altLang="ja-JP" baseline="0" dirty="0" smtClean="0"/>
              <a:t>, tx_speed0</a:t>
            </a:r>
            <a:r>
              <a:rPr kumimoji="1" lang="ja-JP" altLang="en-US" baseline="0" dirty="0" smtClean="0"/>
              <a:t>と比較し，以下の関係が成り立てばその</a:t>
            </a:r>
            <a:r>
              <a:rPr kumimoji="1" lang="en-US" altLang="ja-JP" baseline="0" dirty="0" smtClean="0"/>
              <a:t>DPID</a:t>
            </a:r>
            <a:r>
              <a:rPr kumimoji="1" lang="ja-JP" altLang="en-US" baseline="0" dirty="0" smtClean="0"/>
              <a:t>のスイッチはアウト</a:t>
            </a:r>
          </a:p>
          <a:p>
            <a:endParaRPr kumimoji="1" lang="ja-JP" altLang="en-US" baseline="0" dirty="0" smtClean="0"/>
          </a:p>
          <a:p>
            <a:r>
              <a:rPr kumimoji="1" lang="en-US" altLang="ja-JP" baseline="0" dirty="0" err="1" smtClean="0"/>
              <a:t>rt_rate</a:t>
            </a:r>
            <a:r>
              <a:rPr kumimoji="1" lang="en-US" altLang="ja-JP" baseline="0" dirty="0" smtClean="0"/>
              <a:t> &lt; rt_rate0</a:t>
            </a:r>
          </a:p>
          <a:p>
            <a:r>
              <a:rPr kumimoji="1" lang="en-US" altLang="ja-JP" baseline="0" dirty="0" err="1" smtClean="0"/>
              <a:t>tx_speed</a:t>
            </a:r>
            <a:r>
              <a:rPr kumimoji="1" lang="en-US" altLang="ja-JP" baseline="0" dirty="0" smtClean="0"/>
              <a:t> &lt; tx_speed0</a:t>
            </a:r>
          </a:p>
          <a:p>
            <a:endParaRPr kumimoji="1" lang="en-US" altLang="ja-JP" baseline="0" dirty="0" smtClean="0"/>
          </a:p>
          <a:p>
            <a:r>
              <a:rPr kumimoji="1" lang="en-US" altLang="ja-JP" baseline="0" dirty="0" smtClean="0"/>
              <a:t>8. </a:t>
            </a:r>
            <a:r>
              <a:rPr kumimoji="1" lang="ja-JP" altLang="en-US" baseline="0" dirty="0" smtClean="0"/>
              <a:t>最新エントリを記録</a:t>
            </a:r>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26</a:t>
            </a:fld>
            <a:endParaRPr kumimoji="1" lang="ja-JP" altLang="en-US"/>
          </a:p>
        </p:txBody>
      </p:sp>
    </p:spTree>
    <p:extLst>
      <p:ext uri="{BB962C8B-B14F-4D97-AF65-F5344CB8AC3E}">
        <p14:creationId xmlns:p14="http://schemas.microsoft.com/office/powerpoint/2010/main" val="9868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27</a:t>
            </a:fld>
            <a:endParaRPr kumimoji="1" lang="ja-JP" altLang="en-US"/>
          </a:p>
        </p:txBody>
      </p:sp>
    </p:spTree>
    <p:extLst>
      <p:ext uri="{BB962C8B-B14F-4D97-AF65-F5344CB8AC3E}">
        <p14:creationId xmlns:p14="http://schemas.microsoft.com/office/powerpoint/2010/main" val="302129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各ページタイトルと統一する</a:t>
            </a:r>
            <a:endParaRPr kumimoji="1" lang="en-US" altLang="ja-JP" dirty="0" smtClean="0"/>
          </a:p>
          <a:p>
            <a:endParaRPr kumimoji="1" lang="en-US" altLang="ja-JP" dirty="0" smtClean="0"/>
          </a:p>
          <a:p>
            <a:r>
              <a:rPr kumimoji="1" lang="ja-JP" altLang="en-US" dirty="0" smtClean="0"/>
              <a:t>番号を振る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a:t>
            </a:fld>
            <a:endParaRPr kumimoji="1" lang="ja-JP" altLang="en-US"/>
          </a:p>
        </p:txBody>
      </p:sp>
    </p:spTree>
    <p:extLst>
      <p:ext uri="{BB962C8B-B14F-4D97-AF65-F5344CB8AC3E}">
        <p14:creationId xmlns:p14="http://schemas.microsoft.com/office/powerpoint/2010/main" val="2706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雲と線をつなぐ</a:t>
            </a:r>
            <a:endParaRPr kumimoji="1" lang="en-US" altLang="ja-JP" dirty="0" smtClean="0"/>
          </a:p>
          <a:p>
            <a:r>
              <a:rPr kumimoji="1" lang="ja-JP" altLang="en-US" dirty="0" smtClean="0"/>
              <a:t>ノードとノードではなく</a:t>
            </a:r>
            <a:endParaRPr kumimoji="1" lang="en-US" altLang="ja-JP" dirty="0" smtClean="0"/>
          </a:p>
          <a:p>
            <a:endParaRPr kumimoji="1" lang="en-US" altLang="ja-JP" dirty="0" smtClean="0"/>
          </a:p>
          <a:p>
            <a:r>
              <a:rPr kumimoji="1" lang="ja-JP" altLang="en-US" dirty="0" smtClean="0"/>
              <a:t>ノードやネットワークの外枠と，リンクの線は色を分けた方がよい</a:t>
            </a:r>
            <a:endParaRPr kumimoji="1" lang="en-US" altLang="ja-JP" dirty="0" smtClean="0"/>
          </a:p>
          <a:p>
            <a:r>
              <a:rPr kumimoji="1" lang="ja-JP" altLang="en-US" dirty="0" smtClean="0"/>
              <a:t>あとで赤は使うから，リンクは黒とかかな</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3</a:t>
            </a:fld>
            <a:endParaRPr kumimoji="1" lang="ja-JP" altLang="en-US"/>
          </a:p>
        </p:txBody>
      </p:sp>
    </p:spTree>
    <p:extLst>
      <p:ext uri="{BB962C8B-B14F-4D97-AF65-F5344CB8AC3E}">
        <p14:creationId xmlns:p14="http://schemas.microsoft.com/office/powerpoint/2010/main" val="4309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線が細い</a:t>
            </a:r>
            <a:endParaRPr kumimoji="1" lang="en-US" altLang="ja-JP" dirty="0" smtClean="0"/>
          </a:p>
          <a:p>
            <a:r>
              <a:rPr kumimoji="1" lang="ja-JP" altLang="en-US" dirty="0" smtClean="0"/>
              <a:t>縦線と横の矢印は意味が違うので色をわける</a:t>
            </a:r>
            <a:endParaRPr kumimoji="1" lang="en-US" altLang="ja-JP" dirty="0" smtClean="0"/>
          </a:p>
          <a:p>
            <a:endParaRPr kumimoji="1" lang="en-US" altLang="ja-JP" dirty="0" smtClean="0"/>
          </a:p>
          <a:p>
            <a:r>
              <a:rPr kumimoji="1" lang="ja-JP" altLang="en-US" dirty="0" smtClean="0"/>
              <a:t>口頭発表では「コンテナ」が複数だということも伝える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14</a:t>
            </a:fld>
            <a:endParaRPr kumimoji="1" lang="ja-JP" altLang="en-US"/>
          </a:p>
        </p:txBody>
      </p:sp>
    </p:spTree>
    <p:extLst>
      <p:ext uri="{BB962C8B-B14F-4D97-AF65-F5344CB8AC3E}">
        <p14:creationId xmlns:p14="http://schemas.microsoft.com/office/powerpoint/2010/main" val="110623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矢印</a:t>
            </a:r>
            <a:endParaRPr kumimoji="1" lang="en-US" altLang="ja-JP" dirty="0" smtClean="0"/>
          </a:p>
          <a:p>
            <a:endParaRPr kumimoji="1" lang="en-US" altLang="ja-JP" dirty="0" smtClean="0"/>
          </a:p>
          <a:p>
            <a:r>
              <a:rPr kumimoji="1" lang="ja-JP" altLang="en-US" dirty="0" smtClean="0"/>
              <a:t>コンテナできるまではコンテナ表示なし</a:t>
            </a:r>
            <a:endParaRPr kumimoji="1" lang="en-US" altLang="ja-JP" dirty="0" smtClean="0"/>
          </a:p>
          <a:p>
            <a:r>
              <a:rPr kumimoji="1" lang="ja-JP" altLang="en-US" dirty="0" smtClean="0"/>
              <a:t>横線（</a:t>
            </a:r>
            <a:r>
              <a:rPr kumimoji="1" lang="en-US" altLang="ja-JP" dirty="0" err="1" smtClean="0"/>
              <a:t>docker</a:t>
            </a:r>
            <a:r>
              <a:rPr kumimoji="1" lang="ja-JP" altLang="en-US" dirty="0" smtClean="0"/>
              <a:t>のネットワーク）だけかく</a:t>
            </a:r>
            <a:endParaRPr kumimoji="1" lang="en-US" altLang="ja-JP" dirty="0" smtClean="0"/>
          </a:p>
          <a:p>
            <a:endParaRPr kumimoji="1" lang="en-US" altLang="ja-JP" dirty="0" smtClean="0"/>
          </a:p>
          <a:p>
            <a:r>
              <a:rPr kumimoji="1" lang="ja-JP" altLang="en-US" dirty="0" smtClean="0"/>
              <a:t>ユーザ端末をもうひとつ足す</a:t>
            </a:r>
            <a:endParaRPr kumimoji="1" lang="en-US" altLang="ja-JP" dirty="0" smtClean="0"/>
          </a:p>
          <a:p>
            <a:endParaRPr kumimoji="1" lang="en-US" altLang="ja-JP" dirty="0" smtClean="0"/>
          </a:p>
          <a:p>
            <a:r>
              <a:rPr kumimoji="1" lang="en-US" altLang="ja-JP" dirty="0" smtClean="0"/>
              <a:t>Controller</a:t>
            </a:r>
            <a:r>
              <a:rPr kumimoji="1" lang="ja-JP" altLang="en-US" dirty="0" smtClean="0"/>
              <a:t>は</a:t>
            </a:r>
            <a:endParaRPr kumimoji="1" lang="en-US" altLang="ja-JP" dirty="0" smtClean="0"/>
          </a:p>
          <a:p>
            <a:r>
              <a:rPr kumimoji="1" lang="ja-JP" altLang="en-US" dirty="0" smtClean="0"/>
              <a:t>・・・の線と実線の両方もってる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15</a:t>
            </a:fld>
            <a:endParaRPr kumimoji="1" lang="ja-JP" altLang="en-US"/>
          </a:p>
        </p:txBody>
      </p:sp>
    </p:spTree>
    <p:extLst>
      <p:ext uri="{BB962C8B-B14F-4D97-AF65-F5344CB8AC3E}">
        <p14:creationId xmlns:p14="http://schemas.microsoft.com/office/powerpoint/2010/main" val="424947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VM</a:t>
            </a:r>
            <a:r>
              <a:rPr kumimoji="1" lang="ja-JP" altLang="en-US" baseline="0" dirty="0" smtClean="0"/>
              <a:t> </a:t>
            </a:r>
            <a:r>
              <a:rPr kumimoji="1" lang="en-US" altLang="ja-JP" baseline="0" dirty="0" smtClean="0"/>
              <a:t>Manager</a:t>
            </a:r>
            <a:r>
              <a:rPr kumimoji="1" lang="ja-JP" altLang="en-US" baseline="0" dirty="0" smtClean="0"/>
              <a:t>の赤線はいらない</a:t>
            </a:r>
            <a:endParaRPr kumimoji="1" lang="en-US" altLang="ja-JP" baseline="0" dirty="0" smtClean="0"/>
          </a:p>
          <a:p>
            <a:r>
              <a:rPr kumimoji="1" lang="ja-JP" altLang="en-US" dirty="0" smtClean="0"/>
              <a:t>コンテナも赤塗いらない</a:t>
            </a:r>
            <a:endParaRPr kumimoji="1" lang="en-US" altLang="ja-JP" dirty="0" smtClean="0"/>
          </a:p>
          <a:p>
            <a:endParaRPr kumimoji="1" lang="en-US" altLang="ja-JP" dirty="0" smtClean="0"/>
          </a:p>
          <a:p>
            <a:r>
              <a:rPr kumimoji="1" lang="ja-JP" altLang="en-US" dirty="0" smtClean="0"/>
              <a:t>ここでコンテナたす</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18</a:t>
            </a:fld>
            <a:endParaRPr kumimoji="1" lang="ja-JP" altLang="en-US"/>
          </a:p>
        </p:txBody>
      </p:sp>
    </p:spTree>
    <p:extLst>
      <p:ext uri="{BB962C8B-B14F-4D97-AF65-F5344CB8AC3E}">
        <p14:creationId xmlns:p14="http://schemas.microsoft.com/office/powerpoint/2010/main" val="278333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FlowMod</a:t>
            </a:r>
            <a:r>
              <a:rPr kumimoji="1" lang="ja-JP" altLang="en-US" dirty="0" smtClean="0"/>
              <a:t>はとりあえず</a:t>
            </a:r>
            <a:r>
              <a:rPr kumimoji="1" lang="en-US" altLang="ja-JP" dirty="0" smtClean="0"/>
              <a:t>3</a:t>
            </a:r>
            <a:r>
              <a:rPr kumimoji="1" lang="ja-JP" altLang="en-US" dirty="0" err="1" smtClean="0"/>
              <a:t>つの</a:t>
            </a:r>
            <a:r>
              <a:rPr kumimoji="1" lang="ja-JP" altLang="en-US" dirty="0" smtClean="0"/>
              <a:t>スイッチに投げる感じで</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19</a:t>
            </a:fld>
            <a:endParaRPr kumimoji="1" lang="ja-JP" altLang="en-US"/>
          </a:p>
        </p:txBody>
      </p:sp>
    </p:spTree>
    <p:extLst>
      <p:ext uri="{BB962C8B-B14F-4D97-AF65-F5344CB8AC3E}">
        <p14:creationId xmlns:p14="http://schemas.microsoft.com/office/powerpoint/2010/main" val="224155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用</a:t>
            </a:r>
            <a:r>
              <a:rPr kumimoji="1" lang="en-US" altLang="ja-JP" dirty="0" smtClean="0"/>
              <a:t>Web</a:t>
            </a:r>
            <a:r>
              <a:rPr kumimoji="1" lang="ja-JP" altLang="en-US" dirty="0" smtClean="0"/>
              <a:t>インターフェース</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22</a:t>
            </a:fld>
            <a:endParaRPr kumimoji="1" lang="ja-JP" altLang="en-US"/>
          </a:p>
        </p:txBody>
      </p:sp>
    </p:spTree>
    <p:extLst>
      <p:ext uri="{BB962C8B-B14F-4D97-AF65-F5344CB8AC3E}">
        <p14:creationId xmlns:p14="http://schemas.microsoft.com/office/powerpoint/2010/main" val="417945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smtClean="0"/>
          </a:p>
          <a:p>
            <a:r>
              <a:rPr kumimoji="1" lang="en-US" altLang="ja-JP" baseline="0" dirty="0" smtClean="0"/>
              <a:t>4. DPID</a:t>
            </a:r>
            <a:r>
              <a:rPr kumimoji="1" lang="ja-JP" altLang="en-US" baseline="0" dirty="0" err="1" smtClean="0"/>
              <a:t>，</a:t>
            </a:r>
            <a:r>
              <a:rPr kumimoji="1" lang="ja-JP" altLang="en-US" baseline="0" dirty="0" smtClean="0"/>
              <a:t>コントローラのローカルタイムスタンプ，受信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数を変数に代入（ここでは最新エントリと呼ぶ）</a:t>
            </a:r>
          </a:p>
          <a:p>
            <a:endParaRPr kumimoji="1" lang="ja-JP" altLang="en-US" baseline="0" dirty="0" smtClean="0"/>
          </a:p>
          <a:p>
            <a:r>
              <a:rPr kumimoji="1" lang="en-US" altLang="ja-JP" baseline="0" dirty="0" smtClean="0"/>
              <a:t>5. </a:t>
            </a:r>
            <a:r>
              <a:rPr kumimoji="1" lang="ja-JP" altLang="en-US" baseline="0" dirty="0" smtClean="0"/>
              <a:t>同じ</a:t>
            </a:r>
            <a:r>
              <a:rPr kumimoji="1" lang="en-US" altLang="ja-JP" baseline="0" dirty="0" smtClean="0"/>
              <a:t>DPID</a:t>
            </a:r>
            <a:r>
              <a:rPr kumimoji="1" lang="ja-JP" altLang="en-US" baseline="0" dirty="0" smtClean="0"/>
              <a:t>のスイッチの，ひとつまえのローカルタイムスタンプ，受信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数を取得（旧エントリ）</a:t>
            </a:r>
          </a:p>
          <a:p>
            <a:endParaRPr kumimoji="1" lang="ja-JP" altLang="en-US" baseline="0" dirty="0" smtClean="0"/>
          </a:p>
          <a:p>
            <a:r>
              <a:rPr kumimoji="1" lang="en-US" altLang="ja-JP" baseline="0" dirty="0" smtClean="0"/>
              <a:t>6. </a:t>
            </a:r>
            <a:r>
              <a:rPr kumimoji="1" lang="ja-JP" altLang="en-US" baseline="0" dirty="0" smtClean="0"/>
              <a:t>以下を計算する</a:t>
            </a:r>
          </a:p>
          <a:p>
            <a:endParaRPr kumimoji="1" lang="ja-JP" altLang="en-US" baseline="0" dirty="0" smtClean="0"/>
          </a:p>
          <a:p>
            <a:r>
              <a:rPr kumimoji="1" lang="en-US" altLang="ja-JP" baseline="0" dirty="0" smtClean="0"/>
              <a:t>T = </a:t>
            </a:r>
            <a:r>
              <a:rPr kumimoji="1" lang="ja-JP" altLang="en-US" baseline="0" dirty="0" smtClean="0"/>
              <a:t>最新</a:t>
            </a:r>
            <a:r>
              <a:rPr kumimoji="1" lang="en-US" altLang="ja-JP" baseline="0" dirty="0" smtClean="0"/>
              <a:t>TS - </a:t>
            </a:r>
            <a:r>
              <a:rPr kumimoji="1" lang="ja-JP" altLang="en-US" baseline="0" dirty="0" smtClean="0"/>
              <a:t>旧</a:t>
            </a:r>
            <a:r>
              <a:rPr kumimoji="1" lang="en-US" altLang="ja-JP" baseline="0" dirty="0" smtClean="0"/>
              <a:t>TS</a:t>
            </a:r>
          </a:p>
          <a:p>
            <a:r>
              <a:rPr kumimoji="1" lang="en-US" altLang="ja-JP" baseline="0" dirty="0" err="1" smtClean="0"/>
              <a:t>rx</a:t>
            </a:r>
            <a:r>
              <a:rPr kumimoji="1" lang="en-US" altLang="ja-JP" baseline="0" dirty="0" smtClean="0"/>
              <a:t> = </a:t>
            </a:r>
            <a:r>
              <a:rPr kumimoji="1" lang="ja-JP" altLang="en-US" baseline="0" dirty="0" smtClean="0"/>
              <a:t>最新受信</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旧受信</a:t>
            </a:r>
            <a:r>
              <a:rPr kumimoji="1" lang="en-US" altLang="ja-JP" baseline="0" dirty="0" smtClean="0"/>
              <a:t>P</a:t>
            </a:r>
            <a:r>
              <a:rPr kumimoji="1" lang="ja-JP" altLang="en-US" baseline="0" dirty="0" smtClean="0"/>
              <a:t>数</a:t>
            </a:r>
          </a:p>
          <a:p>
            <a:r>
              <a:rPr kumimoji="1" lang="en-US" altLang="ja-JP" baseline="0" dirty="0" err="1" smtClean="0"/>
              <a:t>tx</a:t>
            </a:r>
            <a:r>
              <a:rPr kumimoji="1" lang="en-US" altLang="ja-JP" baseline="0" dirty="0" smtClean="0"/>
              <a:t> = </a:t>
            </a:r>
            <a:r>
              <a:rPr kumimoji="1" lang="ja-JP" altLang="en-US" baseline="0" dirty="0" smtClean="0"/>
              <a:t>最新転送</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旧転送</a:t>
            </a:r>
            <a:r>
              <a:rPr kumimoji="1" lang="en-US" altLang="ja-JP" baseline="0" dirty="0" smtClean="0"/>
              <a:t>P</a:t>
            </a:r>
            <a:r>
              <a:rPr kumimoji="1" lang="ja-JP" altLang="en-US" baseline="0" dirty="0" smtClean="0"/>
              <a:t>数</a:t>
            </a:r>
          </a:p>
          <a:p>
            <a:endParaRPr kumimoji="1" lang="ja-JP" altLang="en-US" baseline="0" dirty="0" smtClean="0"/>
          </a:p>
          <a:p>
            <a:r>
              <a:rPr kumimoji="1" lang="en-US" altLang="ja-JP" baseline="0" dirty="0" err="1" smtClean="0"/>
              <a:t>rt_rate</a:t>
            </a:r>
            <a:r>
              <a:rPr kumimoji="1" lang="en-US" altLang="ja-JP" baseline="0" dirty="0" smtClean="0"/>
              <a:t> = </a:t>
            </a:r>
            <a:r>
              <a:rPr kumimoji="1" lang="en-US" altLang="ja-JP" baseline="0" dirty="0" err="1" smtClean="0"/>
              <a:t>rx</a:t>
            </a:r>
            <a:r>
              <a:rPr kumimoji="1" lang="en-US" altLang="ja-JP" baseline="0" dirty="0" smtClean="0"/>
              <a:t> / </a:t>
            </a:r>
            <a:r>
              <a:rPr kumimoji="1" lang="en-US" altLang="ja-JP" baseline="0" dirty="0" err="1" smtClean="0"/>
              <a:t>tx</a:t>
            </a:r>
            <a:endParaRPr kumimoji="1" lang="en-US" altLang="ja-JP" baseline="0" dirty="0" smtClean="0"/>
          </a:p>
          <a:p>
            <a:r>
              <a:rPr kumimoji="1" lang="en-US" altLang="ja-JP" baseline="0" dirty="0" err="1" smtClean="0"/>
              <a:t>tx_speed</a:t>
            </a:r>
            <a:r>
              <a:rPr kumimoji="1" lang="en-US" altLang="ja-JP" baseline="0" dirty="0" smtClean="0"/>
              <a:t> = </a:t>
            </a:r>
            <a:r>
              <a:rPr kumimoji="1" lang="en-US" altLang="ja-JP" baseline="0" dirty="0" err="1" smtClean="0"/>
              <a:t>tx</a:t>
            </a:r>
            <a:r>
              <a:rPr kumimoji="1" lang="en-US" altLang="ja-JP" baseline="0" dirty="0" smtClean="0"/>
              <a:t> / T</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25</a:t>
            </a:fld>
            <a:endParaRPr kumimoji="1" lang="ja-JP" altLang="en-US"/>
          </a:p>
        </p:txBody>
      </p:sp>
    </p:spTree>
    <p:extLst>
      <p:ext uri="{BB962C8B-B14F-4D97-AF65-F5344CB8AC3E}">
        <p14:creationId xmlns:p14="http://schemas.microsoft.com/office/powerpoint/2010/main" val="37432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2FD539-D4B1-44EA-BB6B-D63097300640}" type="datetime1">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51523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146403-4B97-41D7-A8B6-E66EF6C6BD3E}" type="datetime1">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69346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87255A-569C-49C5-8EEC-A62557E90FA8}" type="datetime1">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106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05A3F9-C7C1-403C-88BD-79E5D56EA188}" type="datetime1">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5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B32F04-7351-4FDD-9E72-848D13BB8221}" type="datetime1">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41231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3FF5A9-4E1D-4B1D-B197-3468D4A78390}" type="datetime1">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3562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BFBB4D5-6ADF-4B0F-9723-C43F2E09DC72}" type="datetime1">
              <a:rPr kumimoji="1" lang="ja-JP" altLang="en-US" smtClean="0"/>
              <a:t>2017/2/5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23806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9DD849-C7A5-42C7-B556-376074735F09}" type="datetime1">
              <a:rPr kumimoji="1" lang="ja-JP" altLang="en-US" smtClean="0"/>
              <a:t>2017/2/5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0383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B7EB-87C0-4669-8C93-2B04B7B07124}" type="datetime1">
              <a:rPr kumimoji="1" lang="ja-JP" altLang="en-US" smtClean="0"/>
              <a:t>2017/2/5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1209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CF96C-E9EB-4FF2-BA9A-1254F84F9B2C}" type="datetime1">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112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003FEA-32B8-4477-AB04-EB048FB7A908}" type="datetime1">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57260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FF54-947D-4C03-814E-58BEEDD2027A}" type="datetime1">
              <a:rPr kumimoji="1" lang="ja-JP" altLang="en-US" smtClean="0"/>
              <a:t>2017/2/5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solidFill>
              </a:defRPr>
            </a:lvl1pPr>
          </a:lstStyle>
          <a:p>
            <a:fld id="{E052FCD7-98FF-4CD6-BC70-4E1A5DE1A175}" type="slidenum">
              <a:rPr lang="ja-JP" altLang="en-US" smtClean="0"/>
              <a:pPr/>
              <a:t>‹#›</a:t>
            </a:fld>
            <a:endParaRPr lang="ja-JP" altLang="en-US"/>
          </a:p>
        </p:txBody>
      </p:sp>
    </p:spTree>
    <p:extLst>
      <p:ext uri="{BB962C8B-B14F-4D97-AF65-F5344CB8AC3E}">
        <p14:creationId xmlns:p14="http://schemas.microsoft.com/office/powerpoint/2010/main" val="420216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5400" dirty="0"/>
              <a:t>情報ネットワーク学</a:t>
            </a:r>
            <a:r>
              <a:rPr lang="ja-JP" altLang="en-US" sz="5400" dirty="0" smtClean="0"/>
              <a:t>演習 </a:t>
            </a:r>
            <a:r>
              <a:rPr lang="en-US" altLang="ja-JP" sz="5400" dirty="0" smtClean="0"/>
              <a:t>II</a:t>
            </a:r>
            <a:br>
              <a:rPr lang="en-US" altLang="ja-JP" sz="5400" dirty="0" smtClean="0"/>
            </a:br>
            <a:r>
              <a:rPr lang="ja-JP" altLang="en-US" sz="4400" dirty="0" smtClean="0"/>
              <a:t>（</a:t>
            </a:r>
            <a:r>
              <a:rPr lang="en-US" altLang="ja-JP" sz="4400" dirty="0" smtClean="0"/>
              <a:t>Mini IaaS</a:t>
            </a:r>
            <a:r>
              <a:rPr lang="ja-JP" altLang="en-US" sz="4400" dirty="0" smtClean="0"/>
              <a:t>の実装）</a:t>
            </a:r>
            <a:endParaRPr kumimoji="1" lang="ja-JP" altLang="en-US" sz="3600" dirty="0"/>
          </a:p>
        </p:txBody>
      </p:sp>
      <p:sp>
        <p:nvSpPr>
          <p:cNvPr id="3" name="サブタイトル 2"/>
          <p:cNvSpPr>
            <a:spLocks noGrp="1"/>
          </p:cNvSpPr>
          <p:nvPr>
            <p:ph type="subTitle" idx="1"/>
          </p:nvPr>
        </p:nvSpPr>
        <p:spPr>
          <a:xfrm>
            <a:off x="1143000" y="3602038"/>
            <a:ext cx="6858000" cy="2526046"/>
          </a:xfrm>
        </p:spPr>
        <p:txBody>
          <a:bodyPr>
            <a:normAutofit/>
          </a:bodyPr>
          <a:lstStyle/>
          <a:p>
            <a:pPr algn="r"/>
            <a:r>
              <a:rPr kumimoji="1" lang="en-US" altLang="ja-JP" sz="4000" dirty="0" smtClean="0"/>
              <a:t>3</a:t>
            </a:r>
            <a:r>
              <a:rPr kumimoji="1" lang="ja-JP" altLang="en-US" sz="4000" dirty="0" smtClean="0"/>
              <a:t>班</a:t>
            </a:r>
            <a:endParaRPr kumimoji="1" lang="en-US" altLang="ja-JP" sz="4000" dirty="0" smtClean="0"/>
          </a:p>
          <a:p>
            <a:pPr algn="r"/>
            <a:r>
              <a:rPr lang="ja-JP" altLang="en-US" sz="2000" dirty="0"/>
              <a:t>阿部 </a:t>
            </a:r>
            <a:r>
              <a:rPr lang="ja-JP" altLang="en-US" sz="2000" dirty="0" smtClean="0"/>
              <a:t>修也</a:t>
            </a:r>
            <a:endParaRPr lang="en-US" altLang="ja-JP" sz="2000" dirty="0" smtClean="0"/>
          </a:p>
          <a:p>
            <a:pPr algn="r"/>
            <a:r>
              <a:rPr lang="ja-JP" altLang="en-US" sz="2000" dirty="0"/>
              <a:t>佐竹 幸</a:t>
            </a:r>
            <a:r>
              <a:rPr lang="ja-JP" altLang="en-US" sz="2000" dirty="0" smtClean="0"/>
              <a:t>大</a:t>
            </a:r>
            <a:endParaRPr lang="en-US" altLang="ja-JP" sz="2000" dirty="0" smtClean="0"/>
          </a:p>
          <a:p>
            <a:pPr algn="r"/>
            <a:r>
              <a:rPr lang="ja-JP" altLang="en-US" sz="2000" dirty="0" smtClean="0"/>
              <a:t>西村 </a:t>
            </a:r>
            <a:r>
              <a:rPr lang="ja-JP" altLang="en-US" sz="2000" dirty="0"/>
              <a:t>友佑</a:t>
            </a:r>
          </a:p>
          <a:p>
            <a:pPr algn="r"/>
            <a:r>
              <a:rPr kumimoji="1" lang="ja-JP" altLang="en-US" sz="2000" dirty="0" smtClean="0"/>
              <a:t>錦織 秀</a:t>
            </a:r>
            <a:endParaRPr kumimoji="1" lang="ja-JP" altLang="en-US" sz="2000" dirty="0"/>
          </a:p>
        </p:txBody>
      </p:sp>
    </p:spTree>
    <p:extLst>
      <p:ext uri="{BB962C8B-B14F-4D97-AF65-F5344CB8AC3E}">
        <p14:creationId xmlns:p14="http://schemas.microsoft.com/office/powerpoint/2010/main" val="363690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ユーザ端末 </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インターフェース： </a:t>
            </a:r>
          </a:p>
          <a:p>
            <a:pPr lvl="1"/>
            <a:r>
              <a:rPr lang="ja-JP" altLang="en-US" dirty="0"/>
              <a:t>コンテナ要求およびコンテナの利用をするためのインターフェース</a:t>
            </a:r>
          </a:p>
          <a:p>
            <a:r>
              <a:rPr lang="ja-JP" altLang="en-US" dirty="0"/>
              <a:t>機能： </a:t>
            </a:r>
          </a:p>
          <a:p>
            <a:pPr lvl="1"/>
            <a:r>
              <a:rPr lang="ja-JP" altLang="en-US" dirty="0"/>
              <a:t>ブラウザによって</a:t>
            </a:r>
            <a:r>
              <a:rPr lang="en-US" altLang="ja-JP" dirty="0"/>
              <a:t>VM</a:t>
            </a:r>
            <a:r>
              <a:rPr lang="ja-JP" altLang="en-US" dirty="0"/>
              <a:t>マネージャ上の</a:t>
            </a:r>
            <a:r>
              <a:rPr lang="en-US" altLang="ja-JP" dirty="0"/>
              <a:t>Web</a:t>
            </a:r>
            <a:r>
              <a:rPr lang="ja-JP" altLang="en-US" dirty="0"/>
              <a:t>インターフェースにアクセスし，コンテナの利用を要求</a:t>
            </a:r>
          </a:p>
          <a:p>
            <a:pPr lvl="1"/>
            <a:r>
              <a:rPr lang="en-US" altLang="ja-JP" dirty="0"/>
              <a:t>SSH</a:t>
            </a:r>
            <a:r>
              <a:rPr lang="ja-JP" altLang="en-US" dirty="0"/>
              <a:t>コマンドにより割り当てられたコンテナを操作</a:t>
            </a:r>
          </a:p>
          <a:p>
            <a:r>
              <a:rPr lang="ja-JP" altLang="en-US" dirty="0"/>
              <a:t>スライス： </a:t>
            </a:r>
          </a:p>
          <a:p>
            <a:pPr lvl="1"/>
            <a:r>
              <a:rPr lang="ja-JP" altLang="en-US" dirty="0"/>
              <a:t>プライベートスライス（ユーザごとに存在）</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10</a:t>
            </a:fld>
            <a:endParaRPr kumimoji="1" lang="ja-JP" altLang="en-US"/>
          </a:p>
        </p:txBody>
      </p:sp>
    </p:spTree>
    <p:extLst>
      <p:ext uri="{BB962C8B-B14F-4D97-AF65-F5344CB8AC3E}">
        <p14:creationId xmlns:p14="http://schemas.microsoft.com/office/powerpoint/2010/main" val="134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マネージャ</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インターフェース： </a:t>
            </a:r>
          </a:p>
          <a:p>
            <a:pPr lvl="1"/>
            <a:r>
              <a:rPr lang="ja-JP" altLang="en-US" dirty="0"/>
              <a:t>コンテナ要求用の制御プレーンインターフェース</a:t>
            </a:r>
          </a:p>
          <a:p>
            <a:r>
              <a:rPr lang="ja-JP" altLang="en-US" dirty="0"/>
              <a:t>機能： </a:t>
            </a:r>
          </a:p>
          <a:p>
            <a:pPr lvl="1"/>
            <a:r>
              <a:rPr lang="en-US" altLang="ja-JP" dirty="0"/>
              <a:t>Web</a:t>
            </a:r>
            <a:r>
              <a:rPr lang="ja-JP" altLang="en-US" dirty="0"/>
              <a:t>サーバ（ユーザ端末によるコンテナ要求用）</a:t>
            </a:r>
          </a:p>
          <a:p>
            <a:pPr lvl="1"/>
            <a:r>
              <a:rPr lang="ja-JP" altLang="en-US" dirty="0"/>
              <a:t>コンテナに割り当てる</a:t>
            </a:r>
            <a:r>
              <a:rPr lang="en-US" altLang="ja-JP" dirty="0"/>
              <a:t>IP</a:t>
            </a:r>
            <a:r>
              <a:rPr lang="ja-JP" altLang="en-US" dirty="0"/>
              <a:t>アドレスの管理</a:t>
            </a:r>
          </a:p>
          <a:p>
            <a:pPr lvl="1"/>
            <a:r>
              <a:rPr lang="en-US" altLang="ja-JP" dirty="0"/>
              <a:t>VM</a:t>
            </a:r>
            <a:r>
              <a:rPr lang="ja-JP" altLang="en-US" dirty="0"/>
              <a:t>サーバにコンテナを要求</a:t>
            </a:r>
          </a:p>
          <a:p>
            <a:pPr lvl="1"/>
            <a:r>
              <a:rPr lang="ja-JP" altLang="en-US" dirty="0"/>
              <a:t>コントローラにプライベートスライスの追加を要求</a:t>
            </a:r>
          </a:p>
          <a:p>
            <a:r>
              <a:rPr lang="ja-JP" altLang="en-US" dirty="0"/>
              <a:t>スライス： </a:t>
            </a:r>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11</a:t>
            </a:fld>
            <a:endParaRPr kumimoji="1" lang="ja-JP" altLang="en-US"/>
          </a:p>
        </p:txBody>
      </p:sp>
    </p:spTree>
    <p:extLst>
      <p:ext uri="{BB962C8B-B14F-4D97-AF65-F5344CB8AC3E}">
        <p14:creationId xmlns:p14="http://schemas.microsoft.com/office/powerpoint/2010/main" val="27899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サーバ</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インターフェース： </a:t>
            </a:r>
          </a:p>
          <a:p>
            <a:pPr lvl="1"/>
            <a:r>
              <a:rPr lang="ja-JP" altLang="en-US" dirty="0"/>
              <a:t>コンテナ要求用の制御プレーンインターフェース</a:t>
            </a:r>
          </a:p>
          <a:p>
            <a:pPr lvl="1"/>
            <a:r>
              <a:rPr lang="ja-JP" altLang="en-US" dirty="0"/>
              <a:t>コンテナ通信用のデータプレーンインターフェース</a:t>
            </a:r>
          </a:p>
          <a:p>
            <a:r>
              <a:rPr lang="ja-JP" altLang="en-US" dirty="0"/>
              <a:t>機能： </a:t>
            </a:r>
          </a:p>
          <a:p>
            <a:pPr lvl="1"/>
            <a:r>
              <a:rPr lang="en-US" altLang="ja-JP" dirty="0"/>
              <a:t>Web</a:t>
            </a:r>
            <a:r>
              <a:rPr lang="ja-JP" altLang="en-US" dirty="0"/>
              <a:t>サーバ（</a:t>
            </a:r>
            <a:r>
              <a:rPr lang="en-US" altLang="ja-JP" dirty="0"/>
              <a:t>VM</a:t>
            </a:r>
            <a:r>
              <a:rPr lang="ja-JP" altLang="en-US" dirty="0"/>
              <a:t>マネージャによるコンテナ要求用）</a:t>
            </a:r>
          </a:p>
          <a:p>
            <a:pPr lvl="1"/>
            <a:r>
              <a:rPr lang="ja-JP" altLang="en-US" dirty="0"/>
              <a:t>コンテナの作成，起動</a:t>
            </a:r>
          </a:p>
          <a:p>
            <a:r>
              <a:rPr lang="ja-JP" altLang="en-US" dirty="0"/>
              <a:t>スライス： </a:t>
            </a:r>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12</a:t>
            </a:fld>
            <a:endParaRPr kumimoji="1" lang="ja-JP" altLang="en-US"/>
          </a:p>
        </p:txBody>
      </p:sp>
    </p:spTree>
    <p:extLst>
      <p:ext uri="{BB962C8B-B14F-4D97-AF65-F5344CB8AC3E}">
        <p14:creationId xmlns:p14="http://schemas.microsoft.com/office/powerpoint/2010/main" val="12503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コンテナ</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インターフェース： </a:t>
            </a:r>
          </a:p>
          <a:p>
            <a:pPr lvl="1"/>
            <a:r>
              <a:rPr lang="ja-JP" altLang="en-US" dirty="0"/>
              <a:t>コンテナ通信用のデータプレーンインターフェース</a:t>
            </a:r>
          </a:p>
          <a:p>
            <a:r>
              <a:rPr lang="ja-JP" altLang="en-US" dirty="0"/>
              <a:t>機能： </a:t>
            </a:r>
          </a:p>
          <a:p>
            <a:pPr lvl="1"/>
            <a:r>
              <a:rPr lang="en-US" altLang="ja-JP" dirty="0"/>
              <a:t>SSH</a:t>
            </a:r>
            <a:r>
              <a:rPr lang="ja-JP" altLang="en-US" dirty="0"/>
              <a:t>や</a:t>
            </a:r>
            <a:r>
              <a:rPr lang="en-US" altLang="ja-JP" dirty="0"/>
              <a:t>Web</a:t>
            </a:r>
            <a:r>
              <a:rPr lang="ja-JP" altLang="en-US" dirty="0"/>
              <a:t>サーバ機能など</a:t>
            </a:r>
          </a:p>
          <a:p>
            <a:r>
              <a:rPr lang="ja-JP" altLang="en-US" dirty="0"/>
              <a:t>スライス： </a:t>
            </a:r>
          </a:p>
          <a:p>
            <a:pPr lvl="1"/>
            <a:r>
              <a:rPr lang="ja-JP" altLang="en-US" dirty="0" smtClean="0"/>
              <a:t>プライベートスライス</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13</a:t>
            </a:fld>
            <a:endParaRPr kumimoji="1" lang="ja-JP" altLang="en-US"/>
          </a:p>
        </p:txBody>
      </p:sp>
    </p:spTree>
    <p:extLst>
      <p:ext uri="{BB962C8B-B14F-4D97-AF65-F5344CB8AC3E}">
        <p14:creationId xmlns:p14="http://schemas.microsoft.com/office/powerpoint/2010/main" val="295586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 </a:t>
            </a:r>
            <a:r>
              <a:rPr kumimoji="1" lang="ja-JP" altLang="en-US" dirty="0" smtClean="0"/>
              <a:t>動作例</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14</a:t>
            </a:fld>
            <a:endParaRPr kumimoji="1" lang="ja-JP" altLang="en-US"/>
          </a:p>
        </p:txBody>
      </p:sp>
      <p:sp>
        <p:nvSpPr>
          <p:cNvPr id="7" name="角丸四角形 6"/>
          <p:cNvSpPr/>
          <p:nvPr/>
        </p:nvSpPr>
        <p:spPr>
          <a:xfrm>
            <a:off x="1231462" y="1690689"/>
            <a:ext cx="1801982" cy="699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 name="テキスト ボックス 9"/>
          <p:cNvSpPr txBox="1"/>
          <p:nvPr/>
        </p:nvSpPr>
        <p:spPr>
          <a:xfrm>
            <a:off x="1180894" y="1821093"/>
            <a:ext cx="1948482" cy="461665"/>
          </a:xfrm>
          <a:prstGeom prst="rect">
            <a:avLst/>
          </a:prstGeom>
          <a:noFill/>
        </p:spPr>
        <p:txBody>
          <a:bodyPr wrap="none" rtlCol="0">
            <a:spAutoFit/>
          </a:bodyPr>
          <a:lstStyle/>
          <a:p>
            <a:pPr algn="ctr"/>
            <a:r>
              <a:rPr kumimoji="1" lang="en-US" altLang="ja-JP" sz="2400" dirty="0" smtClean="0">
                <a:solidFill>
                  <a:schemeClr val="bg1"/>
                </a:solidFill>
              </a:rPr>
              <a:t>Web </a:t>
            </a:r>
            <a:r>
              <a:rPr lang="en-US" altLang="ja-JP" sz="2400" dirty="0" smtClean="0">
                <a:solidFill>
                  <a:schemeClr val="bg1"/>
                </a:solidFill>
              </a:rPr>
              <a:t>Interface</a:t>
            </a:r>
            <a:endParaRPr kumimoji="1" lang="en-US" altLang="ja-JP" sz="2400" dirty="0" smtClean="0">
              <a:solidFill>
                <a:schemeClr val="bg1"/>
              </a:solidFill>
            </a:endParaRPr>
          </a:p>
        </p:txBody>
      </p:sp>
      <p:sp>
        <p:nvSpPr>
          <p:cNvPr id="11" name="テキスト ボックス 10"/>
          <p:cNvSpPr txBox="1"/>
          <p:nvPr/>
        </p:nvSpPr>
        <p:spPr>
          <a:xfrm>
            <a:off x="4080605" y="1828354"/>
            <a:ext cx="1813958" cy="461665"/>
          </a:xfrm>
          <a:prstGeom prst="rect">
            <a:avLst/>
          </a:prstGeom>
          <a:noFill/>
        </p:spPr>
        <p:txBody>
          <a:bodyPr wrap="none" rtlCol="0">
            <a:spAutoFit/>
          </a:bodyPr>
          <a:lstStyle/>
          <a:p>
            <a:r>
              <a:rPr kumimoji="1" lang="en-US" altLang="ja-JP" sz="2400" dirty="0" smtClean="0">
                <a:solidFill>
                  <a:schemeClr val="bg1"/>
                </a:solidFill>
              </a:rPr>
              <a:t>VM Manager</a:t>
            </a:r>
            <a:endParaRPr kumimoji="1" lang="ja-JP" altLang="en-US" sz="2400" dirty="0">
              <a:solidFill>
                <a:schemeClr val="bg1"/>
              </a:solidFill>
            </a:endParaRPr>
          </a:p>
        </p:txBody>
      </p:sp>
      <p:sp>
        <p:nvSpPr>
          <p:cNvPr id="12" name="テキスト ボックス 11"/>
          <p:cNvSpPr txBox="1"/>
          <p:nvPr/>
        </p:nvSpPr>
        <p:spPr>
          <a:xfrm>
            <a:off x="7035141" y="1828354"/>
            <a:ext cx="1595511" cy="498318"/>
          </a:xfrm>
          <a:prstGeom prst="rect">
            <a:avLst/>
          </a:prstGeom>
          <a:noFill/>
        </p:spPr>
        <p:txBody>
          <a:bodyPr wrap="none" rtlCol="0">
            <a:spAutoFit/>
          </a:bodyPr>
          <a:lstStyle/>
          <a:p>
            <a:r>
              <a:rPr kumimoji="1" lang="en-US" altLang="ja-JP" sz="2400" smtClean="0">
                <a:solidFill>
                  <a:schemeClr val="bg1"/>
                </a:solidFill>
              </a:rPr>
              <a:t>Controller</a:t>
            </a:r>
            <a:endParaRPr kumimoji="1" lang="ja-JP" altLang="en-US" sz="2400" dirty="0">
              <a:solidFill>
                <a:schemeClr val="bg1"/>
              </a:solidFill>
            </a:endParaRPr>
          </a:p>
        </p:txBody>
      </p:sp>
      <p:cxnSp>
        <p:nvCxnSpPr>
          <p:cNvPr id="13" name="直線コネクタ 12"/>
          <p:cNvCxnSpPr/>
          <p:nvPr/>
        </p:nvCxnSpPr>
        <p:spPr>
          <a:xfrm>
            <a:off x="2122940" y="2390334"/>
            <a:ext cx="0" cy="40593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4921900" y="2390334"/>
            <a:ext cx="1" cy="40593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720861" y="2390334"/>
            <a:ext cx="0" cy="40593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122940" y="3014724"/>
            <a:ext cx="2798960" cy="938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4897653" y="4446295"/>
            <a:ext cx="2836147" cy="633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4921900" y="5826767"/>
            <a:ext cx="2798960" cy="95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2101289" y="6114784"/>
            <a:ext cx="2798960" cy="95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343251" y="2680932"/>
            <a:ext cx="2358338" cy="400110"/>
          </a:xfrm>
          <a:prstGeom prst="rect">
            <a:avLst/>
          </a:prstGeom>
          <a:noFill/>
        </p:spPr>
        <p:txBody>
          <a:bodyPr wrap="none" rtlCol="0">
            <a:spAutoFit/>
          </a:bodyPr>
          <a:lstStyle/>
          <a:p>
            <a:pPr algn="ctr">
              <a:spcAft>
                <a:spcPts val="600"/>
              </a:spcAft>
            </a:pPr>
            <a:r>
              <a:rPr lang="ja-JP" altLang="en-US" sz="2000" dirty="0" smtClean="0"/>
              <a:t>コンテナ立上げ</a:t>
            </a:r>
            <a:r>
              <a:rPr kumimoji="1" lang="ja-JP" altLang="en-US" sz="2000" dirty="0" smtClean="0"/>
              <a:t>要求</a:t>
            </a:r>
            <a:endParaRPr kumimoji="1" lang="en-US" altLang="ja-JP" sz="2000" dirty="0" smtClean="0"/>
          </a:p>
        </p:txBody>
      </p:sp>
      <p:grpSp>
        <p:nvGrpSpPr>
          <p:cNvPr id="5" name="グループ化 4"/>
          <p:cNvGrpSpPr/>
          <p:nvPr/>
        </p:nvGrpSpPr>
        <p:grpSpPr>
          <a:xfrm>
            <a:off x="4425410" y="3224354"/>
            <a:ext cx="992579" cy="699645"/>
            <a:chOff x="4425609" y="3290838"/>
            <a:chExt cx="992579" cy="699645"/>
          </a:xfrm>
        </p:grpSpPr>
        <p:sp>
          <p:nvSpPr>
            <p:cNvPr id="21" name="角丸四角形 20"/>
            <p:cNvSpPr/>
            <p:nvPr/>
          </p:nvSpPr>
          <p:spPr>
            <a:xfrm>
              <a:off x="4493609" y="3290838"/>
              <a:ext cx="856581" cy="6996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2" name="テキスト ボックス 21"/>
            <p:cNvSpPr txBox="1"/>
            <p:nvPr/>
          </p:nvSpPr>
          <p:spPr>
            <a:xfrm>
              <a:off x="4425609" y="3322160"/>
              <a:ext cx="992579" cy="646331"/>
            </a:xfrm>
            <a:prstGeom prst="rect">
              <a:avLst/>
            </a:prstGeom>
            <a:noFill/>
          </p:spPr>
          <p:txBody>
            <a:bodyPr wrap="none" rtlCol="0">
              <a:spAutoFit/>
            </a:bodyPr>
            <a:lstStyle/>
            <a:p>
              <a:pPr algn="ctr"/>
              <a:r>
                <a:rPr lang="ja-JP" altLang="en-US" b="1" dirty="0" smtClean="0"/>
                <a:t>コンテナ</a:t>
              </a:r>
              <a:r>
                <a:rPr lang="en-US" altLang="ja-JP" b="1" dirty="0" smtClean="0"/>
                <a:t/>
              </a:r>
              <a:br>
                <a:rPr lang="en-US" altLang="ja-JP" b="1" dirty="0" smtClean="0"/>
              </a:br>
              <a:r>
                <a:rPr kumimoji="1" lang="ja-JP" altLang="en-US" b="1" dirty="0" smtClean="0"/>
                <a:t>生成</a:t>
              </a:r>
              <a:endParaRPr kumimoji="1" lang="ja-JP" altLang="en-US" b="1" dirty="0"/>
            </a:p>
          </p:txBody>
        </p:sp>
      </p:grpSp>
      <p:sp>
        <p:nvSpPr>
          <p:cNvPr id="23" name="テキスト ボックス 22"/>
          <p:cNvSpPr txBox="1"/>
          <p:nvPr/>
        </p:nvSpPr>
        <p:spPr>
          <a:xfrm>
            <a:off x="5219097" y="4033916"/>
            <a:ext cx="2390398" cy="400110"/>
          </a:xfrm>
          <a:prstGeom prst="rect">
            <a:avLst/>
          </a:prstGeom>
          <a:noFill/>
        </p:spPr>
        <p:txBody>
          <a:bodyPr wrap="none" rtlCol="0">
            <a:spAutoFit/>
          </a:bodyPr>
          <a:lstStyle/>
          <a:p>
            <a:pPr algn="ctr"/>
            <a:r>
              <a:rPr kumimoji="1" lang="ja-JP" altLang="en-US" sz="2000" dirty="0" smtClean="0"/>
              <a:t>プライベート</a:t>
            </a:r>
            <a:r>
              <a:rPr kumimoji="1" lang="en-US" altLang="ja-JP" sz="2000" dirty="0" smtClean="0"/>
              <a:t>NW</a:t>
            </a:r>
            <a:r>
              <a:rPr kumimoji="1" lang="ja-JP" altLang="en-US" sz="2000" dirty="0" smtClean="0"/>
              <a:t>要求</a:t>
            </a:r>
            <a:endParaRPr kumimoji="1" lang="en-US" altLang="ja-JP" sz="2000" dirty="0" smtClean="0"/>
          </a:p>
        </p:txBody>
      </p:sp>
      <p:grpSp>
        <p:nvGrpSpPr>
          <p:cNvPr id="32" name="グループ化 31"/>
          <p:cNvGrpSpPr/>
          <p:nvPr/>
        </p:nvGrpSpPr>
        <p:grpSpPr>
          <a:xfrm>
            <a:off x="7242319" y="4786266"/>
            <a:ext cx="982961" cy="699645"/>
            <a:chOff x="7229379" y="4742506"/>
            <a:chExt cx="982961" cy="699645"/>
          </a:xfrm>
        </p:grpSpPr>
        <p:sp>
          <p:nvSpPr>
            <p:cNvPr id="24" name="角丸四角形 23"/>
            <p:cNvSpPr/>
            <p:nvPr/>
          </p:nvSpPr>
          <p:spPr>
            <a:xfrm>
              <a:off x="7270920" y="4742506"/>
              <a:ext cx="856581" cy="6996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5" name="テキスト ボックス 24"/>
            <p:cNvSpPr txBox="1"/>
            <p:nvPr/>
          </p:nvSpPr>
          <p:spPr>
            <a:xfrm>
              <a:off x="7229379" y="4780066"/>
              <a:ext cx="982961" cy="646331"/>
            </a:xfrm>
            <a:prstGeom prst="rect">
              <a:avLst/>
            </a:prstGeom>
            <a:noFill/>
          </p:spPr>
          <p:txBody>
            <a:bodyPr wrap="none" rtlCol="0">
              <a:spAutoFit/>
            </a:bodyPr>
            <a:lstStyle/>
            <a:p>
              <a:pPr algn="ctr"/>
              <a:r>
                <a:rPr kumimoji="1" lang="ja-JP" altLang="en-US" b="1" dirty="0" smtClean="0"/>
                <a:t>スライス</a:t>
              </a:r>
              <a:endParaRPr kumimoji="1" lang="en-US" altLang="ja-JP" b="1" dirty="0" smtClean="0"/>
            </a:p>
            <a:p>
              <a:pPr algn="ctr"/>
              <a:r>
                <a:rPr kumimoji="1" lang="ja-JP" altLang="en-US" b="1" dirty="0" smtClean="0"/>
                <a:t>生成</a:t>
              </a:r>
              <a:endParaRPr kumimoji="1" lang="ja-JP" altLang="en-US" b="1" dirty="0"/>
            </a:p>
          </p:txBody>
        </p:sp>
      </p:grpSp>
      <p:sp>
        <p:nvSpPr>
          <p:cNvPr id="26" name="テキスト ボックス 25"/>
          <p:cNvSpPr txBox="1"/>
          <p:nvPr/>
        </p:nvSpPr>
        <p:spPr>
          <a:xfrm>
            <a:off x="5819825" y="5443637"/>
            <a:ext cx="1210588" cy="400110"/>
          </a:xfrm>
          <a:prstGeom prst="rect">
            <a:avLst/>
          </a:prstGeom>
          <a:noFill/>
        </p:spPr>
        <p:txBody>
          <a:bodyPr wrap="none" rtlCol="0">
            <a:spAutoFit/>
          </a:bodyPr>
          <a:lstStyle/>
          <a:p>
            <a:r>
              <a:rPr kumimoji="1" lang="ja-JP" altLang="en-US" sz="2000" dirty="0" smtClean="0"/>
              <a:t>完了報告</a:t>
            </a:r>
            <a:endParaRPr kumimoji="1" lang="ja-JP" altLang="en-US" sz="2000" dirty="0"/>
          </a:p>
        </p:txBody>
      </p:sp>
      <p:sp>
        <p:nvSpPr>
          <p:cNvPr id="27" name="テキスト ボックス 26"/>
          <p:cNvSpPr txBox="1"/>
          <p:nvPr/>
        </p:nvSpPr>
        <p:spPr>
          <a:xfrm>
            <a:off x="2393704" y="5425826"/>
            <a:ext cx="2342308" cy="707886"/>
          </a:xfrm>
          <a:prstGeom prst="rect">
            <a:avLst/>
          </a:prstGeom>
          <a:noFill/>
        </p:spPr>
        <p:txBody>
          <a:bodyPr wrap="none" rtlCol="0">
            <a:spAutoFit/>
          </a:bodyPr>
          <a:lstStyle/>
          <a:p>
            <a:pPr algn="ctr"/>
            <a:r>
              <a:rPr lang="ja-JP" altLang="en-US" sz="2000" dirty="0" smtClean="0"/>
              <a:t>生成したコンテナの</a:t>
            </a:r>
            <a:r>
              <a:rPr lang="en-US" altLang="ja-JP" sz="2000" dirty="0" smtClean="0"/>
              <a:t/>
            </a:r>
            <a:br>
              <a:rPr lang="en-US" altLang="ja-JP" sz="2000" dirty="0" smtClean="0"/>
            </a:br>
            <a:r>
              <a:rPr lang="en-US" altLang="ja-JP" sz="2000" dirty="0" smtClean="0"/>
              <a:t>IP </a:t>
            </a:r>
            <a:r>
              <a:rPr lang="ja-JP" altLang="en-US" sz="2000" dirty="0" smtClean="0"/>
              <a:t>アドレスを通知</a:t>
            </a:r>
            <a:endParaRPr kumimoji="1" lang="en-US" altLang="ja-JP" sz="2000" dirty="0" smtClean="0"/>
          </a:p>
        </p:txBody>
      </p:sp>
      <p:sp>
        <p:nvSpPr>
          <p:cNvPr id="28" name="角丸四角形 27"/>
          <p:cNvSpPr/>
          <p:nvPr/>
        </p:nvSpPr>
        <p:spPr>
          <a:xfrm>
            <a:off x="4011710" y="1666985"/>
            <a:ext cx="1723391" cy="699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9" name="角丸四角形 28"/>
          <p:cNvSpPr/>
          <p:nvPr/>
        </p:nvSpPr>
        <p:spPr>
          <a:xfrm>
            <a:off x="6761862" y="1690689"/>
            <a:ext cx="1723391" cy="699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0" name="テキスト ボックス 29"/>
          <p:cNvSpPr txBox="1"/>
          <p:nvPr/>
        </p:nvSpPr>
        <p:spPr>
          <a:xfrm>
            <a:off x="3990674" y="1804602"/>
            <a:ext cx="1813959" cy="461665"/>
          </a:xfrm>
          <a:prstGeom prst="rect">
            <a:avLst/>
          </a:prstGeom>
          <a:noFill/>
        </p:spPr>
        <p:txBody>
          <a:bodyPr wrap="none" rtlCol="0">
            <a:spAutoFit/>
          </a:bodyPr>
          <a:lstStyle/>
          <a:p>
            <a:pPr algn="ctr"/>
            <a:r>
              <a:rPr kumimoji="1" lang="en-US" altLang="ja-JP" sz="2400" dirty="0" smtClean="0">
                <a:solidFill>
                  <a:schemeClr val="bg1"/>
                </a:solidFill>
              </a:rPr>
              <a:t>VM Manager</a:t>
            </a:r>
          </a:p>
        </p:txBody>
      </p:sp>
      <p:sp>
        <p:nvSpPr>
          <p:cNvPr id="31" name="テキスト ボックス 30"/>
          <p:cNvSpPr txBox="1"/>
          <p:nvPr/>
        </p:nvSpPr>
        <p:spPr>
          <a:xfrm>
            <a:off x="6915924" y="1793845"/>
            <a:ext cx="1438407" cy="461665"/>
          </a:xfrm>
          <a:prstGeom prst="rect">
            <a:avLst/>
          </a:prstGeom>
          <a:noFill/>
        </p:spPr>
        <p:txBody>
          <a:bodyPr wrap="none" rtlCol="0">
            <a:spAutoFit/>
          </a:bodyPr>
          <a:lstStyle/>
          <a:p>
            <a:pPr algn="ctr"/>
            <a:r>
              <a:rPr kumimoji="1" lang="en-US" altLang="ja-JP" sz="2400" dirty="0" smtClean="0">
                <a:solidFill>
                  <a:schemeClr val="bg1"/>
                </a:solidFill>
              </a:rPr>
              <a:t>Controller</a:t>
            </a:r>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9" y="2785319"/>
            <a:ext cx="1994269" cy="2116198"/>
          </a:xfrm>
          <a:prstGeom prst="rect">
            <a:avLst/>
          </a:prstGeom>
        </p:spPr>
      </p:pic>
    </p:spTree>
    <p:extLst>
      <p:ext uri="{BB962C8B-B14F-4D97-AF65-F5344CB8AC3E}">
        <p14:creationId xmlns:p14="http://schemas.microsoft.com/office/powerpoint/2010/main" val="1742378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3652" y="363590"/>
            <a:ext cx="8647430" cy="1325563"/>
          </a:xfrm>
        </p:spPr>
        <p:txBody>
          <a:bodyPr/>
          <a:lstStyle/>
          <a:p>
            <a:r>
              <a:rPr lang="en-US" altLang="ja-JP" sz="3600" dirty="0" smtClean="0"/>
              <a:t>2.2.1 </a:t>
            </a:r>
            <a:r>
              <a:rPr lang="ja-JP" altLang="en-US" dirty="0" smtClean="0"/>
              <a:t>ユーザのコンテナ立ち上げ要求</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15</a:t>
            </a:fld>
            <a:endParaRPr kumimoji="1" lang="ja-JP" altLang="en-US"/>
          </a:p>
        </p:txBody>
      </p:sp>
      <p:grpSp>
        <p:nvGrpSpPr>
          <p:cNvPr id="169" name="グループ化 168"/>
          <p:cNvGrpSpPr/>
          <p:nvPr/>
        </p:nvGrpSpPr>
        <p:grpSpPr>
          <a:xfrm>
            <a:off x="925306" y="1530774"/>
            <a:ext cx="7293388" cy="4825577"/>
            <a:chOff x="925306" y="1175181"/>
            <a:chExt cx="7293388" cy="4825577"/>
          </a:xfrm>
        </p:grpSpPr>
        <p:cxnSp>
          <p:nvCxnSpPr>
            <p:cNvPr id="170" name="直線コネクタ 169"/>
            <p:cNvCxnSpPr>
              <a:endCxn id="251"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51" idx="3"/>
              <a:endCxn id="246"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246"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75" name="テキスト ボックス 17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76" name="テキスト ボックス 17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77" name="テキスト ボックス 17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78" name="円/楕円 17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図形グループ 122"/>
            <p:cNvGrpSpPr/>
            <p:nvPr/>
          </p:nvGrpSpPr>
          <p:grpSpPr>
            <a:xfrm>
              <a:off x="3231305" y="3441286"/>
              <a:ext cx="1138205" cy="359009"/>
              <a:chOff x="2832542" y="2161779"/>
              <a:chExt cx="1833091" cy="578187"/>
            </a:xfrm>
          </p:grpSpPr>
          <p:sp>
            <p:nvSpPr>
              <p:cNvPr id="247" name="角丸四角形 24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角丸四角形 24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角丸四角形 24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角丸四角形 24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フローチャート: 端子 25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2" name="図形グループ 123"/>
            <p:cNvGrpSpPr/>
            <p:nvPr/>
          </p:nvGrpSpPr>
          <p:grpSpPr>
            <a:xfrm>
              <a:off x="4831596" y="3441286"/>
              <a:ext cx="1138205" cy="359009"/>
              <a:chOff x="2832542" y="2161779"/>
              <a:chExt cx="1833091" cy="578187"/>
            </a:xfrm>
          </p:grpSpPr>
          <p:sp>
            <p:nvSpPr>
              <p:cNvPr id="242" name="角丸四角形 24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角丸四角形 24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角丸四角形 24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角丸四角形 24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フローチャート: 端子 24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図形グループ 124"/>
            <p:cNvGrpSpPr/>
            <p:nvPr/>
          </p:nvGrpSpPr>
          <p:grpSpPr>
            <a:xfrm>
              <a:off x="4046530" y="2878257"/>
              <a:ext cx="1138205" cy="359009"/>
              <a:chOff x="2832542" y="2161779"/>
              <a:chExt cx="1833091" cy="578187"/>
            </a:xfrm>
          </p:grpSpPr>
          <p:sp>
            <p:nvSpPr>
              <p:cNvPr id="237" name="角丸四角形 23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角丸四角形 23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角丸四角形 23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角丸四角形 23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端子 24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雲形吹き出し 18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角丸四角形 18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89" name="角丸四角形 18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テキスト ボックス 18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91" name="テキスト ボックス 19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92" name="直線コネクタ 19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図形グループ 138"/>
            <p:cNvGrpSpPr/>
            <p:nvPr/>
          </p:nvGrpSpPr>
          <p:grpSpPr>
            <a:xfrm>
              <a:off x="3021765" y="4947139"/>
              <a:ext cx="1614847" cy="1053619"/>
              <a:chOff x="491908" y="5075816"/>
              <a:chExt cx="1953965" cy="1274879"/>
            </a:xfrm>
          </p:grpSpPr>
          <p:sp>
            <p:nvSpPr>
              <p:cNvPr id="221" name="角丸四角形 22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 name="直線コネクタ 22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27" name="テキスト ボックス 22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28" name="図形グループ 169"/>
              <p:cNvGrpSpPr/>
              <p:nvPr/>
            </p:nvGrpSpPr>
            <p:grpSpPr>
              <a:xfrm>
                <a:off x="869743" y="5648682"/>
                <a:ext cx="781646" cy="457251"/>
                <a:chOff x="3578431" y="4446711"/>
                <a:chExt cx="1523207" cy="891053"/>
              </a:xfrm>
            </p:grpSpPr>
            <p:sp>
              <p:nvSpPr>
                <p:cNvPr id="229" name="角丸四角形 228"/>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角丸四角形 230"/>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2" name="直線コネクタ 23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4" name="カギ線コネクタ 19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図形グループ 140"/>
            <p:cNvGrpSpPr/>
            <p:nvPr/>
          </p:nvGrpSpPr>
          <p:grpSpPr>
            <a:xfrm>
              <a:off x="5874896" y="4947139"/>
              <a:ext cx="1614847" cy="1053619"/>
              <a:chOff x="491908" y="5075816"/>
              <a:chExt cx="1953965" cy="1274879"/>
            </a:xfrm>
          </p:grpSpPr>
          <p:sp>
            <p:nvSpPr>
              <p:cNvPr id="205" name="角丸四角形 20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7" name="図形グループ 146"/>
              <p:cNvGrpSpPr/>
              <p:nvPr/>
            </p:nvGrpSpPr>
            <p:grpSpPr>
              <a:xfrm rot="10800000">
                <a:off x="1057315" y="5205088"/>
                <a:ext cx="781646" cy="457251"/>
                <a:chOff x="3578431" y="4446711"/>
                <a:chExt cx="1523207" cy="891053"/>
              </a:xfrm>
            </p:grpSpPr>
            <p:sp>
              <p:nvSpPr>
                <p:cNvPr id="217" name="角丸四角形 21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9" name="角丸四角形 21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 name="正方形/長方形 20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テキスト ボックス 20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11" name="テキスト ボックス 21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12" name="図形グループ 152"/>
              <p:cNvGrpSpPr/>
              <p:nvPr/>
            </p:nvGrpSpPr>
            <p:grpSpPr>
              <a:xfrm>
                <a:off x="869743" y="5648682"/>
                <a:ext cx="781646" cy="457251"/>
                <a:chOff x="3578431" y="4446711"/>
                <a:chExt cx="1523207" cy="891053"/>
              </a:xfrm>
            </p:grpSpPr>
            <p:sp>
              <p:nvSpPr>
                <p:cNvPr id="213" name="角丸四角形 21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4" name="直線コネクタ 21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5" name="角丸四角形 21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6" name="直線コネクタ 21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6" name="カギ線コネクタ 19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8" name="直線コネクタ 197"/>
            <p:cNvCxnSpPr>
              <a:stCxn id="17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8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テキスト ボックス 2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204" name="直線コネクタ 20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0" name="直線コネクタ 269"/>
          <p:cNvCxnSpPr/>
          <p:nvPr/>
        </p:nvCxnSpPr>
        <p:spPr>
          <a:xfrm flipV="1">
            <a:off x="2367680" y="4157224"/>
            <a:ext cx="717631" cy="488213"/>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a:stCxn id="179" idx="3"/>
          </p:cNvCxnSpPr>
          <p:nvPr/>
        </p:nvCxnSpPr>
        <p:spPr>
          <a:xfrm>
            <a:off x="2152481" y="3850157"/>
            <a:ext cx="850421" cy="126652"/>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86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513" y="353951"/>
            <a:ext cx="8515350" cy="1325563"/>
          </a:xfrm>
        </p:spPr>
        <p:txBody>
          <a:bodyPr/>
          <a:lstStyle/>
          <a:p>
            <a:r>
              <a:rPr lang="en-US" altLang="ja-JP" sz="3600" dirty="0" smtClean="0"/>
              <a:t>2.2.2 </a:t>
            </a:r>
            <a:r>
              <a:rPr lang="ja-JP" altLang="en-US" dirty="0" smtClean="0"/>
              <a:t>コンテナ立ち上げ</a:t>
            </a:r>
            <a:r>
              <a:rPr lang="ja-JP" altLang="en-US" dirty="0"/>
              <a:t>要求</a:t>
            </a:r>
            <a:r>
              <a:rPr lang="ja-JP" altLang="en-US" dirty="0" smtClean="0"/>
              <a:t>の</a:t>
            </a:r>
            <a:r>
              <a:rPr lang="ja-JP" altLang="en-US" dirty="0"/>
              <a:t>転送</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16</a:t>
            </a:fld>
            <a:endParaRPr kumimoji="1" lang="ja-JP" altLang="en-US"/>
          </a:p>
        </p:txBody>
      </p:sp>
      <p:grpSp>
        <p:nvGrpSpPr>
          <p:cNvPr id="86" name="グループ化 85"/>
          <p:cNvGrpSpPr/>
          <p:nvPr/>
        </p:nvGrpSpPr>
        <p:grpSpPr>
          <a:xfrm>
            <a:off x="925306" y="1530774"/>
            <a:ext cx="7293388" cy="4825577"/>
            <a:chOff x="925306" y="1175181"/>
            <a:chExt cx="7293388" cy="4825577"/>
          </a:xfrm>
        </p:grpSpPr>
        <p:cxnSp>
          <p:nvCxnSpPr>
            <p:cNvPr id="87" name="直線コネクタ 86"/>
            <p:cNvCxnSpPr>
              <a:endCxn id="168"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68" idx="3"/>
              <a:endCxn id="163"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163"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2" name="テキスト ボックス 9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3" name="テキスト ボックス 9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4" name="テキスト ボックス 93"/>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5" name="円/楕円 94"/>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図形グループ 122"/>
            <p:cNvGrpSpPr/>
            <p:nvPr/>
          </p:nvGrpSpPr>
          <p:grpSpPr>
            <a:xfrm>
              <a:off x="3231305" y="3441286"/>
              <a:ext cx="1138205" cy="359009"/>
              <a:chOff x="2832542" y="2161779"/>
              <a:chExt cx="1833091" cy="578187"/>
            </a:xfrm>
          </p:grpSpPr>
          <p:sp>
            <p:nvSpPr>
              <p:cNvPr id="164" name="角丸四角形 16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フローチャート: 端子 16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図形グループ 123"/>
            <p:cNvGrpSpPr/>
            <p:nvPr/>
          </p:nvGrpSpPr>
          <p:grpSpPr>
            <a:xfrm>
              <a:off x="4831596" y="3441286"/>
              <a:ext cx="1138205" cy="359009"/>
              <a:chOff x="2832542" y="2161779"/>
              <a:chExt cx="1833091" cy="578187"/>
            </a:xfrm>
          </p:grpSpPr>
          <p:sp>
            <p:nvSpPr>
              <p:cNvPr id="159" name="角丸四角形 15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角丸四角形 15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ローチャート: 端子 16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図形グループ 124"/>
            <p:cNvGrpSpPr/>
            <p:nvPr/>
          </p:nvGrpSpPr>
          <p:grpSpPr>
            <a:xfrm>
              <a:off x="4046530" y="2878257"/>
              <a:ext cx="1138205" cy="359009"/>
              <a:chOff x="2832542" y="2161779"/>
              <a:chExt cx="1833091" cy="578187"/>
            </a:xfrm>
          </p:grpSpPr>
          <p:sp>
            <p:nvSpPr>
              <p:cNvPr id="154" name="角丸四角形 15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角丸四角形 15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ローチャート: 端子 15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雲形吹き出し 100"/>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06" name="角丸四角形 105"/>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08" name="テキスト ボックス 107"/>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09" name="直線コネクタ 108"/>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図形グループ 138"/>
            <p:cNvGrpSpPr/>
            <p:nvPr/>
          </p:nvGrpSpPr>
          <p:grpSpPr>
            <a:xfrm>
              <a:off x="3021765" y="4947139"/>
              <a:ext cx="1614847" cy="1053619"/>
              <a:chOff x="491908" y="5075816"/>
              <a:chExt cx="1953965" cy="1274879"/>
            </a:xfrm>
          </p:grpSpPr>
          <p:sp>
            <p:nvSpPr>
              <p:cNvPr id="138" name="角丸四角形 13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p:cNvCxnSpPr>
                <a:stCxn id="141"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4" name="テキスト ボックス 14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5" name="図形グループ 169"/>
              <p:cNvGrpSpPr/>
              <p:nvPr/>
            </p:nvGrpSpPr>
            <p:grpSpPr>
              <a:xfrm>
                <a:off x="869743" y="5648682"/>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1" name="カギ線コネクタ 110"/>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図形グループ 140"/>
            <p:cNvGrpSpPr/>
            <p:nvPr/>
          </p:nvGrpSpPr>
          <p:grpSpPr>
            <a:xfrm>
              <a:off x="5874896" y="4947139"/>
              <a:ext cx="1614847" cy="1053619"/>
              <a:chOff x="491908" y="5075816"/>
              <a:chExt cx="1953965" cy="1274879"/>
            </a:xfrm>
          </p:grpSpPr>
          <p:sp>
            <p:nvSpPr>
              <p:cNvPr id="122" name="角丸四角形 12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4" name="図形グループ 146"/>
              <p:cNvGrpSpPr/>
              <p:nvPr/>
            </p:nvGrpSpPr>
            <p:grpSpPr>
              <a:xfrm rot="10800000">
                <a:off x="1057315" y="5205088"/>
                <a:ext cx="781646" cy="457251"/>
                <a:chOff x="3578431" y="4446711"/>
                <a:chExt cx="1523207" cy="891053"/>
              </a:xfrm>
            </p:grpSpPr>
            <p:sp>
              <p:nvSpPr>
                <p:cNvPr id="134" name="角丸四角形 13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コネクタ 13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正方形/長方形 12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28" name="テキスト ボックス 127"/>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29" name="図形グループ 152"/>
              <p:cNvGrpSpPr/>
              <p:nvPr/>
            </p:nvGrpSpPr>
            <p:grpSpPr>
              <a:xfrm>
                <a:off x="869743" y="5648682"/>
                <a:ext cx="781646" cy="457251"/>
                <a:chOff x="3578431" y="4446711"/>
                <a:chExt cx="1523207" cy="891053"/>
              </a:xfrm>
            </p:grpSpPr>
            <p:sp>
              <p:nvSpPr>
                <p:cNvPr id="130" name="角丸四角形 12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2" name="角丸四角形 13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直線コネクタ 13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3" name="カギ線コネクタ 112"/>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15" name="直線コネクタ 114"/>
            <p:cNvCxnSpPr>
              <a:stCxn id="96"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101"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1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テキスト ボックス 119"/>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21" name="直線コネクタ 120"/>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8" name="直線コネクタ 267"/>
          <p:cNvCxnSpPr/>
          <p:nvPr/>
        </p:nvCxnSpPr>
        <p:spPr>
          <a:xfrm flipV="1">
            <a:off x="2383129" y="4184373"/>
            <a:ext cx="704672" cy="461064"/>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518744" y="4384585"/>
            <a:ext cx="118594" cy="909619"/>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9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2.2.3</a:t>
            </a:r>
            <a:r>
              <a:rPr lang="ja-JP" altLang="en-US" dirty="0"/>
              <a:t> </a:t>
            </a:r>
            <a:r>
              <a:rPr lang="ja-JP" altLang="en-US" dirty="0" smtClean="0"/>
              <a:t>コンテナ</a:t>
            </a:r>
            <a:r>
              <a:rPr lang="ja-JP" altLang="en-US" dirty="0"/>
              <a:t>情報の通知</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17</a:t>
            </a:fld>
            <a:endParaRPr kumimoji="1" lang="ja-JP" altLang="en-US"/>
          </a:p>
        </p:txBody>
      </p:sp>
      <p:grpSp>
        <p:nvGrpSpPr>
          <p:cNvPr id="87" name="グループ化 86"/>
          <p:cNvGrpSpPr/>
          <p:nvPr/>
        </p:nvGrpSpPr>
        <p:grpSpPr>
          <a:xfrm>
            <a:off x="925306" y="1530774"/>
            <a:ext cx="7293388" cy="4825577"/>
            <a:chOff x="925306" y="1175181"/>
            <a:chExt cx="7293388" cy="4825577"/>
          </a:xfrm>
        </p:grpSpPr>
        <p:cxnSp>
          <p:nvCxnSpPr>
            <p:cNvPr id="88" name="直線コネクタ 87"/>
            <p:cNvCxnSpPr>
              <a:endCxn id="175"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75" idx="3"/>
              <a:endCxn id="170"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170"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3" name="テキスト ボックス 92"/>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4" name="テキスト ボックス 93"/>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6" name="テキスト ボックス 95"/>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8" name="円/楕円 9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図形グループ 122"/>
            <p:cNvGrpSpPr/>
            <p:nvPr/>
          </p:nvGrpSpPr>
          <p:grpSpPr>
            <a:xfrm>
              <a:off x="3231305" y="3441286"/>
              <a:ext cx="1138205" cy="359009"/>
              <a:chOff x="2832542" y="2161779"/>
              <a:chExt cx="1833091" cy="578187"/>
            </a:xfrm>
          </p:grpSpPr>
          <p:sp>
            <p:nvSpPr>
              <p:cNvPr id="171" name="角丸四角形 17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角丸四角形 17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フローチャート: 端子 17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図形グループ 123"/>
            <p:cNvGrpSpPr/>
            <p:nvPr/>
          </p:nvGrpSpPr>
          <p:grpSpPr>
            <a:xfrm>
              <a:off x="4831596" y="3441286"/>
              <a:ext cx="1138205" cy="359009"/>
              <a:chOff x="2832542" y="2161779"/>
              <a:chExt cx="1833091" cy="578187"/>
            </a:xfrm>
          </p:grpSpPr>
          <p:sp>
            <p:nvSpPr>
              <p:cNvPr id="166" name="角丸四角形 165"/>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フローチャート: 端子 169"/>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図形グループ 124"/>
            <p:cNvGrpSpPr/>
            <p:nvPr/>
          </p:nvGrpSpPr>
          <p:grpSpPr>
            <a:xfrm>
              <a:off x="4046530" y="2878257"/>
              <a:ext cx="1138205" cy="359009"/>
              <a:chOff x="2832542" y="2161779"/>
              <a:chExt cx="1833091" cy="578187"/>
            </a:xfrm>
          </p:grpSpPr>
          <p:sp>
            <p:nvSpPr>
              <p:cNvPr id="161" name="角丸四角形 16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ローチャート: 端子 16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雲形吹き出し 111"/>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角丸四角形 113"/>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7" name="角丸四角形 116"/>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9" name="テキスト ボックス 118"/>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0" name="直線コネクタ 119"/>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図形グループ 138"/>
            <p:cNvGrpSpPr/>
            <p:nvPr/>
          </p:nvGrpSpPr>
          <p:grpSpPr>
            <a:xfrm>
              <a:off x="3021765" y="4947139"/>
              <a:ext cx="1614847" cy="1053619"/>
              <a:chOff x="491908" y="5075816"/>
              <a:chExt cx="1953965" cy="1274879"/>
            </a:xfrm>
          </p:grpSpPr>
          <p:sp>
            <p:nvSpPr>
              <p:cNvPr id="150" name="角丸四角形 149"/>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正方形/長方形 151"/>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5" name="テキスト ボックス 154"/>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6" name="図形グループ 169"/>
              <p:cNvGrpSpPr/>
              <p:nvPr/>
            </p:nvGrpSpPr>
            <p:grpSpPr>
              <a:xfrm>
                <a:off x="869743" y="5648682"/>
                <a:ext cx="781646" cy="457251"/>
                <a:chOff x="3578431" y="4446711"/>
                <a:chExt cx="1523207" cy="891053"/>
              </a:xfrm>
            </p:grpSpPr>
            <p:sp>
              <p:nvSpPr>
                <p:cNvPr id="157" name="角丸四角形 15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直線コネクタ 15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角丸四角形 15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2" name="カギ線コネクタ 121"/>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40"/>
            <p:cNvGrpSpPr/>
            <p:nvPr/>
          </p:nvGrpSpPr>
          <p:grpSpPr>
            <a:xfrm>
              <a:off x="5874896" y="4947139"/>
              <a:ext cx="1614847" cy="1053619"/>
              <a:chOff x="491908" y="5075816"/>
              <a:chExt cx="1953965" cy="1274879"/>
            </a:xfrm>
          </p:grpSpPr>
          <p:sp>
            <p:nvSpPr>
              <p:cNvPr id="133" name="角丸四角形 132"/>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5" name="図形グループ 146"/>
              <p:cNvGrpSpPr/>
              <p:nvPr/>
            </p:nvGrpSpPr>
            <p:grpSpPr>
              <a:xfrm rot="10800000">
                <a:off x="1057315" y="5205088"/>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6" name="正方形/長方形 13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9" name="テキスト ボックス 13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1" name="図形グループ 152"/>
              <p:cNvGrpSpPr/>
              <p:nvPr/>
            </p:nvGrpSpPr>
            <p:grpSpPr>
              <a:xfrm>
                <a:off x="869743" y="5648682"/>
                <a:ext cx="781646" cy="457251"/>
                <a:chOff x="3578431" y="4446711"/>
                <a:chExt cx="1523207" cy="891053"/>
              </a:xfrm>
            </p:grpSpPr>
            <p:sp>
              <p:nvSpPr>
                <p:cNvPr id="142" name="角丸四角形 141"/>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4" name="角丸四角形 143"/>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6" name="直線コネクタ 125"/>
            <p:cNvCxnSpPr>
              <a:stCxn id="107"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endCxn id="112"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テキスト ボックス 130"/>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32" name="直線コネクタ 131"/>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6" name="直線コネクタ 175"/>
          <p:cNvCxnSpPr/>
          <p:nvPr/>
        </p:nvCxnSpPr>
        <p:spPr>
          <a:xfrm flipV="1">
            <a:off x="2367680" y="4157224"/>
            <a:ext cx="717631" cy="488213"/>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7" idx="3"/>
          </p:cNvCxnSpPr>
          <p:nvPr/>
        </p:nvCxnSpPr>
        <p:spPr>
          <a:xfrm>
            <a:off x="2152481" y="3850157"/>
            <a:ext cx="850421" cy="126652"/>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2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2.2.4 </a:t>
            </a:r>
            <a:r>
              <a:rPr lang="ja-JP" altLang="en-US" dirty="0" smtClean="0"/>
              <a:t>コンテナ</a:t>
            </a:r>
            <a:r>
              <a:rPr lang="ja-JP" altLang="en-US" dirty="0"/>
              <a:t>操作</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18</a:t>
            </a:fld>
            <a:endParaRPr kumimoji="1" lang="ja-JP" altLang="en-US"/>
          </a:p>
        </p:txBody>
      </p:sp>
      <p:grpSp>
        <p:nvGrpSpPr>
          <p:cNvPr id="179" name="グループ化 178"/>
          <p:cNvGrpSpPr/>
          <p:nvPr/>
        </p:nvGrpSpPr>
        <p:grpSpPr>
          <a:xfrm>
            <a:off x="925306" y="1530774"/>
            <a:ext cx="7293388" cy="4825577"/>
            <a:chOff x="925306" y="1175181"/>
            <a:chExt cx="7293388" cy="4825577"/>
          </a:xfrm>
        </p:grpSpPr>
        <p:cxnSp>
          <p:nvCxnSpPr>
            <p:cNvPr id="180" name="直線コネクタ 179"/>
            <p:cNvCxnSpPr>
              <a:endCxn id="32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329" idx="3"/>
              <a:endCxn id="32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endCxn id="32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テキスト ボックス 18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85" name="テキスト ボックス 18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86" name="テキスト ボックス 18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87" name="テキスト ボックス 18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88" name="円/楕円 18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図形グループ 122"/>
            <p:cNvGrpSpPr/>
            <p:nvPr/>
          </p:nvGrpSpPr>
          <p:grpSpPr>
            <a:xfrm>
              <a:off x="3231305" y="3441286"/>
              <a:ext cx="1138205" cy="359009"/>
              <a:chOff x="2832542" y="2161779"/>
              <a:chExt cx="1833091" cy="578187"/>
            </a:xfrm>
          </p:grpSpPr>
          <p:sp>
            <p:nvSpPr>
              <p:cNvPr id="325" name="角丸四角形 32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角丸四角形 32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角丸四角形 32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角丸四角形 32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フローチャート: 端子 32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図形グループ 123"/>
            <p:cNvGrpSpPr/>
            <p:nvPr/>
          </p:nvGrpSpPr>
          <p:grpSpPr>
            <a:xfrm>
              <a:off x="4831596" y="3441286"/>
              <a:ext cx="1138205" cy="359009"/>
              <a:chOff x="2832542" y="2161779"/>
              <a:chExt cx="1833091" cy="578187"/>
            </a:xfrm>
          </p:grpSpPr>
          <p:sp>
            <p:nvSpPr>
              <p:cNvPr id="320" name="角丸四角形 31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角丸四角形 32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角丸四角形 32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角丸四角形 32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フローチャート: 端子 32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図形グループ 124"/>
            <p:cNvGrpSpPr/>
            <p:nvPr/>
          </p:nvGrpSpPr>
          <p:grpSpPr>
            <a:xfrm>
              <a:off x="4046530" y="2878257"/>
              <a:ext cx="1138205" cy="359009"/>
              <a:chOff x="2832542" y="2161779"/>
              <a:chExt cx="1833091" cy="578187"/>
            </a:xfrm>
          </p:grpSpPr>
          <p:sp>
            <p:nvSpPr>
              <p:cNvPr id="315" name="角丸四角形 31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角丸四角形 31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角丸四角形 31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角丸四角形 31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フローチャート: 端子 31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4" name="雲形吹き出し 19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角丸四角形 196"/>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角丸四角形 198"/>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テキスト ボックス 27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72" name="角丸四角形 27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テキスト ボックス 27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4" name="テキスト ボックス 27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275" name="直線コネクタ 27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図形グループ 138"/>
            <p:cNvGrpSpPr/>
            <p:nvPr/>
          </p:nvGrpSpPr>
          <p:grpSpPr>
            <a:xfrm>
              <a:off x="3021765" y="4947139"/>
              <a:ext cx="1614847" cy="1053619"/>
              <a:chOff x="491908" y="5075816"/>
              <a:chExt cx="1953965" cy="1274879"/>
            </a:xfrm>
          </p:grpSpPr>
          <p:sp>
            <p:nvSpPr>
              <p:cNvPr id="304" name="角丸四角形 30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5" name="直線コネクタ 304"/>
              <p:cNvCxnSpPr>
                <a:stCxn id="306"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正方形/長方形 30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テキスト ボックス 30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309" name="テキスト ボックス 30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310" name="図形グループ 169"/>
              <p:cNvGrpSpPr/>
              <p:nvPr/>
            </p:nvGrpSpPr>
            <p:grpSpPr>
              <a:xfrm>
                <a:off x="869743" y="5648682"/>
                <a:ext cx="781646" cy="457251"/>
                <a:chOff x="3578431" y="4446711"/>
                <a:chExt cx="1523207" cy="891053"/>
              </a:xfrm>
            </p:grpSpPr>
            <p:sp>
              <p:nvSpPr>
                <p:cNvPr id="311" name="角丸四角形 31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2" name="直線コネクタ 31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13" name="角丸四角形 31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4" name="直線コネクタ 31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7" name="カギ線コネクタ 27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8" name="図形グループ 140"/>
            <p:cNvGrpSpPr/>
            <p:nvPr/>
          </p:nvGrpSpPr>
          <p:grpSpPr>
            <a:xfrm>
              <a:off x="3467824" y="4947139"/>
              <a:ext cx="4021919" cy="1053619"/>
              <a:chOff x="-2420649" y="5075816"/>
              <a:chExt cx="4866522" cy="1274879"/>
            </a:xfrm>
          </p:grpSpPr>
          <p:sp>
            <p:nvSpPr>
              <p:cNvPr id="288" name="角丸四角形 28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9" name="直線コネクタ 28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0" name="図形グループ 146"/>
              <p:cNvGrpSpPr/>
              <p:nvPr/>
            </p:nvGrpSpPr>
            <p:grpSpPr>
              <a:xfrm rot="10800000">
                <a:off x="-2420649" y="5205088"/>
                <a:ext cx="4259610" cy="608725"/>
                <a:chOff x="3578431" y="4151531"/>
                <a:chExt cx="8300774" cy="1186233"/>
              </a:xfrm>
            </p:grpSpPr>
            <p:sp>
              <p:nvSpPr>
                <p:cNvPr id="300" name="角丸四角形 29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02" name="角丸四角形 30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10356004"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角丸四角形 332"/>
                <p:cNvSpPr/>
                <p:nvPr/>
              </p:nvSpPr>
              <p:spPr>
                <a:xfrm>
                  <a:off x="11248230"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5" name="直線コネクタ 334"/>
                <p:cNvCxnSpPr/>
                <p:nvPr/>
              </p:nvCxnSpPr>
              <p:spPr>
                <a:xfrm flipV="1">
                  <a:off x="4309281" y="4151531"/>
                  <a:ext cx="0" cy="29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1" name="正方形/長方形 29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正方形/長方形 29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テキスト ボックス 29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94" name="テキスト ボックス 29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95" name="図形グループ 152"/>
              <p:cNvGrpSpPr/>
              <p:nvPr/>
            </p:nvGrpSpPr>
            <p:grpSpPr>
              <a:xfrm>
                <a:off x="-2258572" y="5503932"/>
                <a:ext cx="3909961" cy="601998"/>
                <a:chOff x="-2517769" y="4164639"/>
                <a:chExt cx="7619407" cy="1173125"/>
              </a:xfrm>
            </p:grpSpPr>
            <p:sp>
              <p:nvSpPr>
                <p:cNvPr id="296" name="角丸四角形 29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7" name="直線コネクタ 29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98" name="角丸四角形 29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9" name="直線コネクタ 298"/>
                <p:cNvCxnSpPr/>
                <p:nvPr/>
              </p:nvCxnSpPr>
              <p:spPr>
                <a:xfrm flipV="1">
                  <a:off x="-2517769" y="4164639"/>
                  <a:ext cx="0" cy="29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25899" y="4164639"/>
                  <a:ext cx="0" cy="29847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9" name="カギ線コネクタ 27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281" name="直線コネクタ 280"/>
            <p:cNvCxnSpPr>
              <a:stCxn id="18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a:endCxn id="19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テキスト ボックス 28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287" name="直線コネクタ 286"/>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直線コネクタ 94"/>
          <p:cNvCxnSpPr>
            <a:endCxn id="189" idx="3"/>
          </p:cNvCxnSpPr>
          <p:nvPr/>
        </p:nvCxnSpPr>
        <p:spPr>
          <a:xfrm flipH="1" flipV="1">
            <a:off x="2152481" y="3850157"/>
            <a:ext cx="869283" cy="126227"/>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7" name="カギ線コネクタ 336"/>
          <p:cNvCxnSpPr/>
          <p:nvPr/>
        </p:nvCxnSpPr>
        <p:spPr>
          <a:xfrm rot="5400000" flipH="1" flipV="1">
            <a:off x="2506698" y="4824934"/>
            <a:ext cx="1460810" cy="430027"/>
          </a:xfrm>
          <a:prstGeom prst="bentConnector3">
            <a:avLst>
              <a:gd name="adj1" fmla="val 50000"/>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68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2.2.5 </a:t>
            </a:r>
            <a:r>
              <a:rPr kumimoji="1" lang="ja-JP" altLang="en-US" dirty="0" smtClean="0"/>
              <a:t>スライス形成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19</a:t>
            </a:fld>
            <a:endParaRPr kumimoji="1" lang="ja-JP" altLang="en-US"/>
          </a:p>
        </p:txBody>
      </p:sp>
      <p:sp>
        <p:nvSpPr>
          <p:cNvPr id="3" name="円/楕円 2"/>
          <p:cNvSpPr/>
          <p:nvPr/>
        </p:nvSpPr>
        <p:spPr>
          <a:xfrm>
            <a:off x="836927" y="2995960"/>
            <a:ext cx="2022080" cy="1397102"/>
          </a:xfrm>
          <a:prstGeom prst="ellipse">
            <a:avLst/>
          </a:prstGeom>
          <a:solidFill>
            <a:srgbClr val="FF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rot="16509744">
            <a:off x="3529199" y="5172369"/>
            <a:ext cx="545815" cy="764252"/>
          </a:xfrm>
          <a:prstGeom prst="ellipse">
            <a:avLst/>
          </a:prstGeom>
          <a:solidFill>
            <a:srgbClr val="FF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p:cNvCxnSpPr>
            <a:endCxn id="159" idx="3"/>
          </p:cNvCxnSpPr>
          <p:nvPr/>
        </p:nvCxnSpPr>
        <p:spPr>
          <a:xfrm flipH="1" flipV="1">
            <a:off x="5184735" y="3413355"/>
            <a:ext cx="1934173" cy="9016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925306" y="1530774"/>
            <a:ext cx="7293388" cy="4825577"/>
            <a:chOff x="925306" y="1175181"/>
            <a:chExt cx="7293388" cy="4825577"/>
          </a:xfrm>
        </p:grpSpPr>
        <p:cxnSp>
          <p:nvCxnSpPr>
            <p:cNvPr id="91" name="直線コネクタ 90"/>
            <p:cNvCxnSpPr>
              <a:endCxn id="16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169" idx="3"/>
              <a:endCxn id="16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endCxn id="16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6" name="テキスト ボックス 95"/>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7" name="テキスト ボックス 96"/>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8" name="テキスト ボックス 97"/>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0" name="円/楕円 99"/>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図形グループ 122"/>
            <p:cNvGrpSpPr/>
            <p:nvPr/>
          </p:nvGrpSpPr>
          <p:grpSpPr>
            <a:xfrm>
              <a:off x="3231305" y="3441286"/>
              <a:ext cx="1138205" cy="359009"/>
              <a:chOff x="2832542" y="2161779"/>
              <a:chExt cx="1833091" cy="578187"/>
            </a:xfrm>
          </p:grpSpPr>
          <p:sp>
            <p:nvSpPr>
              <p:cNvPr id="165" name="角丸四角形 16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ローチャート: 端子 16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図形グループ 123"/>
            <p:cNvGrpSpPr/>
            <p:nvPr/>
          </p:nvGrpSpPr>
          <p:grpSpPr>
            <a:xfrm>
              <a:off x="4831596" y="3441286"/>
              <a:ext cx="1138205" cy="359009"/>
              <a:chOff x="2832542" y="2161779"/>
              <a:chExt cx="1833091" cy="578187"/>
            </a:xfrm>
          </p:grpSpPr>
          <p:sp>
            <p:nvSpPr>
              <p:cNvPr id="160" name="角丸四角形 15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ローチャート: 端子 16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 name="図形グループ 124"/>
            <p:cNvGrpSpPr/>
            <p:nvPr/>
          </p:nvGrpSpPr>
          <p:grpSpPr>
            <a:xfrm>
              <a:off x="4046530" y="2878257"/>
              <a:ext cx="1138205" cy="359009"/>
              <a:chOff x="2832542" y="2161779"/>
              <a:chExt cx="1833091" cy="578187"/>
            </a:xfrm>
          </p:grpSpPr>
          <p:sp>
            <p:nvSpPr>
              <p:cNvPr id="155" name="角丸四角形 15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角丸四角形 15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ローチャート: 端子 15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雲形吹き出し 106"/>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2" name="角丸四角形 11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4" name="テキスト ボックス 11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15" name="直線コネクタ 11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図形グループ 138"/>
            <p:cNvGrpSpPr/>
            <p:nvPr/>
          </p:nvGrpSpPr>
          <p:grpSpPr>
            <a:xfrm>
              <a:off x="3021765" y="4947139"/>
              <a:ext cx="1614847" cy="1053619"/>
              <a:chOff x="491908" y="5075816"/>
              <a:chExt cx="1953965" cy="1274879"/>
            </a:xfrm>
          </p:grpSpPr>
          <p:sp>
            <p:nvSpPr>
              <p:cNvPr id="144" name="角丸四角形 14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9" name="テキスト ボックス 14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0" name="図形グループ 169"/>
              <p:cNvGrpSpPr/>
              <p:nvPr/>
            </p:nvGrpSpPr>
            <p:grpSpPr>
              <a:xfrm>
                <a:off x="869743" y="5648682"/>
                <a:ext cx="781646" cy="457251"/>
                <a:chOff x="3578431" y="4446711"/>
                <a:chExt cx="1523207" cy="891053"/>
              </a:xfrm>
            </p:grpSpPr>
            <p:sp>
              <p:nvSpPr>
                <p:cNvPr id="151" name="角丸四角形 15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角丸四角形 15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7" name="カギ線コネクタ 11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図形グループ 140"/>
            <p:cNvGrpSpPr/>
            <p:nvPr/>
          </p:nvGrpSpPr>
          <p:grpSpPr>
            <a:xfrm>
              <a:off x="5874896" y="4947139"/>
              <a:ext cx="1614847" cy="1053619"/>
              <a:chOff x="491908" y="5075816"/>
              <a:chExt cx="1953965" cy="1274879"/>
            </a:xfrm>
          </p:grpSpPr>
          <p:sp>
            <p:nvSpPr>
              <p:cNvPr id="128" name="角丸四角形 12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0" name="図形グループ 146"/>
              <p:cNvGrpSpPr/>
              <p:nvPr/>
            </p:nvGrpSpPr>
            <p:grpSpPr>
              <a:xfrm rot="10800000">
                <a:off x="1057315" y="5205088"/>
                <a:ext cx="781646" cy="457251"/>
                <a:chOff x="3578431" y="4446711"/>
                <a:chExt cx="1523207" cy="891053"/>
              </a:xfrm>
            </p:grpSpPr>
            <p:sp>
              <p:nvSpPr>
                <p:cNvPr id="140" name="角丸四角形 13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角丸四角形 14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正方形/長方形 13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4" name="テキスト ボックス 13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35" name="図形グループ 152"/>
              <p:cNvGrpSpPr/>
              <p:nvPr/>
            </p:nvGrpSpPr>
            <p:grpSpPr>
              <a:xfrm>
                <a:off x="869743" y="5648682"/>
                <a:ext cx="781646" cy="457251"/>
                <a:chOff x="3578431" y="4446711"/>
                <a:chExt cx="1523207" cy="891053"/>
              </a:xfrm>
            </p:grpSpPr>
            <p:sp>
              <p:nvSpPr>
                <p:cNvPr id="136" name="角丸四角形 13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8" name="角丸四角形 13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9" name="カギ線コネクタ 11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1" name="直線コネクタ 120"/>
            <p:cNvCxnSpPr>
              <a:stCxn id="10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a:endCxn id="107"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テキスト ボックス 12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27" name="直線コネクタ 126"/>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角丸四角形 169"/>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角丸四角形 170"/>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p:nvPr/>
        </p:nvCxnSpPr>
        <p:spPr>
          <a:xfrm flipH="1" flipV="1">
            <a:off x="4339392" y="4125410"/>
            <a:ext cx="2327485" cy="64985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H="1" flipV="1">
            <a:off x="5874896" y="4155888"/>
            <a:ext cx="828841" cy="35214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88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0. </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基本的な</a:t>
            </a:r>
            <a:r>
              <a:rPr lang="en-US" altLang="ja-JP" dirty="0" smtClean="0"/>
              <a:t>IaaS</a:t>
            </a:r>
            <a:r>
              <a:rPr lang="ja-JP" altLang="en-US" dirty="0" smtClean="0"/>
              <a:t>の機能</a:t>
            </a:r>
            <a:endParaRPr lang="en-US" altLang="ja-JP" dirty="0" smtClean="0"/>
          </a:p>
          <a:p>
            <a:pPr lvl="1"/>
            <a:r>
              <a:rPr lang="ja-JP" altLang="en-US" dirty="0" smtClean="0"/>
              <a:t>ネットワークモデル</a:t>
            </a:r>
            <a:endParaRPr lang="en-US" altLang="ja-JP" dirty="0" smtClean="0"/>
          </a:p>
          <a:p>
            <a:pPr lvl="1"/>
            <a:r>
              <a:rPr kumimoji="1" lang="en-US" altLang="ja-JP" dirty="0" smtClean="0"/>
              <a:t>IaaS</a:t>
            </a:r>
            <a:r>
              <a:rPr kumimoji="1" lang="ja-JP" altLang="en-US" dirty="0" smtClean="0"/>
              <a:t>の機能</a:t>
            </a:r>
            <a:endParaRPr kumimoji="1" lang="en-US" altLang="ja-JP" dirty="0" smtClean="0"/>
          </a:p>
          <a:p>
            <a:pPr lvl="1"/>
            <a:r>
              <a:rPr kumimoji="1" lang="ja-JP" altLang="en-US" dirty="0" smtClean="0"/>
              <a:t>動作例</a:t>
            </a:r>
            <a:endParaRPr kumimoji="1" lang="en-US" altLang="ja-JP" dirty="0" smtClean="0"/>
          </a:p>
          <a:p>
            <a:pPr lvl="1"/>
            <a:r>
              <a:rPr lang="ja-JP" altLang="en-US" dirty="0"/>
              <a:t>各端末の</a:t>
            </a:r>
            <a:r>
              <a:rPr lang="ja-JP" altLang="en-US" dirty="0" smtClean="0"/>
              <a:t>説明</a:t>
            </a:r>
            <a:endParaRPr lang="en-US" altLang="ja-JP" dirty="0" smtClean="0"/>
          </a:p>
          <a:p>
            <a:pPr lvl="1"/>
            <a:r>
              <a:rPr kumimoji="1" lang="ja-JP" altLang="en-US" dirty="0"/>
              <a:t>実際</a:t>
            </a:r>
            <a:r>
              <a:rPr kumimoji="1" lang="ja-JP" altLang="en-US" dirty="0" smtClean="0"/>
              <a:t>の</a:t>
            </a:r>
            <a:r>
              <a:rPr kumimoji="1" lang="ja-JP" altLang="en-US" dirty="0"/>
              <a:t>画面</a:t>
            </a:r>
            <a:endParaRPr kumimoji="1" lang="en-US" altLang="ja-JP" dirty="0" smtClean="0"/>
          </a:p>
          <a:p>
            <a:r>
              <a:rPr lang="ja-JP" altLang="en-US" dirty="0" smtClean="0"/>
              <a:t>独自機能</a:t>
            </a:r>
            <a:endParaRPr lang="en-US" altLang="ja-JP" dirty="0" smtClean="0"/>
          </a:p>
          <a:p>
            <a:pPr lvl="1"/>
            <a:r>
              <a:rPr lang="ja-JP" altLang="en-US" dirty="0"/>
              <a:t>故障スイッチ回避</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a:t>
            </a:fld>
            <a:endParaRPr kumimoji="1" lang="ja-JP" altLang="en-US"/>
          </a:p>
        </p:txBody>
      </p:sp>
    </p:spTree>
    <p:extLst>
      <p:ext uri="{BB962C8B-B14F-4D97-AF65-F5344CB8AC3E}">
        <p14:creationId xmlns:p14="http://schemas.microsoft.com/office/powerpoint/2010/main" val="223914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 name="円/楕円 176"/>
          <p:cNvSpPr/>
          <p:nvPr/>
        </p:nvSpPr>
        <p:spPr>
          <a:xfrm>
            <a:off x="836927" y="2995960"/>
            <a:ext cx="2022080" cy="1397102"/>
          </a:xfrm>
          <a:prstGeom prst="ellipse">
            <a:avLst/>
          </a:prstGeom>
          <a:solidFill>
            <a:srgbClr val="FF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2.2.6 </a:t>
            </a:r>
            <a:r>
              <a:rPr lang="ja-JP" altLang="en-US" dirty="0" smtClean="0"/>
              <a:t>排他処理</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20</a:t>
            </a:fld>
            <a:endParaRPr kumimoji="1" lang="ja-JP" altLang="en-US"/>
          </a:p>
        </p:txBody>
      </p:sp>
      <p:sp>
        <p:nvSpPr>
          <p:cNvPr id="284" name="テキスト ボックス 283"/>
          <p:cNvSpPr txBox="1"/>
          <p:nvPr/>
        </p:nvSpPr>
        <p:spPr>
          <a:xfrm>
            <a:off x="1130627" y="6092104"/>
            <a:ext cx="1963308" cy="461665"/>
          </a:xfrm>
          <a:prstGeom prst="rect">
            <a:avLst/>
          </a:prstGeom>
          <a:noFill/>
          <a:ln>
            <a:solidFill>
              <a:srgbClr val="7030A0"/>
            </a:solidFill>
          </a:ln>
        </p:spPr>
        <p:txBody>
          <a:bodyPr wrap="square" rtlCol="0">
            <a:spAutoFit/>
          </a:bodyPr>
          <a:lstStyle/>
          <a:p>
            <a:pPr marL="0" lvl="1"/>
            <a:r>
              <a:rPr lang="ja-JP" altLang="en-US" sz="2400" b="1" dirty="0" smtClean="0">
                <a:solidFill>
                  <a:srgbClr val="7030A0"/>
                </a:solidFill>
              </a:rPr>
              <a:t>アクセス不可</a:t>
            </a:r>
            <a:endParaRPr lang="en-US" altLang="ja-JP" sz="2400" b="1" dirty="0" smtClean="0">
              <a:solidFill>
                <a:srgbClr val="7030A0"/>
              </a:solidFill>
            </a:endParaRPr>
          </a:p>
        </p:txBody>
      </p:sp>
      <p:cxnSp>
        <p:nvCxnSpPr>
          <p:cNvPr id="285" name="直線コネクタ 284"/>
          <p:cNvCxnSpPr/>
          <p:nvPr/>
        </p:nvCxnSpPr>
        <p:spPr>
          <a:xfrm flipV="1">
            <a:off x="1152657" y="4724392"/>
            <a:ext cx="2285221" cy="13677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flipV="1">
            <a:off x="3081929" y="4876792"/>
            <a:ext cx="508349" cy="122559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a:off x="925306" y="1530774"/>
            <a:ext cx="7293388" cy="4825577"/>
            <a:chOff x="925306" y="1175181"/>
            <a:chExt cx="7293388" cy="4825577"/>
          </a:xfrm>
        </p:grpSpPr>
        <p:cxnSp>
          <p:nvCxnSpPr>
            <p:cNvPr id="97" name="直線コネクタ 96"/>
            <p:cNvCxnSpPr>
              <a:endCxn id="176"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76" idx="3"/>
              <a:endCxn id="171"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endCxn id="171"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02" name="テキスト ボックス 10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03" name="テキスト ボックス 10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07" name="テキスト ボックス 10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8" name="円/楕円 10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図形グループ 122"/>
            <p:cNvGrpSpPr/>
            <p:nvPr/>
          </p:nvGrpSpPr>
          <p:grpSpPr>
            <a:xfrm>
              <a:off x="3231305" y="3441286"/>
              <a:ext cx="1138205" cy="359009"/>
              <a:chOff x="2832542" y="2161779"/>
              <a:chExt cx="1833091" cy="578187"/>
            </a:xfrm>
          </p:grpSpPr>
          <p:sp>
            <p:nvSpPr>
              <p:cNvPr id="172" name="角丸四角形 17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角丸四角形 17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ローチャート: 端子 17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図形グループ 123"/>
            <p:cNvGrpSpPr/>
            <p:nvPr/>
          </p:nvGrpSpPr>
          <p:grpSpPr>
            <a:xfrm>
              <a:off x="4831596" y="3441286"/>
              <a:ext cx="1138205" cy="359009"/>
              <a:chOff x="2832542" y="2161779"/>
              <a:chExt cx="1833091" cy="578187"/>
            </a:xfrm>
          </p:grpSpPr>
          <p:sp>
            <p:nvSpPr>
              <p:cNvPr id="167" name="角丸四角形 16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角丸四角形 16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フローチャート: 端子 17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図形グループ 124"/>
            <p:cNvGrpSpPr/>
            <p:nvPr/>
          </p:nvGrpSpPr>
          <p:grpSpPr>
            <a:xfrm>
              <a:off x="4046530" y="2878257"/>
              <a:ext cx="1138205" cy="359009"/>
              <a:chOff x="2832542" y="2161779"/>
              <a:chExt cx="1833091" cy="578187"/>
            </a:xfrm>
          </p:grpSpPr>
          <p:sp>
            <p:nvSpPr>
              <p:cNvPr id="162" name="角丸四角形 16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フローチャート: 端子 16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雲形吹き出し 11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角丸四角形 11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9" name="角丸四角形 11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21" name="テキスト ボックス 12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2" name="直線コネクタ 12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38"/>
            <p:cNvGrpSpPr/>
            <p:nvPr/>
          </p:nvGrpSpPr>
          <p:grpSpPr>
            <a:xfrm>
              <a:off x="3021765" y="4947139"/>
              <a:ext cx="1614847" cy="1053619"/>
              <a:chOff x="491908" y="5075816"/>
              <a:chExt cx="1953965" cy="1274879"/>
            </a:xfrm>
          </p:grpSpPr>
          <p:sp>
            <p:nvSpPr>
              <p:cNvPr id="151" name="角丸四角形 15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6" name="テキスト ボックス 155"/>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7" name="図形グループ 169"/>
              <p:cNvGrpSpPr/>
              <p:nvPr/>
            </p:nvGrpSpPr>
            <p:grpSpPr>
              <a:xfrm>
                <a:off x="869743" y="5648682"/>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図形グループ 140"/>
            <p:cNvGrpSpPr/>
            <p:nvPr/>
          </p:nvGrpSpPr>
          <p:grpSpPr>
            <a:xfrm>
              <a:off x="5874896" y="4947139"/>
              <a:ext cx="1614847" cy="1053619"/>
              <a:chOff x="491908" y="5075816"/>
              <a:chExt cx="1953965" cy="1274879"/>
            </a:xfrm>
          </p:grpSpPr>
          <p:sp>
            <p:nvSpPr>
              <p:cNvPr id="135" name="角丸四角形 13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7" name="図形グループ 146"/>
              <p:cNvGrpSpPr/>
              <p:nvPr/>
            </p:nvGrpSpPr>
            <p:grpSpPr>
              <a:xfrm rot="10800000">
                <a:off x="1057315" y="5205088"/>
                <a:ext cx="781646" cy="457251"/>
                <a:chOff x="3578431" y="4446711"/>
                <a:chExt cx="1523207" cy="891053"/>
              </a:xfrm>
            </p:grpSpPr>
            <p:sp>
              <p:nvSpPr>
                <p:cNvPr id="147" name="角丸四角形 14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9" name="角丸四角形 14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正方形/長方形 13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1" name="テキスト ボックス 14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2" name="図形グループ 152"/>
              <p:cNvGrpSpPr/>
              <p:nvPr/>
            </p:nvGrpSpPr>
            <p:grpSpPr>
              <a:xfrm>
                <a:off x="869743" y="5648682"/>
                <a:ext cx="781646" cy="457251"/>
                <a:chOff x="3578431" y="4446711"/>
                <a:chExt cx="1523207" cy="891053"/>
              </a:xfrm>
            </p:grpSpPr>
            <p:sp>
              <p:nvSpPr>
                <p:cNvPr id="143" name="角丸四角形 14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角丸四角形 14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6" name="カギ線コネクタ 12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8" name="直線コネクタ 127"/>
            <p:cNvCxnSpPr>
              <a:stCxn id="10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endCxn id="11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テキスト ボックス 13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34" name="直線コネクタ 13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rot="16509744">
            <a:off x="3529199" y="5172369"/>
            <a:ext cx="545815" cy="764252"/>
          </a:xfrm>
          <a:prstGeom prst="ellipse">
            <a:avLst/>
          </a:prstGeom>
          <a:solidFill>
            <a:srgbClr val="FF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178"/>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コネクタ 180"/>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5969801" y="2436148"/>
            <a:ext cx="722892" cy="428006"/>
          </a:xfrm>
          <a:prstGeom prst="line">
            <a:avLst/>
          </a:prstGeom>
          <a:ln w="635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カギ線コネクタ 184"/>
          <p:cNvCxnSpPr/>
          <p:nvPr/>
        </p:nvCxnSpPr>
        <p:spPr>
          <a:xfrm rot="5400000" flipH="1" flipV="1">
            <a:off x="2506698" y="4824934"/>
            <a:ext cx="1460810" cy="430027"/>
          </a:xfrm>
          <a:prstGeom prst="bentConnector3">
            <a:avLst>
              <a:gd name="adj1" fmla="val 50000"/>
            </a:avLst>
          </a:prstGeom>
          <a:ln w="6350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乗算記号 9"/>
          <p:cNvSpPr/>
          <p:nvPr/>
        </p:nvSpPr>
        <p:spPr>
          <a:xfrm>
            <a:off x="2565023" y="4538609"/>
            <a:ext cx="921759" cy="95362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397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77500" lnSpcReduction="20000"/>
          </a:bodyPr>
          <a:lstStyle/>
          <a:p>
            <a:r>
              <a:rPr lang="ja-JP" altLang="en-US" dirty="0"/>
              <a:t>コントローラを起動</a:t>
            </a:r>
          </a:p>
          <a:p>
            <a:r>
              <a:rPr lang="ja-JP" altLang="en-US" dirty="0"/>
              <a:t>管理用端末を起動し，コントローラ上の</a:t>
            </a:r>
            <a:r>
              <a:rPr lang="en-US" altLang="ja-JP" dirty="0"/>
              <a:t>Web</a:t>
            </a:r>
            <a:r>
              <a:rPr lang="ja-JP" altLang="en-US" dirty="0"/>
              <a:t>インターフェースにアクセスし，トポロジを確認</a:t>
            </a:r>
          </a:p>
          <a:p>
            <a:r>
              <a:rPr lang="ja-JP" altLang="en-US" dirty="0"/>
              <a:t>コンテナ要求用の</a:t>
            </a:r>
            <a:r>
              <a:rPr lang="en-US" altLang="ja-JP" dirty="0"/>
              <a:t>Web</a:t>
            </a:r>
            <a:r>
              <a:rPr lang="ja-JP" altLang="en-US" dirty="0"/>
              <a:t>サーバ（</a:t>
            </a:r>
            <a:r>
              <a:rPr lang="en-US" altLang="ja-JP" dirty="0"/>
              <a:t>VM</a:t>
            </a:r>
            <a:r>
              <a:rPr lang="ja-JP" altLang="en-US" dirty="0"/>
              <a:t>マネージャ）を起動</a:t>
            </a:r>
          </a:p>
          <a:p>
            <a:r>
              <a:rPr lang="ja-JP" altLang="en-US" dirty="0"/>
              <a:t>ユーザ端末</a:t>
            </a:r>
            <a:r>
              <a:rPr lang="en-US" altLang="ja-JP" dirty="0"/>
              <a:t>1</a:t>
            </a:r>
            <a:r>
              <a:rPr lang="ja-JP" altLang="en-US" dirty="0"/>
              <a:t>から</a:t>
            </a:r>
            <a:r>
              <a:rPr lang="en-US" altLang="ja-JP" dirty="0"/>
              <a:t>VM</a:t>
            </a:r>
            <a:r>
              <a:rPr lang="ja-JP" altLang="en-US" dirty="0"/>
              <a:t>マネージャ上の</a:t>
            </a:r>
            <a:r>
              <a:rPr lang="en-US" altLang="ja-JP" dirty="0"/>
              <a:t>Web</a:t>
            </a:r>
            <a:r>
              <a:rPr lang="ja-JP" altLang="en-US" dirty="0"/>
              <a:t>サーバにアクセスし，</a:t>
            </a:r>
            <a:r>
              <a:rPr lang="en-US" altLang="ja-JP" dirty="0"/>
              <a:t>Web</a:t>
            </a:r>
            <a:r>
              <a:rPr lang="ja-JP" altLang="en-US" dirty="0"/>
              <a:t>インターフェースからコンテナの利用開始を要求（複数台のコンテナを要求）</a:t>
            </a:r>
          </a:p>
          <a:p>
            <a:r>
              <a:rPr lang="ja-JP" altLang="en-US" dirty="0"/>
              <a:t>管理用端末の</a:t>
            </a:r>
            <a:r>
              <a:rPr lang="en-US" altLang="ja-JP" dirty="0"/>
              <a:t>Web</a:t>
            </a:r>
            <a:r>
              <a:rPr lang="ja-JP" altLang="en-US" dirty="0"/>
              <a:t>インターフェースにより，コンテナの起動を確認</a:t>
            </a:r>
          </a:p>
          <a:p>
            <a:r>
              <a:rPr lang="ja-JP" altLang="en-US" dirty="0"/>
              <a:t>ユーザ端末</a:t>
            </a:r>
            <a:r>
              <a:rPr lang="en-US" altLang="ja-JP" dirty="0"/>
              <a:t>1</a:t>
            </a:r>
            <a:r>
              <a:rPr lang="ja-JP" altLang="en-US" dirty="0"/>
              <a:t>からコンテナとの接続を（</a:t>
            </a:r>
            <a:r>
              <a:rPr lang="en-US" altLang="ja-JP" dirty="0"/>
              <a:t>ping</a:t>
            </a:r>
            <a:r>
              <a:rPr lang="ja-JP" altLang="en-US" dirty="0"/>
              <a:t>コマンド）確認し，</a:t>
            </a:r>
            <a:r>
              <a:rPr lang="en-US" altLang="ja-JP" dirty="0" err="1"/>
              <a:t>ssh</a:t>
            </a:r>
            <a:r>
              <a:rPr lang="ja-JP" altLang="en-US" dirty="0"/>
              <a:t>コマンドを利用してコンテナが操作可能なことを確認</a:t>
            </a:r>
          </a:p>
          <a:p>
            <a:r>
              <a:rPr lang="ja-JP" altLang="en-US" dirty="0"/>
              <a:t>ユーザ端末</a:t>
            </a:r>
            <a:r>
              <a:rPr lang="en-US" altLang="ja-JP" dirty="0"/>
              <a:t>2</a:t>
            </a:r>
            <a:r>
              <a:rPr lang="ja-JP" altLang="en-US" dirty="0"/>
              <a:t>をスイッチネットワークに接続し，ユーザ端末</a:t>
            </a:r>
            <a:r>
              <a:rPr lang="en-US" altLang="ja-JP" dirty="0"/>
              <a:t>1</a:t>
            </a:r>
            <a:r>
              <a:rPr lang="ja-JP" altLang="en-US" dirty="0"/>
              <a:t>及びユーザ端末</a:t>
            </a:r>
            <a:r>
              <a:rPr lang="en-US" altLang="ja-JP" dirty="0"/>
              <a:t>1</a:t>
            </a:r>
            <a:r>
              <a:rPr lang="ja-JP" altLang="en-US" dirty="0"/>
              <a:t>に割り当てられたコンテナと通信できないことを</a:t>
            </a:r>
            <a:r>
              <a:rPr lang="en-US" altLang="ja-JP" dirty="0"/>
              <a:t>ping</a:t>
            </a:r>
            <a:r>
              <a:rPr lang="ja-JP" altLang="en-US" dirty="0"/>
              <a:t>コマンドにより確認</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21</a:t>
            </a:fld>
            <a:endParaRPr kumimoji="1" lang="ja-JP" altLang="en-US"/>
          </a:p>
        </p:txBody>
      </p:sp>
    </p:spTree>
    <p:extLst>
      <p:ext uri="{BB962C8B-B14F-4D97-AF65-F5344CB8AC3E}">
        <p14:creationId xmlns:p14="http://schemas.microsoft.com/office/powerpoint/2010/main" val="352573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95310" cy="1325563"/>
          </a:xfrm>
        </p:spPr>
        <p:txBody>
          <a:bodyPr/>
          <a:lstStyle/>
          <a:p>
            <a:r>
              <a:rPr lang="en-US" altLang="ja-JP" dirty="0" smtClean="0"/>
              <a:t>2.4 </a:t>
            </a:r>
            <a:r>
              <a:rPr lang="ja-JP" altLang="en-US" dirty="0" smtClean="0"/>
              <a:t>ユーザ端末用インターフェース</a:t>
            </a:r>
            <a:endParaRPr kumimoji="1" lang="ja-JP" altLang="en-US" dirty="0"/>
          </a:p>
        </p:txBody>
      </p:sp>
      <p:sp>
        <p:nvSpPr>
          <p:cNvPr id="3" name="コンテンツ プレースホルダー 2"/>
          <p:cNvSpPr>
            <a:spLocks noGrp="1"/>
          </p:cNvSpPr>
          <p:nvPr>
            <p:ph idx="1"/>
          </p:nvPr>
        </p:nvSpPr>
        <p:spPr>
          <a:xfrm>
            <a:off x="628650" y="1825625"/>
            <a:ext cx="8195310" cy="4351338"/>
          </a:xfrm>
        </p:spPr>
        <p:txBody>
          <a:bodyPr/>
          <a:lstStyle/>
          <a:p>
            <a:endParaRPr kumimoji="1" lang="en-US" altLang="ja-JP" dirty="0" smtClean="0"/>
          </a:p>
          <a:p>
            <a:endParaRPr kumimoji="1" lang="ja-JP" altLang="en-US" dirty="0"/>
          </a:p>
        </p:txBody>
      </p:sp>
      <p:grpSp>
        <p:nvGrpSpPr>
          <p:cNvPr id="8" name="グループ化 7"/>
          <p:cNvGrpSpPr/>
          <p:nvPr/>
        </p:nvGrpSpPr>
        <p:grpSpPr>
          <a:xfrm>
            <a:off x="571878" y="2038666"/>
            <a:ext cx="8805801" cy="4682810"/>
            <a:chOff x="1009650" y="3034347"/>
            <a:chExt cx="6230595" cy="3200400"/>
          </a:xfrm>
        </p:grpSpPr>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t="13121" r="69833" b="30879"/>
            <a:stretch/>
          </p:blipFill>
          <p:spPr>
            <a:xfrm>
              <a:off x="1009650" y="3034347"/>
              <a:ext cx="2758440" cy="3200400"/>
            </a:xfrm>
            <a:prstGeom prst="rect">
              <a:avLst/>
            </a:prstGeom>
          </p:spPr>
        </p:pic>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187" t="11984" r="71008" b="34627"/>
            <a:stretch/>
          </p:blipFill>
          <p:spPr>
            <a:xfrm>
              <a:off x="4572000" y="3034347"/>
              <a:ext cx="2668245" cy="3051167"/>
            </a:xfrm>
            <a:prstGeom prst="rect">
              <a:avLst/>
            </a:prstGeom>
          </p:spPr>
        </p:pic>
      </p:grpSp>
      <p:sp>
        <p:nvSpPr>
          <p:cNvPr id="7" name="右矢印 6"/>
          <p:cNvSpPr/>
          <p:nvPr/>
        </p:nvSpPr>
        <p:spPr>
          <a:xfrm>
            <a:off x="3749458" y="3728721"/>
            <a:ext cx="1256019" cy="894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22</a:t>
            </a:fld>
            <a:endParaRPr kumimoji="1" lang="ja-JP" altLang="en-US"/>
          </a:p>
        </p:txBody>
      </p:sp>
    </p:spTree>
    <p:extLst>
      <p:ext uri="{BB962C8B-B14F-4D97-AF65-F5344CB8AC3E}">
        <p14:creationId xmlns:p14="http://schemas.microsoft.com/office/powerpoint/2010/main" val="1288935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 </a:t>
            </a:r>
            <a:r>
              <a:rPr kumimoji="1" lang="ja-JP" altLang="en-US" dirty="0" smtClean="0"/>
              <a:t>コントローラ用画面</a:t>
            </a:r>
            <a:endParaRPr kumimoji="1" lang="ja-JP" altLang="en-US" dirty="0"/>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6977" y="1402080"/>
            <a:ext cx="6749007" cy="5455920"/>
          </a:xfrm>
        </p:spPr>
      </p:pic>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23</a:t>
            </a:fld>
            <a:endParaRPr kumimoji="1" lang="ja-JP" altLang="en-US"/>
          </a:p>
        </p:txBody>
      </p:sp>
    </p:spTree>
    <p:extLst>
      <p:ext uri="{BB962C8B-B14F-4D97-AF65-F5344CB8AC3E}">
        <p14:creationId xmlns:p14="http://schemas.microsoft.com/office/powerpoint/2010/main" val="2737216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独自機能（故障スイッチ回避）</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目的</a:t>
            </a:r>
            <a:endParaRPr kumimoji="1" lang="en-US" altLang="ja-JP" dirty="0" smtClean="0"/>
          </a:p>
          <a:p>
            <a:r>
              <a:rPr kumimoji="1" lang="ja-JP" altLang="en-US" dirty="0" smtClean="0"/>
              <a:t>パフォーマンスの低下したスイッチ</a:t>
            </a:r>
            <a:r>
              <a:rPr lang="ja-JP" altLang="en-US" dirty="0"/>
              <a:t>を</a:t>
            </a:r>
            <a:r>
              <a:rPr kumimoji="1" lang="ja-JP" altLang="en-US" dirty="0" smtClean="0"/>
              <a:t>検出して</a:t>
            </a:r>
            <a:r>
              <a:rPr kumimoji="1" lang="en-US" altLang="ja-JP" dirty="0" smtClean="0"/>
              <a:t/>
            </a:r>
            <a:br>
              <a:rPr kumimoji="1" lang="en-US" altLang="ja-JP" dirty="0" smtClean="0"/>
            </a:br>
            <a:r>
              <a:rPr lang="ja-JP" altLang="en-US" dirty="0" smtClean="0"/>
              <a:t>パスから除外</a:t>
            </a:r>
            <a:endParaRPr kumimoji="1" lang="en-US" altLang="ja-JP" dirty="0" smtClean="0"/>
          </a:p>
          <a:p>
            <a:endParaRPr lang="en-US" altLang="ja-JP" dirty="0" smtClean="0"/>
          </a:p>
          <a:p>
            <a:pPr marL="0" indent="0">
              <a:buNone/>
            </a:pPr>
            <a:r>
              <a:rPr lang="ja-JP" altLang="en-US" dirty="0"/>
              <a:t>手法</a:t>
            </a:r>
            <a:endParaRPr lang="en-US" altLang="ja-JP" dirty="0"/>
          </a:p>
          <a:p>
            <a:r>
              <a:rPr kumimoji="1" lang="ja-JP" altLang="en-US" dirty="0" smtClean="0"/>
              <a:t>コントローラは各スイッチに</a:t>
            </a:r>
            <a:r>
              <a:rPr kumimoji="1" lang="en-US" altLang="ja-JP" dirty="0" smtClean="0"/>
              <a:t/>
            </a:r>
            <a:br>
              <a:rPr kumimoji="1" lang="en-US" altLang="ja-JP" dirty="0" smtClean="0"/>
            </a:br>
            <a:r>
              <a:rPr kumimoji="1" lang="ja-JP" altLang="en-US" dirty="0" smtClean="0"/>
              <a:t>送受信パケット数情報を定期的に</a:t>
            </a:r>
            <a:r>
              <a:rPr lang="ja-JP" altLang="en-US" dirty="0" smtClean="0"/>
              <a:t>要求</a:t>
            </a:r>
            <a:endParaRPr lang="en-US" altLang="ja-JP" dirty="0"/>
          </a:p>
          <a:p>
            <a:r>
              <a:rPr kumimoji="1" lang="ja-JP" altLang="en-US" dirty="0" smtClean="0"/>
              <a:t>パフォーマンスが低下したスイッチを</a:t>
            </a:r>
            <a:r>
              <a:rPr kumimoji="1" lang="en-US" altLang="ja-JP" dirty="0" smtClean="0"/>
              <a:t/>
            </a:r>
            <a:br>
              <a:rPr kumimoji="1" lang="en-US" altLang="ja-JP" dirty="0" smtClean="0"/>
            </a:br>
            <a:r>
              <a:rPr kumimoji="1" lang="ja-JP" altLang="en-US" dirty="0" smtClean="0"/>
              <a:t>パス計算時に除外</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24</a:t>
            </a:fld>
            <a:endParaRPr kumimoji="1" lang="ja-JP" altLang="en-US"/>
          </a:p>
        </p:txBody>
      </p:sp>
    </p:spTree>
    <p:extLst>
      <p:ext uri="{BB962C8B-B14F-4D97-AF65-F5344CB8AC3E}">
        <p14:creationId xmlns:p14="http://schemas.microsoft.com/office/powerpoint/2010/main" val="1749146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090" y="365126"/>
            <a:ext cx="8515350" cy="1325563"/>
          </a:xfrm>
        </p:spPr>
        <p:txBody>
          <a:bodyPr/>
          <a:lstStyle/>
          <a:p>
            <a:r>
              <a:rPr kumimoji="1" lang="en-US" altLang="ja-JP" dirty="0" smtClean="0"/>
              <a:t>3.1 </a:t>
            </a:r>
            <a:r>
              <a:rPr kumimoji="1" lang="ja-JP" altLang="en-US" dirty="0" smtClean="0"/>
              <a:t>コントローラのスイッチ故障検知</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47850"/>
                <a:ext cx="7886700" cy="4873625"/>
              </a:xfrm>
            </p:spPr>
            <p:txBody>
              <a:bodyPr>
                <a:normAutofit/>
              </a:bodyPr>
              <a:lstStyle/>
              <a:p>
                <a:pPr marL="514350" indent="-514350">
                  <a:buFont typeface="+mj-lt"/>
                  <a:buAutoNum type="arabicPeriod"/>
                </a:pPr>
                <a:r>
                  <a:rPr kumimoji="1" lang="ja-JP" altLang="en-US" dirty="0" smtClean="0"/>
                  <a:t>コントローラが定期的に，</a:t>
                </a:r>
                <a:r>
                  <a:rPr kumimoji="1" lang="en-US" altLang="ja-JP" dirty="0" smtClean="0"/>
                  <a:t/>
                </a:r>
                <a:br>
                  <a:rPr kumimoji="1" lang="en-US" altLang="ja-JP" dirty="0" smtClean="0"/>
                </a:br>
                <a:r>
                  <a:rPr kumimoji="1" lang="ja-JP" altLang="en-US" dirty="0" smtClean="0"/>
                  <a:t>各スイッチに</a:t>
                </a:r>
                <a:r>
                  <a:rPr lang="ja-JP" altLang="en-US" dirty="0"/>
                  <a:t>以下</a:t>
                </a:r>
                <a:r>
                  <a:rPr lang="ja-JP" altLang="en-US" dirty="0" smtClean="0"/>
                  <a:t>の</a:t>
                </a:r>
                <a:r>
                  <a:rPr lang="ja-JP" altLang="en-US" dirty="0"/>
                  <a:t>エントリ</a:t>
                </a:r>
                <a:r>
                  <a:rPr kumimoji="1" lang="ja-JP" altLang="en-US" dirty="0" smtClean="0"/>
                  <a:t>を要求</a:t>
                </a:r>
                <a:endParaRPr kumimoji="1" lang="en-US" altLang="ja-JP" dirty="0" smtClean="0"/>
              </a:p>
              <a:p>
                <a:pPr marL="457200" lvl="1" indent="0">
                  <a:buNone/>
                </a:pPr>
                <a:r>
                  <a:rPr lang="ja-JP" altLang="en-US" dirty="0" smtClean="0"/>
                  <a:t>受信パケット数：</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𝑖</m:t>
                        </m:r>
                      </m:sub>
                    </m:sSub>
                  </m:oMath>
                </a14:m>
                <a:endParaRPr lang="en-US" altLang="ja-JP" dirty="0" smtClean="0"/>
              </a:p>
              <a:p>
                <a:pPr marL="457200" lvl="1" indent="0">
                  <a:buNone/>
                </a:pPr>
                <a:r>
                  <a:rPr lang="ja-JP" altLang="en-US" dirty="0"/>
                  <a:t>転送</a:t>
                </a:r>
                <a:r>
                  <a:rPr lang="ja-JP" altLang="en-US" dirty="0" smtClean="0"/>
                  <a:t>パケット数：</a:t>
                </a:r>
                <a14:m>
                  <m:oMath xmlns:m="http://schemas.openxmlformats.org/officeDocument/2006/math">
                    <m:sSub>
                      <m:sSubPr>
                        <m:ctrlPr>
                          <a:rPr lang="en-US" altLang="ja-JP" i="1">
                            <a:latin typeface="Cambria Math"/>
                          </a:rPr>
                        </m:ctrlPr>
                      </m:sSubPr>
                      <m:e>
                        <m:r>
                          <a:rPr lang="en-US" altLang="ja-JP" b="0" i="1" smtClean="0">
                            <a:latin typeface="Cambria Math"/>
                          </a:rPr>
                          <m:t>𝑅</m:t>
                        </m:r>
                      </m:e>
                      <m:sub>
                        <m:r>
                          <a:rPr lang="en-US" altLang="ja-JP" b="0" i="1" smtClean="0">
                            <a:latin typeface="Cambria Math"/>
                          </a:rPr>
                          <m:t>𝑖</m:t>
                        </m:r>
                      </m:sub>
                    </m:sSub>
                  </m:oMath>
                </a14:m>
                <a:endParaRPr kumimoji="1" lang="en-US" altLang="ja-JP" dirty="0" smtClean="0"/>
              </a:p>
              <a:p>
                <a:pPr marL="514350" indent="-514350">
                  <a:buFont typeface="+mj-lt"/>
                  <a:buAutoNum type="arabicPeriod"/>
                </a:pPr>
                <a:r>
                  <a:rPr kumimoji="1" lang="en-US" altLang="ja-JP" dirty="0" smtClean="0"/>
                  <a:t>DPID</a:t>
                </a:r>
                <a:r>
                  <a:rPr kumimoji="1" lang="ja-JP" altLang="en-US" dirty="0" smtClean="0"/>
                  <a:t>ごとに以下の指標を計算</a:t>
                </a:r>
                <a:endParaRPr kumimoji="1" lang="en-US" altLang="ja-JP" dirty="0" smtClean="0"/>
              </a:p>
              <a:p>
                <a:pPr marL="514350" indent="-514350">
                  <a:buFont typeface="+mj-lt"/>
                  <a:buAutoNum type="arabicPeriod"/>
                </a:pPr>
                <a:endParaRPr kumimoji="1" lang="en-US" altLang="ja-JP" sz="900" dirty="0" smtClean="0"/>
              </a:p>
              <a:p>
                <a:pPr marL="457200" lvl="1" indent="0" algn="ctr">
                  <a:buNone/>
                </a:pPr>
                <a14:m>
                  <m:oMath xmlns:m="http://schemas.openxmlformats.org/officeDocument/2006/math">
                    <m:sSub>
                      <m:sSubPr>
                        <m:ctrlPr>
                          <a:rPr kumimoji="1" lang="en-US" altLang="ja-JP" i="1" smtClean="0">
                            <a:solidFill>
                              <a:srgbClr val="FF0000"/>
                            </a:solidFill>
                            <a:latin typeface="Cambria Math"/>
                          </a:rPr>
                        </m:ctrlPr>
                      </m:sSubPr>
                      <m:e>
                        <m:r>
                          <a:rPr kumimoji="1" lang="en-US" altLang="ja-JP" b="0" i="1" smtClean="0">
                            <a:solidFill>
                              <a:srgbClr val="FF0000"/>
                            </a:solidFill>
                            <a:latin typeface="Cambria Math"/>
                          </a:rPr>
                          <m:t>𝑟</m:t>
                        </m:r>
                      </m:e>
                      <m:sub>
                        <m:r>
                          <a:rPr kumimoji="1" lang="en-US" altLang="ja-JP" b="0" i="1" smtClean="0">
                            <a:solidFill>
                              <a:srgbClr val="FF0000"/>
                            </a:solidFill>
                            <a:latin typeface="Cambria Math"/>
                          </a:rPr>
                          <m:t>𝑖</m:t>
                        </m:r>
                      </m:sub>
                    </m:sSub>
                    <m:r>
                      <a:rPr kumimoji="1" lang="en-US" altLang="ja-JP" b="0" i="1" smtClean="0">
                        <a:solidFill>
                          <a:srgbClr val="FF0000"/>
                        </a:solidFill>
                        <a:latin typeface="Cambria Math"/>
                      </a:rPr>
                      <m:t>=</m:t>
                    </m:r>
                  </m:oMath>
                </a14:m>
                <a:r>
                  <a:rPr kumimoji="1" lang="ja-JP" altLang="en-US" dirty="0" smtClean="0">
                    <a:solidFill>
                      <a:srgbClr val="FF0000"/>
                    </a:solidFill>
                  </a:rPr>
                  <a:t> </a:t>
                </a:r>
                <a14:m>
                  <m:oMath xmlns:m="http://schemas.openxmlformats.org/officeDocument/2006/math">
                    <m:f>
                      <m:fPr>
                        <m:ctrlPr>
                          <a:rPr kumimoji="1" lang="en-US" altLang="ja-JP" sz="3200" i="1" smtClean="0">
                            <a:solidFill>
                              <a:srgbClr val="FF0000"/>
                            </a:solidFill>
                            <a:latin typeface="Cambria Math"/>
                          </a:rPr>
                        </m:ctrlPr>
                      </m:fPr>
                      <m:num>
                        <m:sSub>
                          <m:sSubPr>
                            <m:ctrlPr>
                              <a:rPr kumimoji="1" lang="en-US" altLang="ja-JP" sz="3200" i="1" smtClean="0">
                                <a:solidFill>
                                  <a:srgbClr val="FF0000"/>
                                </a:solidFill>
                                <a:latin typeface="Cambria Math"/>
                              </a:rPr>
                            </m:ctrlPr>
                          </m:sSubPr>
                          <m:e>
                            <m:r>
                              <a:rPr kumimoji="1" lang="en-US" altLang="ja-JP" sz="3200" b="0" i="1" smtClean="0">
                                <a:solidFill>
                                  <a:srgbClr val="FF0000"/>
                                </a:solidFill>
                                <a:latin typeface="Cambria Math"/>
                              </a:rPr>
                              <m:t>𝑇</m:t>
                            </m:r>
                          </m:e>
                          <m:sub>
                            <m:r>
                              <a:rPr kumimoji="1" lang="en-US" altLang="ja-JP" sz="3200" b="0" i="1" smtClean="0">
                                <a:solidFill>
                                  <a:srgbClr val="FF0000"/>
                                </a:solidFill>
                                <a:latin typeface="Cambria Math"/>
                              </a:rPr>
                              <m:t>𝑖</m:t>
                            </m:r>
                          </m:sub>
                        </m:sSub>
                        <m:r>
                          <a:rPr kumimoji="1" lang="en-US" altLang="ja-JP" sz="3200" b="0" i="1" smtClean="0">
                            <a:solidFill>
                              <a:srgbClr val="FF0000"/>
                            </a:solidFill>
                            <a:latin typeface="Cambria Math"/>
                          </a:rPr>
                          <m:t> −</m:t>
                        </m:r>
                        <m:sSub>
                          <m:sSubPr>
                            <m:ctrlPr>
                              <a:rPr lang="en-US" altLang="ja-JP" sz="3200" i="1">
                                <a:solidFill>
                                  <a:srgbClr val="FF0000"/>
                                </a:solidFill>
                                <a:latin typeface="Cambria Math"/>
                              </a:rPr>
                            </m:ctrlPr>
                          </m:sSubPr>
                          <m:e>
                            <m:r>
                              <a:rPr lang="en-US" altLang="ja-JP" sz="3200" i="1">
                                <a:solidFill>
                                  <a:srgbClr val="FF0000"/>
                                </a:solidFill>
                                <a:latin typeface="Cambria Math"/>
                              </a:rPr>
                              <m:t>𝑇</m:t>
                            </m:r>
                          </m:e>
                          <m:sub>
                            <m:r>
                              <a:rPr lang="en-US" altLang="ja-JP" sz="3200" i="1">
                                <a:solidFill>
                                  <a:srgbClr val="FF0000"/>
                                </a:solidFill>
                                <a:latin typeface="Cambria Math"/>
                              </a:rPr>
                              <m:t>𝑖</m:t>
                            </m:r>
                            <m:r>
                              <a:rPr lang="en-US" altLang="ja-JP" sz="3200" b="0" i="1" smtClean="0">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lang="ja-JP" altLang="en-US" dirty="0" smtClean="0">
                    <a:solidFill>
                      <a:srgbClr val="FF0000"/>
                    </a:solidFill>
                  </a:rPr>
                  <a:t> </a:t>
                </a:r>
                <a:endParaRPr lang="en-US" altLang="ja-JP" dirty="0" smtClean="0">
                  <a:solidFill>
                    <a:srgbClr val="FF0000"/>
                  </a:solidFill>
                </a:endParaRPr>
              </a:p>
              <a:p>
                <a:pPr marL="457200" lvl="1" indent="0" algn="ctr">
                  <a:buNone/>
                </a:pPr>
                <a:endParaRPr lang="en-US" altLang="ja-JP" sz="1000" b="0" i="1" dirty="0" smtClean="0">
                  <a:solidFill>
                    <a:srgbClr val="FF0000"/>
                  </a:solidFill>
                  <a:latin typeface="Cambria Math" panose="02040503050406030204" pitchFamily="18" charset="0"/>
                </a:endParaRPr>
              </a:p>
              <a:p>
                <a:pPr marL="457200" lvl="1" indent="0" algn="ctr">
                  <a:buNone/>
                </a:pPr>
                <a14:m>
                  <m:oMath xmlns:m="http://schemas.openxmlformats.org/officeDocument/2006/math">
                    <m:sSub>
                      <m:sSubPr>
                        <m:ctrlPr>
                          <a:rPr lang="en-US" altLang="ja-JP" b="0" i="1" smtClean="0">
                            <a:solidFill>
                              <a:srgbClr val="FF0000"/>
                            </a:solidFill>
                            <a:latin typeface="Cambria Math"/>
                          </a:rPr>
                        </m:ctrlPr>
                      </m:sSubPr>
                      <m:e>
                        <m:r>
                          <a:rPr lang="en-US" altLang="ja-JP" b="0" i="1" smtClean="0">
                            <a:solidFill>
                              <a:srgbClr val="FF0000"/>
                            </a:solidFill>
                            <a:latin typeface="Cambria Math"/>
                          </a:rPr>
                          <m:t>𝑝</m:t>
                        </m:r>
                      </m:e>
                      <m:sub>
                        <m:r>
                          <a:rPr lang="en-US" altLang="ja-JP" b="0" i="1" smtClean="0">
                            <a:solidFill>
                              <a:srgbClr val="FF0000"/>
                            </a:solidFill>
                            <a:latin typeface="Cambria Math"/>
                          </a:rPr>
                          <m:t>𝑖</m:t>
                        </m:r>
                      </m:sub>
                    </m:sSub>
                    <m:r>
                      <a:rPr lang="en-US" altLang="ja-JP" b="0" i="1" smtClean="0">
                        <a:solidFill>
                          <a:srgbClr val="FF0000"/>
                        </a:solidFill>
                        <a:latin typeface="Cambria Math"/>
                      </a:rPr>
                      <m:t>=</m:t>
                    </m:r>
                  </m:oMath>
                </a14:m>
                <a:r>
                  <a:rPr lang="ja-JP" altLang="en-US" dirty="0" smtClean="0">
                    <a:solidFill>
                      <a:srgbClr val="FF0000"/>
                    </a:solidFill>
                  </a:rPr>
                  <a:t>  </a:t>
                </a:r>
                <a14:m>
                  <m:oMath xmlns:m="http://schemas.openxmlformats.org/officeDocument/2006/math">
                    <m:f>
                      <m:fPr>
                        <m:ctrlPr>
                          <a:rPr lang="en-US" altLang="ja-JP" sz="3200" i="1">
                            <a:solidFill>
                              <a:srgbClr val="FF0000"/>
                            </a:solidFill>
                            <a:latin typeface="Cambria Math"/>
                          </a:rPr>
                        </m:ctrlPr>
                      </m:fPr>
                      <m:num>
                        <m:sSub>
                          <m:sSubPr>
                            <m:ctrlPr>
                              <a:rPr lang="en-US" altLang="ja-JP" sz="3200" i="1" smtClean="0">
                                <a:solidFill>
                                  <a:srgbClr val="FF0000"/>
                                </a:solidFill>
                                <a:latin typeface="Cambria Math"/>
                              </a:rPr>
                            </m:ctrlPr>
                          </m:sSubPr>
                          <m:e>
                            <m:r>
                              <a:rPr lang="en-US" altLang="ja-JP" sz="3200" i="1">
                                <a:solidFill>
                                  <a:srgbClr val="FF0000"/>
                                </a:solidFill>
                                <a:latin typeface="Cambria Math"/>
                              </a:rPr>
                              <m:t>𝑇</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i="1">
                                <a:solidFill>
                                  <a:srgbClr val="FF0000"/>
                                </a:solidFill>
                                <a:latin typeface="Cambria Math"/>
                              </a:rPr>
                              <m:t>𝑇</m:t>
                            </m:r>
                          </m:e>
                          <m:sub>
                            <m:r>
                              <a:rPr lang="en-US" altLang="ja-JP" sz="3200" i="1">
                                <a:solidFill>
                                  <a:srgbClr val="FF0000"/>
                                </a:solidFill>
                                <a:latin typeface="Cambria Math"/>
                              </a:rPr>
                              <m:t>𝑖</m:t>
                            </m:r>
                            <m:r>
                              <a:rPr lang="en-US" altLang="ja-JP" sz="3200" i="1">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endParaRPr kumimoji="1" lang="en-US" altLang="ja-JP" dirty="0" smtClean="0"/>
              </a:p>
              <a:p>
                <a:pPr marL="457200" lvl="1" indent="0" algn="ctr">
                  <a:buNone/>
                </a:pPr>
                <a:endParaRPr lang="en-US" altLang="ja-JP" sz="900" dirty="0" smtClean="0"/>
              </a:p>
              <a:p>
                <a:pPr marL="457200" lvl="1" indent="0" algn="ctr">
                  <a:buNone/>
                </a:pPr>
                <a:r>
                  <a:rPr lang="ja-JP" altLang="en-US" dirty="0" smtClean="0"/>
                  <a:t>（</a:t>
                </a:r>
                <a14:m>
                  <m:oMath xmlns:m="http://schemas.openxmlformats.org/officeDocument/2006/math">
                    <m:sSub>
                      <m:sSubPr>
                        <m:ctrlPr>
                          <a:rPr lang="en-US" altLang="ja-JP" i="1" smtClean="0">
                            <a:latin typeface="Cambria Math"/>
                          </a:rPr>
                        </m:ctrlPr>
                      </m:sSubPr>
                      <m:e>
                        <m:r>
                          <a:rPr lang="en-US" altLang="ja-JP" i="1" smtClean="0">
                            <a:latin typeface="Cambria Math"/>
                          </a:rPr>
                          <m:t>𝑡</m:t>
                        </m:r>
                      </m:e>
                      <m:sub>
                        <m:r>
                          <a:rPr lang="en-US" altLang="ja-JP" i="1">
                            <a:latin typeface="Cambria Math"/>
                          </a:rPr>
                          <m:t>𝑖</m:t>
                        </m:r>
                      </m:sub>
                    </m:sSub>
                  </m:oMath>
                </a14:m>
                <a:r>
                  <a:rPr lang="ja-JP" altLang="en-US" dirty="0" smtClean="0"/>
                  <a:t>：エントリ</a:t>
                </a:r>
                <a14:m>
                  <m:oMath xmlns:m="http://schemas.openxmlformats.org/officeDocument/2006/math">
                    <m:r>
                      <a:rPr lang="en-US" altLang="ja-JP" b="0" i="1" smtClean="0">
                        <a:latin typeface="Cambria Math" panose="02040503050406030204" pitchFamily="18" charset="0"/>
                      </a:rPr>
                      <m:t>𝑖</m:t>
                    </m:r>
                  </m:oMath>
                </a14:m>
                <a:r>
                  <a:rPr lang="ja-JP" altLang="en-US" dirty="0" smtClean="0"/>
                  <a:t>を</a:t>
                </a:r>
                <a:r>
                  <a:rPr lang="ja-JP" altLang="en-US" dirty="0"/>
                  <a:t>要求した</a:t>
                </a:r>
                <a:r>
                  <a:rPr lang="ja-JP" altLang="en-US" dirty="0" smtClean="0"/>
                  <a:t>時刻）</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47850"/>
                <a:ext cx="7886700" cy="4873625"/>
              </a:xfrm>
              <a:blipFill rotWithShape="0">
                <a:blip r:embed="rId3"/>
                <a:stretch>
                  <a:fillRect l="-1623" t="-262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25</a:t>
            </a:fld>
            <a:endParaRPr kumimoji="1" lang="ja-JP" altLang="en-US"/>
          </a:p>
        </p:txBody>
      </p:sp>
      <p:sp>
        <p:nvSpPr>
          <p:cNvPr id="5" name="左中かっこ 4"/>
          <p:cNvSpPr/>
          <p:nvPr/>
        </p:nvSpPr>
        <p:spPr>
          <a:xfrm>
            <a:off x="863600" y="2692400"/>
            <a:ext cx="274320" cy="762000"/>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4477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4808855"/>
          </a:xfrm>
        </p:spPr>
        <p:txBody>
          <a:bodyPr>
            <a:normAutofit/>
          </a:bodyPr>
          <a:lstStyle/>
          <a:p>
            <a:pPr marL="514350" indent="-514350">
              <a:buFont typeface="+mj-lt"/>
              <a:buAutoNum type="arabicPeriod" startAt="3"/>
            </a:pPr>
            <a:r>
              <a:rPr lang="ja-JP" altLang="en-US" dirty="0"/>
              <a:t>以下の表に従って故障有無の</a:t>
            </a:r>
            <a:r>
              <a:rPr lang="ja-JP" altLang="en-US" dirty="0" smtClean="0"/>
              <a:t>判断</a:t>
            </a: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sz="1600" dirty="0" smtClean="0"/>
          </a:p>
          <a:p>
            <a:pPr marL="514350" indent="-514350">
              <a:buFont typeface="+mj-lt"/>
              <a:buAutoNum type="arabicPeriod" startAt="3"/>
            </a:pPr>
            <a:r>
              <a:rPr lang="ja-JP" altLang="en-US" dirty="0" smtClean="0"/>
              <a:t>パス計算時に故障スイッチを除外</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nvPr>
            </p:nvGraphicFramePr>
            <p:xfrm>
              <a:off x="2318084"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a16="http://schemas.microsoft.com/office/drawing/2014/main" xmlns="" val="20000"/>
                        </a:ext>
                      </a:extLst>
                    </a:gridCol>
                    <a:gridCol w="1175119">
                      <a:extLst>
                        <a:ext uri="{9D8B030D-6E8A-4147-A177-3AD203B41FA5}">
                          <a16:colId xmlns:a16="http://schemas.microsoft.com/office/drawing/2014/main" xmlns="" val="20001"/>
                        </a:ext>
                      </a:extLst>
                    </a:gridCol>
                    <a:gridCol w="2157594">
                      <a:extLst>
                        <a:ext uri="{9D8B030D-6E8A-4147-A177-3AD203B41FA5}">
                          <a16:colId xmlns:a16="http://schemas.microsoft.com/office/drawing/2014/main" xmlns="" val="20002"/>
                        </a:ext>
                      </a:extLst>
                    </a:gridCol>
                  </a:tblGrid>
                  <a:tr h="370840">
                    <a:tc>
                      <a:txBody>
                        <a:bodyPr/>
                        <a:lstStyle/>
                        <a:p>
                          <a:pPr algn="ctr"/>
                          <a:r>
                            <a:rPr kumimoji="1" lang="en-US" altLang="ja-JP" sz="2400" dirty="0" smtClean="0"/>
                            <a: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oMath>
                          </a14:m>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oMath>
                            </m:oMathPara>
                          </a14:m>
                          <a:endParaRPr kumimoji="1" lang="ja-JP" altLang="en-US" sz="2400" dirty="0"/>
                        </a:p>
                      </a:txBody>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a16="http://schemas.microsoft.com/office/drawing/2014/main" xmlns="" val="10000"/>
                      </a:ext>
                    </a:extLst>
                  </a:tr>
                  <a:tr h="370840">
                    <a:tc>
                      <a:txBody>
                        <a:bodyPr/>
                        <a:lstStyle/>
                        <a:p>
                          <a:pPr algn="ct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a16="http://schemas.microsoft.com/office/drawing/2014/main" xmlns="" val="10004"/>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3835892656"/>
                  </p:ext>
                </p:extLst>
              </p:nvPr>
            </p:nvGraphicFramePr>
            <p:xfrm>
              <a:off x="2318084" y="2562202"/>
              <a:ext cx="4507831" cy="2286000"/>
            </p:xfrm>
            <a:graphic>
              <a:graphicData uri="http://schemas.openxmlformats.org/drawingml/2006/table">
                <a:tbl>
                  <a:tblPr firstRow="1" bandRow="1">
                    <a:tableStyleId>{5C22544A-7EE6-4342-B048-85BDC9FD1C3A}</a:tableStyleId>
                  </a:tblPr>
                  <a:tblGrid>
                    <a:gridCol w="1175118"/>
                    <a:gridCol w="1175119"/>
                    <a:gridCol w="2157594"/>
                  </a:tblGrid>
                  <a:tr h="457200">
                    <a:tc>
                      <a:txBody>
                        <a:bodyPr/>
                        <a:lstStyle/>
                        <a:p>
                          <a:endParaRPr lang="ja-JP"/>
                        </a:p>
                      </a:txBody>
                      <a:tcPr>
                        <a:blipFill rotWithShape="0">
                          <a:blip r:embed="rId3"/>
                          <a:stretch>
                            <a:fillRect l="-518" t="-16000" r="-285492" b="-430667"/>
                          </a:stretch>
                        </a:blipFill>
                      </a:tcPr>
                    </a:tc>
                    <a:tc>
                      <a:txBody>
                        <a:bodyPr/>
                        <a:lstStyle/>
                        <a:p>
                          <a:endParaRPr lang="ja-JP"/>
                        </a:p>
                      </a:txBody>
                      <a:tcPr>
                        <a:blipFill rotWithShape="0">
                          <a:blip r:embed="rId3"/>
                          <a:stretch>
                            <a:fillRect l="-100518" t="-16000" r="-185492" b="-430667"/>
                          </a:stretch>
                        </a:blipFill>
                      </a:tcPr>
                    </a:tc>
                    <a:tc>
                      <a:txBody>
                        <a:bodyPr/>
                        <a:lstStyle/>
                        <a:p>
                          <a:pPr algn="ctr"/>
                          <a:r>
                            <a:rPr kumimoji="1" lang="ja-JP" altLang="en-US" sz="2400" dirty="0" smtClean="0"/>
                            <a:t>状態判断</a:t>
                          </a:r>
                          <a:endParaRPr kumimoji="1" lang="ja-JP" altLang="en-US" sz="2400" dirty="0"/>
                        </a:p>
                      </a:txBody>
                      <a:tcPr/>
                    </a:tc>
                  </a:tr>
                  <a:tr h="457200">
                    <a:tc>
                      <a:txBody>
                        <a:bodyPr/>
                        <a:lstStyle/>
                        <a:p>
                          <a:endParaRPr lang="ja-JP"/>
                        </a:p>
                      </a:txBody>
                      <a:tcPr>
                        <a:blipFill rotWithShape="0">
                          <a:blip r:embed="rId3"/>
                          <a:stretch>
                            <a:fillRect l="-518" t="-116000" r="-285492" b="-330667"/>
                          </a:stretch>
                        </a:blipFill>
                      </a:tcPr>
                    </a:tc>
                    <a:tc>
                      <a:txBody>
                        <a:bodyPr/>
                        <a:lstStyle/>
                        <a:p>
                          <a:endParaRPr lang="ja-JP"/>
                        </a:p>
                      </a:txBody>
                      <a:tcPr>
                        <a:blipFill rotWithShape="0">
                          <a:blip r:embed="rId3"/>
                          <a:stretch>
                            <a:fillRect l="-100518" t="-116000" r="-185492" b="-330667"/>
                          </a:stretch>
                        </a:blipFill>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tr>
                  <a:tr h="457200">
                    <a:tc>
                      <a:txBody>
                        <a:bodyPr/>
                        <a:lstStyle/>
                        <a:p>
                          <a:endParaRPr lang="ja-JP"/>
                        </a:p>
                      </a:txBody>
                      <a:tcPr>
                        <a:blipFill rotWithShape="0">
                          <a:blip r:embed="rId3"/>
                          <a:stretch>
                            <a:fillRect l="-518" t="-213158" r="-285492" b="-226316"/>
                          </a:stretch>
                        </a:blipFill>
                      </a:tcPr>
                    </a:tc>
                    <a:tc>
                      <a:txBody>
                        <a:bodyPr/>
                        <a:lstStyle/>
                        <a:p>
                          <a:endParaRPr lang="ja-JP"/>
                        </a:p>
                      </a:txBody>
                      <a:tcPr>
                        <a:blipFill rotWithShape="0">
                          <a:blip r:embed="rId3"/>
                          <a:stretch>
                            <a:fillRect l="-100518" t="-213158" r="-185492" b="-226316"/>
                          </a:stretch>
                        </a:blipFill>
                      </a:tcPr>
                    </a:tc>
                    <a:tc>
                      <a:txBody>
                        <a:bodyPr/>
                        <a:lstStyle/>
                        <a:p>
                          <a:pPr algn="ctr"/>
                          <a:r>
                            <a:rPr kumimoji="1" lang="ja-JP" altLang="en-US" sz="2400" dirty="0" smtClean="0"/>
                            <a:t>正常</a:t>
                          </a:r>
                          <a:endParaRPr kumimoji="1" lang="ja-JP" altLang="en-US" sz="2400" dirty="0"/>
                        </a:p>
                      </a:txBody>
                      <a:tcPr/>
                    </a:tc>
                  </a:tr>
                  <a:tr h="457200">
                    <a:tc>
                      <a:txBody>
                        <a:bodyPr/>
                        <a:lstStyle/>
                        <a:p>
                          <a:endParaRPr lang="ja-JP"/>
                        </a:p>
                      </a:txBody>
                      <a:tcPr>
                        <a:blipFill rotWithShape="0">
                          <a:blip r:embed="rId3"/>
                          <a:stretch>
                            <a:fillRect l="-518" t="-317333" r="-285492" b="-129333"/>
                          </a:stretch>
                        </a:blipFill>
                      </a:tcPr>
                    </a:tc>
                    <a:tc>
                      <a:txBody>
                        <a:bodyPr/>
                        <a:lstStyle/>
                        <a:p>
                          <a:endParaRPr lang="ja-JP"/>
                        </a:p>
                      </a:txBody>
                      <a:tcPr>
                        <a:blipFill rotWithShape="0">
                          <a:blip r:embed="rId3"/>
                          <a:stretch>
                            <a:fillRect l="-100518" t="-317333" r="-185492" b="-129333"/>
                          </a:stretch>
                        </a:blipFill>
                      </a:tcPr>
                    </a:tc>
                    <a:tc>
                      <a:txBody>
                        <a:bodyPr/>
                        <a:lstStyle/>
                        <a:p>
                          <a:pPr algn="ctr"/>
                          <a:r>
                            <a:rPr kumimoji="1" lang="ja-JP" altLang="en-US" sz="2400" dirty="0" smtClean="0"/>
                            <a:t>正常</a:t>
                          </a:r>
                          <a:endParaRPr kumimoji="1" lang="ja-JP" altLang="en-US" sz="2400" dirty="0"/>
                        </a:p>
                      </a:txBody>
                      <a:tcPr/>
                    </a:tc>
                  </a:tr>
                  <a:tr h="457200">
                    <a:tc>
                      <a:txBody>
                        <a:bodyPr/>
                        <a:lstStyle/>
                        <a:p>
                          <a:endParaRPr lang="ja-JP"/>
                        </a:p>
                      </a:txBody>
                      <a:tcPr>
                        <a:blipFill rotWithShape="0">
                          <a:blip r:embed="rId3"/>
                          <a:stretch>
                            <a:fillRect l="-518" t="-417333" r="-285492" b="-29333"/>
                          </a:stretch>
                        </a:blipFill>
                      </a:tcPr>
                    </a:tc>
                    <a:tc>
                      <a:txBody>
                        <a:bodyPr/>
                        <a:lstStyle/>
                        <a:p>
                          <a:endParaRPr lang="ja-JP"/>
                        </a:p>
                      </a:txBody>
                      <a:tcPr>
                        <a:blipFill rotWithShape="0">
                          <a:blip r:embed="rId3"/>
                          <a:stretch>
                            <a:fillRect l="-100518" t="-417333" r="-185492" b="-29333"/>
                          </a:stretch>
                        </a:blipFill>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183355" y="4848202"/>
                <a:ext cx="3642560" cy="461665"/>
              </a:xfrm>
              <a:prstGeom prst="rect">
                <a:avLst/>
              </a:prstGeom>
              <a:noFill/>
            </p:spPr>
            <p:txBody>
              <a:bodyPr wrap="square" rtlCol="0">
                <a:spAutoFit/>
              </a:bodyPr>
              <a:lstStyle/>
              <a:p>
                <a:r>
                  <a:rPr kumimoji="1" lang="ja-JP" altLang="en-US" sz="2400" dirty="0" smtClean="0"/>
                  <a:t>閾値</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  </m:t>
                    </m:r>
                    <m:sSub>
                      <m:sSubPr>
                        <m:ctrlPr>
                          <a:rPr lang="en-US" altLang="ja-JP" sz="2400" i="1">
                            <a:latin typeface="Cambria Math"/>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𝑡h</m:t>
                        </m:r>
                      </m:sub>
                    </m:sSub>
                  </m:oMath>
                </a14:m>
                <a:r>
                  <a:rPr kumimoji="1" lang="ja-JP" altLang="en-US" sz="2400" dirty="0" smtClean="0"/>
                  <a:t>は予め決定</a:t>
                </a:r>
                <a:endParaRPr kumimoji="1" lang="en-US" altLang="ja-JP" sz="24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83355" y="4848202"/>
                <a:ext cx="3642560" cy="461665"/>
              </a:xfrm>
              <a:prstGeom prst="rect">
                <a:avLst/>
              </a:prstGeom>
              <a:blipFill rotWithShape="0">
                <a:blip r:embed="rId4"/>
                <a:stretch>
                  <a:fillRect l="-2508" t="-15789" b="-23684"/>
                </a:stretch>
              </a:blipFill>
            </p:spPr>
            <p:txBody>
              <a:bodyPr/>
              <a:lstStyle/>
              <a:p>
                <a:r>
                  <a:rPr lang="ja-JP" altLang="en-US">
                    <a:noFill/>
                  </a:rPr>
                  <a:t> </a:t>
                </a:r>
              </a:p>
            </p:txBody>
          </p:sp>
        </mc:Fallback>
      </mc:AlternateContent>
      <p:sp>
        <p:nvSpPr>
          <p:cNvPr id="7" name="タイトル 6"/>
          <p:cNvSpPr>
            <a:spLocks noGrp="1"/>
          </p:cNvSpPr>
          <p:nvPr>
            <p:ph type="title"/>
          </p:nvPr>
        </p:nvSpPr>
        <p:spPr/>
        <p:txBody>
          <a:bodyPr/>
          <a:lstStyle/>
          <a:p>
            <a:endParaRPr kumimoji="1" lang="ja-JP" altLang="en-US"/>
          </a:p>
        </p:txBody>
      </p:sp>
      <p:sp>
        <p:nvSpPr>
          <p:cNvPr id="8" name="タイトル 1"/>
          <p:cNvSpPr txBox="1">
            <a:spLocks/>
          </p:cNvSpPr>
          <p:nvPr/>
        </p:nvSpPr>
        <p:spPr>
          <a:xfrm>
            <a:off x="466090" y="365126"/>
            <a:ext cx="8515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smtClean="0"/>
              <a:t>3.1 </a:t>
            </a:r>
            <a:r>
              <a:rPr lang="ja-JP" altLang="en-US" dirty="0" smtClean="0"/>
              <a:t>コントローラのスイッチ故障検知</a:t>
            </a:r>
            <a:endParaRPr lang="ja-JP" altLang="en-US" dirty="0"/>
          </a:p>
        </p:txBody>
      </p:sp>
    </p:spTree>
    <p:extLst>
      <p:ext uri="{BB962C8B-B14F-4D97-AF65-F5344CB8AC3E}">
        <p14:creationId xmlns:p14="http://schemas.microsoft.com/office/powerpoint/2010/main" val="3341519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a:t>
            </a:r>
            <a:r>
              <a:rPr lang="ja-JP" altLang="en-US" dirty="0" smtClean="0"/>
              <a:t>具体的な実装</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パフォーマンスの低下</a:t>
            </a:r>
            <a:endParaRPr lang="en-US" altLang="ja-JP" dirty="0"/>
          </a:p>
          <a:p>
            <a:pPr lvl="1"/>
            <a:r>
              <a:rPr lang="ja-JP" altLang="en-US" dirty="0" smtClean="0"/>
              <a:t>仮想マシンでリピータを作成して，</a:t>
            </a:r>
            <a:r>
              <a:rPr lang="en-US" altLang="ja-JP" dirty="0" smtClean="0"/>
              <a:t/>
            </a:r>
            <a:br>
              <a:rPr lang="en-US" altLang="ja-JP" dirty="0" smtClean="0"/>
            </a:br>
            <a:r>
              <a:rPr lang="ja-JP" altLang="en-US" dirty="0" smtClean="0"/>
              <a:t>スイッチ間に接続</a:t>
            </a:r>
            <a:endParaRPr lang="en-US" altLang="ja-JP" dirty="0" smtClean="0"/>
          </a:p>
          <a:p>
            <a:pPr lvl="1"/>
            <a:r>
              <a:rPr lang="ja-JP" altLang="en-US" dirty="0" smtClean="0"/>
              <a:t>仮想マシン上で</a:t>
            </a:r>
            <a:r>
              <a:rPr lang="en-US" altLang="ja-JP" dirty="0" err="1" smtClean="0"/>
              <a:t>tc</a:t>
            </a:r>
            <a:r>
              <a:rPr lang="ja-JP" altLang="en-US" dirty="0" smtClean="0"/>
              <a:t>コマンドを使用して，</a:t>
            </a:r>
            <a:r>
              <a:rPr lang="en-US" altLang="ja-JP" dirty="0" smtClean="0"/>
              <a:t/>
            </a:r>
            <a:br>
              <a:rPr lang="en-US" altLang="ja-JP" dirty="0" smtClean="0"/>
            </a:br>
            <a:r>
              <a:rPr lang="ja-JP" altLang="en-US" dirty="0" smtClean="0"/>
              <a:t>リピータのポートに遅延設定や帯域制限を行うことで</a:t>
            </a:r>
            <a:r>
              <a:rPr lang="en-US" altLang="ja-JP" dirty="0" smtClean="0"/>
              <a:t/>
            </a:r>
            <a:br>
              <a:rPr lang="en-US" altLang="ja-JP" dirty="0" smtClean="0"/>
            </a:br>
            <a:r>
              <a:rPr lang="ja-JP" altLang="en-US" dirty="0" smtClean="0"/>
              <a:t>スイッチのパフォーマンスを疑似的に下げる</a:t>
            </a:r>
            <a:endParaRPr lang="en-US" altLang="ja-JP" dirty="0"/>
          </a:p>
          <a:p>
            <a:r>
              <a:rPr lang="en-US" altLang="ja-JP" dirty="0" err="1" smtClean="0"/>
              <a:t>OpenFlow</a:t>
            </a:r>
            <a:r>
              <a:rPr lang="en-US" altLang="ja-JP" dirty="0" smtClean="0"/>
              <a:t> 1.0 </a:t>
            </a:r>
            <a:r>
              <a:rPr lang="ja-JP" altLang="en-US" dirty="0" smtClean="0"/>
              <a:t>で定められている</a:t>
            </a:r>
            <a:r>
              <a:rPr lang="en-US" altLang="ja-JP" dirty="0" smtClean="0"/>
              <a:t/>
            </a:r>
            <a:br>
              <a:rPr lang="en-US" altLang="ja-JP" dirty="0" smtClean="0"/>
            </a:br>
            <a:r>
              <a:rPr lang="en-US" altLang="ja-JP" dirty="0" err="1" smtClean="0"/>
              <a:t>PortStatsRequest</a:t>
            </a:r>
            <a:r>
              <a:rPr lang="en-US" altLang="ja-JP" dirty="0" smtClean="0"/>
              <a:t> / Reply </a:t>
            </a:r>
            <a:r>
              <a:rPr lang="ja-JP" altLang="en-US" dirty="0" smtClean="0"/>
              <a:t>を用いて統計情報を取得</a:t>
            </a:r>
            <a:endParaRPr lang="ja-JP" altLang="en-US" dirty="0"/>
          </a:p>
          <a:p>
            <a:pPr lvl="1"/>
            <a:r>
              <a:rPr lang="en-US" altLang="ja-JP" dirty="0" err="1" smtClean="0"/>
              <a:t>Trema</a:t>
            </a:r>
            <a:r>
              <a:rPr lang="en-US" altLang="ja-JP" dirty="0" smtClean="0"/>
              <a:t> </a:t>
            </a:r>
            <a:r>
              <a:rPr lang="ja-JP" altLang="en-US" dirty="0" smtClean="0"/>
              <a:t>には </a:t>
            </a:r>
            <a:r>
              <a:rPr lang="en-US" altLang="ja-JP" dirty="0" err="1" smtClean="0"/>
              <a:t>PortStatsReply</a:t>
            </a:r>
            <a:r>
              <a:rPr lang="en-US" altLang="ja-JP" dirty="0" smtClean="0"/>
              <a:t> </a:t>
            </a:r>
            <a:r>
              <a:rPr lang="ja-JP" altLang="en-US" dirty="0" smtClean="0"/>
              <a:t>が実装されていなかった</a:t>
            </a:r>
            <a:endParaRPr lang="en-US" altLang="ja-JP" dirty="0" smtClean="0"/>
          </a:p>
          <a:p>
            <a:pPr lvl="1"/>
            <a:r>
              <a:rPr lang="ja-JP" altLang="en-US" dirty="0" smtClean="0"/>
              <a:t>以前のバージョンには実装されていた（？）</a:t>
            </a:r>
            <a:endParaRPr lang="en-US" altLang="ja-JP" dirty="0" smtClean="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27</a:t>
            </a:fld>
            <a:endParaRPr kumimoji="1" lang="ja-JP" altLang="en-US"/>
          </a:p>
        </p:txBody>
      </p:sp>
    </p:spTree>
    <p:extLst>
      <p:ext uri="{BB962C8B-B14F-4D97-AF65-F5344CB8AC3E}">
        <p14:creationId xmlns:p14="http://schemas.microsoft.com/office/powerpoint/2010/main" val="3332171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IaaS</a:t>
            </a:r>
            <a:r>
              <a:rPr kumimoji="1" lang="ja-JP" altLang="en-US" dirty="0" smtClean="0"/>
              <a:t>の実装</a:t>
            </a:r>
            <a:endParaRPr kumimoji="1" lang="en-US" altLang="ja-JP" dirty="0" smtClean="0"/>
          </a:p>
          <a:p>
            <a:pPr lvl="1"/>
            <a:r>
              <a:rPr lang="ja-JP" altLang="en-US" dirty="0"/>
              <a:t>ユーザ端末がコンテナの立ち上げを要求</a:t>
            </a:r>
            <a:endParaRPr lang="en-US" altLang="ja-JP" dirty="0"/>
          </a:p>
          <a:p>
            <a:pPr lvl="1"/>
            <a:r>
              <a:rPr lang="ja-JP" altLang="en-US" dirty="0" smtClean="0"/>
              <a:t>プライベートなスライス</a:t>
            </a:r>
            <a:r>
              <a:rPr lang="ja-JP" altLang="en-US" dirty="0"/>
              <a:t>を形成</a:t>
            </a:r>
            <a:endParaRPr lang="en-US" altLang="ja-JP" dirty="0"/>
          </a:p>
          <a:p>
            <a:r>
              <a:rPr lang="ja-JP" altLang="en-US" dirty="0" smtClean="0"/>
              <a:t>故障スイッチのパス除外機能</a:t>
            </a:r>
            <a:endParaRPr lang="en-US" altLang="ja-JP" dirty="0" smtClean="0"/>
          </a:p>
          <a:p>
            <a:pPr lvl="1"/>
            <a:r>
              <a:rPr lang="ja-JP" altLang="en-US" dirty="0" smtClean="0"/>
              <a:t>コントローラによ</a:t>
            </a:r>
            <a:r>
              <a:rPr lang="ja-JP" altLang="en-US" dirty="0"/>
              <a:t>る</a:t>
            </a:r>
            <a:r>
              <a:rPr lang="ja-JP" altLang="en-US" dirty="0" smtClean="0"/>
              <a:t>スイッチの故障検知</a:t>
            </a:r>
            <a:endParaRPr kumimoji="1" lang="en-US" altLang="ja-JP" dirty="0" smtClean="0"/>
          </a:p>
          <a:p>
            <a:pPr lvl="1"/>
            <a:r>
              <a:rPr lang="ja-JP" altLang="en-US" dirty="0" smtClean="0"/>
              <a:t>故障スイッチをパス計算時に除外</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28</a:t>
            </a:fld>
            <a:endParaRPr kumimoji="1" lang="ja-JP" altLang="en-US"/>
          </a:p>
        </p:txBody>
      </p:sp>
    </p:spTree>
    <p:extLst>
      <p:ext uri="{BB962C8B-B14F-4D97-AF65-F5344CB8AC3E}">
        <p14:creationId xmlns:p14="http://schemas.microsoft.com/office/powerpoint/2010/main" val="3000685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29</a:t>
            </a:fld>
            <a:endParaRPr kumimoji="1" lang="ja-JP" altLang="en-US"/>
          </a:p>
        </p:txBody>
      </p:sp>
    </p:spTree>
    <p:extLst>
      <p:ext uri="{BB962C8B-B14F-4D97-AF65-F5344CB8AC3E}">
        <p14:creationId xmlns:p14="http://schemas.microsoft.com/office/powerpoint/2010/main" val="321157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kumimoji="1" lang="ja-JP" altLang="en-US" dirty="0" smtClean="0"/>
              <a:t>ネットワークモデル</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a:t>
            </a:fld>
            <a:endParaRPr kumimoji="1" lang="ja-JP" altLang="en-US"/>
          </a:p>
        </p:txBody>
      </p:sp>
      <p:grpSp>
        <p:nvGrpSpPr>
          <p:cNvPr id="30" name="グループ化 29"/>
          <p:cNvGrpSpPr/>
          <p:nvPr/>
        </p:nvGrpSpPr>
        <p:grpSpPr>
          <a:xfrm>
            <a:off x="925306" y="1530774"/>
            <a:ext cx="7293388" cy="4825577"/>
            <a:chOff x="925306" y="1175181"/>
            <a:chExt cx="7293388" cy="4825577"/>
          </a:xfrm>
        </p:grpSpPr>
        <p:cxnSp>
          <p:nvCxnSpPr>
            <p:cNvPr id="108" name="直線コネクタ 107"/>
            <p:cNvCxnSpPr>
              <a:endCxn id="193"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93" idx="3"/>
              <a:endCxn id="188"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endCxn id="188"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5" name="テキスト ボックス 11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16" name="テキスト ボックス 11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17" name="テキスト ボックス 11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94" name="円/楕円 193"/>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図形グループ 122"/>
            <p:cNvGrpSpPr/>
            <p:nvPr/>
          </p:nvGrpSpPr>
          <p:grpSpPr>
            <a:xfrm>
              <a:off x="3231305" y="3441286"/>
              <a:ext cx="1138205" cy="359009"/>
              <a:chOff x="2832542" y="2161779"/>
              <a:chExt cx="1833091" cy="578187"/>
            </a:xfrm>
          </p:grpSpPr>
          <p:sp>
            <p:nvSpPr>
              <p:cNvPr id="189" name="角丸四角形 18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角丸四角形 18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角丸四角形 19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角丸四角形 19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図形グループ 123"/>
            <p:cNvGrpSpPr/>
            <p:nvPr/>
          </p:nvGrpSpPr>
          <p:grpSpPr>
            <a:xfrm>
              <a:off x="4831596" y="3441286"/>
              <a:ext cx="1138205" cy="359009"/>
              <a:chOff x="2832542" y="2161779"/>
              <a:chExt cx="1833091" cy="578187"/>
            </a:xfrm>
          </p:grpSpPr>
          <p:sp>
            <p:nvSpPr>
              <p:cNvPr id="184" name="角丸四角形 18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角丸四角形 18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角丸四角形 18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図形グループ 124"/>
            <p:cNvGrpSpPr/>
            <p:nvPr/>
          </p:nvGrpSpPr>
          <p:grpSpPr>
            <a:xfrm>
              <a:off x="4046530" y="2878257"/>
              <a:ext cx="1138205" cy="359009"/>
              <a:chOff x="2832542" y="2161779"/>
              <a:chExt cx="1833091" cy="578187"/>
            </a:xfrm>
          </p:grpSpPr>
          <p:sp>
            <p:nvSpPr>
              <p:cNvPr id="179" name="角丸四角形 17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角丸四角形 18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18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雲形吹き出し 125"/>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角丸四角形 131"/>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34" name="角丸四角形 133"/>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37" name="テキスト ボックス 136"/>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38" name="直線コネクタ 137"/>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図形グループ 138"/>
            <p:cNvGrpSpPr/>
            <p:nvPr/>
          </p:nvGrpSpPr>
          <p:grpSpPr>
            <a:xfrm>
              <a:off x="3021765" y="4947139"/>
              <a:ext cx="1614847" cy="1053619"/>
              <a:chOff x="491908" y="5075816"/>
              <a:chExt cx="1953965" cy="1274879"/>
            </a:xfrm>
          </p:grpSpPr>
          <p:sp>
            <p:nvSpPr>
              <p:cNvPr id="162" name="角丸四角形 16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図形グループ 163"/>
              <p:cNvGrpSpPr/>
              <p:nvPr/>
            </p:nvGrpSpPr>
            <p:grpSpPr>
              <a:xfrm rot="10800000">
                <a:off x="1057315" y="5205088"/>
                <a:ext cx="781646" cy="457251"/>
                <a:chOff x="3578431" y="4446711"/>
                <a:chExt cx="1523207" cy="891053"/>
              </a:xfrm>
            </p:grpSpPr>
            <p:sp>
              <p:nvSpPr>
                <p:cNvPr id="175" name="角丸四角形 174"/>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コネクタ 17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角丸四角形 176"/>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5" name="正方形/長方形 16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69" name="テキスト ボックス 16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70" name="図形グループ 169"/>
              <p:cNvGrpSpPr/>
              <p:nvPr/>
            </p:nvGrpSpPr>
            <p:grpSpPr>
              <a:xfrm>
                <a:off x="869743" y="5648682"/>
                <a:ext cx="781646" cy="457251"/>
                <a:chOff x="3578431" y="4446711"/>
                <a:chExt cx="1523207" cy="891053"/>
              </a:xfrm>
            </p:grpSpPr>
            <p:sp>
              <p:nvSpPr>
                <p:cNvPr id="171" name="角丸四角形 17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角丸四角形 17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0" name="カギ線コネクタ 139"/>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図形グループ 140"/>
            <p:cNvGrpSpPr/>
            <p:nvPr/>
          </p:nvGrpSpPr>
          <p:grpSpPr>
            <a:xfrm>
              <a:off x="5874896" y="4947139"/>
              <a:ext cx="1614847" cy="1053619"/>
              <a:chOff x="491908" y="5075816"/>
              <a:chExt cx="1953965" cy="1274879"/>
            </a:xfrm>
          </p:grpSpPr>
          <p:sp>
            <p:nvSpPr>
              <p:cNvPr id="145" name="角丸四角形 14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図形グループ 146"/>
              <p:cNvGrpSpPr/>
              <p:nvPr/>
            </p:nvGrpSpPr>
            <p:grpSpPr>
              <a:xfrm rot="10800000">
                <a:off x="1057315" y="5205088"/>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正方形/長方形 14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2" name="テキスト ボックス 151"/>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3" name="図形グループ 152"/>
              <p:cNvGrpSpPr/>
              <p:nvPr/>
            </p:nvGrpSpPr>
            <p:grpSpPr>
              <a:xfrm>
                <a:off x="869743" y="5648682"/>
                <a:ext cx="781646" cy="457251"/>
                <a:chOff x="3578431" y="4446711"/>
                <a:chExt cx="1523207" cy="891053"/>
              </a:xfrm>
            </p:grpSpPr>
            <p:sp>
              <p:nvSpPr>
                <p:cNvPr id="154" name="角丸四角形 15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角丸四角形 15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2" name="カギ線コネクタ 141"/>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7" name="直線コネクタ 196"/>
            <p:cNvCxnSpPr>
              <a:stCxn id="12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26"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テキスト ボックス 1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04" name="直線コネクタ 10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2586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質疑</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a:t>【</a:t>
            </a:r>
            <a:r>
              <a:rPr lang="ja-JP" altLang="en-US" dirty="0"/>
              <a:t>質問</a:t>
            </a:r>
            <a:r>
              <a:rPr lang="en-US" altLang="ja-JP" dirty="0"/>
              <a:t>】 </a:t>
            </a:r>
            <a:r>
              <a:rPr lang="ja-JP" altLang="en-US" dirty="0"/>
              <a:t>追加機能の性能指標を計算する際に，スイッチの「受信パケット数」と「転送パケット数」の比を計算しているが，（異なるスライス間の端末を宛先としたパケットのように）ドロップしたパケット数は含めなくてよいのか</a:t>
            </a:r>
          </a:p>
          <a:p>
            <a:r>
              <a:rPr lang="en-US" altLang="ja-JP" dirty="0"/>
              <a:t>【</a:t>
            </a:r>
            <a:r>
              <a:rPr lang="ja-JP" altLang="en-US" dirty="0"/>
              <a:t>回答</a:t>
            </a:r>
            <a:r>
              <a:rPr lang="en-US" altLang="ja-JP" dirty="0"/>
              <a:t>/</a:t>
            </a:r>
            <a:r>
              <a:rPr lang="ja-JP" altLang="en-US" dirty="0"/>
              <a:t>考察</a:t>
            </a:r>
            <a:r>
              <a:rPr lang="en-US" altLang="ja-JP" dirty="0"/>
              <a:t>】 </a:t>
            </a:r>
            <a:r>
              <a:rPr lang="ja-JP" altLang="en-US" dirty="0"/>
              <a:t>含めなくてはならない（考察不足だったが，</a:t>
            </a:r>
            <a:r>
              <a:rPr lang="en-US" altLang="ja-JP" dirty="0" err="1"/>
              <a:t>PortStatsReply</a:t>
            </a:r>
            <a:r>
              <a:rPr lang="ja-JP" altLang="en-US" dirty="0"/>
              <a:t>の未実装問題でテストができなかったため気づけなかった）．</a:t>
            </a:r>
          </a:p>
          <a:p>
            <a:r>
              <a:rPr lang="ja-JP" altLang="en-US" b="1" dirty="0"/>
              <a:t>インターフェース及びリンクのパフォーマンス低下</a:t>
            </a:r>
          </a:p>
          <a:p>
            <a:r>
              <a:rPr lang="en-US" altLang="ja-JP" dirty="0"/>
              <a:t>【</a:t>
            </a:r>
            <a:r>
              <a:rPr lang="ja-JP" altLang="en-US" dirty="0"/>
              <a:t>質問</a:t>
            </a:r>
            <a:r>
              <a:rPr lang="en-US" altLang="ja-JP" dirty="0"/>
              <a:t>】 </a:t>
            </a:r>
            <a:r>
              <a:rPr lang="ja-JP" altLang="en-US" dirty="0"/>
              <a:t>スイッチのインターフェースやリンクのパフォーマンスが低下することも考えられるが，なぜ今回はスイッチ本体のパフォーマンス低下の検知にしたのか</a:t>
            </a:r>
          </a:p>
          <a:p>
            <a:r>
              <a:rPr lang="en-US" altLang="ja-JP" dirty="0"/>
              <a:t>【</a:t>
            </a:r>
            <a:r>
              <a:rPr lang="ja-JP" altLang="en-US" dirty="0"/>
              <a:t>回答</a:t>
            </a:r>
            <a:r>
              <a:rPr lang="en-US" altLang="ja-JP" dirty="0"/>
              <a:t>/</a:t>
            </a:r>
            <a:r>
              <a:rPr lang="ja-JP" altLang="en-US" dirty="0"/>
              <a:t>考察</a:t>
            </a:r>
            <a:r>
              <a:rPr lang="en-US" altLang="ja-JP" dirty="0"/>
              <a:t>】 </a:t>
            </a:r>
            <a:r>
              <a:rPr lang="en-US" altLang="ja-JP" dirty="0" err="1"/>
              <a:t>PortStatsReply</a:t>
            </a:r>
            <a:r>
              <a:rPr lang="ja-JP" altLang="en-US" dirty="0"/>
              <a:t>により，スイッチに存在するポートごとに受信・転送・ドロップパケット数を得ることができ，また，パスごとに性能を計算することによってスイッチの持つインターフェースやリンクのパフォーマンス低下を検知することができる．さらに，同一のリンクに関して双方向の性能計算を行うことでパフォーマンスの低下がインターフェースのものかリンクのものかも判定することができる．</a:t>
            </a:r>
          </a:p>
          <a:p>
            <a:r>
              <a:rPr lang="ja-JP" altLang="en-US" dirty="0"/>
              <a:t>しかしながら，実現可能性については議論し，考察したものの，今回は実装のためにかかる工数および時間の観点からスイッチのパフォーマンス低下を検知するにとどまった．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30</a:t>
            </a:fld>
            <a:endParaRPr kumimoji="1" lang="ja-JP" altLang="en-US"/>
          </a:p>
        </p:txBody>
      </p:sp>
    </p:spTree>
    <p:extLst>
      <p:ext uri="{BB962C8B-B14F-4D97-AF65-F5344CB8AC3E}">
        <p14:creationId xmlns:p14="http://schemas.microsoft.com/office/powerpoint/2010/main" val="1882434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62500" lnSpcReduction="20000"/>
          </a:bodyPr>
          <a:lstStyle/>
          <a:p>
            <a:r>
              <a:rPr lang="en-US" altLang="ja-JP" dirty="0"/>
              <a:t>【</a:t>
            </a:r>
            <a:r>
              <a:rPr lang="ja-JP" altLang="en-US" dirty="0"/>
              <a:t>質問</a:t>
            </a:r>
            <a:r>
              <a:rPr lang="en-US" altLang="ja-JP" dirty="0"/>
              <a:t>】 </a:t>
            </a:r>
            <a:r>
              <a:rPr lang="ja-JP" altLang="en-US" dirty="0"/>
              <a:t>頑張った点をアピールしてください</a:t>
            </a:r>
          </a:p>
          <a:p>
            <a:r>
              <a:rPr lang="en-US" altLang="ja-JP" dirty="0"/>
              <a:t>【</a:t>
            </a:r>
            <a:r>
              <a:rPr lang="ja-JP" altLang="en-US" dirty="0"/>
              <a:t>回答</a:t>
            </a:r>
            <a:r>
              <a:rPr lang="en-US" altLang="ja-JP" dirty="0"/>
              <a:t>/</a:t>
            </a:r>
            <a:r>
              <a:rPr lang="ja-JP" altLang="en-US" dirty="0"/>
              <a:t>考察</a:t>
            </a:r>
            <a:r>
              <a:rPr lang="en-US" altLang="ja-JP" dirty="0"/>
              <a:t>】</a:t>
            </a:r>
          </a:p>
          <a:p>
            <a:r>
              <a:rPr lang="ja-JP" altLang="en-US" dirty="0"/>
              <a:t>作業前に話し合い，仕様書（ガイドライン）を作成・編集することで，分担して作業をする際にも，班員の作業内容や各種仕様（構成や利用する</a:t>
            </a:r>
            <a:r>
              <a:rPr lang="en-US" altLang="ja-JP" dirty="0"/>
              <a:t>IP</a:t>
            </a:r>
            <a:r>
              <a:rPr lang="ja-JP" altLang="en-US" dirty="0"/>
              <a:t>アドレス・</a:t>
            </a:r>
            <a:r>
              <a:rPr lang="en-US" altLang="ja-JP" dirty="0"/>
              <a:t>Rest API</a:t>
            </a:r>
            <a:r>
              <a:rPr lang="ja-JP" altLang="en-US" dirty="0"/>
              <a:t>のための</a:t>
            </a:r>
            <a:r>
              <a:rPr lang="en-US" altLang="ja-JP" dirty="0"/>
              <a:t>URI</a:t>
            </a:r>
            <a:r>
              <a:rPr lang="ja-JP" altLang="en-US" dirty="0"/>
              <a:t>にいたるまで）を確認することができた</a:t>
            </a:r>
          </a:p>
          <a:p>
            <a:r>
              <a:rPr lang="ja-JP" altLang="en-US" dirty="0"/>
              <a:t>分担作業時の個別テスト，組み合わせたときの統合テストを事前に考えてから実行することで，「テスト漏れ」がないようにした</a:t>
            </a:r>
          </a:p>
          <a:p>
            <a:r>
              <a:rPr lang="ja-JP" altLang="en-US" dirty="0"/>
              <a:t>「自然な</a:t>
            </a:r>
            <a:r>
              <a:rPr lang="en-US" altLang="ja-JP" dirty="0"/>
              <a:t>IaaS</a:t>
            </a:r>
            <a:r>
              <a:rPr lang="ja-JP" altLang="en-US" dirty="0"/>
              <a:t>を目指す」というのをコンセプトに掲げており，不自然な仕様の排除に努めた </a:t>
            </a:r>
          </a:p>
          <a:p>
            <a:pPr lvl="1"/>
            <a:r>
              <a:rPr lang="en-US" altLang="ja-JP" dirty="0"/>
              <a:t>VM</a:t>
            </a:r>
            <a:r>
              <a:rPr lang="ja-JP" altLang="en-US" dirty="0"/>
              <a:t>マネージャと</a:t>
            </a:r>
            <a:r>
              <a:rPr lang="en-US" altLang="ja-JP" dirty="0"/>
              <a:t>VM</a:t>
            </a:r>
            <a:r>
              <a:rPr lang="ja-JP" altLang="en-US" dirty="0"/>
              <a:t>サーバを分離することにより，</a:t>
            </a:r>
            <a:r>
              <a:rPr lang="en-US" altLang="ja-JP" dirty="0"/>
              <a:t>VM</a:t>
            </a:r>
            <a:r>
              <a:rPr lang="ja-JP" altLang="en-US" dirty="0"/>
              <a:t>マネージャおよび</a:t>
            </a:r>
            <a:r>
              <a:rPr lang="en-US" altLang="ja-JP" dirty="0"/>
              <a:t>VM</a:t>
            </a:r>
            <a:r>
              <a:rPr lang="ja-JP" altLang="en-US" dirty="0"/>
              <a:t>サーバを管理しているサービス事業者は，必要に応じて簡単に</a:t>
            </a:r>
            <a:r>
              <a:rPr lang="en-US" altLang="ja-JP" dirty="0"/>
              <a:t>VM</a:t>
            </a:r>
            <a:r>
              <a:rPr lang="ja-JP" altLang="en-US" dirty="0"/>
              <a:t>サーバを増やすことができる（設備投資や事業拡大が簡単になる）</a:t>
            </a:r>
          </a:p>
          <a:p>
            <a:pPr lvl="1"/>
            <a:r>
              <a:rPr lang="ja-JP" altLang="en-US" dirty="0"/>
              <a:t>ユーザ端末や管理用端末は複数存在しうる</a:t>
            </a:r>
          </a:p>
          <a:p>
            <a:pPr lvl="1"/>
            <a:r>
              <a:rPr lang="ja-JP" altLang="en-US" dirty="0"/>
              <a:t>「管理用端末以外の端末は，コントローラの</a:t>
            </a:r>
            <a:r>
              <a:rPr lang="en-US" altLang="ja-JP" dirty="0"/>
              <a:t>IP</a:t>
            </a:r>
            <a:r>
              <a:rPr lang="ja-JP" altLang="en-US" dirty="0"/>
              <a:t>も知らず，仮に知っていても一切アクセスできない」というような自然なアクセス規則</a:t>
            </a:r>
          </a:p>
          <a:p>
            <a:r>
              <a:rPr lang="ja-JP" altLang="en-US" dirty="0"/>
              <a:t>「</a:t>
            </a:r>
            <a:r>
              <a:rPr lang="en-US" altLang="ja-JP" dirty="0" err="1"/>
              <a:t>OpenFlow</a:t>
            </a:r>
            <a:r>
              <a:rPr lang="ja-JP" altLang="en-US" dirty="0"/>
              <a:t>で実現する」という利点を利用するため，スライスやインターフェースの工夫によるプレーン分離を実現した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31</a:t>
            </a:fld>
            <a:endParaRPr kumimoji="1" lang="ja-JP" altLang="en-US"/>
          </a:p>
        </p:txBody>
      </p:sp>
    </p:spTree>
    <p:extLst>
      <p:ext uri="{BB962C8B-B14F-4D97-AF65-F5344CB8AC3E}">
        <p14:creationId xmlns:p14="http://schemas.microsoft.com/office/powerpoint/2010/main" val="1331447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a:t>
            </a:r>
            <a:r>
              <a:rPr lang="ja-JP" altLang="en-US" dirty="0"/>
              <a:t>質問</a:t>
            </a:r>
            <a:r>
              <a:rPr lang="en-US" altLang="ja-JP" dirty="0"/>
              <a:t>】 </a:t>
            </a:r>
            <a:r>
              <a:rPr lang="ja-JP" altLang="en-US" dirty="0"/>
              <a:t>大変だったところを教えてください</a:t>
            </a:r>
          </a:p>
          <a:p>
            <a:r>
              <a:rPr lang="en-US" altLang="ja-JP" dirty="0"/>
              <a:t>【</a:t>
            </a:r>
            <a:r>
              <a:rPr lang="ja-JP" altLang="en-US" dirty="0"/>
              <a:t>回答</a:t>
            </a:r>
            <a:r>
              <a:rPr lang="en-US" altLang="ja-JP" dirty="0"/>
              <a:t>/</a:t>
            </a:r>
            <a:r>
              <a:rPr lang="ja-JP" altLang="en-US" dirty="0"/>
              <a:t>考察</a:t>
            </a:r>
            <a:r>
              <a:rPr lang="en-US" altLang="ja-JP" dirty="0"/>
              <a:t>】</a:t>
            </a:r>
          </a:p>
          <a:p>
            <a:r>
              <a:rPr lang="en-US" altLang="ja-JP" dirty="0"/>
              <a:t>Docker</a:t>
            </a:r>
            <a:r>
              <a:rPr lang="ja-JP" altLang="en-US" dirty="0"/>
              <a:t>を利用した固定</a:t>
            </a:r>
            <a:r>
              <a:rPr lang="en-US" altLang="ja-JP" dirty="0"/>
              <a:t>IP</a:t>
            </a:r>
            <a:r>
              <a:rPr lang="ja-JP" altLang="en-US" dirty="0" err="1"/>
              <a:t>での</a:t>
            </a:r>
            <a:r>
              <a:rPr lang="ja-JP" altLang="en-US" dirty="0"/>
              <a:t>コンテナ作成及び</a:t>
            </a:r>
            <a:r>
              <a:rPr lang="en-US" altLang="ja-JP" dirty="0"/>
              <a:t>VM</a:t>
            </a:r>
            <a:r>
              <a:rPr lang="ja-JP" altLang="en-US" dirty="0"/>
              <a:t>サーバ外の端末とコンテナとの通信実現</a:t>
            </a:r>
          </a:p>
          <a:p>
            <a:r>
              <a:rPr lang="ja-JP" altLang="en-US" dirty="0"/>
              <a:t>仮想環境で動く状態のものを実スイッチを通して動くようにするための調整および正常に動作できない原因究明</a:t>
            </a:r>
          </a:p>
          <a:p>
            <a:r>
              <a:rPr lang="ja-JP" altLang="en-US" dirty="0"/>
              <a:t>追加機能における</a:t>
            </a:r>
            <a:r>
              <a:rPr lang="en-US" altLang="ja-JP" dirty="0" err="1"/>
              <a:t>PortStatsReply</a:t>
            </a:r>
            <a:r>
              <a:rPr lang="ja-JP" altLang="en-US" dirty="0"/>
              <a:t>の実装（できなかった）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32</a:t>
            </a:fld>
            <a:endParaRPr kumimoji="1" lang="ja-JP" altLang="en-US"/>
          </a:p>
        </p:txBody>
      </p:sp>
    </p:spTree>
    <p:extLst>
      <p:ext uri="{BB962C8B-B14F-4D97-AF65-F5344CB8AC3E}">
        <p14:creationId xmlns:p14="http://schemas.microsoft.com/office/powerpoint/2010/main" val="76648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7500" lnSpcReduction="20000"/>
          </a:bodyPr>
          <a:lstStyle/>
          <a:p>
            <a:r>
              <a:rPr lang="en-US" altLang="ja-JP" dirty="0"/>
              <a:t>【</a:t>
            </a:r>
            <a:r>
              <a:rPr lang="ja-JP" altLang="en-US" dirty="0"/>
              <a:t>予定</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r>
              <a:rPr lang="en-US" altLang="ja-JP" dirty="0" err="1"/>
              <a:t>docker</a:t>
            </a:r>
            <a:r>
              <a:rPr lang="ja-JP" altLang="en-US" dirty="0"/>
              <a:t>によるコンテナ作成およびコンテナのネットワーク参加実現，</a:t>
            </a:r>
            <a:r>
              <a:rPr lang="en-US" altLang="ja-JP" dirty="0"/>
              <a:t>L3</a:t>
            </a:r>
            <a:r>
              <a:rPr lang="ja-JP" altLang="en-US" dirty="0"/>
              <a:t>配送の実現</a:t>
            </a:r>
          </a:p>
          <a:p>
            <a:r>
              <a:rPr lang="en-US" altLang="ja-JP" dirty="0"/>
              <a:t>1/18 </a:t>
            </a:r>
            <a:r>
              <a:rPr lang="ja-JP" altLang="en-US" dirty="0"/>
              <a:t>スライス機能の実装，トポロジ情報の可視化完成，追加機能の実装アルゴリズム考案</a:t>
            </a:r>
          </a:p>
          <a:p>
            <a:r>
              <a:rPr lang="en-US" altLang="ja-JP" dirty="0"/>
              <a:t>1/25 IaaS</a:t>
            </a:r>
            <a:r>
              <a:rPr lang="ja-JP" altLang="en-US" dirty="0"/>
              <a:t>完成，追加機能の実装開始</a:t>
            </a:r>
          </a:p>
          <a:p>
            <a:r>
              <a:rPr lang="en-US" altLang="ja-JP" dirty="0"/>
              <a:t>2/1 </a:t>
            </a:r>
            <a:r>
              <a:rPr lang="ja-JP" altLang="en-US" dirty="0"/>
              <a:t>追加機能実装完了</a:t>
            </a:r>
          </a:p>
          <a:p>
            <a:r>
              <a:rPr lang="en-US" altLang="ja-JP" dirty="0"/>
              <a:t>【</a:t>
            </a:r>
            <a:r>
              <a:rPr lang="ja-JP" altLang="en-US" dirty="0"/>
              <a:t>実際</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p>
          <a:p>
            <a:r>
              <a:rPr lang="en-US" altLang="ja-JP" dirty="0"/>
              <a:t>1/18 IP</a:t>
            </a:r>
            <a:r>
              <a:rPr lang="ja-JP" altLang="en-US" dirty="0"/>
              <a:t>リスト作成</a:t>
            </a:r>
          </a:p>
          <a:p>
            <a:r>
              <a:rPr lang="en-US" altLang="ja-JP" dirty="0"/>
              <a:t>1/24 VM</a:t>
            </a:r>
            <a:r>
              <a:rPr lang="ja-JP" altLang="en-US" dirty="0"/>
              <a:t>マネージャ上の</a:t>
            </a:r>
            <a:r>
              <a:rPr lang="en-US" altLang="ja-JP" dirty="0"/>
              <a:t>REST API</a:t>
            </a:r>
            <a:r>
              <a:rPr lang="ja-JP" altLang="en-US" dirty="0"/>
              <a:t>実装，トポロジの可視化機能完成，</a:t>
            </a:r>
            <a:r>
              <a:rPr lang="en-US" altLang="ja-JP" dirty="0" err="1"/>
              <a:t>docker</a:t>
            </a:r>
            <a:r>
              <a:rPr lang="ja-JP" altLang="en-US" dirty="0"/>
              <a:t>によるコンテナ作成およびコンテナのネットワーク参加実現</a:t>
            </a:r>
          </a:p>
          <a:p>
            <a:r>
              <a:rPr lang="en-US" altLang="ja-JP" dirty="0"/>
              <a:t>1/25 L3</a:t>
            </a:r>
            <a:r>
              <a:rPr lang="ja-JP" altLang="en-US" dirty="0"/>
              <a:t>配送の実現，発表資料作成開始</a:t>
            </a:r>
          </a:p>
          <a:p>
            <a:r>
              <a:rPr lang="en-US" altLang="ja-JP" dirty="0"/>
              <a:t>1/26 </a:t>
            </a:r>
            <a:r>
              <a:rPr lang="ja-JP" altLang="en-US" dirty="0"/>
              <a:t>追加機能の実装アルゴリズム考案，パフォーマンス低下実現用リピータの作成</a:t>
            </a:r>
          </a:p>
          <a:p>
            <a:r>
              <a:rPr lang="en-US" altLang="ja-JP" dirty="0"/>
              <a:t>1/28 </a:t>
            </a:r>
            <a:r>
              <a:rPr lang="ja-JP" altLang="en-US" dirty="0"/>
              <a:t>複数の</a:t>
            </a:r>
            <a:r>
              <a:rPr lang="en-US" altLang="ja-JP" dirty="0"/>
              <a:t>VM</a:t>
            </a:r>
            <a:r>
              <a:rPr lang="ja-JP" altLang="en-US" dirty="0"/>
              <a:t>サーバに対応できるよう，</a:t>
            </a:r>
            <a:r>
              <a:rPr lang="en-US" altLang="ja-JP" dirty="0"/>
              <a:t>VM</a:t>
            </a:r>
            <a:r>
              <a:rPr lang="ja-JP" altLang="en-US" dirty="0"/>
              <a:t>マネージャと</a:t>
            </a:r>
            <a:r>
              <a:rPr lang="en-US" altLang="ja-JP" dirty="0"/>
              <a:t>VM</a:t>
            </a:r>
            <a:r>
              <a:rPr lang="ja-JP" altLang="en-US" dirty="0"/>
              <a:t>サーバの分離</a:t>
            </a:r>
          </a:p>
          <a:p>
            <a:r>
              <a:rPr lang="en-US" altLang="ja-JP" dirty="0"/>
              <a:t>1/31 IaaS</a:t>
            </a:r>
            <a:r>
              <a:rPr lang="ja-JP" altLang="en-US" dirty="0"/>
              <a:t>完成，追加機能の実装（未完成）</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33</a:t>
            </a:fld>
            <a:endParaRPr kumimoji="1" lang="ja-JP" altLang="en-US"/>
          </a:p>
        </p:txBody>
      </p:sp>
    </p:spTree>
    <p:extLst>
      <p:ext uri="{BB962C8B-B14F-4D97-AF65-F5344CB8AC3E}">
        <p14:creationId xmlns:p14="http://schemas.microsoft.com/office/powerpoint/2010/main" val="638143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b="1" dirty="0"/>
              <a:t>5. </a:t>
            </a:r>
            <a:r>
              <a:rPr lang="ja-JP" altLang="en-US" b="1" dirty="0"/>
              <a:t>役割分担（表で）</a:t>
            </a:r>
          </a:p>
          <a:p>
            <a:r>
              <a:rPr lang="ja-JP" altLang="en-US" dirty="0"/>
              <a:t>阿部 ガイドライン執筆，</a:t>
            </a:r>
            <a:r>
              <a:rPr lang="en-US" altLang="ja-JP" dirty="0" err="1"/>
              <a:t>docker</a:t>
            </a:r>
            <a:r>
              <a:rPr lang="ja-JP" altLang="en-US" dirty="0" err="1"/>
              <a:t>，</a:t>
            </a:r>
            <a:r>
              <a:rPr lang="ja-JP" altLang="en-US" dirty="0"/>
              <a:t>スライド，テスト</a:t>
            </a:r>
          </a:p>
          <a:p>
            <a:r>
              <a:rPr lang="ja-JP" altLang="en-US" dirty="0"/>
              <a:t>佐竹 トポロジの可視化，ガイドライン執筆，</a:t>
            </a:r>
            <a:r>
              <a:rPr lang="en-US" altLang="ja-JP" dirty="0"/>
              <a:t>IP</a:t>
            </a:r>
            <a:r>
              <a:rPr lang="ja-JP" altLang="en-US" dirty="0"/>
              <a:t>リスト，テスト</a:t>
            </a:r>
          </a:p>
          <a:p>
            <a:r>
              <a:rPr lang="ja-JP" altLang="en-US" dirty="0"/>
              <a:t>錦織 </a:t>
            </a:r>
            <a:r>
              <a:rPr lang="en-US" altLang="ja-JP" dirty="0" err="1"/>
              <a:t>docker</a:t>
            </a:r>
            <a:r>
              <a:rPr lang="ja-JP" altLang="en-US" dirty="0" err="1"/>
              <a:t>，</a:t>
            </a:r>
            <a:r>
              <a:rPr lang="ja-JP" altLang="en-US" dirty="0"/>
              <a:t>スライド・発表，テスト</a:t>
            </a:r>
          </a:p>
          <a:p>
            <a:r>
              <a:rPr lang="ja-JP" altLang="en-US" dirty="0"/>
              <a:t>西村 </a:t>
            </a:r>
            <a:r>
              <a:rPr lang="en-US" altLang="ja-JP" dirty="0"/>
              <a:t>REST API(</a:t>
            </a:r>
            <a:r>
              <a:rPr lang="ja-JP" altLang="en-US" dirty="0"/>
              <a:t>コントローラ，</a:t>
            </a:r>
            <a:r>
              <a:rPr lang="en-US" altLang="ja-JP" dirty="0"/>
              <a:t>VM</a:t>
            </a:r>
            <a:r>
              <a:rPr lang="ja-JP" altLang="en-US" dirty="0"/>
              <a:t>マネージャ，</a:t>
            </a:r>
            <a:r>
              <a:rPr lang="en-US" altLang="ja-JP" dirty="0"/>
              <a:t>VM</a:t>
            </a:r>
            <a:r>
              <a:rPr lang="ja-JP" altLang="en-US" dirty="0"/>
              <a:t>サーバなど</a:t>
            </a:r>
            <a:r>
              <a:rPr lang="en-US" altLang="ja-JP" dirty="0"/>
              <a:t>)</a:t>
            </a:r>
            <a:r>
              <a:rPr lang="ja-JP" altLang="en-US" dirty="0" err="1"/>
              <a:t>，</a:t>
            </a:r>
            <a:r>
              <a:rPr lang="ja-JP" altLang="en-US" dirty="0"/>
              <a:t>コントローラ実装，テスト</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34</a:t>
            </a:fld>
            <a:endParaRPr kumimoji="1" lang="ja-JP" altLang="en-US"/>
          </a:p>
        </p:txBody>
      </p:sp>
    </p:spTree>
    <p:extLst>
      <p:ext uri="{BB962C8B-B14F-4D97-AF65-F5344CB8AC3E}">
        <p14:creationId xmlns:p14="http://schemas.microsoft.com/office/powerpoint/2010/main" val="198908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4</a:t>
            </a:fld>
            <a:endParaRPr kumimoji="1" lang="ja-JP" altLang="en-US"/>
          </a:p>
        </p:txBody>
      </p:sp>
    </p:spTree>
    <p:extLst>
      <p:ext uri="{BB962C8B-B14F-4D97-AF65-F5344CB8AC3E}">
        <p14:creationId xmlns:p14="http://schemas.microsoft.com/office/powerpoint/2010/main" val="185638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a:t>
            </a:r>
            <a:r>
              <a:rPr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5</a:t>
            </a:fld>
            <a:endParaRPr kumimoji="1" lang="ja-JP" altLang="en-US"/>
          </a:p>
        </p:txBody>
      </p:sp>
    </p:spTree>
    <p:extLst>
      <p:ext uri="{BB962C8B-B14F-4D97-AF65-F5344CB8AC3E}">
        <p14:creationId xmlns:p14="http://schemas.microsoft.com/office/powerpoint/2010/main" val="271545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IaaS</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ユーザ</a:t>
            </a:r>
            <a:endParaRPr lang="en-US" altLang="ja-JP" dirty="0" smtClean="0"/>
          </a:p>
          <a:p>
            <a:pPr lvl="1"/>
            <a:r>
              <a:rPr lang="en-US" altLang="ja-JP" dirty="0" smtClean="0"/>
              <a:t>VM</a:t>
            </a:r>
            <a:r>
              <a:rPr lang="ja-JP" altLang="en-US" dirty="0"/>
              <a:t>マネージャ上の</a:t>
            </a:r>
            <a:r>
              <a:rPr lang="en-US" altLang="ja-JP" dirty="0"/>
              <a:t>Web</a:t>
            </a:r>
            <a:r>
              <a:rPr lang="ja-JP" altLang="en-US" dirty="0"/>
              <a:t>ページにアクセス</a:t>
            </a:r>
            <a:r>
              <a:rPr lang="ja-JP" altLang="en-US" dirty="0" smtClean="0"/>
              <a:t>し，</a:t>
            </a:r>
            <a:r>
              <a:rPr lang="en-US" altLang="ja-JP" dirty="0" smtClean="0"/>
              <a:t>GUI</a:t>
            </a:r>
            <a:r>
              <a:rPr lang="ja-JP" altLang="en-US" dirty="0"/>
              <a:t>操作によって任意の台数のコンテナを</a:t>
            </a:r>
            <a:r>
              <a:rPr lang="ja-JP" altLang="en-US" dirty="0" smtClean="0"/>
              <a:t>要求</a:t>
            </a:r>
            <a:endParaRPr lang="en-US" altLang="ja-JP" dirty="0" smtClean="0"/>
          </a:p>
          <a:p>
            <a:pPr lvl="1"/>
            <a:r>
              <a:rPr lang="ja-JP" altLang="en-US" dirty="0"/>
              <a:t>割り当てられたコンテナを，</a:t>
            </a:r>
            <a:r>
              <a:rPr lang="en-US" altLang="ja-JP" dirty="0" err="1"/>
              <a:t>ssh</a:t>
            </a:r>
            <a:r>
              <a:rPr lang="ja-JP" altLang="en-US" dirty="0"/>
              <a:t>で自由に操作可能</a:t>
            </a:r>
            <a:endParaRPr lang="en-US" altLang="ja-JP" dirty="0"/>
          </a:p>
          <a:p>
            <a:pPr lvl="1"/>
            <a:r>
              <a:rPr lang="ja-JP" altLang="en-US" dirty="0" smtClean="0"/>
              <a:t>（</a:t>
            </a:r>
            <a:r>
              <a:rPr lang="en-US" altLang="ja-JP" dirty="0" err="1"/>
              <a:t>OpenFlow</a:t>
            </a:r>
            <a:r>
              <a:rPr lang="ja-JP" altLang="en-US" dirty="0"/>
              <a:t>によるパケットの</a:t>
            </a:r>
            <a:r>
              <a:rPr lang="en-US" altLang="ja-JP" dirty="0"/>
              <a:t>L2, L3</a:t>
            </a:r>
            <a:r>
              <a:rPr lang="ja-JP" altLang="en-US" dirty="0"/>
              <a:t>配送）</a:t>
            </a:r>
          </a:p>
          <a:p>
            <a:r>
              <a:rPr lang="en-US" altLang="ja-JP" dirty="0"/>
              <a:t>VM</a:t>
            </a:r>
            <a:r>
              <a:rPr lang="ja-JP" altLang="en-US" dirty="0" smtClean="0"/>
              <a:t>マネージャ</a:t>
            </a:r>
            <a:endParaRPr lang="en-US" altLang="ja-JP" dirty="0"/>
          </a:p>
          <a:p>
            <a:pPr lvl="1"/>
            <a:r>
              <a:rPr lang="ja-JP" altLang="en-US" dirty="0" smtClean="0"/>
              <a:t>コンテナ</a:t>
            </a:r>
            <a:r>
              <a:rPr lang="ja-JP" altLang="en-US" dirty="0"/>
              <a:t>割り当て用の</a:t>
            </a:r>
            <a:r>
              <a:rPr lang="en-US" altLang="ja-JP" dirty="0"/>
              <a:t>IP</a:t>
            </a:r>
            <a:r>
              <a:rPr lang="ja-JP" altLang="en-US" dirty="0"/>
              <a:t>アドレスプールを管理し</a:t>
            </a:r>
            <a:r>
              <a:rPr lang="ja-JP" altLang="en-US" dirty="0" smtClean="0"/>
              <a:t>，</a:t>
            </a:r>
            <a:r>
              <a:rPr lang="en-US" altLang="ja-JP" dirty="0" smtClean="0"/>
              <a:t/>
            </a:r>
            <a:br>
              <a:rPr lang="en-US" altLang="ja-JP" dirty="0" smtClean="0"/>
            </a:br>
            <a:r>
              <a:rPr lang="en-US" altLang="ja-JP" dirty="0" smtClean="0"/>
              <a:t>VM</a:t>
            </a:r>
            <a:r>
              <a:rPr lang="ja-JP" altLang="en-US" dirty="0"/>
              <a:t>サーバに対して指定した</a:t>
            </a:r>
            <a:r>
              <a:rPr lang="en-US" altLang="ja-JP" dirty="0"/>
              <a:t>IP</a:t>
            </a:r>
            <a:r>
              <a:rPr lang="ja-JP" altLang="en-US" dirty="0"/>
              <a:t>で新たなコンテナの作成を要求</a:t>
            </a:r>
            <a:r>
              <a:rPr lang="ja-JP" altLang="en-US" dirty="0" smtClean="0"/>
              <a:t>する</a:t>
            </a:r>
            <a:endParaRPr lang="en-US" altLang="ja-JP" dirty="0" smtClean="0"/>
          </a:p>
          <a:p>
            <a:r>
              <a:rPr lang="ja-JP" altLang="en-US" dirty="0" smtClean="0"/>
              <a:t>ユーザ</a:t>
            </a:r>
            <a:r>
              <a:rPr lang="ja-JP" altLang="en-US" dirty="0"/>
              <a:t>とコンテナ間にはプライベートネットワークが形成され，他のユーザからのアクセスを防ぐことが可能（</a:t>
            </a:r>
            <a:r>
              <a:rPr lang="en-US" altLang="ja-JP" dirty="0" err="1"/>
              <a:t>OpenFlow</a:t>
            </a:r>
            <a:r>
              <a:rPr lang="ja-JP" altLang="en-US" dirty="0"/>
              <a:t>によるスライスの実現）</a:t>
            </a:r>
          </a:p>
          <a:p>
            <a:r>
              <a:rPr lang="ja-JP" altLang="en-US" dirty="0"/>
              <a:t>コントローラとネットワーク管理用端末は独自の管理用ネットワークを持ち，ユーザからのアクセスを受けない（</a:t>
            </a:r>
            <a:r>
              <a:rPr lang="en-US" altLang="ja-JP" dirty="0" err="1"/>
              <a:t>OpenFlow</a:t>
            </a:r>
            <a:r>
              <a:rPr lang="ja-JP" altLang="en-US" dirty="0"/>
              <a:t>によるスライスの実現）</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6</a:t>
            </a:fld>
            <a:endParaRPr kumimoji="1" lang="ja-JP" altLang="en-US"/>
          </a:p>
        </p:txBody>
      </p:sp>
    </p:spTree>
    <p:extLst>
      <p:ext uri="{BB962C8B-B14F-4D97-AF65-F5344CB8AC3E}">
        <p14:creationId xmlns:p14="http://schemas.microsoft.com/office/powerpoint/2010/main" val="176697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スイッチ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ネットワークを構成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7</a:t>
            </a:fld>
            <a:endParaRPr kumimoji="1" lang="ja-JP" altLang="en-US"/>
          </a:p>
        </p:txBody>
      </p:sp>
    </p:spTree>
    <p:extLst>
      <p:ext uri="{BB962C8B-B14F-4D97-AF65-F5344CB8AC3E}">
        <p14:creationId xmlns:p14="http://schemas.microsoft.com/office/powerpoint/2010/main" val="379628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コントローラ（制御プレーン）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スイッチをマネージメントするインターフェース</a:t>
            </a:r>
          </a:p>
          <a:p>
            <a:pPr lvl="1"/>
            <a:r>
              <a:rPr lang="ja-JP" altLang="en-US" dirty="0"/>
              <a:t>トポロジ情報を管理用端末に返すための制御プレーンインターフェース</a:t>
            </a:r>
          </a:p>
          <a:p>
            <a:r>
              <a:rPr lang="ja-JP" altLang="en-US" dirty="0" smtClean="0"/>
              <a:t>機能</a:t>
            </a:r>
            <a:endParaRPr lang="ja-JP" altLang="en-US" dirty="0"/>
          </a:p>
          <a:p>
            <a:pPr lvl="1"/>
            <a:r>
              <a:rPr lang="en-US" altLang="ja-JP" dirty="0" err="1"/>
              <a:t>OpenFlow</a:t>
            </a:r>
            <a:r>
              <a:rPr lang="ja-JP" altLang="en-US" dirty="0"/>
              <a:t>を用いたスイッチの管理，制御</a:t>
            </a:r>
          </a:p>
          <a:p>
            <a:pPr lvl="1"/>
            <a:r>
              <a:rPr lang="en-US" altLang="ja-JP" dirty="0"/>
              <a:t>Web</a:t>
            </a:r>
            <a:r>
              <a:rPr lang="ja-JP" altLang="en-US" dirty="0"/>
              <a:t>サーバ（管理用端末によるトポロジ情報の確認用）</a:t>
            </a:r>
          </a:p>
          <a:p>
            <a:r>
              <a:rPr lang="ja-JP" altLang="en-US" dirty="0" smtClean="0"/>
              <a:t>スライス</a:t>
            </a:r>
            <a:endParaRPr lang="ja-JP" altLang="en-US" dirty="0"/>
          </a:p>
          <a:p>
            <a:pPr lvl="1"/>
            <a:r>
              <a:rPr lang="en-US" altLang="ja-JP" dirty="0"/>
              <a:t>NW</a:t>
            </a:r>
            <a:r>
              <a:rPr lang="ja-JP" altLang="en-US" dirty="0"/>
              <a:t>管理スライス，</a:t>
            </a:r>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8</a:t>
            </a:fld>
            <a:endParaRPr kumimoji="1" lang="ja-JP" altLang="en-US"/>
          </a:p>
        </p:txBody>
      </p:sp>
    </p:spTree>
    <p:extLst>
      <p:ext uri="{BB962C8B-B14F-4D97-AF65-F5344CB8AC3E}">
        <p14:creationId xmlns:p14="http://schemas.microsoft.com/office/powerpoint/2010/main" val="16916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管理用端末</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インターフェース： </a:t>
            </a:r>
          </a:p>
          <a:p>
            <a:pPr lvl="1"/>
            <a:r>
              <a:rPr lang="ja-JP" altLang="en-US" dirty="0"/>
              <a:t>トポロジ情報をコントローラに要求するための制御プレーンインターフェース</a:t>
            </a:r>
          </a:p>
          <a:p>
            <a:r>
              <a:rPr lang="ja-JP" altLang="en-US" dirty="0"/>
              <a:t>機能： </a:t>
            </a:r>
          </a:p>
          <a:p>
            <a:pPr lvl="1"/>
            <a:r>
              <a:rPr lang="ja-JP" altLang="en-US" dirty="0"/>
              <a:t>ブラウザによってコントローラ上の</a:t>
            </a:r>
            <a:r>
              <a:rPr lang="en-US" altLang="ja-JP" dirty="0"/>
              <a:t>Web</a:t>
            </a:r>
            <a:r>
              <a:rPr lang="ja-JP" altLang="en-US" dirty="0"/>
              <a:t>インターフェースにアクセスし，トポロジを確認</a:t>
            </a:r>
          </a:p>
          <a:p>
            <a:r>
              <a:rPr lang="ja-JP" altLang="en-US" dirty="0"/>
              <a:t>スライス： </a:t>
            </a:r>
          </a:p>
          <a:p>
            <a:pPr lvl="1"/>
            <a:r>
              <a:rPr lang="en-US" altLang="ja-JP" dirty="0"/>
              <a:t>NW</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9</a:t>
            </a:fld>
            <a:endParaRPr kumimoji="1" lang="ja-JP" altLang="en-US"/>
          </a:p>
        </p:txBody>
      </p:sp>
    </p:spTree>
    <p:extLst>
      <p:ext uri="{BB962C8B-B14F-4D97-AF65-F5344CB8AC3E}">
        <p14:creationId xmlns:p14="http://schemas.microsoft.com/office/powerpoint/2010/main" val="40761673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1013</TotalTime>
  <Words>2037</Words>
  <Application>Microsoft Office PowerPoint</Application>
  <PresentationFormat>画面に合わせる (4:3)</PresentationFormat>
  <Paragraphs>395</Paragraphs>
  <Slides>34</Slides>
  <Notes>11</Notes>
  <HiddenSlides>9</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Office テーマ</vt:lpstr>
      <vt:lpstr>情報ネットワーク学演習 II （Mini IaaSの実装）</vt:lpstr>
      <vt:lpstr>0. 概要</vt:lpstr>
      <vt:lpstr>1. ネットワークモデル</vt:lpstr>
      <vt:lpstr>Cプレーン</vt:lpstr>
      <vt:lpstr>Uプレーン</vt:lpstr>
      <vt:lpstr>IaaSの機能</vt:lpstr>
      <vt:lpstr>スイッチ</vt:lpstr>
      <vt:lpstr>コントローラ（制御プレーン） </vt:lpstr>
      <vt:lpstr>管理用端末</vt:lpstr>
      <vt:lpstr>ユーザ端末 </vt:lpstr>
      <vt:lpstr>VMマネージャ</vt:lpstr>
      <vt:lpstr>VMサーバ</vt:lpstr>
      <vt:lpstr>コンテナ</vt:lpstr>
      <vt:lpstr>2.2 動作例</vt:lpstr>
      <vt:lpstr>2.2.1 ユーザのコンテナ立ち上げ要求</vt:lpstr>
      <vt:lpstr>2.2.2 コンテナ立ち上げ要求の転送</vt:lpstr>
      <vt:lpstr>2.2.3 コンテナ情報の通知</vt:lpstr>
      <vt:lpstr>2.2.4 コンテナ操作</vt:lpstr>
      <vt:lpstr>2.2.5 スライス形成</vt:lpstr>
      <vt:lpstr>2.2.6 排他処理</vt:lpstr>
      <vt:lpstr>PowerPoint プレゼンテーション</vt:lpstr>
      <vt:lpstr>2.4 ユーザ端末用インターフェース</vt:lpstr>
      <vt:lpstr>2.4 コントローラ用画面</vt:lpstr>
      <vt:lpstr>3. 独自機能（故障スイッチ回避）</vt:lpstr>
      <vt:lpstr>3.1 コントローラのスイッチ故障検知</vt:lpstr>
      <vt:lpstr>PowerPoint プレゼンテーション</vt:lpstr>
      <vt:lpstr>3.2 具体的な実装</vt:lpstr>
      <vt:lpstr>4. まとめ</vt:lpstr>
      <vt:lpstr>PowerPoint プレゼンテーション</vt:lpstr>
      <vt:lpstr>質疑</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nishikori</dc:creator>
  <cp:lastModifiedBy>FJ-USER</cp:lastModifiedBy>
  <cp:revision>95</cp:revision>
  <dcterms:created xsi:type="dcterms:W3CDTF">2017-01-25T04:48:23Z</dcterms:created>
  <dcterms:modified xsi:type="dcterms:W3CDTF">2017-02-05T17:18:38Z</dcterms:modified>
</cp:coreProperties>
</file>