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306" r:id="rId4"/>
    <p:sldId id="291" r:id="rId5"/>
    <p:sldId id="304" r:id="rId6"/>
    <p:sldId id="305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10" autoAdjust="0"/>
    <p:restoredTop sz="86387" autoAdjust="0"/>
  </p:normalViewPr>
  <p:slideViewPr>
    <p:cSldViewPr snapToGrid="0">
      <p:cViewPr varScale="1">
        <p:scale>
          <a:sx n="60" d="100"/>
          <a:sy n="60" d="100"/>
        </p:scale>
        <p:origin x="11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2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情報ネットワーク学</a:t>
            </a:r>
            <a:r>
              <a:rPr lang="ja-JP" altLang="en-US" sz="5400" dirty="0" smtClean="0"/>
              <a:t>演習 </a:t>
            </a:r>
            <a:r>
              <a:rPr lang="en-US" altLang="ja-JP" sz="5400" dirty="0" smtClean="0"/>
              <a:t>II</a:t>
            </a:r>
            <a:br>
              <a:rPr lang="en-US" altLang="ja-JP" sz="5400" dirty="0" smtClean="0"/>
            </a:br>
            <a:r>
              <a:rPr lang="ja-JP" altLang="en-US" sz="4400" dirty="0" smtClean="0"/>
              <a:t>（</a:t>
            </a:r>
            <a:r>
              <a:rPr lang="en-US" altLang="ja-JP" sz="4400" dirty="0" smtClean="0"/>
              <a:t>IaaS</a:t>
            </a:r>
            <a:r>
              <a:rPr lang="ja-JP" altLang="en-US" sz="4400" dirty="0" smtClean="0"/>
              <a:t>の実装）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2604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  <a:p>
            <a:r>
              <a:rPr lang="ja-JP" altLang="en-US" dirty="0"/>
              <a:t>阿部 </a:t>
            </a:r>
            <a:r>
              <a:rPr lang="ja-JP" altLang="en-US" dirty="0" smtClean="0"/>
              <a:t>修也</a:t>
            </a:r>
            <a:endParaRPr lang="en-US" altLang="ja-JP" dirty="0" smtClean="0"/>
          </a:p>
          <a:p>
            <a:r>
              <a:rPr lang="ja-JP" altLang="en-US" dirty="0"/>
              <a:t>西村 友佑</a:t>
            </a:r>
          </a:p>
          <a:p>
            <a:r>
              <a:rPr lang="ja-JP" altLang="en-US" dirty="0"/>
              <a:t>佐竹 幸</a:t>
            </a:r>
            <a:r>
              <a:rPr lang="ja-JP" altLang="en-US" dirty="0" smtClean="0"/>
              <a:t>大</a:t>
            </a:r>
            <a:endParaRPr lang="en-US" altLang="ja-JP" dirty="0" smtClean="0"/>
          </a:p>
          <a:p>
            <a:r>
              <a:rPr kumimoji="1" lang="ja-JP" altLang="en-US" dirty="0" smtClean="0"/>
              <a:t>錦織 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61476" y="1723348"/>
            <a:ext cx="1228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s</a:t>
            </a:r>
            <a:r>
              <a:rPr lang="en-US" altLang="ja-JP" b="1" dirty="0" err="1" smtClean="0">
                <a:solidFill>
                  <a:srgbClr val="FF0000"/>
                </a:solidFill>
              </a:rPr>
              <a:t>sh</a:t>
            </a:r>
            <a:r>
              <a:rPr lang="ja-JP" altLang="en-US" b="1" dirty="0" smtClean="0">
                <a:solidFill>
                  <a:srgbClr val="FF0000"/>
                </a:solidFill>
              </a:rPr>
              <a:t>によりコンテナを操作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/>
          <p:cNvSpPr/>
          <p:nvPr/>
        </p:nvSpPr>
        <p:spPr>
          <a:xfrm rot="10800000">
            <a:off x="3411000" y="4370602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6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410999" y="3033569"/>
            <a:ext cx="258348" cy="128384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角丸四角形 139"/>
          <p:cNvSpPr/>
          <p:nvPr/>
        </p:nvSpPr>
        <p:spPr>
          <a:xfrm rot="10800000">
            <a:off x="3411000" y="4372000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36977" y="1359371"/>
            <a:ext cx="153796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FF0000"/>
                </a:solidFill>
              </a:rPr>
              <a:t>プライベート</a:t>
            </a:r>
            <a:r>
              <a:rPr lang="ja-JP" altLang="en-US" b="1" dirty="0">
                <a:solidFill>
                  <a:srgbClr val="FF0000"/>
                </a:solidFill>
              </a:rPr>
              <a:t>なネットワーク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形成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1332" y="2195117"/>
            <a:ext cx="3585618" cy="1397102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 rot="17585945">
            <a:off x="2563810" y="3091622"/>
            <a:ext cx="2122903" cy="1274081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" y="1330206"/>
            <a:ext cx="755702" cy="6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テキスト ボックス 100"/>
          <p:cNvSpPr txBox="1"/>
          <p:nvPr/>
        </p:nvSpPr>
        <p:spPr>
          <a:xfrm>
            <a:off x="780048" y="121565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ユーザ端末</a:t>
            </a:r>
            <a:endParaRPr lang="en-US" altLang="ja-JP" sz="1200" dirty="0" smtClean="0"/>
          </a:p>
        </p:txBody>
      </p:sp>
      <p:cxnSp>
        <p:nvCxnSpPr>
          <p:cNvPr id="6" name="直線コネクタ 5"/>
          <p:cNvCxnSpPr>
            <a:stCxn id="100" idx="3"/>
          </p:cNvCxnSpPr>
          <p:nvPr/>
        </p:nvCxnSpPr>
        <p:spPr>
          <a:xfrm>
            <a:off x="798228" y="1636555"/>
            <a:ext cx="2712682" cy="135358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3410999" y="3033569"/>
            <a:ext cx="258348" cy="128384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 rot="10800000">
            <a:off x="3410992" y="4369533"/>
            <a:ext cx="267595" cy="251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034667" y="5454013"/>
            <a:ext cx="153796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b="1" dirty="0" smtClean="0">
                <a:solidFill>
                  <a:srgbClr val="7030A0"/>
                </a:solidFill>
              </a:rPr>
              <a:t>アクセス不可</a:t>
            </a:r>
            <a:endParaRPr lang="en-US" altLang="ja-JP" b="1" dirty="0" smtClean="0">
              <a:solidFill>
                <a:srgbClr val="7030A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056697" y="4086300"/>
            <a:ext cx="2285221" cy="136771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 flipV="1">
            <a:off x="2572636" y="4238701"/>
            <a:ext cx="921682" cy="12153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独自機能（</a:t>
            </a:r>
            <a:r>
              <a:rPr kumimoji="1" lang="ja-JP" altLang="en-US" dirty="0" smtClean="0"/>
              <a:t>故障スイッチ回避）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パフォーマンスの低下したスイッチの検出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送受信</a:t>
            </a:r>
            <a:r>
              <a:rPr kumimoji="1" lang="ja-JP" altLang="en-US" dirty="0" smtClean="0"/>
              <a:t>パケット数情報を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パス</a:t>
            </a:r>
            <a:r>
              <a:rPr kumimoji="1" lang="ja-JP" altLang="en-US" dirty="0" smtClean="0"/>
              <a:t>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コントローラが定期的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各スイッチ</a:t>
                </a:r>
                <a:r>
                  <a:rPr kumimoji="1" lang="ja-JP" altLang="en-US" dirty="0" smtClean="0"/>
                  <a:t>に</a:t>
                </a:r>
                <a:r>
                  <a:rPr lang="ja-JP" altLang="en-US" dirty="0"/>
                  <a:t>以下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情報を</a:t>
                </a:r>
                <a:r>
                  <a:rPr kumimoji="1" lang="en-US" altLang="ja-JP" dirty="0" err="1" smtClean="0"/>
                  <a:t>dpid</a:t>
                </a:r>
                <a:r>
                  <a:rPr kumimoji="1" lang="ja-JP" altLang="en-US" dirty="0" smtClean="0"/>
                  <a:t>ごとに要求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流出パケット数：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流入</a:t>
                </a:r>
                <a:r>
                  <a:rPr lang="ja-JP" altLang="en-US" dirty="0" smtClean="0"/>
                  <a:t>パケット数：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/>
                  <a:t>現在</a:t>
                </a:r>
                <a:r>
                  <a:rPr lang="ja-JP" altLang="en-US" dirty="0" smtClean="0"/>
                  <a:t>時刻：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以下の指標を計算</a:t>
                </a:r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kumimoji="1" lang="ja-JP" altLang="en-US" dirty="0" smtClean="0"/>
                  <a:t>流</a:t>
                </a:r>
                <a:r>
                  <a:rPr kumimoji="1" lang="ja-JP" altLang="en-US" dirty="0" smtClean="0"/>
                  <a:t>出入比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スループット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ja-JP" sz="32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851"/>
                <a:ext cx="7886700" cy="4351338"/>
              </a:xfrm>
              <a:blipFill rotWithShape="0">
                <a:blip r:embed="rId2"/>
                <a:stretch>
                  <a:fillRect l="-162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故障スイッチのパス計算除外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ja-JP" altLang="en-US" dirty="0"/>
              <a:t>以下の表に従って故障有無の</a:t>
            </a:r>
            <a:r>
              <a:rPr lang="ja-JP" altLang="en-US" dirty="0" smtClean="0"/>
              <a:t>判断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ja-JP" altLang="en-US" dirty="0" smtClean="0"/>
              <a:t>パス計算時に故障スイッチを除外してパス計算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 smtClean="0"/>
                            <a:t>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892656"/>
                  </p:ext>
                </p:extLst>
              </p:nvPr>
            </p:nvGraphicFramePr>
            <p:xfrm>
              <a:off x="2318084" y="2562202"/>
              <a:ext cx="450783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118"/>
                    <a:gridCol w="1175119"/>
                    <a:gridCol w="215759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000" r="-2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6000" r="-18549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状態判断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16000" r="-2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116000" r="-18549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tx1"/>
                              </a:solidFill>
                            </a:rPr>
                            <a:t>正常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13158" r="-2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213158" r="-18549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17333" r="-2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317333" r="-18549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正常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417333" r="-2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8" t="-417333" r="-18549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rgbClr val="FF0000"/>
                              </a:solidFill>
                            </a:rPr>
                            <a:t>故障</a:t>
                          </a:r>
                          <a:endParaRPr kumimoji="1" lang="ja-JP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閾値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は予め決定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55" y="4848202"/>
                <a:ext cx="364256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8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基礎的な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を実装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ユーザ端末がコンテナの立ち上げを要求</a:t>
            </a:r>
            <a:endParaRPr lang="en-US" altLang="ja-JP" dirty="0"/>
          </a:p>
          <a:p>
            <a:pPr lvl="1"/>
            <a:r>
              <a:rPr lang="ja-JP" altLang="en-US" dirty="0" smtClean="0"/>
              <a:t>プライベートなスライス</a:t>
            </a:r>
            <a:r>
              <a:rPr lang="ja-JP" altLang="en-US" dirty="0"/>
              <a:t>を形成</a:t>
            </a:r>
            <a:endParaRPr lang="en-US" altLang="ja-JP" dirty="0"/>
          </a:p>
          <a:p>
            <a:r>
              <a:rPr lang="ja-JP" altLang="en-US" dirty="0" smtClean="0"/>
              <a:t>故障スイッチのパス除外機能を実装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コントローラ</a:t>
            </a:r>
            <a:r>
              <a:rPr lang="ja-JP" altLang="en-US" dirty="0"/>
              <a:t>のスイッチ故障</a:t>
            </a:r>
            <a:r>
              <a:rPr lang="ja-JP" altLang="en-US" dirty="0" smtClean="0"/>
              <a:t>検知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流</a:t>
            </a:r>
            <a:r>
              <a:rPr kumimoji="1" lang="ja-JP" altLang="en-US" dirty="0" smtClean="0"/>
              <a:t>出入比とスループットから判断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故障スイッチをパス計算時に除外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5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IaaS</a:t>
            </a:r>
            <a:r>
              <a:rPr lang="ja-JP" altLang="en-US" dirty="0" smtClean="0"/>
              <a:t>の機能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ネットワークモデル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</a:t>
            </a:r>
            <a:r>
              <a:rPr lang="ja-JP" altLang="en-US" dirty="0" smtClean="0"/>
              <a:t>した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機能の概要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各端末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説明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動作</a:t>
            </a:r>
            <a:r>
              <a:rPr kumimoji="1" lang="ja-JP" altLang="en-US" dirty="0"/>
              <a:t>例</a:t>
            </a:r>
            <a:endParaRPr kumimoji="1" lang="en-US" altLang="ja-JP" dirty="0" smtClean="0"/>
          </a:p>
          <a:p>
            <a:r>
              <a:rPr lang="ja-JP" altLang="en-US" dirty="0" smtClean="0"/>
              <a:t>独自機能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故障</a:t>
            </a:r>
            <a:r>
              <a:rPr kumimoji="1" lang="ja-JP" altLang="en-US" dirty="0"/>
              <a:t>検知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デモ用スライド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43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コントローラ（しお）を</a:t>
            </a:r>
            <a:r>
              <a:rPr lang="ja-JP" altLang="en-US" dirty="0"/>
              <a:t>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側</a:t>
            </a:r>
            <a:r>
              <a:rPr lang="ja-JP" altLang="en-US" dirty="0"/>
              <a:t>の</a:t>
            </a:r>
            <a:r>
              <a:rPr lang="en-US" altLang="ja-JP" dirty="0"/>
              <a:t>REST API</a:t>
            </a:r>
            <a:r>
              <a:rPr lang="ja-JP" altLang="en-US" dirty="0"/>
              <a:t>を起動</a:t>
            </a:r>
          </a:p>
          <a:p>
            <a:r>
              <a:rPr lang="ja-JP" altLang="en-US" dirty="0" smtClean="0"/>
              <a:t>コントローラ</a:t>
            </a:r>
            <a:r>
              <a:rPr lang="ja-JP" altLang="en-US" dirty="0"/>
              <a:t>（しお）</a:t>
            </a:r>
            <a:r>
              <a:rPr lang="ja-JP" altLang="en-US" dirty="0" smtClean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端末から</a:t>
            </a:r>
            <a:r>
              <a:rPr lang="en-US" altLang="ja-JP" dirty="0"/>
              <a:t>ping</a:t>
            </a:r>
            <a:r>
              <a:rPr lang="ja-JP" altLang="en-US" dirty="0"/>
              <a:t>を送る（適当宛）</a:t>
            </a:r>
          </a:p>
          <a:p>
            <a:r>
              <a:rPr lang="ja-JP" altLang="en-US" dirty="0"/>
              <a:t>管理用</a:t>
            </a:r>
            <a:r>
              <a:rPr lang="ja-JP" altLang="en-US" dirty="0" smtClean="0"/>
              <a:t>端末</a:t>
            </a:r>
            <a:r>
              <a:rPr lang="ja-JP" altLang="en-US" dirty="0"/>
              <a:t>（しお）</a:t>
            </a:r>
            <a:r>
              <a:rPr lang="ja-JP" altLang="en-US" dirty="0" smtClean="0"/>
              <a:t>から</a:t>
            </a:r>
            <a:r>
              <a:rPr lang="ja-JP" altLang="en-US" dirty="0"/>
              <a:t>コントローラに向かって</a:t>
            </a:r>
            <a:r>
              <a:rPr lang="en-US" altLang="ja-JP" dirty="0"/>
              <a:t>ping</a:t>
            </a:r>
            <a:r>
              <a:rPr lang="ja-JP" altLang="en-US" dirty="0"/>
              <a:t>を送る</a:t>
            </a:r>
          </a:p>
          <a:p>
            <a:r>
              <a:rPr lang="en-US" altLang="ja-JP" dirty="0"/>
              <a:t>.1.6</a:t>
            </a:r>
            <a:r>
              <a:rPr lang="ja-JP" altLang="en-US" dirty="0"/>
              <a:t>（にしこ）から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/>
              <a:t>.1.4</a:t>
            </a:r>
            <a:r>
              <a:rPr lang="ja-JP" altLang="en-US" dirty="0"/>
              <a:t>（あべ）から</a:t>
            </a:r>
            <a:r>
              <a:rPr lang="en-US" altLang="ja-JP" dirty="0"/>
              <a:t>ping</a:t>
            </a:r>
            <a:r>
              <a:rPr lang="ja-JP" altLang="en-US" dirty="0"/>
              <a:t>を送る（</a:t>
            </a:r>
            <a:r>
              <a:rPr lang="en-US" altLang="ja-JP" dirty="0"/>
              <a:t>.1.251</a:t>
            </a:r>
            <a:r>
              <a:rPr lang="ja-JP" altLang="en-US" dirty="0"/>
              <a:t>宛）</a:t>
            </a:r>
          </a:p>
          <a:p>
            <a:r>
              <a:rPr lang="en-US" altLang="ja-JP" dirty="0" smtClean="0"/>
              <a:t>.1.222(</a:t>
            </a:r>
            <a:r>
              <a:rPr lang="ja-JP" altLang="en-US" dirty="0" smtClean="0"/>
              <a:t>さたけ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ping</a:t>
            </a:r>
            <a:r>
              <a:rPr lang="ja-JP" altLang="en-US" dirty="0" smtClean="0"/>
              <a:t>を送る（</a:t>
            </a:r>
            <a:r>
              <a:rPr lang="en-US" altLang="ja-JP" dirty="0"/>
              <a:t> .</a:t>
            </a:r>
            <a:r>
              <a:rPr lang="en-US" altLang="ja-JP" dirty="0" smtClean="0"/>
              <a:t>1.6</a:t>
            </a:r>
            <a:r>
              <a:rPr lang="ja-JP" altLang="en-US" dirty="0" smtClean="0"/>
              <a:t>宛）</a:t>
            </a:r>
            <a:endParaRPr lang="ja-JP" altLang="en-US" dirty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.1.6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/>
              <a:t>ページを</a:t>
            </a:r>
            <a:r>
              <a:rPr lang="ja-JP" altLang="en-US" dirty="0" smtClean="0"/>
              <a:t>見る</a:t>
            </a:r>
            <a:endParaRPr lang="en-US" altLang="ja-JP" dirty="0" smtClean="0"/>
          </a:p>
          <a:p>
            <a:r>
              <a:rPr lang="en-US" altLang="ja-JP" dirty="0"/>
              <a:t>.1.222(</a:t>
            </a:r>
            <a:r>
              <a:rPr lang="ja-JP" altLang="en-US" dirty="0"/>
              <a:t>さたけ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ja-JP" altLang="en-US" dirty="0" smtClean="0"/>
              <a:t>コンテナ立ち上げ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7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人目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参加ユーザ端末が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を打つ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</a:t>
            </a:r>
            <a:r>
              <a:rPr lang="ja-JP" altLang="en-US" dirty="0" smtClean="0"/>
              <a:t>にブラウザでアクセス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ブラウザでコンテナ立ち上げ要求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立ち上がったコンテナの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管理用端末に</a:t>
            </a:r>
            <a:r>
              <a:rPr kumimoji="1" lang="en-US" altLang="ja-JP" dirty="0" smtClean="0"/>
              <a:t>ping</a:t>
            </a:r>
            <a:r>
              <a:rPr lang="ja-JP" altLang="en-US" dirty="0" smtClean="0"/>
              <a:t>を打つ（通らないことの確認）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7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基礎機能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人目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参加</a:t>
            </a:r>
            <a:r>
              <a:rPr lang="ja-JP" altLang="en-US" dirty="0"/>
              <a:t>ユーザ端末が</a:t>
            </a:r>
            <a:r>
              <a:rPr lang="en-US" altLang="ja-JP" dirty="0"/>
              <a:t>ping</a:t>
            </a:r>
            <a:r>
              <a:rPr lang="ja-JP" altLang="en-US" dirty="0"/>
              <a:t>を打つ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サーバ（</a:t>
            </a:r>
            <a:r>
              <a:rPr lang="en-US" altLang="ja-JP" dirty="0" smtClean="0"/>
              <a:t>192.168.1.6</a:t>
            </a:r>
            <a:r>
              <a:rPr lang="ja-JP" altLang="en-US" dirty="0" smtClean="0"/>
              <a:t>）</a:t>
            </a:r>
            <a:r>
              <a:rPr lang="ja-JP" altLang="en-US" dirty="0"/>
              <a:t>にブラウザでアクセス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ブラウザでコンテナ立ち上げ要求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立ち上がったコンテナの</a:t>
            </a:r>
            <a:r>
              <a:rPr lang="en-US" altLang="ja-JP" dirty="0"/>
              <a:t>IP</a:t>
            </a:r>
            <a:r>
              <a:rPr lang="ja-JP" altLang="en-US" dirty="0"/>
              <a:t>アドレスに</a:t>
            </a:r>
            <a:r>
              <a:rPr lang="en-US" altLang="ja-JP" dirty="0" err="1" smtClean="0"/>
              <a:t>ssh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r>
              <a:rPr lang="ja-JP" altLang="en-US" dirty="0">
                <a:solidFill>
                  <a:srgbClr val="FF0000"/>
                </a:solidFill>
              </a:rPr>
              <a:t>目</a:t>
            </a:r>
            <a:r>
              <a:rPr lang="ja-JP" altLang="en-US" dirty="0" smtClean="0">
                <a:solidFill>
                  <a:srgbClr val="FF0000"/>
                </a:solidFill>
              </a:rPr>
              <a:t>のコンテナに</a:t>
            </a:r>
            <a:r>
              <a:rPr lang="en-US" altLang="ja-JP" dirty="0" smtClean="0">
                <a:solidFill>
                  <a:srgbClr val="FF0000"/>
                </a:solidFill>
              </a:rPr>
              <a:t>ping</a:t>
            </a:r>
            <a:r>
              <a:rPr lang="ja-JP" altLang="en-US" dirty="0" smtClean="0">
                <a:solidFill>
                  <a:srgbClr val="FF0000"/>
                </a:solidFill>
              </a:rPr>
              <a:t>を打つ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5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>
              <a:endCxn id="192" idx="2"/>
            </p:cNvCxnSpPr>
            <p:nvPr/>
          </p:nvCxnSpPr>
          <p:spPr>
            <a:xfrm rot="10800000" flipH="1">
              <a:off x="2690723" y="1754612"/>
              <a:ext cx="574950" cy="2100051"/>
            </a:xfrm>
            <a:prstGeom prst="bentConnector4">
              <a:avLst>
                <a:gd name="adj1" fmla="val -39760"/>
                <a:gd name="adj2" fmla="val 552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ユーザ端末が</a:t>
            </a:r>
            <a:r>
              <a:rPr kumimoji="1" lang="ja-JP" altLang="en-US" dirty="0" smtClean="0"/>
              <a:t>コンテナの立ち上げを要求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 smtClean="0"/>
              <a:t>ユーザ端末は</a:t>
            </a:r>
            <a:r>
              <a:rPr lang="en-US" altLang="ja-JP" dirty="0" err="1" smtClean="0"/>
              <a:t>ssh</a:t>
            </a:r>
            <a:r>
              <a:rPr lang="ja-JP" altLang="en-US" dirty="0" smtClean="0"/>
              <a:t>によりコンテナを操作</a:t>
            </a:r>
            <a:endParaRPr kumimoji="1" lang="en-US" altLang="ja-JP" dirty="0" smtClean="0"/>
          </a:p>
          <a:p>
            <a:r>
              <a:rPr lang="ja-JP" altLang="en-US" dirty="0" smtClean="0"/>
              <a:t>スライスを形成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ユーザ端末とコンテナごと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FF0000"/>
                </a:solidFill>
              </a:rPr>
              <a:t>プライベート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なネットワーク</a:t>
            </a:r>
            <a:r>
              <a:rPr kumimoji="1" lang="ja-JP" altLang="en-US" dirty="0" smtClean="0"/>
              <a:t>を形成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 smtClean="0"/>
              <a:t>他端末</a:t>
            </a:r>
            <a:r>
              <a:rPr lang="ja-JP" altLang="en-US" dirty="0" smtClean="0"/>
              <a:t>からはそのコンテナにアクセス</a:t>
            </a:r>
            <a:r>
              <a:rPr lang="ja-JP" altLang="en-US" dirty="0" smtClean="0"/>
              <a:t>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コントローラなどは独自の管理用スライスを形成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8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サーバを通して</a:t>
            </a:r>
            <a:r>
              <a:rPr lang="en-US" altLang="ja-JP" dirty="0" smtClean="0"/>
              <a:t>VM</a:t>
            </a:r>
            <a:r>
              <a:rPr lang="ja-JP" altLang="en-US" dirty="0" smtClean="0"/>
              <a:t>マネージャ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コンテナ</a:t>
            </a:r>
            <a:r>
              <a:rPr lang="ja-JP" altLang="en-US" dirty="0" smtClean="0"/>
              <a:t>立ち上げを要求する端末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立ち上げた</a:t>
            </a:r>
            <a:r>
              <a:rPr lang="ja-JP" altLang="en-US" dirty="0" smtClean="0"/>
              <a:t>コンテナ</a:t>
            </a:r>
            <a:r>
              <a:rPr lang="ja-JP" altLang="en-US" dirty="0" smtClean="0"/>
              <a:t>と通信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ネットワークを管理するための端末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によりネットワークスライス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構築</a:t>
            </a:r>
            <a:r>
              <a:rPr lang="ja-JP" altLang="en-US" dirty="0" smtClean="0"/>
              <a:t>・削除</a:t>
            </a:r>
            <a:r>
              <a:rPr lang="ja-JP" altLang="en-US" dirty="0"/>
              <a:t>を</a:t>
            </a:r>
            <a:r>
              <a:rPr lang="ja-JP" altLang="en-US" dirty="0" smtClean="0"/>
              <a:t>要求可能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OpenFlow</a:t>
            </a:r>
            <a:r>
              <a:rPr lang="ja-JP" altLang="en-US" dirty="0"/>
              <a:t>のメッセージを用いてスイッチに指示を与える端末</a:t>
            </a:r>
            <a:endParaRPr lang="en-US" altLang="ja-JP" dirty="0"/>
          </a:p>
          <a:p>
            <a:pPr lvl="1"/>
            <a:r>
              <a:rPr lang="ja-JP" altLang="en-US" dirty="0"/>
              <a:t>トポロジ情報，スライス情報を管理</a:t>
            </a:r>
          </a:p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アドレスが</a:t>
            </a:r>
            <a:r>
              <a:rPr lang="ja-JP" altLang="en-US" dirty="0"/>
              <a:t>割り当</a:t>
            </a:r>
            <a:r>
              <a:rPr lang="ja-JP" altLang="en-US" dirty="0" smtClean="0"/>
              <a:t>てられる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ネットワークを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ルータとして機能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スライス内</a:t>
            </a:r>
            <a:r>
              <a:rPr lang="ja-JP" altLang="en-US" dirty="0"/>
              <a:t>通信を実現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カギ線コネクタ 139"/>
            <p:cNvCxnSpPr>
              <a:endCxn id="192" idx="2"/>
            </p:cNvCxnSpPr>
            <p:nvPr/>
          </p:nvCxnSpPr>
          <p:spPr>
            <a:xfrm rot="10800000" flipH="1">
              <a:off x="2690723" y="1754612"/>
              <a:ext cx="574950" cy="2100051"/>
            </a:xfrm>
            <a:prstGeom prst="bentConnector4">
              <a:avLst>
                <a:gd name="adj1" fmla="val -39760"/>
                <a:gd name="adj2" fmla="val 552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132" idx="3"/>
            <a:endCxn id="189" idx="1"/>
          </p:cNvCxnSpPr>
          <p:nvPr/>
        </p:nvCxnSpPr>
        <p:spPr>
          <a:xfrm flipV="1">
            <a:off x="2061882" y="2942934"/>
            <a:ext cx="1288182" cy="8133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329430" y="1525862"/>
            <a:ext cx="13888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ユーザ端末がコンテナの立ち上げ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smtClean="0">
                <a:solidFill>
                  <a:srgbClr val="FF0000"/>
                </a:solidFill>
              </a:rPr>
              <a:t>要求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2061882" y="2942934"/>
            <a:ext cx="1288182" cy="8133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166" idx="0"/>
          </p:cNvCxnSpPr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13776" y="5174084"/>
            <a:ext cx="24445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ユーザのコンテナ立ち上げ要求を受けた</a:t>
            </a:r>
            <a:r>
              <a:rPr lang="en-US" altLang="ja-JP" b="1" dirty="0" smtClean="0">
                <a:solidFill>
                  <a:srgbClr val="FF0000"/>
                </a:solidFill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</a:rPr>
              <a:t>サーバが</a:t>
            </a:r>
            <a:r>
              <a:rPr lang="en-US" altLang="ja-JP" b="1" dirty="0" smtClean="0">
                <a:solidFill>
                  <a:srgbClr val="FF0000"/>
                </a:solidFill>
              </a:rPr>
              <a:t>VM manager</a:t>
            </a:r>
            <a:r>
              <a:rPr lang="ja-JP" altLang="en-US" b="1" dirty="0" smtClean="0">
                <a:solidFill>
                  <a:srgbClr val="FF0000"/>
                </a:solidFill>
              </a:rPr>
              <a:t>に要求を通知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107" name="図形グループ 106"/>
          <p:cNvGrpSpPr/>
          <p:nvPr/>
        </p:nvGrpSpPr>
        <p:grpSpPr>
          <a:xfrm>
            <a:off x="851001" y="1690689"/>
            <a:ext cx="7441998" cy="4246193"/>
            <a:chOff x="158532" y="156122"/>
            <a:chExt cx="9004818" cy="5137893"/>
          </a:xfrm>
        </p:grpSpPr>
        <p:cxnSp>
          <p:nvCxnSpPr>
            <p:cNvPr id="108" name="直線コネクタ 107"/>
            <p:cNvCxnSpPr>
              <a:endCxn id="193" idx="0"/>
            </p:cNvCxnSpPr>
            <p:nvPr/>
          </p:nvCxnSpPr>
          <p:spPr>
            <a:xfrm flipH="1">
              <a:off x="3522927" y="1121396"/>
              <a:ext cx="547423" cy="466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4120708" y="1671338"/>
              <a:ext cx="99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249650" y="1119780"/>
              <a:ext cx="209629" cy="468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93" idx="2"/>
            </p:cNvCxnSpPr>
            <p:nvPr/>
          </p:nvCxnSpPr>
          <p:spPr>
            <a:xfrm flipH="1">
              <a:off x="3277578" y="1754611"/>
              <a:ext cx="245349" cy="151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3930689" y="4986777"/>
              <a:ext cx="3703148" cy="3072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VM</a:t>
              </a:r>
              <a:r>
                <a:rPr kumimoji="1" lang="ja-JP" altLang="en-US" sz="1050" dirty="0" smtClean="0"/>
                <a:t>に割り当てる</a:t>
              </a:r>
              <a:r>
                <a:rPr kumimoji="1" lang="en-US" altLang="ja-JP" sz="1050" dirty="0" smtClean="0"/>
                <a:t>IP: 192.168.1.10 〜 192.168.1.199</a:t>
              </a:r>
              <a:endParaRPr kumimoji="1" lang="ja-JP" altLang="en-US" sz="1050" dirty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747001" y="2865856"/>
              <a:ext cx="9977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VM Manager</a:t>
              </a:r>
              <a:endParaRPr kumimoji="1" lang="ja-JP" altLang="en-US" sz="1200" dirty="0"/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3262230" y="3069217"/>
              <a:ext cx="1375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 / 24</a:t>
              </a:r>
              <a:endParaRPr kumimoji="1" lang="ja-JP" altLang="en-US" sz="1200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930689" y="277485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Switch Network</a:t>
              </a:r>
            </a:p>
            <a:p>
              <a:r>
                <a:rPr kumimoji="1" lang="en-US" altLang="ja-JP" sz="1200" dirty="0" smtClean="0"/>
                <a:t>(IP: 192.168.1.1)</a:t>
              </a:r>
              <a:endParaRPr kumimoji="1" lang="ja-JP" altLang="en-US" sz="12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98740" y="36974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ユーザ端末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192.68.1.200</a:t>
              </a:r>
            </a:p>
            <a:p>
              <a:r>
                <a:rPr lang="en-US" altLang="ja-JP" sz="1200" dirty="0" smtClean="0"/>
                <a:t>〜 192.168.1.232</a:t>
              </a:r>
              <a:endParaRPr lang="en-US" altLang="ja-JP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7309372" y="430738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管理用端末</a:t>
              </a:r>
              <a:endParaRPr lang="en-US" altLang="ja-JP" sz="1200" dirty="0" smtClean="0"/>
            </a:p>
            <a:p>
              <a:r>
                <a:rPr kumimoji="1" lang="en-US" altLang="ja-JP" sz="1200" dirty="0" smtClean="0"/>
                <a:t>IP: 192.168.1.7</a:t>
              </a:r>
            </a:p>
            <a:p>
              <a:r>
                <a:rPr lang="en-US" altLang="ja-JP" sz="1200" dirty="0" smtClean="0"/>
                <a:t>〜 192.168.1.9</a:t>
              </a:r>
              <a:endParaRPr lang="en-US" altLang="ja-JP" sz="1200" dirty="0"/>
            </a:p>
          </p:txBody>
        </p:sp>
        <p:grpSp>
          <p:nvGrpSpPr>
            <p:cNvPr id="118" name="図形グループ 117"/>
            <p:cNvGrpSpPr/>
            <p:nvPr/>
          </p:nvGrpSpPr>
          <p:grpSpPr>
            <a:xfrm>
              <a:off x="7351646" y="2073881"/>
              <a:ext cx="642909" cy="590146"/>
              <a:chOff x="7282054" y="2450531"/>
              <a:chExt cx="642909" cy="590146"/>
            </a:xfrm>
          </p:grpSpPr>
          <p:sp>
            <p:nvSpPr>
              <p:cNvPr id="194" name="円/楕円 193"/>
              <p:cNvSpPr/>
              <p:nvPr/>
            </p:nvSpPr>
            <p:spPr>
              <a:xfrm>
                <a:off x="7282054" y="2450531"/>
                <a:ext cx="642909" cy="5901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7395131" y="2525919"/>
                <a:ext cx="32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i="1" dirty="0" smtClean="0">
                    <a:latin typeface="HGPMinchoE" charset="-128"/>
                    <a:ea typeface="HGPMinchoE" charset="-128"/>
                    <a:cs typeface="HGPMinchoE" charset="-128"/>
                  </a:rPr>
                  <a:t>C</a:t>
                </a:r>
                <a:endParaRPr kumimoji="1" lang="ja-JP" altLang="en-US" b="1" i="1" dirty="0">
                  <a:latin typeface="HGPMinchoE" charset="-128"/>
                  <a:ea typeface="HGPMinchoE" charset="-128"/>
                  <a:cs typeface="HGPMinchoE" charset="-128"/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 rot="1626776">
              <a:off x="6465310" y="190805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・・・</a:t>
              </a:r>
              <a:endParaRPr kumimoji="1" lang="ja-JP" altLang="en-US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46894" y="4055691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192.168.1.3/24</a:t>
              </a:r>
              <a:endParaRPr kumimoji="1" lang="ja-JP" altLang="en-US" sz="1200" dirty="0"/>
            </a:p>
          </p:txBody>
        </p:sp>
        <p:pic>
          <p:nvPicPr>
            <p:cNvPr id="121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0" y="1141529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976" y="1130541"/>
              <a:ext cx="914400" cy="74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" name="図形グループ 122"/>
            <p:cNvGrpSpPr/>
            <p:nvPr/>
          </p:nvGrpSpPr>
          <p:grpSpPr>
            <a:xfrm>
              <a:off x="2944267" y="1447745"/>
              <a:ext cx="1377228" cy="434401"/>
              <a:chOff x="2832542" y="2161779"/>
              <a:chExt cx="1833091" cy="578187"/>
            </a:xfrm>
          </p:grpSpPr>
          <p:sp>
            <p:nvSpPr>
              <p:cNvPr id="189" name="角丸四角形 18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フローチャート: 端子 19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4" name="図形グループ 123"/>
            <p:cNvGrpSpPr/>
            <p:nvPr/>
          </p:nvGrpSpPr>
          <p:grpSpPr>
            <a:xfrm>
              <a:off x="4880619" y="1447745"/>
              <a:ext cx="1377228" cy="434401"/>
              <a:chOff x="2832542" y="2161779"/>
              <a:chExt cx="1833091" cy="578187"/>
            </a:xfrm>
          </p:grpSpPr>
          <p:sp>
            <p:nvSpPr>
              <p:cNvPr id="184" name="角丸四角形 183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角丸四角形 185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フローチャート: 端子 187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3930689" y="766480"/>
              <a:ext cx="1377228" cy="434401"/>
              <a:chOff x="2832542" y="2161779"/>
              <a:chExt cx="1833091" cy="578187"/>
            </a:xfrm>
          </p:grpSpPr>
          <p:sp>
            <p:nvSpPr>
              <p:cNvPr id="179" name="角丸四角形 178"/>
              <p:cNvSpPr/>
              <p:nvPr/>
            </p:nvSpPr>
            <p:spPr>
              <a:xfrm>
                <a:off x="314949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349190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3834306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4176711" y="2348545"/>
                <a:ext cx="221674" cy="2216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フローチャート: 端子 182"/>
              <p:cNvSpPr/>
              <p:nvPr/>
            </p:nvSpPr>
            <p:spPr>
              <a:xfrm>
                <a:off x="2832542" y="2161779"/>
                <a:ext cx="1833091" cy="578187"/>
              </a:xfrm>
              <a:prstGeom prst="flowChartTerminator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雲形吹き出し 125"/>
            <p:cNvSpPr/>
            <p:nvPr/>
          </p:nvSpPr>
          <p:spPr>
            <a:xfrm>
              <a:off x="2581578" y="156122"/>
              <a:ext cx="4200699" cy="2265146"/>
            </a:xfrm>
            <a:prstGeom prst="cloudCallout">
              <a:avLst>
                <a:gd name="adj1" fmla="val -21683"/>
                <a:gd name="adj2" fmla="val 43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/>
            <p:nvPr/>
          </p:nvCxnSpPr>
          <p:spPr>
            <a:xfrm>
              <a:off x="5459279" y="1754611"/>
              <a:ext cx="1260313" cy="151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6762797" y="3068930"/>
              <a:ext cx="1375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IP:192.168.1.4 </a:t>
              </a:r>
              <a:r>
                <a:rPr lang="en-US" altLang="ja-JP" sz="1200" dirty="0" smtClean="0"/>
                <a:t>/ 24</a:t>
              </a:r>
              <a:endParaRPr kumimoji="1" lang="ja-JP" altLang="en-US" sz="12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799182" y="4094030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IP: 192.168.1.5/24</a:t>
              </a:r>
              <a:endParaRPr kumimoji="1" lang="ja-JP" altLang="en-US" sz="12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7882230" y="2421268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IP</a:t>
              </a:r>
              <a:r>
                <a:rPr kumimoji="1" lang="en-US" altLang="ja-JP" sz="1200" smtClean="0"/>
                <a:t>: 192.168.1.251</a:t>
              </a:r>
            </a:p>
            <a:p>
              <a:r>
                <a:rPr kumimoji="1" lang="en-US" altLang="ja-JP" sz="1200" dirty="0" smtClean="0"/>
                <a:t>〜 192.168.1.254</a:t>
              </a:r>
              <a:endParaRPr kumimoji="1" lang="ja-JP" altLang="en-US" sz="1200" dirty="0"/>
            </a:p>
          </p:txBody>
        </p:sp>
        <p:sp>
          <p:nvSpPr>
            <p:cNvPr id="131" name="角丸四角形 130"/>
            <p:cNvSpPr/>
            <p:nvPr/>
          </p:nvSpPr>
          <p:spPr>
            <a:xfrm>
              <a:off x="158532" y="2364905"/>
              <a:ext cx="1744485" cy="12102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角丸四角形 131"/>
            <p:cNvSpPr/>
            <p:nvPr/>
          </p:nvSpPr>
          <p:spPr>
            <a:xfrm>
              <a:off x="376732" y="2475032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07424" y="2491571"/>
              <a:ext cx="1018695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Web</a:t>
              </a:r>
              <a:r>
                <a:rPr kumimoji="1" lang="ja-JP" altLang="en-US" sz="1050" dirty="0" smtClean="0"/>
                <a:t>サーバ</a:t>
              </a:r>
              <a:endParaRPr kumimoji="1" lang="ja-JP" altLang="en-US" sz="1050" dirty="0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376732" y="3054811"/>
              <a:ext cx="1246966" cy="360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569712" y="3071438"/>
              <a:ext cx="710294" cy="30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IP </a:t>
              </a:r>
              <a:r>
                <a:rPr kumimoji="1" lang="ja-JP" altLang="en-US" sz="1050" dirty="0" smtClean="0"/>
                <a:t>管理</a:t>
              </a:r>
              <a:endParaRPr kumimoji="1" lang="ja-JP" altLang="en-US" sz="1050" dirty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209237" y="2093720"/>
              <a:ext cx="15327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IP:192.168.1.250 / 24</a:t>
              </a:r>
              <a:endParaRPr kumimoji="1" lang="ja-JP" altLang="en-US" sz="1200" dirty="0"/>
            </a:p>
          </p:txBody>
        </p:sp>
        <p:sp>
          <p:nvSpPr>
            <p:cNvPr id="137" name="テキスト ボックス 136"/>
            <p:cNvSpPr txBox="1"/>
            <p:nvPr/>
          </p:nvSpPr>
          <p:spPr>
            <a:xfrm>
              <a:off x="7118051" y="2857802"/>
              <a:ext cx="99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smtClean="0"/>
                <a:t>VM Manager</a:t>
              </a:r>
              <a:endParaRPr kumimoji="1" lang="ja-JP" altLang="en-US" sz="1200" dirty="0"/>
            </a:p>
          </p:txBody>
        </p:sp>
        <p:cxnSp>
          <p:nvCxnSpPr>
            <p:cNvPr id="138" name="直線コネクタ 137"/>
            <p:cNvCxnSpPr>
              <a:stCxn id="192" idx="1"/>
            </p:cNvCxnSpPr>
            <p:nvPr/>
          </p:nvCxnSpPr>
          <p:spPr>
            <a:xfrm flipH="1">
              <a:off x="1599989" y="1671338"/>
              <a:ext cx="1582410" cy="99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図形グループ 138"/>
            <p:cNvGrpSpPr/>
            <p:nvPr/>
          </p:nvGrpSpPr>
          <p:grpSpPr>
            <a:xfrm>
              <a:off x="2690723" y="3269827"/>
              <a:ext cx="2024607" cy="1274879"/>
              <a:chOff x="491908" y="5075816"/>
              <a:chExt cx="2024607" cy="1274879"/>
            </a:xfrm>
          </p:grpSpPr>
          <p:sp>
            <p:nvSpPr>
              <p:cNvPr id="162" name="角丸四角形 161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3" name="直線コネクタ 162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図形グループ 163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5" name="角丸四角形 174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6" name="直線コネクタ 175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角丸四角形 176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8" name="直線コネクタ 177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正方形/長方形 164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71" name="角丸四角形 170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角丸四角形 172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図形グループ 140"/>
            <p:cNvGrpSpPr/>
            <p:nvPr/>
          </p:nvGrpSpPr>
          <p:grpSpPr>
            <a:xfrm>
              <a:off x="6143012" y="3269827"/>
              <a:ext cx="2024607" cy="1274879"/>
              <a:chOff x="491908" y="5075816"/>
              <a:chExt cx="2024607" cy="1274879"/>
            </a:xfrm>
          </p:grpSpPr>
          <p:sp>
            <p:nvSpPr>
              <p:cNvPr id="145" name="角丸四角形 144"/>
              <p:cNvSpPr/>
              <p:nvPr/>
            </p:nvSpPr>
            <p:spPr>
              <a:xfrm>
                <a:off x="660563" y="5140443"/>
                <a:ext cx="1744485" cy="12102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/>
              <p:cNvCxnSpPr/>
              <p:nvPr/>
            </p:nvCxnSpPr>
            <p:spPr>
              <a:xfrm>
                <a:off x="715490" y="5653541"/>
                <a:ext cx="1504791" cy="7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図形グループ 146"/>
              <p:cNvGrpSpPr/>
              <p:nvPr/>
            </p:nvGrpSpPr>
            <p:grpSpPr>
              <a:xfrm rot="10800000">
                <a:off x="1057315" y="5205088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角丸四角形 159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正方形/長方形 147"/>
              <p:cNvSpPr/>
              <p:nvPr/>
            </p:nvSpPr>
            <p:spPr>
              <a:xfrm>
                <a:off x="491908" y="5439694"/>
                <a:ext cx="153161" cy="441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973726" y="5075816"/>
                <a:ext cx="189523" cy="6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1628515" y="5614069"/>
                <a:ext cx="888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smtClean="0"/>
                  <a:t>Shared NW</a:t>
                </a:r>
                <a:endParaRPr kumimoji="1" lang="ja-JP" altLang="en-US" sz="1200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1799542" y="51910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1651388" y="5810656"/>
                <a:ext cx="331670" cy="189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mtClean="0"/>
                  <a:t>・・</a:t>
                </a:r>
                <a:endParaRPr kumimoji="1" lang="ja-JP" altLang="en-US" dirty="0"/>
              </a:p>
            </p:txBody>
          </p:sp>
          <p:grpSp>
            <p:nvGrpSpPr>
              <p:cNvPr id="153" name="図形グループ 152"/>
              <p:cNvGrpSpPr/>
              <p:nvPr/>
            </p:nvGrpSpPr>
            <p:grpSpPr>
              <a:xfrm>
                <a:off x="869743" y="5648682"/>
                <a:ext cx="781646" cy="457251"/>
                <a:chOff x="3578431" y="4446711"/>
                <a:chExt cx="1523207" cy="891053"/>
              </a:xfrm>
            </p:grpSpPr>
            <p:sp>
              <p:nvSpPr>
                <p:cNvPr id="154" name="角丸四角形 153"/>
                <p:cNvSpPr/>
                <p:nvPr/>
              </p:nvSpPr>
              <p:spPr>
                <a:xfrm>
                  <a:off x="3578431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5" name="直線コネクタ 154"/>
                <p:cNvCxnSpPr/>
                <p:nvPr/>
              </p:nvCxnSpPr>
              <p:spPr>
                <a:xfrm flipV="1">
                  <a:off x="3893919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角丸四角形 155"/>
                <p:cNvSpPr/>
                <p:nvPr/>
              </p:nvSpPr>
              <p:spPr>
                <a:xfrm>
                  <a:off x="4470662" y="4745182"/>
                  <a:ext cx="630976" cy="59258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4786150" y="4446711"/>
                  <a:ext cx="0" cy="298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カギ線コネクタ 141"/>
            <p:cNvCxnSpPr/>
            <p:nvPr/>
          </p:nvCxnSpPr>
          <p:spPr>
            <a:xfrm rot="10800000">
              <a:off x="5202026" y="1754612"/>
              <a:ext cx="940987" cy="210005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66" idx="1"/>
            </p:cNvCxnSpPr>
            <p:nvPr/>
          </p:nvCxnSpPr>
          <p:spPr>
            <a:xfrm flipH="1" flipV="1">
              <a:off x="3377022" y="4581556"/>
              <a:ext cx="553667" cy="558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66" idx="3"/>
            </p:cNvCxnSpPr>
            <p:nvPr/>
          </p:nvCxnSpPr>
          <p:spPr>
            <a:xfrm flipV="1">
              <a:off x="7633837" y="4553518"/>
              <a:ext cx="248392" cy="58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線コネクタ 196"/>
          <p:cNvCxnSpPr>
            <a:stCxn id="121" idx="3"/>
            <a:endCxn id="193" idx="1"/>
          </p:cNvCxnSpPr>
          <p:nvPr/>
        </p:nvCxnSpPr>
        <p:spPr>
          <a:xfrm>
            <a:off x="2074437" y="2811424"/>
            <a:ext cx="1078824" cy="12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26" idx="2"/>
          </p:cNvCxnSpPr>
          <p:nvPr/>
        </p:nvCxnSpPr>
        <p:spPr>
          <a:xfrm flipH="1" flipV="1">
            <a:off x="6322277" y="2626700"/>
            <a:ext cx="706662" cy="24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21" idx="3"/>
          </p:cNvCxnSpPr>
          <p:nvPr/>
        </p:nvCxnSpPr>
        <p:spPr>
          <a:xfrm>
            <a:off x="2074437" y="2811424"/>
            <a:ext cx="1275627" cy="1315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3420234" y="3033569"/>
            <a:ext cx="249113" cy="123043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361476" y="1723348"/>
            <a:ext cx="13888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rgbClr val="FF0000"/>
                </a:solidFill>
              </a:rPr>
              <a:t>立ち上げた</a:t>
            </a:r>
            <a:r>
              <a:rPr lang="ja-JP" altLang="en-US" b="1" dirty="0" smtClean="0">
                <a:solidFill>
                  <a:srgbClr val="FF0000"/>
                </a:solidFill>
              </a:rPr>
              <a:t>コンテナの</a:t>
            </a:r>
            <a:r>
              <a:rPr lang="ja-JP" altLang="en-US" b="1" smtClean="0">
                <a:solidFill>
                  <a:srgbClr val="FF0000"/>
                </a:solidFill>
              </a:rPr>
              <a:t>情報を通知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1209</Words>
  <Application>Microsoft Office PowerPoint</Application>
  <PresentationFormat>画面に合わせる (4:3)</PresentationFormat>
  <Paragraphs>414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HGPMinchoE</vt:lpstr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情報ネットワーク学演習 II （IaaSの実装）</vt:lpstr>
      <vt:lpstr>概要</vt:lpstr>
      <vt:lpstr>ネットワークモデル</vt:lpstr>
      <vt:lpstr>IaaSの機能</vt:lpstr>
      <vt:lpstr>各端末の説明 1/2 </vt:lpstr>
      <vt:lpstr>各端末の説明 2/2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ネットワークモデル</vt:lpstr>
      <vt:lpstr>独自機能（故障スイッチ回避）</vt:lpstr>
      <vt:lpstr>コントローラのスイッチ故障検知</vt:lpstr>
      <vt:lpstr>故障スイッチのパス計算除外</vt:lpstr>
      <vt:lpstr>まとめ</vt:lpstr>
      <vt:lpstr>PowerPoint プレゼンテーション</vt:lpstr>
      <vt:lpstr>デモ用スライド</vt:lpstr>
      <vt:lpstr>基礎機能</vt:lpstr>
      <vt:lpstr>基礎機能 1/2</vt:lpstr>
      <vt:lpstr>基礎機能 2/2</vt:lpstr>
      <vt:lpstr>独自機能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nishikori</cp:lastModifiedBy>
  <cp:revision>50</cp:revision>
  <dcterms:created xsi:type="dcterms:W3CDTF">2017-01-25T04:48:23Z</dcterms:created>
  <dcterms:modified xsi:type="dcterms:W3CDTF">2017-01-31T20:49:24Z</dcterms:modified>
</cp:coreProperties>
</file>