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68" r:id="rId3"/>
    <p:sldId id="270" r:id="rId4"/>
    <p:sldId id="257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58" r:id="rId14"/>
    <p:sldId id="276" r:id="rId15"/>
    <p:sldId id="260" r:id="rId16"/>
    <p:sldId id="275" r:id="rId17"/>
    <p:sldId id="274" r:id="rId18"/>
    <p:sldId id="261" r:id="rId19"/>
    <p:sldId id="282" r:id="rId20"/>
    <p:sldId id="277" r:id="rId21"/>
    <p:sldId id="281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10" autoAdjust="0"/>
    <p:restoredTop sz="86387" autoAdjust="0"/>
  </p:normalViewPr>
  <p:slideViewPr>
    <p:cSldViewPr snapToGrid="0">
      <p:cViewPr varScale="1">
        <p:scale>
          <a:sx n="84" d="100"/>
          <a:sy n="84" d="100"/>
        </p:scale>
        <p:origin x="4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4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13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9C861-1101-4B3A-BEDE-322B352BD3D2}" type="datetimeFigureOut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A2E0D-D616-410D-92BB-EDB607D3EC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8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A2E0D-D616-410D-92BB-EDB607D3EC6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062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A2E0D-D616-410D-92BB-EDB607D3EC6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14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539-D4B1-44EA-BB6B-D63097300640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3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6403-4B97-41D7-A8B6-E66EF6C6BD3E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46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255A-569C-49C5-8EEC-A62557E90FA8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60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3F9-C7C1-403C-88BD-79E5D56EA188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2F04-7351-4FDD-9E72-848D13BB8221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1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F5A9-4E1D-4B1D-B197-3468D4A78390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20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B4D5-6ADF-4B0F-9723-C43F2E09DC72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06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D849-C7A5-42C7-B556-376074735F09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32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B7EB-87C0-4669-8C93-2B04B7B07124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99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F96C-E9EB-4FF2-BA9A-1254F84F9B2C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3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3FEA-32B8-4477-AB04-EB048FB7A908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60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FF54-947D-4C03-814E-58BEEDD2027A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052FCD7-98FF-4CD6-BC70-4E1A5DE1A17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0216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r>
              <a:rPr lang="ja-JP" altLang="en-US" dirty="0"/>
              <a:t>班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69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円/楕円 98"/>
          <p:cNvSpPr/>
          <p:nvPr/>
        </p:nvSpPr>
        <p:spPr>
          <a:xfrm rot="17585945">
            <a:off x="2563810" y="3091622"/>
            <a:ext cx="2122903" cy="1274081"/>
          </a:xfrm>
          <a:prstGeom prst="ellipse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ネットワークモデル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10</a:t>
            </a:fld>
            <a:endParaRPr kumimoji="1" lang="ja-JP" altLang="en-US"/>
          </a:p>
        </p:txBody>
      </p:sp>
      <p:grpSp>
        <p:nvGrpSpPr>
          <p:cNvPr id="107" name="図形グループ 106"/>
          <p:cNvGrpSpPr/>
          <p:nvPr/>
        </p:nvGrpSpPr>
        <p:grpSpPr>
          <a:xfrm>
            <a:off x="851001" y="1690689"/>
            <a:ext cx="7441998" cy="4246193"/>
            <a:chOff x="158532" y="156122"/>
            <a:chExt cx="9004818" cy="5137893"/>
          </a:xfrm>
        </p:grpSpPr>
        <p:cxnSp>
          <p:nvCxnSpPr>
            <p:cNvPr id="108" name="直線コネクタ 107"/>
            <p:cNvCxnSpPr>
              <a:endCxn id="193" idx="0"/>
            </p:cNvCxnSpPr>
            <p:nvPr/>
          </p:nvCxnSpPr>
          <p:spPr>
            <a:xfrm flipH="1">
              <a:off x="3522927" y="1121396"/>
              <a:ext cx="547423" cy="466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4120708" y="1671338"/>
              <a:ext cx="9980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5249650" y="1119780"/>
              <a:ext cx="209629" cy="468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>
              <a:stCxn id="193" idx="2"/>
            </p:cNvCxnSpPr>
            <p:nvPr/>
          </p:nvCxnSpPr>
          <p:spPr>
            <a:xfrm flipH="1">
              <a:off x="3277578" y="1754611"/>
              <a:ext cx="245349" cy="1513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テキスト ボックス 111"/>
            <p:cNvSpPr txBox="1"/>
            <p:nvPr/>
          </p:nvSpPr>
          <p:spPr>
            <a:xfrm>
              <a:off x="3930689" y="4986777"/>
              <a:ext cx="3703148" cy="30723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VM</a:t>
              </a:r>
              <a:r>
                <a:rPr kumimoji="1" lang="ja-JP" altLang="en-US" sz="1050" dirty="0" smtClean="0"/>
                <a:t>に割り当てる</a:t>
              </a:r>
              <a:r>
                <a:rPr kumimoji="1" lang="en-US" altLang="ja-JP" sz="1050" dirty="0" smtClean="0"/>
                <a:t>IP</a:t>
              </a:r>
              <a:r>
                <a:rPr kumimoji="1" lang="en-US" altLang="ja-JP" sz="1050" dirty="0" smtClean="0"/>
                <a:t>: 192.168.1.10 〜 192.168.1.199</a:t>
              </a:r>
              <a:endParaRPr kumimoji="1" lang="ja-JP" altLang="en-US" sz="1050" dirty="0"/>
            </a:p>
          </p:txBody>
        </p:sp>
        <p:sp>
          <p:nvSpPr>
            <p:cNvPr id="113" name="テキスト ボックス 112"/>
            <p:cNvSpPr txBox="1"/>
            <p:nvPr/>
          </p:nvSpPr>
          <p:spPr>
            <a:xfrm>
              <a:off x="3747001" y="2865856"/>
              <a:ext cx="9977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VM Manager</a:t>
              </a:r>
              <a:endParaRPr kumimoji="1" lang="ja-JP" altLang="en-US" sz="1200" dirty="0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3262230" y="3069217"/>
              <a:ext cx="1375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IP:192.168.1.2 </a:t>
              </a:r>
              <a:r>
                <a:rPr lang="en-US" altLang="ja-JP" sz="1200" dirty="0" smtClean="0"/>
                <a:t>/ 24</a:t>
              </a:r>
              <a:endParaRPr kumimoji="1" lang="ja-JP" altLang="en-US" sz="1200" dirty="0"/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3930689" y="277485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Switch Network</a:t>
              </a:r>
            </a:p>
            <a:p>
              <a:r>
                <a:rPr kumimoji="1" lang="en-US" altLang="ja-JP" sz="1200" dirty="0" smtClean="0"/>
                <a:t>(IP: 192.168.1.1)</a:t>
              </a:r>
              <a:endParaRPr kumimoji="1" lang="ja-JP" altLang="en-US" sz="1200" dirty="0"/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498740" y="369747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ユーザ端末</a:t>
              </a:r>
              <a:endParaRPr lang="en-US" altLang="ja-JP" sz="1200" dirty="0" smtClean="0"/>
            </a:p>
            <a:p>
              <a:r>
                <a:rPr kumimoji="1" lang="en-US" altLang="ja-JP" sz="1200" dirty="0" smtClean="0"/>
                <a:t>IP: </a:t>
              </a:r>
              <a:r>
                <a:rPr kumimoji="1" lang="en-US" altLang="ja-JP" sz="1200" dirty="0" smtClean="0"/>
                <a:t>192.68.1.200</a:t>
              </a:r>
              <a:endParaRPr kumimoji="1" lang="en-US" altLang="ja-JP" sz="1200" dirty="0" smtClean="0"/>
            </a:p>
            <a:p>
              <a:r>
                <a:rPr lang="en-US" altLang="ja-JP" sz="1200" dirty="0" smtClean="0"/>
                <a:t>〜 192.168.1.232</a:t>
              </a:r>
              <a:endParaRPr lang="en-US" altLang="ja-JP" sz="1200" dirty="0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7309372" y="430738"/>
              <a:ext cx="11240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管理用端末</a:t>
              </a:r>
              <a:endParaRPr lang="en-US" altLang="ja-JP" sz="1200" dirty="0" smtClean="0"/>
            </a:p>
            <a:p>
              <a:r>
                <a:rPr kumimoji="1" lang="en-US" altLang="ja-JP" sz="1200" dirty="0" smtClean="0"/>
                <a:t>IP: </a:t>
              </a:r>
              <a:r>
                <a:rPr kumimoji="1" lang="en-US" altLang="ja-JP" sz="1200" dirty="0" smtClean="0"/>
                <a:t>192.168.1.7</a:t>
              </a:r>
              <a:endParaRPr kumimoji="1" lang="en-US" altLang="ja-JP" sz="1200" dirty="0" smtClean="0"/>
            </a:p>
            <a:p>
              <a:r>
                <a:rPr lang="en-US" altLang="ja-JP" sz="1200" dirty="0" smtClean="0"/>
                <a:t>〜 192.168.1.9</a:t>
              </a:r>
              <a:endParaRPr lang="en-US" altLang="ja-JP" sz="1200" dirty="0"/>
            </a:p>
          </p:txBody>
        </p:sp>
        <p:grpSp>
          <p:nvGrpSpPr>
            <p:cNvPr id="118" name="図形グループ 117"/>
            <p:cNvGrpSpPr/>
            <p:nvPr/>
          </p:nvGrpSpPr>
          <p:grpSpPr>
            <a:xfrm>
              <a:off x="7351646" y="2073881"/>
              <a:ext cx="642909" cy="590146"/>
              <a:chOff x="7282054" y="2450531"/>
              <a:chExt cx="642909" cy="590146"/>
            </a:xfrm>
          </p:grpSpPr>
          <p:sp>
            <p:nvSpPr>
              <p:cNvPr id="194" name="円/楕円 193"/>
              <p:cNvSpPr/>
              <p:nvPr/>
            </p:nvSpPr>
            <p:spPr>
              <a:xfrm>
                <a:off x="7282054" y="2450531"/>
                <a:ext cx="642909" cy="5901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テキスト ボックス 194"/>
              <p:cNvSpPr txBox="1"/>
              <p:nvPr/>
            </p:nvSpPr>
            <p:spPr>
              <a:xfrm>
                <a:off x="7395131" y="2525919"/>
                <a:ext cx="324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i="1" dirty="0" smtClean="0">
                    <a:latin typeface="HGPMinchoE" charset="-128"/>
                    <a:ea typeface="HGPMinchoE" charset="-128"/>
                    <a:cs typeface="HGPMinchoE" charset="-128"/>
                  </a:rPr>
                  <a:t>C</a:t>
                </a:r>
                <a:endParaRPr kumimoji="1" lang="ja-JP" altLang="en-US" b="1" i="1" dirty="0">
                  <a:latin typeface="HGPMinchoE" charset="-128"/>
                  <a:ea typeface="HGPMinchoE" charset="-128"/>
                  <a:cs typeface="HGPMinchoE" charset="-128"/>
                </a:endParaRPr>
              </a:p>
            </p:txBody>
          </p:sp>
        </p:grpSp>
        <p:sp>
          <p:nvSpPr>
            <p:cNvPr id="119" name="テキスト ボックス 118"/>
            <p:cNvSpPr txBox="1"/>
            <p:nvPr/>
          </p:nvSpPr>
          <p:spPr>
            <a:xfrm rot="1626776">
              <a:off x="6465310" y="190805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mtClean="0"/>
                <a:t>・・・</a:t>
              </a:r>
              <a:endParaRPr kumimoji="1" lang="ja-JP" altLang="en-US" dirty="0"/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1346894" y="4055691"/>
              <a:ext cx="134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</a:t>
              </a:r>
              <a:r>
                <a:rPr kumimoji="1" lang="en-US" altLang="ja-JP" sz="1200" smtClean="0"/>
                <a:t>: 192.168.1.3/24</a:t>
              </a:r>
              <a:endParaRPr kumimoji="1" lang="ja-JP" altLang="en-US" sz="1200" dirty="0"/>
            </a:p>
          </p:txBody>
        </p:sp>
        <p:pic>
          <p:nvPicPr>
            <p:cNvPr id="121" name="Picture 2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90" y="1141529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" name="Picture 2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0976" y="1130541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3" name="図形グループ 122"/>
            <p:cNvGrpSpPr/>
            <p:nvPr/>
          </p:nvGrpSpPr>
          <p:grpSpPr>
            <a:xfrm>
              <a:off x="2944267" y="1447745"/>
              <a:ext cx="1377228" cy="434401"/>
              <a:chOff x="2832542" y="2161779"/>
              <a:chExt cx="1833091" cy="578187"/>
            </a:xfrm>
          </p:grpSpPr>
          <p:sp>
            <p:nvSpPr>
              <p:cNvPr id="189" name="角丸四角形 188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" name="角丸四角形 189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角丸四角形 190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角丸四角形 191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" name="フローチャート: 端子 192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4" name="図形グループ 123"/>
            <p:cNvGrpSpPr/>
            <p:nvPr/>
          </p:nvGrpSpPr>
          <p:grpSpPr>
            <a:xfrm>
              <a:off x="4880619" y="1447745"/>
              <a:ext cx="1377228" cy="434401"/>
              <a:chOff x="2832542" y="2161779"/>
              <a:chExt cx="1833091" cy="578187"/>
            </a:xfrm>
          </p:grpSpPr>
          <p:sp>
            <p:nvSpPr>
              <p:cNvPr id="184" name="角丸四角形 183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角丸四角形 184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角丸四角形 185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7" name="角丸四角形 186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" name="フローチャート: 端子 187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5" name="図形グループ 124"/>
            <p:cNvGrpSpPr/>
            <p:nvPr/>
          </p:nvGrpSpPr>
          <p:grpSpPr>
            <a:xfrm>
              <a:off x="3930689" y="766480"/>
              <a:ext cx="1377228" cy="434401"/>
              <a:chOff x="2832542" y="2161779"/>
              <a:chExt cx="1833091" cy="578187"/>
            </a:xfrm>
          </p:grpSpPr>
          <p:sp>
            <p:nvSpPr>
              <p:cNvPr id="179" name="角丸四角形 178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角丸四角形 179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" name="角丸四角形 180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角丸四角形 181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フローチャート: 端子 182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6" name="雲形吹き出し 125"/>
            <p:cNvSpPr/>
            <p:nvPr/>
          </p:nvSpPr>
          <p:spPr>
            <a:xfrm>
              <a:off x="2581578" y="156122"/>
              <a:ext cx="4200699" cy="2265146"/>
            </a:xfrm>
            <a:prstGeom prst="cloudCallout">
              <a:avLst>
                <a:gd name="adj1" fmla="val -21683"/>
                <a:gd name="adj2" fmla="val 4368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7" name="直線コネクタ 126"/>
            <p:cNvCxnSpPr/>
            <p:nvPr/>
          </p:nvCxnSpPr>
          <p:spPr>
            <a:xfrm>
              <a:off x="5459279" y="1754611"/>
              <a:ext cx="1260313" cy="1515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テキスト ボックス 127"/>
            <p:cNvSpPr txBox="1"/>
            <p:nvPr/>
          </p:nvSpPr>
          <p:spPr>
            <a:xfrm>
              <a:off x="6762797" y="3068930"/>
              <a:ext cx="1375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smtClean="0"/>
                <a:t>IP:192.168.1.4 </a:t>
              </a:r>
              <a:r>
                <a:rPr lang="en-US" altLang="ja-JP" sz="1200" dirty="0" smtClean="0"/>
                <a:t>/ 24</a:t>
              </a:r>
              <a:endParaRPr kumimoji="1" lang="ja-JP" altLang="en-US" sz="1200" dirty="0"/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4799182" y="4094030"/>
              <a:ext cx="134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IP: </a:t>
              </a:r>
              <a:r>
                <a:rPr kumimoji="1" lang="en-US" altLang="ja-JP" sz="1200" dirty="0" smtClean="0"/>
                <a:t>192.168.1.5/24</a:t>
              </a:r>
              <a:endParaRPr kumimoji="1" lang="ja-JP" altLang="en-US" sz="1200" dirty="0"/>
            </a:p>
          </p:txBody>
        </p:sp>
        <p:sp>
          <p:nvSpPr>
            <p:cNvPr id="130" name="テキスト ボックス 129"/>
            <p:cNvSpPr txBox="1"/>
            <p:nvPr/>
          </p:nvSpPr>
          <p:spPr>
            <a:xfrm>
              <a:off x="7882230" y="2421268"/>
              <a:ext cx="1281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</a:t>
              </a:r>
              <a:r>
                <a:rPr kumimoji="1" lang="en-US" altLang="ja-JP" sz="1200" smtClean="0"/>
                <a:t>: </a:t>
              </a:r>
              <a:r>
                <a:rPr kumimoji="1" lang="en-US" altLang="ja-JP" sz="1200" smtClean="0"/>
                <a:t>192.168.1.251</a:t>
              </a:r>
            </a:p>
            <a:p>
              <a:r>
                <a:rPr kumimoji="1" lang="en-US" altLang="ja-JP" sz="1200" dirty="0" smtClean="0"/>
                <a:t>〜 192.168.1.254</a:t>
              </a:r>
              <a:endParaRPr kumimoji="1" lang="ja-JP" altLang="en-US" sz="1200" dirty="0"/>
            </a:p>
          </p:txBody>
        </p:sp>
        <p:sp>
          <p:nvSpPr>
            <p:cNvPr id="131" name="角丸四角形 130"/>
            <p:cNvSpPr/>
            <p:nvPr/>
          </p:nvSpPr>
          <p:spPr>
            <a:xfrm>
              <a:off x="158532" y="2364905"/>
              <a:ext cx="1744485" cy="12102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角丸四角形 131"/>
            <p:cNvSpPr/>
            <p:nvPr/>
          </p:nvSpPr>
          <p:spPr>
            <a:xfrm>
              <a:off x="376732" y="2475032"/>
              <a:ext cx="1246966" cy="36085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テキスト ボックス 132"/>
            <p:cNvSpPr txBox="1"/>
            <p:nvPr/>
          </p:nvSpPr>
          <p:spPr>
            <a:xfrm>
              <a:off x="407424" y="2491571"/>
              <a:ext cx="1018695" cy="307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Web</a:t>
              </a:r>
              <a:r>
                <a:rPr kumimoji="1" lang="ja-JP" altLang="en-US" sz="1050" dirty="0" smtClean="0"/>
                <a:t>サーバ</a:t>
              </a:r>
              <a:endParaRPr kumimoji="1" lang="ja-JP" altLang="en-US" sz="1050" dirty="0"/>
            </a:p>
          </p:txBody>
        </p:sp>
        <p:sp>
          <p:nvSpPr>
            <p:cNvPr id="134" name="角丸四角形 133"/>
            <p:cNvSpPr/>
            <p:nvPr/>
          </p:nvSpPr>
          <p:spPr>
            <a:xfrm>
              <a:off x="376732" y="3054811"/>
              <a:ext cx="1246966" cy="36085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テキスト ボックス 134"/>
            <p:cNvSpPr txBox="1"/>
            <p:nvPr/>
          </p:nvSpPr>
          <p:spPr>
            <a:xfrm>
              <a:off x="569712" y="3071438"/>
              <a:ext cx="710294" cy="307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IP </a:t>
              </a:r>
              <a:r>
                <a:rPr kumimoji="1" lang="ja-JP" altLang="en-US" sz="1050" dirty="0" smtClean="0"/>
                <a:t>管理</a:t>
              </a:r>
              <a:endParaRPr kumimoji="1" lang="ja-JP" altLang="en-US" sz="1050" dirty="0"/>
            </a:p>
          </p:txBody>
        </p:sp>
        <p:sp>
          <p:nvSpPr>
            <p:cNvPr id="136" name="テキスト ボックス 135"/>
            <p:cNvSpPr txBox="1"/>
            <p:nvPr/>
          </p:nvSpPr>
          <p:spPr>
            <a:xfrm>
              <a:off x="209237" y="2093720"/>
              <a:ext cx="15327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IP:192.168.1.250 </a:t>
              </a:r>
              <a:r>
                <a:rPr lang="en-US" altLang="ja-JP" sz="1200" dirty="0" smtClean="0"/>
                <a:t>/ 24</a:t>
              </a:r>
              <a:endParaRPr kumimoji="1" lang="ja-JP" altLang="en-US" sz="1200" dirty="0"/>
            </a:p>
          </p:txBody>
        </p:sp>
        <p:sp>
          <p:nvSpPr>
            <p:cNvPr id="137" name="テキスト ボックス 136"/>
            <p:cNvSpPr txBox="1"/>
            <p:nvPr/>
          </p:nvSpPr>
          <p:spPr>
            <a:xfrm>
              <a:off x="7118051" y="2857802"/>
              <a:ext cx="997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smtClean="0"/>
                <a:t>VM Manager</a:t>
              </a:r>
              <a:endParaRPr kumimoji="1" lang="ja-JP" altLang="en-US" sz="1200" dirty="0"/>
            </a:p>
          </p:txBody>
        </p:sp>
        <p:cxnSp>
          <p:nvCxnSpPr>
            <p:cNvPr id="138" name="直線コネクタ 137"/>
            <p:cNvCxnSpPr>
              <a:stCxn id="192" idx="1"/>
            </p:cNvCxnSpPr>
            <p:nvPr/>
          </p:nvCxnSpPr>
          <p:spPr>
            <a:xfrm flipH="1">
              <a:off x="1599989" y="1671338"/>
              <a:ext cx="1582410" cy="991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図形グループ 138"/>
            <p:cNvGrpSpPr/>
            <p:nvPr/>
          </p:nvGrpSpPr>
          <p:grpSpPr>
            <a:xfrm>
              <a:off x="2690723" y="3269827"/>
              <a:ext cx="2024607" cy="1274879"/>
              <a:chOff x="491908" y="5075816"/>
              <a:chExt cx="2024607" cy="1274879"/>
            </a:xfrm>
          </p:grpSpPr>
          <p:sp>
            <p:nvSpPr>
              <p:cNvPr id="162" name="角丸四角形 161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3" name="直線コネクタ 162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4" name="図形グループ 163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75" name="角丸四角形 174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6" name="直線コネクタ 175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角丸四角形 176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8" name="直線コネクタ 177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正方形/長方形 164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正方形/長方形 165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テキスト ボックス 166"/>
              <p:cNvSpPr txBox="1"/>
              <p:nvPr/>
            </p:nvSpPr>
            <p:spPr>
              <a:xfrm>
                <a:off x="1628515" y="5614069"/>
                <a:ext cx="8880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smtClean="0"/>
                  <a:t>Shared NW</a:t>
                </a:r>
                <a:endParaRPr kumimoji="1" lang="ja-JP" altLang="en-US" sz="1200" dirty="0"/>
              </a:p>
            </p:txBody>
          </p:sp>
          <p:sp>
            <p:nvSpPr>
              <p:cNvPr id="168" name="テキスト ボックス 167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69" name="テキスト ボックス 168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70" name="図形グループ 169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71" name="角丸四角形 170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2" name="直線コネクタ 171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角丸四角形 172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4" name="直線コネクタ 173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1" name="図形グループ 140"/>
            <p:cNvGrpSpPr/>
            <p:nvPr/>
          </p:nvGrpSpPr>
          <p:grpSpPr>
            <a:xfrm>
              <a:off x="6143012" y="3269827"/>
              <a:ext cx="2024607" cy="1274879"/>
              <a:chOff x="491908" y="5075816"/>
              <a:chExt cx="2024607" cy="1274879"/>
            </a:xfrm>
          </p:grpSpPr>
          <p:sp>
            <p:nvSpPr>
              <p:cNvPr id="145" name="角丸四角形 144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6" name="直線コネクタ 145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7" name="図形グループ 146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8" name="角丸四角形 157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9" name="直線コネクタ 158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角丸四角形 159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1" name="直線コネクタ 160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正方形/長方形 147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正方形/長方形 148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テキスト ボックス 149"/>
              <p:cNvSpPr txBox="1"/>
              <p:nvPr/>
            </p:nvSpPr>
            <p:spPr>
              <a:xfrm>
                <a:off x="1628515" y="5614069"/>
                <a:ext cx="8880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smtClean="0"/>
                  <a:t>Shared NW</a:t>
                </a:r>
                <a:endParaRPr kumimoji="1" lang="ja-JP" altLang="en-US" sz="1200" dirty="0"/>
              </a:p>
            </p:txBody>
          </p:sp>
          <p:sp>
            <p:nvSpPr>
              <p:cNvPr id="151" name="テキスト ボックス 150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52" name="テキスト ボックス 151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53" name="図形グループ 152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4" name="角丸四角形 153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5" name="直線コネクタ 154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角丸四角形 155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7" name="直線コネクタ 156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カギ線コネクタ 141"/>
            <p:cNvCxnSpPr/>
            <p:nvPr/>
          </p:nvCxnSpPr>
          <p:spPr>
            <a:xfrm rot="10800000">
              <a:off x="5202026" y="1754612"/>
              <a:ext cx="940987" cy="210005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>
              <a:stCxn id="166" idx="1"/>
            </p:cNvCxnSpPr>
            <p:nvPr/>
          </p:nvCxnSpPr>
          <p:spPr>
            <a:xfrm flipH="1" flipV="1">
              <a:off x="3377022" y="4581556"/>
              <a:ext cx="553667" cy="558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>
              <a:stCxn id="166" idx="3"/>
            </p:cNvCxnSpPr>
            <p:nvPr/>
          </p:nvCxnSpPr>
          <p:spPr>
            <a:xfrm flipV="1">
              <a:off x="7633837" y="4553518"/>
              <a:ext cx="248392" cy="586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直線コネクタ 196"/>
          <p:cNvCxnSpPr>
            <a:stCxn id="121" idx="3"/>
            <a:endCxn id="193" idx="1"/>
          </p:cNvCxnSpPr>
          <p:nvPr/>
        </p:nvCxnSpPr>
        <p:spPr>
          <a:xfrm>
            <a:off x="2074437" y="2811424"/>
            <a:ext cx="1078824" cy="126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>
            <a:endCxn id="126" idx="2"/>
          </p:cNvCxnSpPr>
          <p:nvPr/>
        </p:nvCxnSpPr>
        <p:spPr>
          <a:xfrm flipH="1" flipV="1">
            <a:off x="6322277" y="2626700"/>
            <a:ext cx="706662" cy="24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>
            <a:stCxn id="121" idx="3"/>
          </p:cNvCxnSpPr>
          <p:nvPr/>
        </p:nvCxnSpPr>
        <p:spPr>
          <a:xfrm>
            <a:off x="2074437" y="2811424"/>
            <a:ext cx="1275627" cy="13151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 flipV="1">
            <a:off x="3420234" y="3033569"/>
            <a:ext cx="249113" cy="123043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2336977" y="1359371"/>
            <a:ext cx="153796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ja-JP" altLang="en-US" b="1" dirty="0" smtClean="0">
                <a:solidFill>
                  <a:srgbClr val="FF0000"/>
                </a:solidFill>
              </a:rPr>
              <a:t>プライベート</a:t>
            </a:r>
            <a:r>
              <a:rPr lang="ja-JP" altLang="en-US" b="1" dirty="0">
                <a:solidFill>
                  <a:srgbClr val="FF0000"/>
                </a:solidFill>
              </a:rPr>
              <a:t>なネットワーク</a:t>
            </a:r>
            <a:r>
              <a:rPr lang="ja-JP" altLang="en-US" b="1">
                <a:solidFill>
                  <a:srgbClr val="FF0000"/>
                </a:solidFill>
              </a:rPr>
              <a:t>を</a:t>
            </a:r>
            <a:r>
              <a:rPr lang="ja-JP" altLang="en-US" b="1" smtClean="0">
                <a:solidFill>
                  <a:srgbClr val="FF0000"/>
                </a:solidFill>
              </a:rPr>
              <a:t>形成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1031332" y="2195117"/>
            <a:ext cx="3585618" cy="1397102"/>
          </a:xfrm>
          <a:prstGeom prst="ellipse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0" name="Picture 2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6" y="1330206"/>
            <a:ext cx="755702" cy="612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テキスト ボックス 100"/>
          <p:cNvSpPr txBox="1"/>
          <p:nvPr/>
        </p:nvSpPr>
        <p:spPr>
          <a:xfrm>
            <a:off x="780048" y="1215653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ユーザ</a:t>
            </a:r>
            <a:r>
              <a:rPr lang="ja-JP" altLang="en-US" sz="1200" dirty="0" smtClean="0"/>
              <a:t>端末</a:t>
            </a:r>
            <a:endParaRPr lang="en-US" altLang="ja-JP" sz="1200" dirty="0" smtClean="0"/>
          </a:p>
        </p:txBody>
      </p:sp>
      <p:cxnSp>
        <p:nvCxnSpPr>
          <p:cNvPr id="6" name="直線コネクタ 5"/>
          <p:cNvCxnSpPr>
            <a:stCxn id="100" idx="3"/>
          </p:cNvCxnSpPr>
          <p:nvPr/>
        </p:nvCxnSpPr>
        <p:spPr>
          <a:xfrm>
            <a:off x="798228" y="1636555"/>
            <a:ext cx="2712682" cy="1353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05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ネットワークモデル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11</a:t>
            </a:fld>
            <a:endParaRPr kumimoji="1" lang="ja-JP" altLang="en-US"/>
          </a:p>
        </p:txBody>
      </p:sp>
      <p:grpSp>
        <p:nvGrpSpPr>
          <p:cNvPr id="107" name="図形グループ 106"/>
          <p:cNvGrpSpPr/>
          <p:nvPr/>
        </p:nvGrpSpPr>
        <p:grpSpPr>
          <a:xfrm>
            <a:off x="851001" y="1690689"/>
            <a:ext cx="7441998" cy="4246193"/>
            <a:chOff x="158532" y="156122"/>
            <a:chExt cx="9004818" cy="5137893"/>
          </a:xfrm>
        </p:grpSpPr>
        <p:cxnSp>
          <p:nvCxnSpPr>
            <p:cNvPr id="108" name="直線コネクタ 107"/>
            <p:cNvCxnSpPr>
              <a:endCxn id="193" idx="0"/>
            </p:cNvCxnSpPr>
            <p:nvPr/>
          </p:nvCxnSpPr>
          <p:spPr>
            <a:xfrm flipH="1">
              <a:off x="3522927" y="1121396"/>
              <a:ext cx="547423" cy="466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4120708" y="1671338"/>
              <a:ext cx="9980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5249650" y="1119780"/>
              <a:ext cx="209629" cy="468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>
              <a:stCxn id="193" idx="2"/>
            </p:cNvCxnSpPr>
            <p:nvPr/>
          </p:nvCxnSpPr>
          <p:spPr>
            <a:xfrm flipH="1">
              <a:off x="3277578" y="1754611"/>
              <a:ext cx="245349" cy="1513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テキスト ボックス 111"/>
            <p:cNvSpPr txBox="1"/>
            <p:nvPr/>
          </p:nvSpPr>
          <p:spPr>
            <a:xfrm>
              <a:off x="3930689" y="4986777"/>
              <a:ext cx="3703148" cy="30723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VM</a:t>
              </a:r>
              <a:r>
                <a:rPr kumimoji="1" lang="ja-JP" altLang="en-US" sz="1050" dirty="0" smtClean="0"/>
                <a:t>に割り当てる</a:t>
              </a:r>
              <a:r>
                <a:rPr kumimoji="1" lang="en-US" altLang="ja-JP" sz="1050" dirty="0" smtClean="0"/>
                <a:t>IP</a:t>
              </a:r>
              <a:r>
                <a:rPr kumimoji="1" lang="en-US" altLang="ja-JP" sz="1050" dirty="0" smtClean="0"/>
                <a:t>: 192.168.1.10 〜 192.168.1.199</a:t>
              </a:r>
              <a:endParaRPr kumimoji="1" lang="ja-JP" altLang="en-US" sz="1050" dirty="0"/>
            </a:p>
          </p:txBody>
        </p:sp>
        <p:sp>
          <p:nvSpPr>
            <p:cNvPr id="113" name="テキスト ボックス 112"/>
            <p:cNvSpPr txBox="1"/>
            <p:nvPr/>
          </p:nvSpPr>
          <p:spPr>
            <a:xfrm>
              <a:off x="3747001" y="2865856"/>
              <a:ext cx="9977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VM Manager</a:t>
              </a:r>
              <a:endParaRPr kumimoji="1" lang="ja-JP" altLang="en-US" sz="1200" dirty="0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3262230" y="3069217"/>
              <a:ext cx="1375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IP:192.168.1.2 </a:t>
              </a:r>
              <a:r>
                <a:rPr lang="en-US" altLang="ja-JP" sz="1200" dirty="0" smtClean="0"/>
                <a:t>/ 24</a:t>
              </a:r>
              <a:endParaRPr kumimoji="1" lang="ja-JP" altLang="en-US" sz="1200" dirty="0"/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3930689" y="277485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Switch Network</a:t>
              </a:r>
            </a:p>
            <a:p>
              <a:r>
                <a:rPr kumimoji="1" lang="en-US" altLang="ja-JP" sz="1200" dirty="0" smtClean="0"/>
                <a:t>(IP: 192.168.1.1)</a:t>
              </a:r>
              <a:endParaRPr kumimoji="1" lang="ja-JP" altLang="en-US" sz="1200" dirty="0"/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498740" y="369747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ユーザ端末</a:t>
              </a:r>
              <a:endParaRPr lang="en-US" altLang="ja-JP" sz="1200" dirty="0" smtClean="0"/>
            </a:p>
            <a:p>
              <a:r>
                <a:rPr kumimoji="1" lang="en-US" altLang="ja-JP" sz="1200" dirty="0" smtClean="0"/>
                <a:t>IP: </a:t>
              </a:r>
              <a:r>
                <a:rPr kumimoji="1" lang="en-US" altLang="ja-JP" sz="1200" dirty="0" smtClean="0"/>
                <a:t>192.68.1.200</a:t>
              </a:r>
              <a:endParaRPr kumimoji="1" lang="en-US" altLang="ja-JP" sz="1200" dirty="0" smtClean="0"/>
            </a:p>
            <a:p>
              <a:r>
                <a:rPr lang="en-US" altLang="ja-JP" sz="1200" dirty="0" smtClean="0"/>
                <a:t>〜 192.168.1.232</a:t>
              </a:r>
              <a:endParaRPr lang="en-US" altLang="ja-JP" sz="1200" dirty="0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7309372" y="430738"/>
              <a:ext cx="11240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管理用端末</a:t>
              </a:r>
              <a:endParaRPr lang="en-US" altLang="ja-JP" sz="1200" dirty="0" smtClean="0"/>
            </a:p>
            <a:p>
              <a:r>
                <a:rPr kumimoji="1" lang="en-US" altLang="ja-JP" sz="1200" dirty="0" smtClean="0"/>
                <a:t>IP: </a:t>
              </a:r>
              <a:r>
                <a:rPr kumimoji="1" lang="en-US" altLang="ja-JP" sz="1200" dirty="0" smtClean="0"/>
                <a:t>192.168.1.7</a:t>
              </a:r>
              <a:endParaRPr kumimoji="1" lang="en-US" altLang="ja-JP" sz="1200" dirty="0" smtClean="0"/>
            </a:p>
            <a:p>
              <a:r>
                <a:rPr lang="en-US" altLang="ja-JP" sz="1200" dirty="0" smtClean="0"/>
                <a:t>〜 192.168.1.9</a:t>
              </a:r>
              <a:endParaRPr lang="en-US" altLang="ja-JP" sz="1200" dirty="0"/>
            </a:p>
          </p:txBody>
        </p:sp>
        <p:grpSp>
          <p:nvGrpSpPr>
            <p:cNvPr id="118" name="図形グループ 117"/>
            <p:cNvGrpSpPr/>
            <p:nvPr/>
          </p:nvGrpSpPr>
          <p:grpSpPr>
            <a:xfrm>
              <a:off x="7351646" y="2073881"/>
              <a:ext cx="642909" cy="590146"/>
              <a:chOff x="7282054" y="2450531"/>
              <a:chExt cx="642909" cy="590146"/>
            </a:xfrm>
          </p:grpSpPr>
          <p:sp>
            <p:nvSpPr>
              <p:cNvPr id="194" name="円/楕円 193"/>
              <p:cNvSpPr/>
              <p:nvPr/>
            </p:nvSpPr>
            <p:spPr>
              <a:xfrm>
                <a:off x="7282054" y="2450531"/>
                <a:ext cx="642909" cy="5901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テキスト ボックス 194"/>
              <p:cNvSpPr txBox="1"/>
              <p:nvPr/>
            </p:nvSpPr>
            <p:spPr>
              <a:xfrm>
                <a:off x="7395131" y="2525919"/>
                <a:ext cx="324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i="1" dirty="0" smtClean="0">
                    <a:latin typeface="HGPMinchoE" charset="-128"/>
                    <a:ea typeface="HGPMinchoE" charset="-128"/>
                    <a:cs typeface="HGPMinchoE" charset="-128"/>
                  </a:rPr>
                  <a:t>C</a:t>
                </a:r>
                <a:endParaRPr kumimoji="1" lang="ja-JP" altLang="en-US" b="1" i="1" dirty="0">
                  <a:latin typeface="HGPMinchoE" charset="-128"/>
                  <a:ea typeface="HGPMinchoE" charset="-128"/>
                  <a:cs typeface="HGPMinchoE" charset="-128"/>
                </a:endParaRPr>
              </a:p>
            </p:txBody>
          </p:sp>
        </p:grpSp>
        <p:sp>
          <p:nvSpPr>
            <p:cNvPr id="119" name="テキスト ボックス 118"/>
            <p:cNvSpPr txBox="1"/>
            <p:nvPr/>
          </p:nvSpPr>
          <p:spPr>
            <a:xfrm rot="1626776">
              <a:off x="6465310" y="190805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mtClean="0"/>
                <a:t>・・・</a:t>
              </a:r>
              <a:endParaRPr kumimoji="1" lang="ja-JP" altLang="en-US" dirty="0"/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1346894" y="4055691"/>
              <a:ext cx="134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</a:t>
              </a:r>
              <a:r>
                <a:rPr kumimoji="1" lang="en-US" altLang="ja-JP" sz="1200" smtClean="0"/>
                <a:t>: 192.168.1.3/24</a:t>
              </a:r>
              <a:endParaRPr kumimoji="1" lang="ja-JP" altLang="en-US" sz="1200" dirty="0"/>
            </a:p>
          </p:txBody>
        </p:sp>
        <p:pic>
          <p:nvPicPr>
            <p:cNvPr id="121" name="Picture 2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90" y="1141529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" name="Picture 2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0976" y="1130541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3" name="図形グループ 122"/>
            <p:cNvGrpSpPr/>
            <p:nvPr/>
          </p:nvGrpSpPr>
          <p:grpSpPr>
            <a:xfrm>
              <a:off x="2944267" y="1447745"/>
              <a:ext cx="1377228" cy="434401"/>
              <a:chOff x="2832542" y="2161779"/>
              <a:chExt cx="1833091" cy="578187"/>
            </a:xfrm>
          </p:grpSpPr>
          <p:sp>
            <p:nvSpPr>
              <p:cNvPr id="189" name="角丸四角形 188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" name="角丸四角形 189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角丸四角形 190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角丸四角形 191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" name="フローチャート: 端子 192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4" name="図形グループ 123"/>
            <p:cNvGrpSpPr/>
            <p:nvPr/>
          </p:nvGrpSpPr>
          <p:grpSpPr>
            <a:xfrm>
              <a:off x="4880619" y="1447745"/>
              <a:ext cx="1377228" cy="434401"/>
              <a:chOff x="2832542" y="2161779"/>
              <a:chExt cx="1833091" cy="578187"/>
            </a:xfrm>
          </p:grpSpPr>
          <p:sp>
            <p:nvSpPr>
              <p:cNvPr id="184" name="角丸四角形 183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角丸四角形 184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角丸四角形 185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7" name="角丸四角形 186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" name="フローチャート: 端子 187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5" name="図形グループ 124"/>
            <p:cNvGrpSpPr/>
            <p:nvPr/>
          </p:nvGrpSpPr>
          <p:grpSpPr>
            <a:xfrm>
              <a:off x="3930689" y="766480"/>
              <a:ext cx="1377228" cy="434401"/>
              <a:chOff x="2832542" y="2161779"/>
              <a:chExt cx="1833091" cy="578187"/>
            </a:xfrm>
          </p:grpSpPr>
          <p:sp>
            <p:nvSpPr>
              <p:cNvPr id="179" name="角丸四角形 178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角丸四角形 179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" name="角丸四角形 180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角丸四角形 181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フローチャート: 端子 182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6" name="雲形吹き出し 125"/>
            <p:cNvSpPr/>
            <p:nvPr/>
          </p:nvSpPr>
          <p:spPr>
            <a:xfrm>
              <a:off x="2581578" y="156122"/>
              <a:ext cx="4200699" cy="2265146"/>
            </a:xfrm>
            <a:prstGeom prst="cloudCallout">
              <a:avLst>
                <a:gd name="adj1" fmla="val -21683"/>
                <a:gd name="adj2" fmla="val 4368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7" name="直線コネクタ 126"/>
            <p:cNvCxnSpPr/>
            <p:nvPr/>
          </p:nvCxnSpPr>
          <p:spPr>
            <a:xfrm>
              <a:off x="5459279" y="1754611"/>
              <a:ext cx="1260313" cy="1515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テキスト ボックス 127"/>
            <p:cNvSpPr txBox="1"/>
            <p:nvPr/>
          </p:nvSpPr>
          <p:spPr>
            <a:xfrm>
              <a:off x="6762797" y="3068930"/>
              <a:ext cx="1375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smtClean="0"/>
                <a:t>IP:192.168.1.4 </a:t>
              </a:r>
              <a:r>
                <a:rPr lang="en-US" altLang="ja-JP" sz="1200" dirty="0" smtClean="0"/>
                <a:t>/ 24</a:t>
              </a:r>
              <a:endParaRPr kumimoji="1" lang="ja-JP" altLang="en-US" sz="1200" dirty="0"/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4799182" y="4094030"/>
              <a:ext cx="134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IP: </a:t>
              </a:r>
              <a:r>
                <a:rPr kumimoji="1" lang="en-US" altLang="ja-JP" sz="1200" dirty="0" smtClean="0"/>
                <a:t>192.168.1.5/24</a:t>
              </a:r>
              <a:endParaRPr kumimoji="1" lang="ja-JP" altLang="en-US" sz="1200" dirty="0"/>
            </a:p>
          </p:txBody>
        </p:sp>
        <p:sp>
          <p:nvSpPr>
            <p:cNvPr id="130" name="テキスト ボックス 129"/>
            <p:cNvSpPr txBox="1"/>
            <p:nvPr/>
          </p:nvSpPr>
          <p:spPr>
            <a:xfrm>
              <a:off x="7882230" y="2421268"/>
              <a:ext cx="1281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</a:t>
              </a:r>
              <a:r>
                <a:rPr kumimoji="1" lang="en-US" altLang="ja-JP" sz="1200" smtClean="0"/>
                <a:t>: </a:t>
              </a:r>
              <a:r>
                <a:rPr kumimoji="1" lang="en-US" altLang="ja-JP" sz="1200" smtClean="0"/>
                <a:t>192.168.1.251</a:t>
              </a:r>
            </a:p>
            <a:p>
              <a:r>
                <a:rPr kumimoji="1" lang="en-US" altLang="ja-JP" sz="1200" dirty="0" smtClean="0"/>
                <a:t>〜 192.168.1.254</a:t>
              </a:r>
              <a:endParaRPr kumimoji="1" lang="ja-JP" altLang="en-US" sz="1200" dirty="0"/>
            </a:p>
          </p:txBody>
        </p:sp>
        <p:sp>
          <p:nvSpPr>
            <p:cNvPr id="131" name="角丸四角形 130"/>
            <p:cNvSpPr/>
            <p:nvPr/>
          </p:nvSpPr>
          <p:spPr>
            <a:xfrm>
              <a:off x="158532" y="2364905"/>
              <a:ext cx="1744485" cy="12102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角丸四角形 131"/>
            <p:cNvSpPr/>
            <p:nvPr/>
          </p:nvSpPr>
          <p:spPr>
            <a:xfrm>
              <a:off x="376732" y="2475032"/>
              <a:ext cx="1246966" cy="36085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テキスト ボックス 132"/>
            <p:cNvSpPr txBox="1"/>
            <p:nvPr/>
          </p:nvSpPr>
          <p:spPr>
            <a:xfrm>
              <a:off x="407424" y="2491571"/>
              <a:ext cx="1018695" cy="307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Web</a:t>
              </a:r>
              <a:r>
                <a:rPr kumimoji="1" lang="ja-JP" altLang="en-US" sz="1050" dirty="0" smtClean="0"/>
                <a:t>サーバ</a:t>
              </a:r>
              <a:endParaRPr kumimoji="1" lang="ja-JP" altLang="en-US" sz="1050" dirty="0"/>
            </a:p>
          </p:txBody>
        </p:sp>
        <p:sp>
          <p:nvSpPr>
            <p:cNvPr id="134" name="角丸四角形 133"/>
            <p:cNvSpPr/>
            <p:nvPr/>
          </p:nvSpPr>
          <p:spPr>
            <a:xfrm>
              <a:off x="376732" y="3054811"/>
              <a:ext cx="1246966" cy="36085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テキスト ボックス 134"/>
            <p:cNvSpPr txBox="1"/>
            <p:nvPr/>
          </p:nvSpPr>
          <p:spPr>
            <a:xfrm>
              <a:off x="569712" y="3071438"/>
              <a:ext cx="710294" cy="307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IP </a:t>
              </a:r>
              <a:r>
                <a:rPr kumimoji="1" lang="ja-JP" altLang="en-US" sz="1050" dirty="0" smtClean="0"/>
                <a:t>管理</a:t>
              </a:r>
              <a:endParaRPr kumimoji="1" lang="ja-JP" altLang="en-US" sz="1050" dirty="0"/>
            </a:p>
          </p:txBody>
        </p:sp>
        <p:sp>
          <p:nvSpPr>
            <p:cNvPr id="136" name="テキスト ボックス 135"/>
            <p:cNvSpPr txBox="1"/>
            <p:nvPr/>
          </p:nvSpPr>
          <p:spPr>
            <a:xfrm>
              <a:off x="209237" y="2093720"/>
              <a:ext cx="15327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IP:192.168.1.250 </a:t>
              </a:r>
              <a:r>
                <a:rPr lang="en-US" altLang="ja-JP" sz="1200" dirty="0" smtClean="0"/>
                <a:t>/ 24</a:t>
              </a:r>
              <a:endParaRPr kumimoji="1" lang="ja-JP" altLang="en-US" sz="1200" dirty="0"/>
            </a:p>
          </p:txBody>
        </p:sp>
        <p:sp>
          <p:nvSpPr>
            <p:cNvPr id="137" name="テキスト ボックス 136"/>
            <p:cNvSpPr txBox="1"/>
            <p:nvPr/>
          </p:nvSpPr>
          <p:spPr>
            <a:xfrm>
              <a:off x="7118051" y="2857802"/>
              <a:ext cx="997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smtClean="0"/>
                <a:t>VM Manager</a:t>
              </a:r>
              <a:endParaRPr kumimoji="1" lang="ja-JP" altLang="en-US" sz="1200" dirty="0"/>
            </a:p>
          </p:txBody>
        </p:sp>
        <p:cxnSp>
          <p:nvCxnSpPr>
            <p:cNvPr id="138" name="直線コネクタ 137"/>
            <p:cNvCxnSpPr>
              <a:stCxn id="192" idx="1"/>
            </p:cNvCxnSpPr>
            <p:nvPr/>
          </p:nvCxnSpPr>
          <p:spPr>
            <a:xfrm flipH="1">
              <a:off x="1599989" y="1671338"/>
              <a:ext cx="1582410" cy="991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図形グループ 138"/>
            <p:cNvGrpSpPr/>
            <p:nvPr/>
          </p:nvGrpSpPr>
          <p:grpSpPr>
            <a:xfrm>
              <a:off x="2690723" y="3269827"/>
              <a:ext cx="2024607" cy="1274879"/>
              <a:chOff x="491908" y="5075816"/>
              <a:chExt cx="2024607" cy="1274879"/>
            </a:xfrm>
          </p:grpSpPr>
          <p:sp>
            <p:nvSpPr>
              <p:cNvPr id="162" name="角丸四角形 161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3" name="直線コネクタ 162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4" name="図形グループ 163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75" name="角丸四角形 174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6" name="直線コネクタ 175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角丸四角形 176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8" name="直線コネクタ 177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正方形/長方形 164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正方形/長方形 165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テキスト ボックス 166"/>
              <p:cNvSpPr txBox="1"/>
              <p:nvPr/>
            </p:nvSpPr>
            <p:spPr>
              <a:xfrm>
                <a:off x="1628515" y="5614069"/>
                <a:ext cx="8880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smtClean="0"/>
                  <a:t>Shared NW</a:t>
                </a:r>
                <a:endParaRPr kumimoji="1" lang="ja-JP" altLang="en-US" sz="1200" dirty="0"/>
              </a:p>
            </p:txBody>
          </p:sp>
          <p:sp>
            <p:nvSpPr>
              <p:cNvPr id="168" name="テキスト ボックス 167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69" name="テキスト ボックス 168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70" name="図形グループ 169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71" name="角丸四角形 170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2" name="直線コネクタ 171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角丸四角形 172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4" name="直線コネクタ 173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1" name="図形グループ 140"/>
            <p:cNvGrpSpPr/>
            <p:nvPr/>
          </p:nvGrpSpPr>
          <p:grpSpPr>
            <a:xfrm>
              <a:off x="6143012" y="3269827"/>
              <a:ext cx="2024607" cy="1274879"/>
              <a:chOff x="491908" y="5075816"/>
              <a:chExt cx="2024607" cy="1274879"/>
            </a:xfrm>
          </p:grpSpPr>
          <p:sp>
            <p:nvSpPr>
              <p:cNvPr id="145" name="角丸四角形 144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6" name="直線コネクタ 145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7" name="図形グループ 146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8" name="角丸四角形 157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9" name="直線コネクタ 158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角丸四角形 159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1" name="直線コネクタ 160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正方形/長方形 147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正方形/長方形 148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テキスト ボックス 149"/>
              <p:cNvSpPr txBox="1"/>
              <p:nvPr/>
            </p:nvSpPr>
            <p:spPr>
              <a:xfrm>
                <a:off x="1628515" y="5614069"/>
                <a:ext cx="8880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smtClean="0"/>
                  <a:t>Shared NW</a:t>
                </a:r>
                <a:endParaRPr kumimoji="1" lang="ja-JP" altLang="en-US" sz="1200" dirty="0"/>
              </a:p>
            </p:txBody>
          </p:sp>
          <p:sp>
            <p:nvSpPr>
              <p:cNvPr id="151" name="テキスト ボックス 150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52" name="テキスト ボックス 151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53" name="図形グループ 152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4" name="角丸四角形 153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5" name="直線コネクタ 154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角丸四角形 155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7" name="直線コネクタ 156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カギ線コネクタ 141"/>
            <p:cNvCxnSpPr/>
            <p:nvPr/>
          </p:nvCxnSpPr>
          <p:spPr>
            <a:xfrm rot="10800000">
              <a:off x="5202026" y="1754612"/>
              <a:ext cx="940987" cy="210005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>
              <a:stCxn id="166" idx="1"/>
            </p:cNvCxnSpPr>
            <p:nvPr/>
          </p:nvCxnSpPr>
          <p:spPr>
            <a:xfrm flipH="1" flipV="1">
              <a:off x="3377022" y="4581556"/>
              <a:ext cx="553667" cy="558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>
              <a:stCxn id="166" idx="3"/>
            </p:cNvCxnSpPr>
            <p:nvPr/>
          </p:nvCxnSpPr>
          <p:spPr>
            <a:xfrm flipV="1">
              <a:off x="7633837" y="4553518"/>
              <a:ext cx="248392" cy="586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直線コネクタ 196"/>
          <p:cNvCxnSpPr>
            <a:stCxn id="121" idx="3"/>
            <a:endCxn id="193" idx="1"/>
          </p:cNvCxnSpPr>
          <p:nvPr/>
        </p:nvCxnSpPr>
        <p:spPr>
          <a:xfrm>
            <a:off x="2074437" y="2811424"/>
            <a:ext cx="1078824" cy="126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>
            <a:endCxn id="126" idx="2"/>
          </p:cNvCxnSpPr>
          <p:nvPr/>
        </p:nvCxnSpPr>
        <p:spPr>
          <a:xfrm flipH="1" flipV="1">
            <a:off x="6322277" y="2626700"/>
            <a:ext cx="706662" cy="24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>
            <a:stCxn id="121" idx="3"/>
          </p:cNvCxnSpPr>
          <p:nvPr/>
        </p:nvCxnSpPr>
        <p:spPr>
          <a:xfrm>
            <a:off x="2074437" y="2811424"/>
            <a:ext cx="1275627" cy="13151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 flipV="1">
            <a:off x="3420234" y="3033569"/>
            <a:ext cx="249113" cy="123043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2336977" y="1359371"/>
            <a:ext cx="153796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ja-JP" altLang="en-US" b="1" dirty="0" smtClean="0">
                <a:solidFill>
                  <a:srgbClr val="FF0000"/>
                </a:solidFill>
              </a:rPr>
              <a:t>プライベート</a:t>
            </a:r>
            <a:r>
              <a:rPr lang="ja-JP" altLang="en-US" b="1" dirty="0">
                <a:solidFill>
                  <a:srgbClr val="FF0000"/>
                </a:solidFill>
              </a:rPr>
              <a:t>なネットワーク</a:t>
            </a:r>
            <a:r>
              <a:rPr lang="ja-JP" altLang="en-US" b="1">
                <a:solidFill>
                  <a:srgbClr val="FF0000"/>
                </a:solidFill>
              </a:rPr>
              <a:t>を</a:t>
            </a:r>
            <a:r>
              <a:rPr lang="ja-JP" altLang="en-US" b="1" smtClean="0">
                <a:solidFill>
                  <a:srgbClr val="FF0000"/>
                </a:solidFill>
              </a:rPr>
              <a:t>形成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1031332" y="2195117"/>
            <a:ext cx="3585618" cy="1397102"/>
          </a:xfrm>
          <a:prstGeom prst="ellipse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円/楕円 98"/>
          <p:cNvSpPr/>
          <p:nvPr/>
        </p:nvSpPr>
        <p:spPr>
          <a:xfrm rot="17585945">
            <a:off x="2563810" y="3091622"/>
            <a:ext cx="2122903" cy="1274081"/>
          </a:xfrm>
          <a:prstGeom prst="ellipse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0" name="Picture 2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6" y="1330206"/>
            <a:ext cx="755702" cy="612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テキスト ボックス 100"/>
          <p:cNvSpPr txBox="1"/>
          <p:nvPr/>
        </p:nvSpPr>
        <p:spPr>
          <a:xfrm>
            <a:off x="780048" y="1215653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ユーザ</a:t>
            </a:r>
            <a:r>
              <a:rPr lang="ja-JP" altLang="en-US" sz="1200" dirty="0" smtClean="0"/>
              <a:t>端末</a:t>
            </a:r>
            <a:endParaRPr lang="en-US" altLang="ja-JP" sz="1200" dirty="0" smtClean="0"/>
          </a:p>
        </p:txBody>
      </p:sp>
      <p:cxnSp>
        <p:nvCxnSpPr>
          <p:cNvPr id="6" name="直線コネクタ 5"/>
          <p:cNvCxnSpPr>
            <a:stCxn id="100" idx="3"/>
          </p:cNvCxnSpPr>
          <p:nvPr/>
        </p:nvCxnSpPr>
        <p:spPr>
          <a:xfrm>
            <a:off x="798228" y="1636555"/>
            <a:ext cx="2712682" cy="1353589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H="1">
            <a:off x="3410999" y="3033569"/>
            <a:ext cx="258348" cy="1283841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角丸四角形 139"/>
          <p:cNvSpPr/>
          <p:nvPr/>
        </p:nvSpPr>
        <p:spPr>
          <a:xfrm rot="10800000">
            <a:off x="3411000" y="4372000"/>
            <a:ext cx="267595" cy="2513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ネットワークモデル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12</a:t>
            </a:fld>
            <a:endParaRPr kumimoji="1" lang="ja-JP" altLang="en-US"/>
          </a:p>
        </p:txBody>
      </p:sp>
      <p:grpSp>
        <p:nvGrpSpPr>
          <p:cNvPr id="107" name="図形グループ 106"/>
          <p:cNvGrpSpPr/>
          <p:nvPr/>
        </p:nvGrpSpPr>
        <p:grpSpPr>
          <a:xfrm>
            <a:off x="851001" y="1690689"/>
            <a:ext cx="7441998" cy="4246193"/>
            <a:chOff x="158532" y="156122"/>
            <a:chExt cx="9004818" cy="5137893"/>
          </a:xfrm>
        </p:grpSpPr>
        <p:cxnSp>
          <p:nvCxnSpPr>
            <p:cNvPr id="108" name="直線コネクタ 107"/>
            <p:cNvCxnSpPr>
              <a:endCxn id="193" idx="0"/>
            </p:cNvCxnSpPr>
            <p:nvPr/>
          </p:nvCxnSpPr>
          <p:spPr>
            <a:xfrm flipH="1">
              <a:off x="3522927" y="1121396"/>
              <a:ext cx="547423" cy="466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4120708" y="1671338"/>
              <a:ext cx="9980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5249650" y="1119780"/>
              <a:ext cx="209629" cy="468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>
              <a:stCxn id="193" idx="2"/>
            </p:cNvCxnSpPr>
            <p:nvPr/>
          </p:nvCxnSpPr>
          <p:spPr>
            <a:xfrm flipH="1">
              <a:off x="3277578" y="1754611"/>
              <a:ext cx="245349" cy="1513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テキスト ボックス 111"/>
            <p:cNvSpPr txBox="1"/>
            <p:nvPr/>
          </p:nvSpPr>
          <p:spPr>
            <a:xfrm>
              <a:off x="3930689" y="4986777"/>
              <a:ext cx="3703148" cy="30723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VM</a:t>
              </a:r>
              <a:r>
                <a:rPr kumimoji="1" lang="ja-JP" altLang="en-US" sz="1050" dirty="0" smtClean="0"/>
                <a:t>に割り当てる</a:t>
              </a:r>
              <a:r>
                <a:rPr kumimoji="1" lang="en-US" altLang="ja-JP" sz="1050" dirty="0" smtClean="0"/>
                <a:t>IP</a:t>
              </a:r>
              <a:r>
                <a:rPr kumimoji="1" lang="en-US" altLang="ja-JP" sz="1050" dirty="0" smtClean="0"/>
                <a:t>: 192.168.1.10 〜 192.168.1.199</a:t>
              </a:r>
              <a:endParaRPr kumimoji="1" lang="ja-JP" altLang="en-US" sz="1050" dirty="0"/>
            </a:p>
          </p:txBody>
        </p:sp>
        <p:sp>
          <p:nvSpPr>
            <p:cNvPr id="113" name="テキスト ボックス 112"/>
            <p:cNvSpPr txBox="1"/>
            <p:nvPr/>
          </p:nvSpPr>
          <p:spPr>
            <a:xfrm>
              <a:off x="3747001" y="2865856"/>
              <a:ext cx="9977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VM Manager</a:t>
              </a:r>
              <a:endParaRPr kumimoji="1" lang="ja-JP" altLang="en-US" sz="1200" dirty="0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3262230" y="3069217"/>
              <a:ext cx="1375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IP:192.168.1.2 </a:t>
              </a:r>
              <a:r>
                <a:rPr lang="en-US" altLang="ja-JP" sz="1200" dirty="0" smtClean="0"/>
                <a:t>/ 24</a:t>
              </a:r>
              <a:endParaRPr kumimoji="1" lang="ja-JP" altLang="en-US" sz="1200" dirty="0"/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3930689" y="277485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Switch Network</a:t>
              </a:r>
            </a:p>
            <a:p>
              <a:r>
                <a:rPr kumimoji="1" lang="en-US" altLang="ja-JP" sz="1200" dirty="0" smtClean="0"/>
                <a:t>(IP: 192.168.1.1)</a:t>
              </a:r>
              <a:endParaRPr kumimoji="1" lang="ja-JP" altLang="en-US" sz="1200" dirty="0"/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498740" y="369747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ユーザ端末</a:t>
              </a:r>
              <a:endParaRPr lang="en-US" altLang="ja-JP" sz="1200" dirty="0" smtClean="0"/>
            </a:p>
            <a:p>
              <a:r>
                <a:rPr kumimoji="1" lang="en-US" altLang="ja-JP" sz="1200" dirty="0" smtClean="0"/>
                <a:t>IP: </a:t>
              </a:r>
              <a:r>
                <a:rPr kumimoji="1" lang="en-US" altLang="ja-JP" sz="1200" dirty="0" smtClean="0"/>
                <a:t>192.68.1.200</a:t>
              </a:r>
              <a:endParaRPr kumimoji="1" lang="en-US" altLang="ja-JP" sz="1200" dirty="0" smtClean="0"/>
            </a:p>
            <a:p>
              <a:r>
                <a:rPr lang="en-US" altLang="ja-JP" sz="1200" dirty="0" smtClean="0"/>
                <a:t>〜 192.168.1.232</a:t>
              </a:r>
              <a:endParaRPr lang="en-US" altLang="ja-JP" sz="1200" dirty="0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7309372" y="430738"/>
              <a:ext cx="11240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管理用端末</a:t>
              </a:r>
              <a:endParaRPr lang="en-US" altLang="ja-JP" sz="1200" dirty="0" smtClean="0"/>
            </a:p>
            <a:p>
              <a:r>
                <a:rPr kumimoji="1" lang="en-US" altLang="ja-JP" sz="1200" dirty="0" smtClean="0"/>
                <a:t>IP: </a:t>
              </a:r>
              <a:r>
                <a:rPr kumimoji="1" lang="en-US" altLang="ja-JP" sz="1200" dirty="0" smtClean="0"/>
                <a:t>192.168.1.7</a:t>
              </a:r>
              <a:endParaRPr kumimoji="1" lang="en-US" altLang="ja-JP" sz="1200" dirty="0" smtClean="0"/>
            </a:p>
            <a:p>
              <a:r>
                <a:rPr lang="en-US" altLang="ja-JP" sz="1200" dirty="0" smtClean="0"/>
                <a:t>〜 192.168.1.9</a:t>
              </a:r>
              <a:endParaRPr lang="en-US" altLang="ja-JP" sz="1200" dirty="0"/>
            </a:p>
          </p:txBody>
        </p:sp>
        <p:grpSp>
          <p:nvGrpSpPr>
            <p:cNvPr id="118" name="図形グループ 117"/>
            <p:cNvGrpSpPr/>
            <p:nvPr/>
          </p:nvGrpSpPr>
          <p:grpSpPr>
            <a:xfrm>
              <a:off x="7351646" y="2073881"/>
              <a:ext cx="642909" cy="590146"/>
              <a:chOff x="7282054" y="2450531"/>
              <a:chExt cx="642909" cy="590146"/>
            </a:xfrm>
          </p:grpSpPr>
          <p:sp>
            <p:nvSpPr>
              <p:cNvPr id="194" name="円/楕円 193"/>
              <p:cNvSpPr/>
              <p:nvPr/>
            </p:nvSpPr>
            <p:spPr>
              <a:xfrm>
                <a:off x="7282054" y="2450531"/>
                <a:ext cx="642909" cy="5901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テキスト ボックス 194"/>
              <p:cNvSpPr txBox="1"/>
              <p:nvPr/>
            </p:nvSpPr>
            <p:spPr>
              <a:xfrm>
                <a:off x="7395131" y="2525919"/>
                <a:ext cx="324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i="1" dirty="0" smtClean="0">
                    <a:latin typeface="HGPMinchoE" charset="-128"/>
                    <a:ea typeface="HGPMinchoE" charset="-128"/>
                    <a:cs typeface="HGPMinchoE" charset="-128"/>
                  </a:rPr>
                  <a:t>C</a:t>
                </a:r>
                <a:endParaRPr kumimoji="1" lang="ja-JP" altLang="en-US" b="1" i="1" dirty="0">
                  <a:latin typeface="HGPMinchoE" charset="-128"/>
                  <a:ea typeface="HGPMinchoE" charset="-128"/>
                  <a:cs typeface="HGPMinchoE" charset="-128"/>
                </a:endParaRPr>
              </a:p>
            </p:txBody>
          </p:sp>
        </p:grpSp>
        <p:sp>
          <p:nvSpPr>
            <p:cNvPr id="119" name="テキスト ボックス 118"/>
            <p:cNvSpPr txBox="1"/>
            <p:nvPr/>
          </p:nvSpPr>
          <p:spPr>
            <a:xfrm rot="1626776">
              <a:off x="6465310" y="190805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mtClean="0"/>
                <a:t>・・・</a:t>
              </a:r>
              <a:endParaRPr kumimoji="1" lang="ja-JP" altLang="en-US" dirty="0"/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1346894" y="4055691"/>
              <a:ext cx="134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</a:t>
              </a:r>
              <a:r>
                <a:rPr kumimoji="1" lang="en-US" altLang="ja-JP" sz="1200" smtClean="0"/>
                <a:t>: 192.168.1.3/24</a:t>
              </a:r>
              <a:endParaRPr kumimoji="1" lang="ja-JP" altLang="en-US" sz="1200" dirty="0"/>
            </a:p>
          </p:txBody>
        </p:sp>
        <p:pic>
          <p:nvPicPr>
            <p:cNvPr id="121" name="Picture 2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90" y="1141529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" name="Picture 2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0976" y="1130541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3" name="図形グループ 122"/>
            <p:cNvGrpSpPr/>
            <p:nvPr/>
          </p:nvGrpSpPr>
          <p:grpSpPr>
            <a:xfrm>
              <a:off x="2944267" y="1447745"/>
              <a:ext cx="1377228" cy="434401"/>
              <a:chOff x="2832542" y="2161779"/>
              <a:chExt cx="1833091" cy="578187"/>
            </a:xfrm>
          </p:grpSpPr>
          <p:sp>
            <p:nvSpPr>
              <p:cNvPr id="189" name="角丸四角形 188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" name="角丸四角形 189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角丸四角形 190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角丸四角形 191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" name="フローチャート: 端子 192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4" name="図形グループ 123"/>
            <p:cNvGrpSpPr/>
            <p:nvPr/>
          </p:nvGrpSpPr>
          <p:grpSpPr>
            <a:xfrm>
              <a:off x="4880619" y="1447745"/>
              <a:ext cx="1377228" cy="434401"/>
              <a:chOff x="2832542" y="2161779"/>
              <a:chExt cx="1833091" cy="578187"/>
            </a:xfrm>
          </p:grpSpPr>
          <p:sp>
            <p:nvSpPr>
              <p:cNvPr id="184" name="角丸四角形 183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角丸四角形 184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角丸四角形 185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7" name="角丸四角形 186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" name="フローチャート: 端子 187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5" name="図形グループ 124"/>
            <p:cNvGrpSpPr/>
            <p:nvPr/>
          </p:nvGrpSpPr>
          <p:grpSpPr>
            <a:xfrm>
              <a:off x="3930689" y="766480"/>
              <a:ext cx="1377228" cy="434401"/>
              <a:chOff x="2832542" y="2161779"/>
              <a:chExt cx="1833091" cy="578187"/>
            </a:xfrm>
          </p:grpSpPr>
          <p:sp>
            <p:nvSpPr>
              <p:cNvPr id="179" name="角丸四角形 178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角丸四角形 179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" name="角丸四角形 180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角丸四角形 181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フローチャート: 端子 182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6" name="雲形吹き出し 125"/>
            <p:cNvSpPr/>
            <p:nvPr/>
          </p:nvSpPr>
          <p:spPr>
            <a:xfrm>
              <a:off x="2581578" y="156122"/>
              <a:ext cx="4200699" cy="2265146"/>
            </a:xfrm>
            <a:prstGeom prst="cloudCallout">
              <a:avLst>
                <a:gd name="adj1" fmla="val -21683"/>
                <a:gd name="adj2" fmla="val 4368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7" name="直線コネクタ 126"/>
            <p:cNvCxnSpPr/>
            <p:nvPr/>
          </p:nvCxnSpPr>
          <p:spPr>
            <a:xfrm>
              <a:off x="5459279" y="1754611"/>
              <a:ext cx="1260313" cy="1515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テキスト ボックス 127"/>
            <p:cNvSpPr txBox="1"/>
            <p:nvPr/>
          </p:nvSpPr>
          <p:spPr>
            <a:xfrm>
              <a:off x="6762797" y="3068930"/>
              <a:ext cx="1375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smtClean="0"/>
                <a:t>IP:192.168.1.4 </a:t>
              </a:r>
              <a:r>
                <a:rPr lang="en-US" altLang="ja-JP" sz="1200" dirty="0" smtClean="0"/>
                <a:t>/ 24</a:t>
              </a:r>
              <a:endParaRPr kumimoji="1" lang="ja-JP" altLang="en-US" sz="1200" dirty="0"/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4799182" y="4094030"/>
              <a:ext cx="134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IP: </a:t>
              </a:r>
              <a:r>
                <a:rPr kumimoji="1" lang="en-US" altLang="ja-JP" sz="1200" dirty="0" smtClean="0"/>
                <a:t>192.168.1.5/24</a:t>
              </a:r>
              <a:endParaRPr kumimoji="1" lang="ja-JP" altLang="en-US" sz="1200" dirty="0"/>
            </a:p>
          </p:txBody>
        </p:sp>
        <p:sp>
          <p:nvSpPr>
            <p:cNvPr id="130" name="テキスト ボックス 129"/>
            <p:cNvSpPr txBox="1"/>
            <p:nvPr/>
          </p:nvSpPr>
          <p:spPr>
            <a:xfrm>
              <a:off x="7882230" y="2421268"/>
              <a:ext cx="1281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</a:t>
              </a:r>
              <a:r>
                <a:rPr kumimoji="1" lang="en-US" altLang="ja-JP" sz="1200" smtClean="0"/>
                <a:t>: </a:t>
              </a:r>
              <a:r>
                <a:rPr kumimoji="1" lang="en-US" altLang="ja-JP" sz="1200" smtClean="0"/>
                <a:t>192.168.1.251</a:t>
              </a:r>
            </a:p>
            <a:p>
              <a:r>
                <a:rPr kumimoji="1" lang="en-US" altLang="ja-JP" sz="1200" dirty="0" smtClean="0"/>
                <a:t>〜 192.168.1.254</a:t>
              </a:r>
              <a:endParaRPr kumimoji="1" lang="ja-JP" altLang="en-US" sz="1200" dirty="0"/>
            </a:p>
          </p:txBody>
        </p:sp>
        <p:sp>
          <p:nvSpPr>
            <p:cNvPr id="131" name="角丸四角形 130"/>
            <p:cNvSpPr/>
            <p:nvPr/>
          </p:nvSpPr>
          <p:spPr>
            <a:xfrm>
              <a:off x="158532" y="2364905"/>
              <a:ext cx="1744485" cy="12102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角丸四角形 131"/>
            <p:cNvSpPr/>
            <p:nvPr/>
          </p:nvSpPr>
          <p:spPr>
            <a:xfrm>
              <a:off x="376732" y="2475032"/>
              <a:ext cx="1246966" cy="36085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テキスト ボックス 132"/>
            <p:cNvSpPr txBox="1"/>
            <p:nvPr/>
          </p:nvSpPr>
          <p:spPr>
            <a:xfrm>
              <a:off x="407424" y="2491571"/>
              <a:ext cx="1018695" cy="307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Web</a:t>
              </a:r>
              <a:r>
                <a:rPr kumimoji="1" lang="ja-JP" altLang="en-US" sz="1050" dirty="0" smtClean="0"/>
                <a:t>サーバ</a:t>
              </a:r>
              <a:endParaRPr kumimoji="1" lang="ja-JP" altLang="en-US" sz="1050" dirty="0"/>
            </a:p>
          </p:txBody>
        </p:sp>
        <p:sp>
          <p:nvSpPr>
            <p:cNvPr id="134" name="角丸四角形 133"/>
            <p:cNvSpPr/>
            <p:nvPr/>
          </p:nvSpPr>
          <p:spPr>
            <a:xfrm>
              <a:off x="376732" y="3054811"/>
              <a:ext cx="1246966" cy="36085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テキスト ボックス 134"/>
            <p:cNvSpPr txBox="1"/>
            <p:nvPr/>
          </p:nvSpPr>
          <p:spPr>
            <a:xfrm>
              <a:off x="569712" y="3071438"/>
              <a:ext cx="710294" cy="307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IP </a:t>
              </a:r>
              <a:r>
                <a:rPr kumimoji="1" lang="ja-JP" altLang="en-US" sz="1050" dirty="0" smtClean="0"/>
                <a:t>管理</a:t>
              </a:r>
              <a:endParaRPr kumimoji="1" lang="ja-JP" altLang="en-US" sz="1050" dirty="0"/>
            </a:p>
          </p:txBody>
        </p:sp>
        <p:sp>
          <p:nvSpPr>
            <p:cNvPr id="136" name="テキスト ボックス 135"/>
            <p:cNvSpPr txBox="1"/>
            <p:nvPr/>
          </p:nvSpPr>
          <p:spPr>
            <a:xfrm>
              <a:off x="209237" y="2093720"/>
              <a:ext cx="15327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IP:192.168.1.250 </a:t>
              </a:r>
              <a:r>
                <a:rPr lang="en-US" altLang="ja-JP" sz="1200" dirty="0" smtClean="0"/>
                <a:t>/ 24</a:t>
              </a:r>
              <a:endParaRPr kumimoji="1" lang="ja-JP" altLang="en-US" sz="1200" dirty="0"/>
            </a:p>
          </p:txBody>
        </p:sp>
        <p:sp>
          <p:nvSpPr>
            <p:cNvPr id="137" name="テキスト ボックス 136"/>
            <p:cNvSpPr txBox="1"/>
            <p:nvPr/>
          </p:nvSpPr>
          <p:spPr>
            <a:xfrm>
              <a:off x="7118051" y="2857802"/>
              <a:ext cx="997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smtClean="0"/>
                <a:t>VM Manager</a:t>
              </a:r>
              <a:endParaRPr kumimoji="1" lang="ja-JP" altLang="en-US" sz="1200" dirty="0"/>
            </a:p>
          </p:txBody>
        </p:sp>
        <p:cxnSp>
          <p:nvCxnSpPr>
            <p:cNvPr id="138" name="直線コネクタ 137"/>
            <p:cNvCxnSpPr>
              <a:stCxn id="192" idx="1"/>
            </p:cNvCxnSpPr>
            <p:nvPr/>
          </p:nvCxnSpPr>
          <p:spPr>
            <a:xfrm flipH="1">
              <a:off x="1599989" y="1671338"/>
              <a:ext cx="1582410" cy="991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図形グループ 138"/>
            <p:cNvGrpSpPr/>
            <p:nvPr/>
          </p:nvGrpSpPr>
          <p:grpSpPr>
            <a:xfrm>
              <a:off x="2690723" y="3269827"/>
              <a:ext cx="2024607" cy="1274879"/>
              <a:chOff x="491908" y="5075816"/>
              <a:chExt cx="2024607" cy="1274879"/>
            </a:xfrm>
          </p:grpSpPr>
          <p:sp>
            <p:nvSpPr>
              <p:cNvPr id="162" name="角丸四角形 161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3" name="直線コネクタ 162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4" name="図形グループ 163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75" name="角丸四角形 174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6" name="直線コネクタ 175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角丸四角形 176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8" name="直線コネクタ 177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正方形/長方形 164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正方形/長方形 165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テキスト ボックス 166"/>
              <p:cNvSpPr txBox="1"/>
              <p:nvPr/>
            </p:nvSpPr>
            <p:spPr>
              <a:xfrm>
                <a:off x="1628515" y="5614069"/>
                <a:ext cx="8880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smtClean="0"/>
                  <a:t>Shared NW</a:t>
                </a:r>
                <a:endParaRPr kumimoji="1" lang="ja-JP" altLang="en-US" sz="1200" dirty="0"/>
              </a:p>
            </p:txBody>
          </p:sp>
          <p:sp>
            <p:nvSpPr>
              <p:cNvPr id="168" name="テキスト ボックス 167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69" name="テキスト ボックス 168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70" name="図形グループ 169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71" name="角丸四角形 170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2" name="直線コネクタ 171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角丸四角形 172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4" name="直線コネクタ 173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1" name="図形グループ 140"/>
            <p:cNvGrpSpPr/>
            <p:nvPr/>
          </p:nvGrpSpPr>
          <p:grpSpPr>
            <a:xfrm>
              <a:off x="6143012" y="3269827"/>
              <a:ext cx="2024607" cy="1274879"/>
              <a:chOff x="491908" y="5075816"/>
              <a:chExt cx="2024607" cy="1274879"/>
            </a:xfrm>
          </p:grpSpPr>
          <p:sp>
            <p:nvSpPr>
              <p:cNvPr id="145" name="角丸四角形 144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6" name="直線コネクタ 145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7" name="図形グループ 146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8" name="角丸四角形 157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9" name="直線コネクタ 158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角丸四角形 159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1" name="直線コネクタ 160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正方形/長方形 147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正方形/長方形 148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テキスト ボックス 149"/>
              <p:cNvSpPr txBox="1"/>
              <p:nvPr/>
            </p:nvSpPr>
            <p:spPr>
              <a:xfrm>
                <a:off x="1628515" y="5614069"/>
                <a:ext cx="8880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smtClean="0"/>
                  <a:t>Shared NW</a:t>
                </a:r>
                <a:endParaRPr kumimoji="1" lang="ja-JP" altLang="en-US" sz="1200" dirty="0"/>
              </a:p>
            </p:txBody>
          </p:sp>
          <p:sp>
            <p:nvSpPr>
              <p:cNvPr id="151" name="テキスト ボックス 150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52" name="テキスト ボックス 151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53" name="図形グループ 152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4" name="角丸四角形 153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5" name="直線コネクタ 154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角丸四角形 155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7" name="直線コネクタ 156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カギ線コネクタ 141"/>
            <p:cNvCxnSpPr/>
            <p:nvPr/>
          </p:nvCxnSpPr>
          <p:spPr>
            <a:xfrm rot="10800000">
              <a:off x="5202026" y="1754612"/>
              <a:ext cx="940987" cy="210005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>
              <a:stCxn id="166" idx="1"/>
            </p:cNvCxnSpPr>
            <p:nvPr/>
          </p:nvCxnSpPr>
          <p:spPr>
            <a:xfrm flipH="1" flipV="1">
              <a:off x="3377022" y="4581556"/>
              <a:ext cx="553667" cy="558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>
              <a:stCxn id="166" idx="3"/>
            </p:cNvCxnSpPr>
            <p:nvPr/>
          </p:nvCxnSpPr>
          <p:spPr>
            <a:xfrm flipV="1">
              <a:off x="7633837" y="4553518"/>
              <a:ext cx="248392" cy="586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直線コネクタ 196"/>
          <p:cNvCxnSpPr>
            <a:stCxn id="121" idx="3"/>
            <a:endCxn id="193" idx="1"/>
          </p:cNvCxnSpPr>
          <p:nvPr/>
        </p:nvCxnSpPr>
        <p:spPr>
          <a:xfrm>
            <a:off x="2074437" y="2811424"/>
            <a:ext cx="1078824" cy="126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>
            <a:endCxn id="126" idx="2"/>
          </p:cNvCxnSpPr>
          <p:nvPr/>
        </p:nvCxnSpPr>
        <p:spPr>
          <a:xfrm flipH="1" flipV="1">
            <a:off x="6322277" y="2626700"/>
            <a:ext cx="706662" cy="24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>
            <a:stCxn id="121" idx="3"/>
          </p:cNvCxnSpPr>
          <p:nvPr/>
        </p:nvCxnSpPr>
        <p:spPr>
          <a:xfrm>
            <a:off x="2074437" y="2811424"/>
            <a:ext cx="1275627" cy="13151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 flipV="1">
            <a:off x="3420234" y="3033569"/>
            <a:ext cx="249113" cy="123043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2336977" y="1359371"/>
            <a:ext cx="153796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ja-JP" altLang="en-US" b="1" dirty="0" smtClean="0">
                <a:solidFill>
                  <a:srgbClr val="FF0000"/>
                </a:solidFill>
              </a:rPr>
              <a:t>プライベート</a:t>
            </a:r>
            <a:r>
              <a:rPr lang="ja-JP" altLang="en-US" b="1" dirty="0">
                <a:solidFill>
                  <a:srgbClr val="FF0000"/>
                </a:solidFill>
              </a:rPr>
              <a:t>なネットワーク</a:t>
            </a:r>
            <a:r>
              <a:rPr lang="ja-JP" altLang="en-US" b="1">
                <a:solidFill>
                  <a:srgbClr val="FF0000"/>
                </a:solidFill>
              </a:rPr>
              <a:t>を</a:t>
            </a:r>
            <a:r>
              <a:rPr lang="ja-JP" altLang="en-US" b="1" smtClean="0">
                <a:solidFill>
                  <a:srgbClr val="FF0000"/>
                </a:solidFill>
              </a:rPr>
              <a:t>形成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1031332" y="2195117"/>
            <a:ext cx="3585618" cy="1397102"/>
          </a:xfrm>
          <a:prstGeom prst="ellipse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円/楕円 98"/>
          <p:cNvSpPr/>
          <p:nvPr/>
        </p:nvSpPr>
        <p:spPr>
          <a:xfrm rot="17585945">
            <a:off x="2563810" y="3091622"/>
            <a:ext cx="2122903" cy="1274081"/>
          </a:xfrm>
          <a:prstGeom prst="ellipse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0" name="Picture 2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6" y="1330206"/>
            <a:ext cx="755702" cy="612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テキスト ボックス 100"/>
          <p:cNvSpPr txBox="1"/>
          <p:nvPr/>
        </p:nvSpPr>
        <p:spPr>
          <a:xfrm>
            <a:off x="780048" y="1215653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ユーザ</a:t>
            </a:r>
            <a:r>
              <a:rPr lang="ja-JP" altLang="en-US" sz="1200" dirty="0" smtClean="0"/>
              <a:t>端末</a:t>
            </a:r>
            <a:endParaRPr lang="en-US" altLang="ja-JP" sz="1200" dirty="0" smtClean="0"/>
          </a:p>
        </p:txBody>
      </p:sp>
      <p:cxnSp>
        <p:nvCxnSpPr>
          <p:cNvPr id="6" name="直線コネクタ 5"/>
          <p:cNvCxnSpPr>
            <a:stCxn id="100" idx="3"/>
          </p:cNvCxnSpPr>
          <p:nvPr/>
        </p:nvCxnSpPr>
        <p:spPr>
          <a:xfrm>
            <a:off x="798228" y="1636555"/>
            <a:ext cx="2712682" cy="1353589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H="1">
            <a:off x="3410999" y="3033569"/>
            <a:ext cx="258348" cy="1283841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角丸四角形 102"/>
          <p:cNvSpPr/>
          <p:nvPr/>
        </p:nvSpPr>
        <p:spPr>
          <a:xfrm rot="10800000">
            <a:off x="3410992" y="4369533"/>
            <a:ext cx="267595" cy="2513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1034667" y="5454013"/>
            <a:ext cx="1537969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ja-JP" altLang="en-US" b="1" dirty="0" smtClean="0">
                <a:solidFill>
                  <a:srgbClr val="7030A0"/>
                </a:solidFill>
              </a:rPr>
              <a:t>アクセス不可</a:t>
            </a:r>
            <a:endParaRPr lang="en-US" altLang="ja-JP" b="1" dirty="0" smtClean="0">
              <a:solidFill>
                <a:srgbClr val="7030A0"/>
              </a:solidFill>
            </a:endParaRPr>
          </a:p>
        </p:txBody>
      </p:sp>
      <p:cxnSp>
        <p:nvCxnSpPr>
          <p:cNvPr id="7" name="直線コネクタ 6"/>
          <p:cNvCxnSpPr/>
          <p:nvPr/>
        </p:nvCxnSpPr>
        <p:spPr>
          <a:xfrm flipV="1">
            <a:off x="1056697" y="4086300"/>
            <a:ext cx="2285221" cy="136771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/>
          <p:cNvCxnSpPr/>
          <p:nvPr/>
        </p:nvCxnSpPr>
        <p:spPr>
          <a:xfrm flipV="1">
            <a:off x="2572636" y="4238701"/>
            <a:ext cx="921682" cy="121531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17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各端末の</a:t>
            </a:r>
            <a:r>
              <a:rPr lang="ja-JP" altLang="en-US" dirty="0" smtClean="0"/>
              <a:t>説明 </a:t>
            </a:r>
            <a:r>
              <a:rPr lang="en-US" altLang="ja-JP" dirty="0" smtClean="0"/>
              <a:t>1/2</a:t>
            </a:r>
            <a:r>
              <a:rPr kumimoji="1" lang="ja-JP" altLang="en-US" dirty="0" smtClean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ユーザ端末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VM</a:t>
            </a:r>
            <a:r>
              <a:rPr lang="ja-JP" altLang="en-US" dirty="0" smtClean="0"/>
              <a:t>マネージャにコンテナ立ち上げを要求する端末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VM</a:t>
            </a:r>
            <a:r>
              <a:rPr lang="ja-JP" altLang="en-US" dirty="0" smtClean="0"/>
              <a:t>マネージャと立ち上げたコンテナとのみ通信可能</a:t>
            </a:r>
            <a:endParaRPr lang="en-US" altLang="ja-JP" dirty="0" smtClean="0"/>
          </a:p>
          <a:p>
            <a:r>
              <a:rPr lang="ja-JP" altLang="en-US" dirty="0" smtClean="0"/>
              <a:t>管理用端末</a:t>
            </a:r>
          </a:p>
          <a:p>
            <a:pPr lvl="1"/>
            <a:r>
              <a:rPr lang="ja-JP" altLang="en-US" dirty="0" smtClean="0"/>
              <a:t>ネットワークを管理するための端末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Rest</a:t>
            </a:r>
            <a:r>
              <a:rPr lang="ja-JP" altLang="en-US" dirty="0" smtClean="0"/>
              <a:t> 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によりトポロジ・スライスの状態を確認可能</a:t>
            </a:r>
            <a:endParaRPr lang="en-US" altLang="ja-JP" dirty="0" smtClean="0"/>
          </a:p>
          <a:p>
            <a:r>
              <a:rPr kumimoji="1" lang="en-US" altLang="ja-JP" dirty="0" smtClean="0"/>
              <a:t>VM</a:t>
            </a:r>
            <a:r>
              <a:rPr kumimoji="1" lang="ja-JP" altLang="en-US" dirty="0" smtClean="0"/>
              <a:t>マネージャ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コンテナの管理を行うための機能・その機能を持つサーバ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Rest</a:t>
            </a:r>
            <a:r>
              <a:rPr lang="ja-JP" altLang="en-US" dirty="0" smtClean="0"/>
              <a:t> 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によりネットワークスライス</a:t>
            </a:r>
            <a:r>
              <a:rPr lang="ja-JP" altLang="en-US" dirty="0"/>
              <a:t>の</a:t>
            </a:r>
            <a:r>
              <a:rPr lang="ja-JP" altLang="en-US" dirty="0" smtClean="0"/>
              <a:t>構築・削除</a:t>
            </a:r>
            <a:r>
              <a:rPr lang="ja-JP" altLang="en-US" dirty="0"/>
              <a:t>を</a:t>
            </a:r>
            <a:r>
              <a:rPr lang="ja-JP" altLang="en-US" dirty="0" smtClean="0"/>
              <a:t>要求可能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59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各端末の</a:t>
            </a:r>
            <a:r>
              <a:rPr lang="ja-JP" altLang="en-US" dirty="0" smtClean="0"/>
              <a:t>説明 </a:t>
            </a:r>
            <a:r>
              <a:rPr lang="en-US" altLang="ja-JP" dirty="0" smtClean="0"/>
              <a:t>2/2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dirty="0"/>
              <a:t>コントローラ</a:t>
            </a:r>
            <a:endParaRPr lang="en-US" altLang="ja-JP" dirty="0"/>
          </a:p>
          <a:p>
            <a:pPr lvl="1"/>
            <a:r>
              <a:rPr lang="en-US" altLang="ja-JP" dirty="0" err="1"/>
              <a:t>OpenFlow</a:t>
            </a:r>
            <a:r>
              <a:rPr lang="ja-JP" altLang="en-US" dirty="0"/>
              <a:t>のメッセージを用いてスイッチに指示を与える端末</a:t>
            </a:r>
            <a:endParaRPr lang="en-US" altLang="ja-JP" dirty="0"/>
          </a:p>
          <a:p>
            <a:pPr lvl="1"/>
            <a:r>
              <a:rPr lang="ja-JP" altLang="en-US" dirty="0"/>
              <a:t>トポロジ情報，スライス情報を管理</a:t>
            </a:r>
          </a:p>
          <a:p>
            <a:r>
              <a:rPr kumimoji="1" lang="ja-JP" altLang="en-US" dirty="0" smtClean="0"/>
              <a:t>コンテナ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VM</a:t>
            </a:r>
            <a:r>
              <a:rPr lang="ja-JP" altLang="en-US" dirty="0"/>
              <a:t>マネージャ内に設置</a:t>
            </a:r>
            <a:r>
              <a:rPr lang="ja-JP" altLang="en-US" dirty="0" smtClean="0"/>
              <a:t>された仮想マシン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コンテナごとに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アドレスが</a:t>
            </a:r>
            <a:r>
              <a:rPr lang="ja-JP" altLang="en-US" dirty="0"/>
              <a:t>割り当</a:t>
            </a:r>
            <a:r>
              <a:rPr lang="ja-JP" altLang="en-US" dirty="0" smtClean="0"/>
              <a:t>てられる</a:t>
            </a:r>
            <a:endParaRPr lang="en-US" altLang="ja-JP" dirty="0"/>
          </a:p>
          <a:p>
            <a:r>
              <a:rPr lang="ja-JP" altLang="en-US" dirty="0"/>
              <a:t>スイッチ</a:t>
            </a:r>
          </a:p>
          <a:p>
            <a:pPr lvl="1"/>
            <a:r>
              <a:rPr lang="ja-JP" altLang="en-US" dirty="0" smtClean="0"/>
              <a:t>スイッチ同士で相互に接続することで</a:t>
            </a:r>
            <a:r>
              <a:rPr lang="ja-JP" altLang="en-US" dirty="0"/>
              <a:t>ネットワークを</a:t>
            </a:r>
            <a:r>
              <a:rPr lang="ja-JP" altLang="en-US" dirty="0" smtClean="0"/>
              <a:t>構成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ルータとして機能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スライス内</a:t>
            </a:r>
            <a:r>
              <a:rPr lang="ja-JP" altLang="en-US" dirty="0"/>
              <a:t>通信を実現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0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独自機能（故障検知）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目的</a:t>
            </a:r>
            <a:endParaRPr kumimoji="1" lang="en-US" altLang="ja-JP" dirty="0" smtClean="0"/>
          </a:p>
          <a:p>
            <a:r>
              <a:rPr kumimoji="1" lang="ja-JP" altLang="en-US" dirty="0" smtClean="0"/>
              <a:t>パフォーマンスの低下したスイッチの検出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手法</a:t>
            </a:r>
            <a:endParaRPr lang="en-US" altLang="ja-JP" dirty="0"/>
          </a:p>
          <a:p>
            <a:r>
              <a:rPr kumimoji="1" lang="ja-JP" altLang="en-US" dirty="0" smtClean="0"/>
              <a:t>コントローラは各スイッチに送受信パケット数情報を</a:t>
            </a:r>
            <a:r>
              <a:rPr lang="ja-JP" altLang="en-US" dirty="0" smtClean="0"/>
              <a:t>要求</a:t>
            </a:r>
            <a:endParaRPr lang="en-US" altLang="ja-JP" dirty="0"/>
          </a:p>
          <a:p>
            <a:r>
              <a:rPr kumimoji="1" lang="ja-JP" altLang="en-US" dirty="0" smtClean="0"/>
              <a:t>パフォーマンスが低下したスイッチをパス計算時に除外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7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コントローラのスイッチ故障検知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47851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kumimoji="1" lang="ja-JP" altLang="en-US" dirty="0" smtClean="0"/>
                  <a:t>コントローラが定期的に各スイッチに</a:t>
                </a:r>
                <a:r>
                  <a:rPr lang="ja-JP" altLang="en-US" dirty="0"/>
                  <a:t>以下</a:t>
                </a:r>
                <a:r>
                  <a:rPr lang="ja-JP" altLang="en-US" dirty="0" smtClean="0"/>
                  <a:t>の</a:t>
                </a:r>
                <a:r>
                  <a:rPr kumimoji="1" lang="ja-JP" altLang="en-US" dirty="0" smtClean="0"/>
                  <a:t>情報を</a:t>
                </a:r>
                <a:r>
                  <a:rPr kumimoji="1" lang="en-US" altLang="ja-JP" dirty="0" err="1" smtClean="0"/>
                  <a:t>dpid</a:t>
                </a:r>
                <a:r>
                  <a:rPr kumimoji="1" lang="ja-JP" altLang="en-US" dirty="0" smtClean="0"/>
                  <a:t>ごとに要求</a:t>
                </a:r>
                <a:endParaRPr kumimoji="1" lang="en-US" altLang="ja-JP" dirty="0" smtClean="0"/>
              </a:p>
              <a:p>
                <a:pPr marL="457200" lvl="1" indent="0">
                  <a:buNone/>
                </a:pPr>
                <a:r>
                  <a:rPr lang="ja-JP" altLang="en-US" dirty="0" smtClean="0"/>
                  <a:t>流出パケット数：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dirty="0" smtClean="0"/>
              </a:p>
              <a:p>
                <a:pPr marL="457200" lvl="1" indent="0">
                  <a:buNone/>
                </a:pPr>
                <a:r>
                  <a:rPr lang="ja-JP" altLang="en-US" dirty="0"/>
                  <a:t>流入</a:t>
                </a:r>
                <a:r>
                  <a:rPr lang="ja-JP" altLang="en-US" dirty="0" smtClean="0"/>
                  <a:t>パケット数：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dirty="0" smtClean="0"/>
              </a:p>
              <a:p>
                <a:pPr marL="457200" lvl="1" indent="0">
                  <a:buNone/>
                </a:pPr>
                <a:r>
                  <a:rPr lang="ja-JP" altLang="en-US" dirty="0"/>
                  <a:t>現在</a:t>
                </a:r>
                <a:r>
                  <a:rPr lang="ja-JP" altLang="en-US" dirty="0" smtClean="0"/>
                  <a:t>時刻：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ja-JP" altLang="en-US" dirty="0" smtClean="0"/>
                  <a:t>以下の指標を計算</a:t>
                </a:r>
                <a:endParaRPr kumimoji="1" lang="en-US" altLang="ja-JP" dirty="0" smtClean="0"/>
              </a:p>
              <a:p>
                <a:pPr marL="457200" lvl="1" indent="0">
                  <a:buNone/>
                </a:pPr>
                <a:r>
                  <a:rPr kumimoji="1" lang="ja-JP" altLang="en-US" dirty="0" smtClean="0"/>
                  <a:t>流出入比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kumimoji="1" lang="ja-JP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320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ja-JP" sz="3200" b="0" i="1" smtClean="0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ja-JP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ja-JP" sz="32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ja-JP" sz="32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32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sz="3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3200" i="1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ja-JP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32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sz="32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ja-JP" sz="32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ja-JP" altLang="en-US" dirty="0" smtClean="0"/>
                  <a:t> </a:t>
                </a:r>
                <a:r>
                  <a:rPr lang="en-US" altLang="ja-JP" dirty="0" smtClean="0"/>
                  <a:t>	</a:t>
                </a:r>
              </a:p>
              <a:p>
                <a:pPr marL="457200" lvl="1" indent="0">
                  <a:buNone/>
                </a:pPr>
                <a:r>
                  <a:rPr lang="ja-JP" altLang="en-US" dirty="0" smtClean="0"/>
                  <a:t>スループット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ja-JP" altLang="en-US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ja-JP" sz="3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3200" i="1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ja-JP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ja-JP" sz="32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ja-JP" sz="32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32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3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3200" i="1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ja-JP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32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32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ja-JP" sz="32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47851"/>
                <a:ext cx="7886700" cy="4351338"/>
              </a:xfrm>
              <a:blipFill rotWithShape="0">
                <a:blip r:embed="rId2"/>
                <a:stretch>
                  <a:fillRect l="-1623" t="-2381" r="-10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80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故障スイッチのパス計算除外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ja-JP" altLang="en-US" dirty="0"/>
              <a:t>以下の表に従って故障有無の</a:t>
            </a:r>
            <a:r>
              <a:rPr lang="ja-JP" altLang="en-US" dirty="0" smtClean="0"/>
              <a:t>判断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 startAt="3"/>
            </a:pPr>
            <a:endParaRPr lang="en-US" altLang="ja-JP" dirty="0"/>
          </a:p>
          <a:p>
            <a:pPr marL="514350" indent="-514350">
              <a:buFont typeface="+mj-lt"/>
              <a:buAutoNum type="arabicPeriod" startAt="3"/>
            </a:pPr>
            <a:endParaRPr lang="en-US" altLang="ja-JP" dirty="0" smtClean="0"/>
          </a:p>
          <a:p>
            <a:pPr marL="514350" indent="-514350">
              <a:buFont typeface="+mj-lt"/>
              <a:buAutoNum type="arabicPeriod" startAt="3"/>
            </a:pPr>
            <a:endParaRPr lang="en-US" altLang="ja-JP" dirty="0"/>
          </a:p>
          <a:p>
            <a:pPr marL="514350" indent="-514350">
              <a:buFont typeface="+mj-lt"/>
              <a:buAutoNum type="arabicPeriod" startAt="3"/>
            </a:pPr>
            <a:endParaRPr lang="en-US" altLang="ja-JP" dirty="0" smtClean="0"/>
          </a:p>
          <a:p>
            <a:pPr marL="514350" indent="-514350">
              <a:buFont typeface="+mj-lt"/>
              <a:buAutoNum type="arabicPeriod" startAt="3"/>
            </a:pPr>
            <a:endParaRPr lang="en-US" altLang="ja-JP" dirty="0"/>
          </a:p>
          <a:p>
            <a:pPr marL="514350" indent="-514350">
              <a:buFont typeface="+mj-lt"/>
              <a:buAutoNum type="arabicPeriod" startAt="3"/>
            </a:pPr>
            <a:endParaRPr lang="en-US" altLang="ja-JP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ja-JP" altLang="en-US" dirty="0" smtClean="0"/>
              <a:t>パス計算時に故障スイッチを除外してパス計算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0424872"/>
                  </p:ext>
                </p:extLst>
              </p:nvPr>
            </p:nvGraphicFramePr>
            <p:xfrm>
              <a:off x="1172077" y="2562202"/>
              <a:ext cx="4507831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118"/>
                    <a:gridCol w="1175119"/>
                    <a:gridCol w="215759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状態判断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/>
                            <a:t>&gt;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 smtClean="0"/>
                            <a:t>&gt;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>
                              <a:solidFill>
                                <a:schemeClr val="tx1"/>
                              </a:solidFill>
                            </a:rPr>
                            <a:t>正常</a:t>
                          </a:r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 smtClean="0"/>
                            <a:t>&gt;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 smtClean="0"/>
                            <a:t>&lt;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正常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 smtClean="0"/>
                            <a:t>&lt;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 smtClean="0"/>
                            <a:t>&gt;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正常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 smtClean="0"/>
                            <a:t>&lt;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 smtClean="0"/>
                            <a:t>&lt;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>
                              <a:solidFill>
                                <a:srgbClr val="FF0000"/>
                              </a:solidFill>
                            </a:rPr>
                            <a:t>故障</a:t>
                          </a:r>
                          <a:endParaRPr kumimoji="1" lang="ja-JP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0424872"/>
                  </p:ext>
                </p:extLst>
              </p:nvPr>
            </p:nvGraphicFramePr>
            <p:xfrm>
              <a:off x="1172077" y="2562202"/>
              <a:ext cx="4507831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118"/>
                    <a:gridCol w="1175119"/>
                    <a:gridCol w="2157594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8" t="-16000" r="-285492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18" t="-16000" r="-185492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状態判断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8" t="-116000" r="-285492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18" t="-116000" r="-185492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>
                              <a:solidFill>
                                <a:schemeClr val="tx1"/>
                              </a:solidFill>
                            </a:rPr>
                            <a:t>正常</a:t>
                          </a:r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8" t="-213158" r="-285492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18" t="-213158" r="-185492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正常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8" t="-317333" r="-285492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18" t="-317333" r="-185492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正常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8" t="-417333" r="-285492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18" t="-417333" r="-185492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>
                              <a:solidFill>
                                <a:srgbClr val="FF0000"/>
                              </a:solidFill>
                            </a:rPr>
                            <a:t>故障</a:t>
                          </a:r>
                          <a:endParaRPr kumimoji="1" lang="ja-JP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5806240" y="4617369"/>
                <a:ext cx="36425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 smtClean="0"/>
                  <a:t>閾値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kumimoji="1" lang="ja-JP" altLang="en-US" sz="2400" dirty="0" smtClean="0"/>
                  <a:t>は予め決定</a:t>
                </a:r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240" y="4617369"/>
                <a:ext cx="364256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508" t="-15789" b="-236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11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05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88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実装</a:t>
            </a:r>
            <a:r>
              <a:rPr lang="ja-JP" altLang="en-US" dirty="0" smtClean="0"/>
              <a:t>した</a:t>
            </a:r>
            <a:r>
              <a:rPr kumimoji="1" lang="en-US" altLang="ja-JP" dirty="0" smtClean="0"/>
              <a:t>IaaS</a:t>
            </a:r>
            <a:r>
              <a:rPr kumimoji="1" lang="ja-JP" altLang="en-US" dirty="0" smtClean="0"/>
              <a:t>の機能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各端末</a:t>
            </a:r>
            <a:r>
              <a:rPr lang="ja-JP" altLang="en-US" dirty="0" smtClean="0"/>
              <a:t>の</a:t>
            </a:r>
            <a:r>
              <a:rPr lang="ja-JP" altLang="en-US" dirty="0"/>
              <a:t>説明</a:t>
            </a:r>
            <a:endParaRPr kumimoji="1" lang="en-US" altLang="ja-JP" dirty="0" smtClean="0"/>
          </a:p>
          <a:p>
            <a:r>
              <a:rPr lang="ja-JP" altLang="en-US" dirty="0" smtClean="0"/>
              <a:t>独自機能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故障</a:t>
            </a:r>
            <a:r>
              <a:rPr kumimoji="1" lang="ja-JP" altLang="en-US" dirty="0"/>
              <a:t>検知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14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デモ用スライド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150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基礎機能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VM</a:t>
            </a:r>
            <a:r>
              <a:rPr kumimoji="1" lang="ja-JP" altLang="en-US" dirty="0" smtClean="0"/>
              <a:t>マネージャ</a:t>
            </a:r>
            <a:endParaRPr kumimoji="1" lang="en-US" altLang="ja-JP" dirty="0" smtClean="0"/>
          </a:p>
          <a:p>
            <a:r>
              <a:rPr lang="en-US" altLang="ja-JP" dirty="0" smtClean="0"/>
              <a:t>Web</a:t>
            </a:r>
            <a:r>
              <a:rPr lang="ja-JP" altLang="en-US" dirty="0" smtClean="0"/>
              <a:t>サーバ</a:t>
            </a:r>
            <a:endParaRPr lang="en-US" altLang="ja-JP" dirty="0" smtClean="0"/>
          </a:p>
          <a:p>
            <a:r>
              <a:rPr kumimoji="1" lang="ja-JP" altLang="en-US" dirty="0" smtClean="0"/>
              <a:t>コントローラ</a:t>
            </a:r>
            <a:endParaRPr kumimoji="1" lang="en-US" altLang="ja-JP" dirty="0" smtClean="0"/>
          </a:p>
          <a:p>
            <a:r>
              <a:rPr kumimoji="1" lang="en-US" altLang="ja-JP" dirty="0" smtClean="0"/>
              <a:t>Rest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API</a:t>
            </a:r>
          </a:p>
          <a:p>
            <a:pPr marL="0" indent="0">
              <a:buNone/>
            </a:pPr>
            <a:r>
              <a:rPr lang="ja-JP" altLang="en-US" dirty="0" smtClean="0"/>
              <a:t>を起動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82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基礎機能 </a:t>
            </a:r>
            <a:r>
              <a:rPr kumimoji="1" lang="en-US" altLang="ja-JP" dirty="0" smtClean="0"/>
              <a:t>1/2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1</a:t>
            </a:r>
            <a:r>
              <a:rPr lang="ja-JP" altLang="en-US" dirty="0"/>
              <a:t>人目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参加ユーザ端末が</a:t>
            </a:r>
            <a:r>
              <a:rPr kumimoji="1" lang="en-US" altLang="ja-JP" dirty="0" smtClean="0"/>
              <a:t>ping</a:t>
            </a:r>
            <a:r>
              <a:rPr kumimoji="1" lang="ja-JP" altLang="en-US" dirty="0" smtClean="0"/>
              <a:t>を打つ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サーバ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192.168.1.</a:t>
            </a:r>
            <a:r>
              <a:rPr lang="ja-JP" altLang="en-US" dirty="0" smtClean="0"/>
              <a:t>）にブラウザでアクセス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ブラウザでコンテナ立ち上げ要求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立ち上がったコンテナの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アドレスに</a:t>
            </a:r>
            <a:r>
              <a:rPr lang="en-US" altLang="ja-JP" dirty="0" err="1" smtClean="0"/>
              <a:t>ssh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管理用端末に</a:t>
            </a:r>
            <a:r>
              <a:rPr kumimoji="1" lang="en-US" altLang="ja-JP" dirty="0" smtClean="0"/>
              <a:t>ping</a:t>
            </a:r>
            <a:r>
              <a:rPr lang="ja-JP" altLang="en-US" dirty="0" smtClean="0"/>
              <a:t>を打つ（通らないことの確認）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447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基礎機能 </a:t>
            </a:r>
            <a:r>
              <a:rPr lang="en-US" altLang="ja-JP" dirty="0" smtClean="0"/>
              <a:t>2/2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2</a:t>
            </a:r>
            <a:r>
              <a:rPr lang="ja-JP" altLang="en-US" dirty="0"/>
              <a:t>人目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参加</a:t>
            </a:r>
            <a:r>
              <a:rPr lang="ja-JP" altLang="en-US" dirty="0"/>
              <a:t>ユーザ端末が</a:t>
            </a:r>
            <a:r>
              <a:rPr lang="en-US" altLang="ja-JP" dirty="0"/>
              <a:t>ping</a:t>
            </a:r>
            <a:r>
              <a:rPr lang="ja-JP" altLang="en-US" dirty="0"/>
              <a:t>を打つ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Web</a:t>
            </a:r>
            <a:r>
              <a:rPr lang="ja-JP" altLang="en-US" dirty="0"/>
              <a:t>サーバ（</a:t>
            </a:r>
            <a:r>
              <a:rPr lang="en-US" altLang="ja-JP" dirty="0"/>
              <a:t>192.168.1.</a:t>
            </a:r>
            <a:r>
              <a:rPr lang="ja-JP" altLang="en-US" dirty="0"/>
              <a:t>）にブラウザでアクセス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ブラウザでコンテナ立ち上げ要求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立ち上がったコンテナの</a:t>
            </a:r>
            <a:r>
              <a:rPr lang="en-US" altLang="ja-JP" dirty="0"/>
              <a:t>IP</a:t>
            </a:r>
            <a:r>
              <a:rPr lang="ja-JP" altLang="en-US" dirty="0"/>
              <a:t>アドレスに</a:t>
            </a:r>
            <a:r>
              <a:rPr lang="en-US" altLang="ja-JP" dirty="0" err="1" smtClean="0"/>
              <a:t>ssh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 smtClean="0">
                <a:solidFill>
                  <a:srgbClr val="FF0000"/>
                </a:solidFill>
              </a:rPr>
              <a:t>人</a:t>
            </a:r>
            <a:r>
              <a:rPr lang="ja-JP" altLang="en-US" dirty="0">
                <a:solidFill>
                  <a:srgbClr val="FF0000"/>
                </a:solidFill>
              </a:rPr>
              <a:t>目</a:t>
            </a:r>
            <a:r>
              <a:rPr lang="ja-JP" altLang="en-US" dirty="0" smtClean="0">
                <a:solidFill>
                  <a:srgbClr val="FF0000"/>
                </a:solidFill>
              </a:rPr>
              <a:t>のコンテナに</a:t>
            </a:r>
            <a:r>
              <a:rPr lang="en-US" altLang="ja-JP" dirty="0" smtClean="0">
                <a:solidFill>
                  <a:srgbClr val="FF0000"/>
                </a:solidFill>
              </a:rPr>
              <a:t>ping</a:t>
            </a:r>
            <a:r>
              <a:rPr lang="ja-JP" altLang="en-US" dirty="0" smtClean="0">
                <a:solidFill>
                  <a:srgbClr val="FF0000"/>
                </a:solidFill>
              </a:rPr>
              <a:t>を打つ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812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独自機能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19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IaaS</a:t>
            </a:r>
            <a:r>
              <a:rPr kumimoji="1" lang="ja-JP" altLang="en-US" dirty="0" smtClean="0"/>
              <a:t>の機能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ユーザ端末が</a:t>
            </a:r>
            <a:r>
              <a:rPr kumimoji="1" lang="ja-JP" altLang="en-US" dirty="0" smtClean="0"/>
              <a:t>コンテナの立ち上げを要求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/>
              <a:t>ユーザ端末は</a:t>
            </a:r>
            <a:r>
              <a:rPr lang="en-US" altLang="ja-JP" dirty="0" err="1" smtClean="0"/>
              <a:t>ssh</a:t>
            </a:r>
            <a:r>
              <a:rPr lang="ja-JP" altLang="en-US" dirty="0" smtClean="0"/>
              <a:t>によりコンテナを操作</a:t>
            </a:r>
            <a:endParaRPr kumimoji="1" lang="en-US" altLang="ja-JP" dirty="0" smtClean="0"/>
          </a:p>
          <a:p>
            <a:r>
              <a:rPr lang="ja-JP" altLang="en-US" dirty="0" smtClean="0"/>
              <a:t>スライスを形成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ユーザ端末とコンテナごとにプライベートなネットワークを形成</a:t>
            </a:r>
            <a:endParaRPr kumimoji="1" lang="en-US" altLang="ja-JP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ja-JP" altLang="en-US" dirty="0" smtClean="0"/>
              <a:t>他端末からコンテナにはアクセスできない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コントローラなどは独自の管理用スライスを形成</a:t>
            </a:r>
            <a:endParaRPr kumimoji="1" lang="en-US" altLang="ja-JP" dirty="0" smtClean="0"/>
          </a:p>
          <a:p>
            <a:r>
              <a:rPr kumimoji="1" lang="ja-JP" altLang="en-US" dirty="0" smtClean="0"/>
              <a:t>（パス計算）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89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ネットワークモデル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4</a:t>
            </a:fld>
            <a:endParaRPr kumimoji="1" lang="ja-JP" altLang="en-US"/>
          </a:p>
        </p:txBody>
      </p:sp>
      <p:grpSp>
        <p:nvGrpSpPr>
          <p:cNvPr id="107" name="図形グループ 106"/>
          <p:cNvGrpSpPr/>
          <p:nvPr/>
        </p:nvGrpSpPr>
        <p:grpSpPr>
          <a:xfrm>
            <a:off x="851001" y="1690689"/>
            <a:ext cx="7441998" cy="4246193"/>
            <a:chOff x="158532" y="156122"/>
            <a:chExt cx="9004818" cy="5137893"/>
          </a:xfrm>
        </p:grpSpPr>
        <p:cxnSp>
          <p:nvCxnSpPr>
            <p:cNvPr id="108" name="直線コネクタ 107"/>
            <p:cNvCxnSpPr>
              <a:endCxn id="193" idx="0"/>
            </p:cNvCxnSpPr>
            <p:nvPr/>
          </p:nvCxnSpPr>
          <p:spPr>
            <a:xfrm flipH="1">
              <a:off x="3522927" y="1121396"/>
              <a:ext cx="547423" cy="466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4120708" y="1671338"/>
              <a:ext cx="9980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5249650" y="1119780"/>
              <a:ext cx="209629" cy="468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>
              <a:stCxn id="193" idx="2"/>
            </p:cNvCxnSpPr>
            <p:nvPr/>
          </p:nvCxnSpPr>
          <p:spPr>
            <a:xfrm flipH="1">
              <a:off x="3277578" y="1754611"/>
              <a:ext cx="245349" cy="1513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テキスト ボックス 111"/>
            <p:cNvSpPr txBox="1"/>
            <p:nvPr/>
          </p:nvSpPr>
          <p:spPr>
            <a:xfrm>
              <a:off x="3930689" y="4986777"/>
              <a:ext cx="3703148" cy="30723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VM</a:t>
              </a:r>
              <a:r>
                <a:rPr kumimoji="1" lang="ja-JP" altLang="en-US" sz="1050" dirty="0" smtClean="0"/>
                <a:t>に割り当てる</a:t>
              </a:r>
              <a:r>
                <a:rPr kumimoji="1" lang="en-US" altLang="ja-JP" sz="1050" dirty="0" smtClean="0"/>
                <a:t>IP</a:t>
              </a:r>
              <a:r>
                <a:rPr kumimoji="1" lang="en-US" altLang="ja-JP" sz="1050" dirty="0" smtClean="0"/>
                <a:t>: 192.168.1.10 〜 192.168.1.199</a:t>
              </a:r>
              <a:endParaRPr kumimoji="1" lang="ja-JP" altLang="en-US" sz="1050" dirty="0"/>
            </a:p>
          </p:txBody>
        </p:sp>
        <p:sp>
          <p:nvSpPr>
            <p:cNvPr id="113" name="テキスト ボックス 112"/>
            <p:cNvSpPr txBox="1"/>
            <p:nvPr/>
          </p:nvSpPr>
          <p:spPr>
            <a:xfrm>
              <a:off x="3747001" y="2865856"/>
              <a:ext cx="9977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VM Manager</a:t>
              </a:r>
              <a:endParaRPr kumimoji="1" lang="ja-JP" altLang="en-US" sz="1200" dirty="0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3262230" y="3069217"/>
              <a:ext cx="1375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IP:192.168.1.2 </a:t>
              </a:r>
              <a:r>
                <a:rPr lang="en-US" altLang="ja-JP" sz="1200" dirty="0" smtClean="0"/>
                <a:t>/ 24</a:t>
              </a:r>
              <a:endParaRPr kumimoji="1" lang="ja-JP" altLang="en-US" sz="1200" dirty="0"/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3930689" y="277485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Switch Network</a:t>
              </a:r>
            </a:p>
            <a:p>
              <a:r>
                <a:rPr kumimoji="1" lang="en-US" altLang="ja-JP" sz="1200" dirty="0" smtClean="0"/>
                <a:t>(IP: 192.168.1.1)</a:t>
              </a:r>
              <a:endParaRPr kumimoji="1" lang="ja-JP" altLang="en-US" sz="1200" dirty="0"/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498740" y="369747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ユーザ端末</a:t>
              </a:r>
              <a:endParaRPr lang="en-US" altLang="ja-JP" sz="1200" dirty="0" smtClean="0"/>
            </a:p>
            <a:p>
              <a:r>
                <a:rPr kumimoji="1" lang="en-US" altLang="ja-JP" sz="1200" dirty="0" smtClean="0"/>
                <a:t>IP: </a:t>
              </a:r>
              <a:r>
                <a:rPr kumimoji="1" lang="en-US" altLang="ja-JP" sz="1200" dirty="0" smtClean="0"/>
                <a:t>192.68.1.200</a:t>
              </a:r>
              <a:endParaRPr kumimoji="1" lang="en-US" altLang="ja-JP" sz="1200" dirty="0" smtClean="0"/>
            </a:p>
            <a:p>
              <a:r>
                <a:rPr lang="en-US" altLang="ja-JP" sz="1200" dirty="0" smtClean="0"/>
                <a:t>〜 192.168.1.232</a:t>
              </a:r>
              <a:endParaRPr lang="en-US" altLang="ja-JP" sz="1200" dirty="0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7309372" y="430738"/>
              <a:ext cx="11240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管理用端末</a:t>
              </a:r>
              <a:endParaRPr lang="en-US" altLang="ja-JP" sz="1200" dirty="0" smtClean="0"/>
            </a:p>
            <a:p>
              <a:r>
                <a:rPr kumimoji="1" lang="en-US" altLang="ja-JP" sz="1200" dirty="0" smtClean="0"/>
                <a:t>IP: </a:t>
              </a:r>
              <a:r>
                <a:rPr kumimoji="1" lang="en-US" altLang="ja-JP" sz="1200" dirty="0" smtClean="0"/>
                <a:t>192.168.1.7</a:t>
              </a:r>
              <a:endParaRPr kumimoji="1" lang="en-US" altLang="ja-JP" sz="1200" dirty="0" smtClean="0"/>
            </a:p>
            <a:p>
              <a:r>
                <a:rPr lang="en-US" altLang="ja-JP" sz="1200" dirty="0" smtClean="0"/>
                <a:t>〜 192.168.1.9</a:t>
              </a:r>
              <a:endParaRPr lang="en-US" altLang="ja-JP" sz="1200" dirty="0"/>
            </a:p>
          </p:txBody>
        </p:sp>
        <p:grpSp>
          <p:nvGrpSpPr>
            <p:cNvPr id="118" name="図形グループ 117"/>
            <p:cNvGrpSpPr/>
            <p:nvPr/>
          </p:nvGrpSpPr>
          <p:grpSpPr>
            <a:xfrm>
              <a:off x="7351646" y="2073881"/>
              <a:ext cx="642909" cy="590146"/>
              <a:chOff x="7282054" y="2450531"/>
              <a:chExt cx="642909" cy="590146"/>
            </a:xfrm>
          </p:grpSpPr>
          <p:sp>
            <p:nvSpPr>
              <p:cNvPr id="194" name="円/楕円 193"/>
              <p:cNvSpPr/>
              <p:nvPr/>
            </p:nvSpPr>
            <p:spPr>
              <a:xfrm>
                <a:off x="7282054" y="2450531"/>
                <a:ext cx="642909" cy="5901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テキスト ボックス 194"/>
              <p:cNvSpPr txBox="1"/>
              <p:nvPr/>
            </p:nvSpPr>
            <p:spPr>
              <a:xfrm>
                <a:off x="7395131" y="2525919"/>
                <a:ext cx="324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i="1" dirty="0" smtClean="0">
                    <a:latin typeface="HGPMinchoE" charset="-128"/>
                    <a:ea typeface="HGPMinchoE" charset="-128"/>
                    <a:cs typeface="HGPMinchoE" charset="-128"/>
                  </a:rPr>
                  <a:t>C</a:t>
                </a:r>
                <a:endParaRPr kumimoji="1" lang="ja-JP" altLang="en-US" b="1" i="1" dirty="0">
                  <a:latin typeface="HGPMinchoE" charset="-128"/>
                  <a:ea typeface="HGPMinchoE" charset="-128"/>
                  <a:cs typeface="HGPMinchoE" charset="-128"/>
                </a:endParaRPr>
              </a:p>
            </p:txBody>
          </p:sp>
        </p:grpSp>
        <p:sp>
          <p:nvSpPr>
            <p:cNvPr id="119" name="テキスト ボックス 118"/>
            <p:cNvSpPr txBox="1"/>
            <p:nvPr/>
          </p:nvSpPr>
          <p:spPr>
            <a:xfrm rot="1626776">
              <a:off x="6465310" y="190805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mtClean="0"/>
                <a:t>・・・</a:t>
              </a:r>
              <a:endParaRPr kumimoji="1" lang="ja-JP" altLang="en-US" dirty="0"/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1346894" y="4055691"/>
              <a:ext cx="134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</a:t>
              </a:r>
              <a:r>
                <a:rPr kumimoji="1" lang="en-US" altLang="ja-JP" sz="1200" smtClean="0"/>
                <a:t>: 192.168.1.3/24</a:t>
              </a:r>
              <a:endParaRPr kumimoji="1" lang="ja-JP" altLang="en-US" sz="1200" dirty="0"/>
            </a:p>
          </p:txBody>
        </p:sp>
        <p:pic>
          <p:nvPicPr>
            <p:cNvPr id="121" name="Picture 2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90" y="1141529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" name="Picture 2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0976" y="1130541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3" name="図形グループ 122"/>
            <p:cNvGrpSpPr/>
            <p:nvPr/>
          </p:nvGrpSpPr>
          <p:grpSpPr>
            <a:xfrm>
              <a:off x="2944267" y="1447745"/>
              <a:ext cx="1377228" cy="434401"/>
              <a:chOff x="2832542" y="2161779"/>
              <a:chExt cx="1833091" cy="578187"/>
            </a:xfrm>
          </p:grpSpPr>
          <p:sp>
            <p:nvSpPr>
              <p:cNvPr id="189" name="角丸四角形 188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" name="角丸四角形 189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角丸四角形 190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角丸四角形 191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" name="フローチャート: 端子 192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4" name="図形グループ 123"/>
            <p:cNvGrpSpPr/>
            <p:nvPr/>
          </p:nvGrpSpPr>
          <p:grpSpPr>
            <a:xfrm>
              <a:off x="4880619" y="1447745"/>
              <a:ext cx="1377228" cy="434401"/>
              <a:chOff x="2832542" y="2161779"/>
              <a:chExt cx="1833091" cy="578187"/>
            </a:xfrm>
          </p:grpSpPr>
          <p:sp>
            <p:nvSpPr>
              <p:cNvPr id="184" name="角丸四角形 183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角丸四角形 184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角丸四角形 185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7" name="角丸四角形 186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" name="フローチャート: 端子 187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5" name="図形グループ 124"/>
            <p:cNvGrpSpPr/>
            <p:nvPr/>
          </p:nvGrpSpPr>
          <p:grpSpPr>
            <a:xfrm>
              <a:off x="3930689" y="766480"/>
              <a:ext cx="1377228" cy="434401"/>
              <a:chOff x="2832542" y="2161779"/>
              <a:chExt cx="1833091" cy="578187"/>
            </a:xfrm>
          </p:grpSpPr>
          <p:sp>
            <p:nvSpPr>
              <p:cNvPr id="179" name="角丸四角形 178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角丸四角形 179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" name="角丸四角形 180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角丸四角形 181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フローチャート: 端子 182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6" name="雲形吹き出し 125"/>
            <p:cNvSpPr/>
            <p:nvPr/>
          </p:nvSpPr>
          <p:spPr>
            <a:xfrm>
              <a:off x="2581578" y="156122"/>
              <a:ext cx="4200699" cy="2265146"/>
            </a:xfrm>
            <a:prstGeom prst="cloudCallout">
              <a:avLst>
                <a:gd name="adj1" fmla="val -21683"/>
                <a:gd name="adj2" fmla="val 4368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7" name="直線コネクタ 126"/>
            <p:cNvCxnSpPr/>
            <p:nvPr/>
          </p:nvCxnSpPr>
          <p:spPr>
            <a:xfrm>
              <a:off x="5459279" y="1754611"/>
              <a:ext cx="1260313" cy="1515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テキスト ボックス 127"/>
            <p:cNvSpPr txBox="1"/>
            <p:nvPr/>
          </p:nvSpPr>
          <p:spPr>
            <a:xfrm>
              <a:off x="6762797" y="3068930"/>
              <a:ext cx="1375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smtClean="0"/>
                <a:t>IP:192.168.1.4 </a:t>
              </a:r>
              <a:r>
                <a:rPr lang="en-US" altLang="ja-JP" sz="1200" dirty="0" smtClean="0"/>
                <a:t>/ 24</a:t>
              </a:r>
              <a:endParaRPr kumimoji="1" lang="ja-JP" altLang="en-US" sz="1200" dirty="0"/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4799182" y="4094030"/>
              <a:ext cx="134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IP: </a:t>
              </a:r>
              <a:r>
                <a:rPr kumimoji="1" lang="en-US" altLang="ja-JP" sz="1200" dirty="0" smtClean="0"/>
                <a:t>192.168.1.5/24</a:t>
              </a:r>
              <a:endParaRPr kumimoji="1" lang="ja-JP" altLang="en-US" sz="1200" dirty="0"/>
            </a:p>
          </p:txBody>
        </p:sp>
        <p:sp>
          <p:nvSpPr>
            <p:cNvPr id="130" name="テキスト ボックス 129"/>
            <p:cNvSpPr txBox="1"/>
            <p:nvPr/>
          </p:nvSpPr>
          <p:spPr>
            <a:xfrm>
              <a:off x="7882230" y="2421268"/>
              <a:ext cx="1281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</a:t>
              </a:r>
              <a:r>
                <a:rPr kumimoji="1" lang="en-US" altLang="ja-JP" sz="1200" smtClean="0"/>
                <a:t>: </a:t>
              </a:r>
              <a:r>
                <a:rPr kumimoji="1" lang="en-US" altLang="ja-JP" sz="1200" smtClean="0"/>
                <a:t>192.168.1.251</a:t>
              </a:r>
            </a:p>
            <a:p>
              <a:r>
                <a:rPr kumimoji="1" lang="en-US" altLang="ja-JP" sz="1200" dirty="0" smtClean="0"/>
                <a:t>〜 192.168.1.254</a:t>
              </a:r>
              <a:endParaRPr kumimoji="1" lang="ja-JP" altLang="en-US" sz="1200" dirty="0"/>
            </a:p>
          </p:txBody>
        </p:sp>
        <p:sp>
          <p:nvSpPr>
            <p:cNvPr id="131" name="角丸四角形 130"/>
            <p:cNvSpPr/>
            <p:nvPr/>
          </p:nvSpPr>
          <p:spPr>
            <a:xfrm>
              <a:off x="158532" y="2364905"/>
              <a:ext cx="1744485" cy="12102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角丸四角形 131"/>
            <p:cNvSpPr/>
            <p:nvPr/>
          </p:nvSpPr>
          <p:spPr>
            <a:xfrm>
              <a:off x="376732" y="2475032"/>
              <a:ext cx="1246966" cy="36085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テキスト ボックス 132"/>
            <p:cNvSpPr txBox="1"/>
            <p:nvPr/>
          </p:nvSpPr>
          <p:spPr>
            <a:xfrm>
              <a:off x="407424" y="2491571"/>
              <a:ext cx="1018695" cy="307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Web</a:t>
              </a:r>
              <a:r>
                <a:rPr kumimoji="1" lang="ja-JP" altLang="en-US" sz="1050" dirty="0" smtClean="0"/>
                <a:t>サーバ</a:t>
              </a:r>
              <a:endParaRPr kumimoji="1" lang="ja-JP" altLang="en-US" sz="1050" dirty="0"/>
            </a:p>
          </p:txBody>
        </p:sp>
        <p:sp>
          <p:nvSpPr>
            <p:cNvPr id="134" name="角丸四角形 133"/>
            <p:cNvSpPr/>
            <p:nvPr/>
          </p:nvSpPr>
          <p:spPr>
            <a:xfrm>
              <a:off x="376732" y="3054811"/>
              <a:ext cx="1246966" cy="36085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テキスト ボックス 134"/>
            <p:cNvSpPr txBox="1"/>
            <p:nvPr/>
          </p:nvSpPr>
          <p:spPr>
            <a:xfrm>
              <a:off x="569712" y="3071438"/>
              <a:ext cx="710294" cy="307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IP </a:t>
              </a:r>
              <a:r>
                <a:rPr kumimoji="1" lang="ja-JP" altLang="en-US" sz="1050" dirty="0" smtClean="0"/>
                <a:t>管理</a:t>
              </a:r>
              <a:endParaRPr kumimoji="1" lang="ja-JP" altLang="en-US" sz="1050" dirty="0"/>
            </a:p>
          </p:txBody>
        </p:sp>
        <p:sp>
          <p:nvSpPr>
            <p:cNvPr id="136" name="テキスト ボックス 135"/>
            <p:cNvSpPr txBox="1"/>
            <p:nvPr/>
          </p:nvSpPr>
          <p:spPr>
            <a:xfrm>
              <a:off x="209237" y="2093720"/>
              <a:ext cx="15327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IP:192.168.1.250 </a:t>
              </a:r>
              <a:r>
                <a:rPr lang="en-US" altLang="ja-JP" sz="1200" dirty="0" smtClean="0"/>
                <a:t>/ 24</a:t>
              </a:r>
              <a:endParaRPr kumimoji="1" lang="ja-JP" altLang="en-US" sz="1200" dirty="0"/>
            </a:p>
          </p:txBody>
        </p:sp>
        <p:sp>
          <p:nvSpPr>
            <p:cNvPr id="137" name="テキスト ボックス 136"/>
            <p:cNvSpPr txBox="1"/>
            <p:nvPr/>
          </p:nvSpPr>
          <p:spPr>
            <a:xfrm>
              <a:off x="7118051" y="2857802"/>
              <a:ext cx="997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smtClean="0"/>
                <a:t>VM Manager</a:t>
              </a:r>
              <a:endParaRPr kumimoji="1" lang="ja-JP" altLang="en-US" sz="1200" dirty="0"/>
            </a:p>
          </p:txBody>
        </p:sp>
        <p:cxnSp>
          <p:nvCxnSpPr>
            <p:cNvPr id="138" name="直線コネクタ 137"/>
            <p:cNvCxnSpPr>
              <a:stCxn id="192" idx="1"/>
            </p:cNvCxnSpPr>
            <p:nvPr/>
          </p:nvCxnSpPr>
          <p:spPr>
            <a:xfrm flipH="1">
              <a:off x="1599989" y="1671338"/>
              <a:ext cx="1582410" cy="991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図形グループ 138"/>
            <p:cNvGrpSpPr/>
            <p:nvPr/>
          </p:nvGrpSpPr>
          <p:grpSpPr>
            <a:xfrm>
              <a:off x="2690723" y="3269827"/>
              <a:ext cx="2024607" cy="1274879"/>
              <a:chOff x="491908" y="5075816"/>
              <a:chExt cx="2024607" cy="1274879"/>
            </a:xfrm>
          </p:grpSpPr>
          <p:sp>
            <p:nvSpPr>
              <p:cNvPr id="162" name="角丸四角形 161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3" name="直線コネクタ 162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4" name="図形グループ 163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75" name="角丸四角形 174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6" name="直線コネクタ 175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角丸四角形 176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8" name="直線コネクタ 177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正方形/長方形 164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正方形/長方形 165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テキスト ボックス 166"/>
              <p:cNvSpPr txBox="1"/>
              <p:nvPr/>
            </p:nvSpPr>
            <p:spPr>
              <a:xfrm>
                <a:off x="1628515" y="5614069"/>
                <a:ext cx="8880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smtClean="0"/>
                  <a:t>Shared NW</a:t>
                </a:r>
                <a:endParaRPr kumimoji="1" lang="ja-JP" altLang="en-US" sz="1200" dirty="0"/>
              </a:p>
            </p:txBody>
          </p:sp>
          <p:sp>
            <p:nvSpPr>
              <p:cNvPr id="168" name="テキスト ボックス 167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69" name="テキスト ボックス 168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70" name="図形グループ 169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71" name="角丸四角形 170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2" name="直線コネクタ 171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角丸四角形 172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4" name="直線コネクタ 173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0" name="カギ線コネクタ 139"/>
            <p:cNvCxnSpPr>
              <a:endCxn id="192" idx="2"/>
            </p:cNvCxnSpPr>
            <p:nvPr/>
          </p:nvCxnSpPr>
          <p:spPr>
            <a:xfrm rot="10800000" flipH="1">
              <a:off x="2690723" y="1754612"/>
              <a:ext cx="574950" cy="2100051"/>
            </a:xfrm>
            <a:prstGeom prst="bentConnector4">
              <a:avLst>
                <a:gd name="adj1" fmla="val -39760"/>
                <a:gd name="adj2" fmla="val 5526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図形グループ 140"/>
            <p:cNvGrpSpPr/>
            <p:nvPr/>
          </p:nvGrpSpPr>
          <p:grpSpPr>
            <a:xfrm>
              <a:off x="6143012" y="3269827"/>
              <a:ext cx="2024607" cy="1274879"/>
              <a:chOff x="491908" y="5075816"/>
              <a:chExt cx="2024607" cy="1274879"/>
            </a:xfrm>
          </p:grpSpPr>
          <p:sp>
            <p:nvSpPr>
              <p:cNvPr id="145" name="角丸四角形 144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6" name="直線コネクタ 145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7" name="図形グループ 146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8" name="角丸四角形 157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9" name="直線コネクタ 158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角丸四角形 159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1" name="直線コネクタ 160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正方形/長方形 147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正方形/長方形 148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テキスト ボックス 149"/>
              <p:cNvSpPr txBox="1"/>
              <p:nvPr/>
            </p:nvSpPr>
            <p:spPr>
              <a:xfrm>
                <a:off x="1628515" y="5614069"/>
                <a:ext cx="8880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smtClean="0"/>
                  <a:t>Shared NW</a:t>
                </a:r>
                <a:endParaRPr kumimoji="1" lang="ja-JP" altLang="en-US" sz="1200" dirty="0"/>
              </a:p>
            </p:txBody>
          </p:sp>
          <p:sp>
            <p:nvSpPr>
              <p:cNvPr id="151" name="テキスト ボックス 150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52" name="テキスト ボックス 151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53" name="図形グループ 152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4" name="角丸四角形 153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5" name="直線コネクタ 154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角丸四角形 155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7" name="直線コネクタ 156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カギ線コネクタ 141"/>
            <p:cNvCxnSpPr/>
            <p:nvPr/>
          </p:nvCxnSpPr>
          <p:spPr>
            <a:xfrm rot="10800000">
              <a:off x="5202026" y="1754612"/>
              <a:ext cx="940987" cy="210005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>
              <a:stCxn id="166" idx="1"/>
            </p:cNvCxnSpPr>
            <p:nvPr/>
          </p:nvCxnSpPr>
          <p:spPr>
            <a:xfrm flipH="1" flipV="1">
              <a:off x="3377022" y="4581556"/>
              <a:ext cx="553667" cy="558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>
              <a:stCxn id="166" idx="3"/>
            </p:cNvCxnSpPr>
            <p:nvPr/>
          </p:nvCxnSpPr>
          <p:spPr>
            <a:xfrm flipV="1">
              <a:off x="7633837" y="4553518"/>
              <a:ext cx="248392" cy="586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直線コネクタ 196"/>
          <p:cNvCxnSpPr>
            <a:stCxn id="121" idx="3"/>
            <a:endCxn id="193" idx="1"/>
          </p:cNvCxnSpPr>
          <p:nvPr/>
        </p:nvCxnSpPr>
        <p:spPr>
          <a:xfrm>
            <a:off x="2074437" y="2811424"/>
            <a:ext cx="1078824" cy="126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>
            <a:endCxn id="126" idx="2"/>
          </p:cNvCxnSpPr>
          <p:nvPr/>
        </p:nvCxnSpPr>
        <p:spPr>
          <a:xfrm flipH="1" flipV="1">
            <a:off x="6322277" y="2626700"/>
            <a:ext cx="706662" cy="24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90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ネットワークモデル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5</a:t>
            </a:fld>
            <a:endParaRPr kumimoji="1" lang="ja-JP" altLang="en-US"/>
          </a:p>
        </p:txBody>
      </p:sp>
      <p:grpSp>
        <p:nvGrpSpPr>
          <p:cNvPr id="107" name="図形グループ 106"/>
          <p:cNvGrpSpPr/>
          <p:nvPr/>
        </p:nvGrpSpPr>
        <p:grpSpPr>
          <a:xfrm>
            <a:off x="851001" y="1690689"/>
            <a:ext cx="7441998" cy="4246193"/>
            <a:chOff x="158532" y="156122"/>
            <a:chExt cx="9004818" cy="5137893"/>
          </a:xfrm>
        </p:grpSpPr>
        <p:cxnSp>
          <p:nvCxnSpPr>
            <p:cNvPr id="108" name="直線コネクタ 107"/>
            <p:cNvCxnSpPr>
              <a:endCxn id="193" idx="0"/>
            </p:cNvCxnSpPr>
            <p:nvPr/>
          </p:nvCxnSpPr>
          <p:spPr>
            <a:xfrm flipH="1">
              <a:off x="3522927" y="1121396"/>
              <a:ext cx="547423" cy="466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4120708" y="1671338"/>
              <a:ext cx="9980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5249650" y="1119780"/>
              <a:ext cx="209629" cy="468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>
              <a:stCxn id="193" idx="2"/>
            </p:cNvCxnSpPr>
            <p:nvPr/>
          </p:nvCxnSpPr>
          <p:spPr>
            <a:xfrm flipH="1">
              <a:off x="3277578" y="1754611"/>
              <a:ext cx="245349" cy="1513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テキスト ボックス 111"/>
            <p:cNvSpPr txBox="1"/>
            <p:nvPr/>
          </p:nvSpPr>
          <p:spPr>
            <a:xfrm>
              <a:off x="3930689" y="4986777"/>
              <a:ext cx="3703148" cy="30723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VM</a:t>
              </a:r>
              <a:r>
                <a:rPr kumimoji="1" lang="ja-JP" altLang="en-US" sz="1050" dirty="0" smtClean="0"/>
                <a:t>に割り当てる</a:t>
              </a:r>
              <a:r>
                <a:rPr kumimoji="1" lang="en-US" altLang="ja-JP" sz="1050" dirty="0" smtClean="0"/>
                <a:t>IP</a:t>
              </a:r>
              <a:r>
                <a:rPr kumimoji="1" lang="en-US" altLang="ja-JP" sz="1050" dirty="0" smtClean="0"/>
                <a:t>: 192.168.1.10 〜 192.168.1.199</a:t>
              </a:r>
              <a:endParaRPr kumimoji="1" lang="ja-JP" altLang="en-US" sz="1050" dirty="0"/>
            </a:p>
          </p:txBody>
        </p:sp>
        <p:sp>
          <p:nvSpPr>
            <p:cNvPr id="113" name="テキスト ボックス 112"/>
            <p:cNvSpPr txBox="1"/>
            <p:nvPr/>
          </p:nvSpPr>
          <p:spPr>
            <a:xfrm>
              <a:off x="3747001" y="2865856"/>
              <a:ext cx="9977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VM Manager</a:t>
              </a:r>
              <a:endParaRPr kumimoji="1" lang="ja-JP" altLang="en-US" sz="1200" dirty="0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3262230" y="3069217"/>
              <a:ext cx="1375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IP:192.168.1.2 </a:t>
              </a:r>
              <a:r>
                <a:rPr lang="en-US" altLang="ja-JP" sz="1200" dirty="0" smtClean="0"/>
                <a:t>/ 24</a:t>
              </a:r>
              <a:endParaRPr kumimoji="1" lang="ja-JP" altLang="en-US" sz="1200" dirty="0"/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3930689" y="277485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Switch Network</a:t>
              </a:r>
            </a:p>
            <a:p>
              <a:r>
                <a:rPr kumimoji="1" lang="en-US" altLang="ja-JP" sz="1200" dirty="0" smtClean="0"/>
                <a:t>(IP: 192.168.1.1)</a:t>
              </a:r>
              <a:endParaRPr kumimoji="1" lang="ja-JP" altLang="en-US" sz="1200" dirty="0"/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498740" y="369747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ユーザ端末</a:t>
              </a:r>
              <a:endParaRPr lang="en-US" altLang="ja-JP" sz="1200" dirty="0" smtClean="0"/>
            </a:p>
            <a:p>
              <a:r>
                <a:rPr kumimoji="1" lang="en-US" altLang="ja-JP" sz="1200" dirty="0" smtClean="0"/>
                <a:t>IP: </a:t>
              </a:r>
              <a:r>
                <a:rPr kumimoji="1" lang="en-US" altLang="ja-JP" sz="1200" dirty="0" smtClean="0"/>
                <a:t>192.68.1.200</a:t>
              </a:r>
              <a:endParaRPr kumimoji="1" lang="en-US" altLang="ja-JP" sz="1200" dirty="0" smtClean="0"/>
            </a:p>
            <a:p>
              <a:r>
                <a:rPr lang="en-US" altLang="ja-JP" sz="1200" dirty="0" smtClean="0"/>
                <a:t>〜 192.168.1.232</a:t>
              </a:r>
              <a:endParaRPr lang="en-US" altLang="ja-JP" sz="1200" dirty="0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7309372" y="430738"/>
              <a:ext cx="11240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管理用端末</a:t>
              </a:r>
              <a:endParaRPr lang="en-US" altLang="ja-JP" sz="1200" dirty="0" smtClean="0"/>
            </a:p>
            <a:p>
              <a:r>
                <a:rPr kumimoji="1" lang="en-US" altLang="ja-JP" sz="1200" dirty="0" smtClean="0"/>
                <a:t>IP: </a:t>
              </a:r>
              <a:r>
                <a:rPr kumimoji="1" lang="en-US" altLang="ja-JP" sz="1200" dirty="0" smtClean="0"/>
                <a:t>192.168.1.7</a:t>
              </a:r>
              <a:endParaRPr kumimoji="1" lang="en-US" altLang="ja-JP" sz="1200" dirty="0" smtClean="0"/>
            </a:p>
            <a:p>
              <a:r>
                <a:rPr lang="en-US" altLang="ja-JP" sz="1200" dirty="0" smtClean="0"/>
                <a:t>〜 192.168.1.9</a:t>
              </a:r>
              <a:endParaRPr lang="en-US" altLang="ja-JP" sz="1200" dirty="0"/>
            </a:p>
          </p:txBody>
        </p:sp>
        <p:grpSp>
          <p:nvGrpSpPr>
            <p:cNvPr id="118" name="図形グループ 117"/>
            <p:cNvGrpSpPr/>
            <p:nvPr/>
          </p:nvGrpSpPr>
          <p:grpSpPr>
            <a:xfrm>
              <a:off x="7351646" y="2073881"/>
              <a:ext cx="642909" cy="590146"/>
              <a:chOff x="7282054" y="2450531"/>
              <a:chExt cx="642909" cy="590146"/>
            </a:xfrm>
          </p:grpSpPr>
          <p:sp>
            <p:nvSpPr>
              <p:cNvPr id="194" name="円/楕円 193"/>
              <p:cNvSpPr/>
              <p:nvPr/>
            </p:nvSpPr>
            <p:spPr>
              <a:xfrm>
                <a:off x="7282054" y="2450531"/>
                <a:ext cx="642909" cy="5901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テキスト ボックス 194"/>
              <p:cNvSpPr txBox="1"/>
              <p:nvPr/>
            </p:nvSpPr>
            <p:spPr>
              <a:xfrm>
                <a:off x="7395131" y="2525919"/>
                <a:ext cx="324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i="1" dirty="0" smtClean="0">
                    <a:latin typeface="HGPMinchoE" charset="-128"/>
                    <a:ea typeface="HGPMinchoE" charset="-128"/>
                    <a:cs typeface="HGPMinchoE" charset="-128"/>
                  </a:rPr>
                  <a:t>C</a:t>
                </a:r>
                <a:endParaRPr kumimoji="1" lang="ja-JP" altLang="en-US" b="1" i="1" dirty="0">
                  <a:latin typeface="HGPMinchoE" charset="-128"/>
                  <a:ea typeface="HGPMinchoE" charset="-128"/>
                  <a:cs typeface="HGPMinchoE" charset="-128"/>
                </a:endParaRPr>
              </a:p>
            </p:txBody>
          </p:sp>
        </p:grpSp>
        <p:sp>
          <p:nvSpPr>
            <p:cNvPr id="119" name="テキスト ボックス 118"/>
            <p:cNvSpPr txBox="1"/>
            <p:nvPr/>
          </p:nvSpPr>
          <p:spPr>
            <a:xfrm rot="1626776">
              <a:off x="6465310" y="190805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mtClean="0"/>
                <a:t>・・・</a:t>
              </a:r>
              <a:endParaRPr kumimoji="1" lang="ja-JP" altLang="en-US" dirty="0"/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1346894" y="4055691"/>
              <a:ext cx="134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</a:t>
              </a:r>
              <a:r>
                <a:rPr kumimoji="1" lang="en-US" altLang="ja-JP" sz="1200" smtClean="0"/>
                <a:t>: 192.168.1.3/24</a:t>
              </a:r>
              <a:endParaRPr kumimoji="1" lang="ja-JP" altLang="en-US" sz="1200" dirty="0"/>
            </a:p>
          </p:txBody>
        </p:sp>
        <p:pic>
          <p:nvPicPr>
            <p:cNvPr id="121" name="Picture 2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90" y="1141529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" name="Picture 2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0976" y="1130541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3" name="図形グループ 122"/>
            <p:cNvGrpSpPr/>
            <p:nvPr/>
          </p:nvGrpSpPr>
          <p:grpSpPr>
            <a:xfrm>
              <a:off x="2944267" y="1447745"/>
              <a:ext cx="1377228" cy="434401"/>
              <a:chOff x="2832542" y="2161779"/>
              <a:chExt cx="1833091" cy="578187"/>
            </a:xfrm>
          </p:grpSpPr>
          <p:sp>
            <p:nvSpPr>
              <p:cNvPr id="189" name="角丸四角形 188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" name="角丸四角形 189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角丸四角形 190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角丸四角形 191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" name="フローチャート: 端子 192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4" name="図形グループ 123"/>
            <p:cNvGrpSpPr/>
            <p:nvPr/>
          </p:nvGrpSpPr>
          <p:grpSpPr>
            <a:xfrm>
              <a:off x="4880619" y="1447745"/>
              <a:ext cx="1377228" cy="434401"/>
              <a:chOff x="2832542" y="2161779"/>
              <a:chExt cx="1833091" cy="578187"/>
            </a:xfrm>
          </p:grpSpPr>
          <p:sp>
            <p:nvSpPr>
              <p:cNvPr id="184" name="角丸四角形 183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角丸四角形 184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角丸四角形 185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7" name="角丸四角形 186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" name="フローチャート: 端子 187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5" name="図形グループ 124"/>
            <p:cNvGrpSpPr/>
            <p:nvPr/>
          </p:nvGrpSpPr>
          <p:grpSpPr>
            <a:xfrm>
              <a:off x="3930689" y="766480"/>
              <a:ext cx="1377228" cy="434401"/>
              <a:chOff x="2832542" y="2161779"/>
              <a:chExt cx="1833091" cy="578187"/>
            </a:xfrm>
          </p:grpSpPr>
          <p:sp>
            <p:nvSpPr>
              <p:cNvPr id="179" name="角丸四角形 178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角丸四角形 179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" name="角丸四角形 180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角丸四角形 181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フローチャート: 端子 182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6" name="雲形吹き出し 125"/>
            <p:cNvSpPr/>
            <p:nvPr/>
          </p:nvSpPr>
          <p:spPr>
            <a:xfrm>
              <a:off x="2581578" y="156122"/>
              <a:ext cx="4200699" cy="2265146"/>
            </a:xfrm>
            <a:prstGeom prst="cloudCallout">
              <a:avLst>
                <a:gd name="adj1" fmla="val -21683"/>
                <a:gd name="adj2" fmla="val 4368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7" name="直線コネクタ 126"/>
            <p:cNvCxnSpPr/>
            <p:nvPr/>
          </p:nvCxnSpPr>
          <p:spPr>
            <a:xfrm>
              <a:off x="5459279" y="1754611"/>
              <a:ext cx="1260313" cy="1515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テキスト ボックス 127"/>
            <p:cNvSpPr txBox="1"/>
            <p:nvPr/>
          </p:nvSpPr>
          <p:spPr>
            <a:xfrm>
              <a:off x="6762797" y="3068930"/>
              <a:ext cx="1375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smtClean="0"/>
                <a:t>IP:192.168.1.4 </a:t>
              </a:r>
              <a:r>
                <a:rPr lang="en-US" altLang="ja-JP" sz="1200" dirty="0" smtClean="0"/>
                <a:t>/ 24</a:t>
              </a:r>
              <a:endParaRPr kumimoji="1" lang="ja-JP" altLang="en-US" sz="1200" dirty="0"/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4799182" y="4094030"/>
              <a:ext cx="134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IP: </a:t>
              </a:r>
              <a:r>
                <a:rPr kumimoji="1" lang="en-US" altLang="ja-JP" sz="1200" dirty="0" smtClean="0"/>
                <a:t>192.168.1.5/24</a:t>
              </a:r>
              <a:endParaRPr kumimoji="1" lang="ja-JP" altLang="en-US" sz="1200" dirty="0"/>
            </a:p>
          </p:txBody>
        </p:sp>
        <p:sp>
          <p:nvSpPr>
            <p:cNvPr id="130" name="テキスト ボックス 129"/>
            <p:cNvSpPr txBox="1"/>
            <p:nvPr/>
          </p:nvSpPr>
          <p:spPr>
            <a:xfrm>
              <a:off x="7882230" y="2421268"/>
              <a:ext cx="1281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</a:t>
              </a:r>
              <a:r>
                <a:rPr kumimoji="1" lang="en-US" altLang="ja-JP" sz="1200" smtClean="0"/>
                <a:t>: </a:t>
              </a:r>
              <a:r>
                <a:rPr kumimoji="1" lang="en-US" altLang="ja-JP" sz="1200" smtClean="0"/>
                <a:t>192.168.1.251</a:t>
              </a:r>
            </a:p>
            <a:p>
              <a:r>
                <a:rPr kumimoji="1" lang="en-US" altLang="ja-JP" sz="1200" dirty="0" smtClean="0"/>
                <a:t>〜 192.168.1.254</a:t>
              </a:r>
              <a:endParaRPr kumimoji="1" lang="ja-JP" altLang="en-US" sz="1200" dirty="0"/>
            </a:p>
          </p:txBody>
        </p:sp>
        <p:sp>
          <p:nvSpPr>
            <p:cNvPr id="131" name="角丸四角形 130"/>
            <p:cNvSpPr/>
            <p:nvPr/>
          </p:nvSpPr>
          <p:spPr>
            <a:xfrm>
              <a:off x="158532" y="2364905"/>
              <a:ext cx="1744485" cy="12102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角丸四角形 131"/>
            <p:cNvSpPr/>
            <p:nvPr/>
          </p:nvSpPr>
          <p:spPr>
            <a:xfrm>
              <a:off x="376732" y="2475032"/>
              <a:ext cx="1246966" cy="36085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テキスト ボックス 132"/>
            <p:cNvSpPr txBox="1"/>
            <p:nvPr/>
          </p:nvSpPr>
          <p:spPr>
            <a:xfrm>
              <a:off x="407424" y="2491571"/>
              <a:ext cx="1018695" cy="307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Web</a:t>
              </a:r>
              <a:r>
                <a:rPr kumimoji="1" lang="ja-JP" altLang="en-US" sz="1050" dirty="0" smtClean="0"/>
                <a:t>サーバ</a:t>
              </a:r>
              <a:endParaRPr kumimoji="1" lang="ja-JP" altLang="en-US" sz="1050" dirty="0"/>
            </a:p>
          </p:txBody>
        </p:sp>
        <p:sp>
          <p:nvSpPr>
            <p:cNvPr id="134" name="角丸四角形 133"/>
            <p:cNvSpPr/>
            <p:nvPr/>
          </p:nvSpPr>
          <p:spPr>
            <a:xfrm>
              <a:off x="376732" y="3054811"/>
              <a:ext cx="1246966" cy="36085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テキスト ボックス 134"/>
            <p:cNvSpPr txBox="1"/>
            <p:nvPr/>
          </p:nvSpPr>
          <p:spPr>
            <a:xfrm>
              <a:off x="569712" y="3071438"/>
              <a:ext cx="710294" cy="307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IP </a:t>
              </a:r>
              <a:r>
                <a:rPr kumimoji="1" lang="ja-JP" altLang="en-US" sz="1050" dirty="0" smtClean="0"/>
                <a:t>管理</a:t>
              </a:r>
              <a:endParaRPr kumimoji="1" lang="ja-JP" altLang="en-US" sz="1050" dirty="0"/>
            </a:p>
          </p:txBody>
        </p:sp>
        <p:sp>
          <p:nvSpPr>
            <p:cNvPr id="136" name="テキスト ボックス 135"/>
            <p:cNvSpPr txBox="1"/>
            <p:nvPr/>
          </p:nvSpPr>
          <p:spPr>
            <a:xfrm>
              <a:off x="209237" y="2093720"/>
              <a:ext cx="15327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IP:192.168.1.250 </a:t>
              </a:r>
              <a:r>
                <a:rPr lang="en-US" altLang="ja-JP" sz="1200" dirty="0" smtClean="0"/>
                <a:t>/ 24</a:t>
              </a:r>
              <a:endParaRPr kumimoji="1" lang="ja-JP" altLang="en-US" sz="1200" dirty="0"/>
            </a:p>
          </p:txBody>
        </p:sp>
        <p:sp>
          <p:nvSpPr>
            <p:cNvPr id="137" name="テキスト ボックス 136"/>
            <p:cNvSpPr txBox="1"/>
            <p:nvPr/>
          </p:nvSpPr>
          <p:spPr>
            <a:xfrm>
              <a:off x="7118051" y="2857802"/>
              <a:ext cx="997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smtClean="0"/>
                <a:t>VM Manager</a:t>
              </a:r>
              <a:endParaRPr kumimoji="1" lang="ja-JP" altLang="en-US" sz="1200" dirty="0"/>
            </a:p>
          </p:txBody>
        </p:sp>
        <p:cxnSp>
          <p:nvCxnSpPr>
            <p:cNvPr id="138" name="直線コネクタ 137"/>
            <p:cNvCxnSpPr>
              <a:stCxn id="192" idx="1"/>
            </p:cNvCxnSpPr>
            <p:nvPr/>
          </p:nvCxnSpPr>
          <p:spPr>
            <a:xfrm flipH="1">
              <a:off x="1599989" y="1671338"/>
              <a:ext cx="1582410" cy="991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図形グループ 138"/>
            <p:cNvGrpSpPr/>
            <p:nvPr/>
          </p:nvGrpSpPr>
          <p:grpSpPr>
            <a:xfrm>
              <a:off x="2690723" y="3269827"/>
              <a:ext cx="2024607" cy="1274879"/>
              <a:chOff x="491908" y="5075816"/>
              <a:chExt cx="2024607" cy="1274879"/>
            </a:xfrm>
          </p:grpSpPr>
          <p:sp>
            <p:nvSpPr>
              <p:cNvPr id="162" name="角丸四角形 161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3" name="直線コネクタ 162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4" name="図形グループ 163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75" name="角丸四角形 174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6" name="直線コネクタ 175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角丸四角形 176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8" name="直線コネクタ 177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正方形/長方形 164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正方形/長方形 165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テキスト ボックス 166"/>
              <p:cNvSpPr txBox="1"/>
              <p:nvPr/>
            </p:nvSpPr>
            <p:spPr>
              <a:xfrm>
                <a:off x="1628515" y="5614069"/>
                <a:ext cx="8880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smtClean="0"/>
                  <a:t>Shared NW</a:t>
                </a:r>
                <a:endParaRPr kumimoji="1" lang="ja-JP" altLang="en-US" sz="1200" dirty="0"/>
              </a:p>
            </p:txBody>
          </p:sp>
          <p:sp>
            <p:nvSpPr>
              <p:cNvPr id="168" name="テキスト ボックス 167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69" name="テキスト ボックス 168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70" name="図形グループ 169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71" name="角丸四角形 170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2" name="直線コネクタ 171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角丸四角形 172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4" name="直線コネクタ 173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0" name="カギ線コネクタ 139"/>
            <p:cNvCxnSpPr>
              <a:endCxn id="192" idx="2"/>
            </p:cNvCxnSpPr>
            <p:nvPr/>
          </p:nvCxnSpPr>
          <p:spPr>
            <a:xfrm rot="10800000" flipH="1">
              <a:off x="2690723" y="1754612"/>
              <a:ext cx="574950" cy="2100051"/>
            </a:xfrm>
            <a:prstGeom prst="bentConnector4">
              <a:avLst>
                <a:gd name="adj1" fmla="val -39760"/>
                <a:gd name="adj2" fmla="val 5526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図形グループ 140"/>
            <p:cNvGrpSpPr/>
            <p:nvPr/>
          </p:nvGrpSpPr>
          <p:grpSpPr>
            <a:xfrm>
              <a:off x="6143012" y="3269827"/>
              <a:ext cx="2024607" cy="1274879"/>
              <a:chOff x="491908" y="5075816"/>
              <a:chExt cx="2024607" cy="1274879"/>
            </a:xfrm>
          </p:grpSpPr>
          <p:sp>
            <p:nvSpPr>
              <p:cNvPr id="145" name="角丸四角形 144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6" name="直線コネクタ 145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7" name="図形グループ 146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8" name="角丸四角形 157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9" name="直線コネクタ 158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角丸四角形 159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1" name="直線コネクタ 160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正方形/長方形 147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正方形/長方形 148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テキスト ボックス 149"/>
              <p:cNvSpPr txBox="1"/>
              <p:nvPr/>
            </p:nvSpPr>
            <p:spPr>
              <a:xfrm>
                <a:off x="1628515" y="5614069"/>
                <a:ext cx="8880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smtClean="0"/>
                  <a:t>Shared NW</a:t>
                </a:r>
                <a:endParaRPr kumimoji="1" lang="ja-JP" altLang="en-US" sz="1200" dirty="0"/>
              </a:p>
            </p:txBody>
          </p:sp>
          <p:sp>
            <p:nvSpPr>
              <p:cNvPr id="151" name="テキスト ボックス 150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52" name="テキスト ボックス 151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53" name="図形グループ 152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4" name="角丸四角形 153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5" name="直線コネクタ 154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角丸四角形 155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7" name="直線コネクタ 156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カギ線コネクタ 141"/>
            <p:cNvCxnSpPr/>
            <p:nvPr/>
          </p:nvCxnSpPr>
          <p:spPr>
            <a:xfrm rot="10800000">
              <a:off x="5202026" y="1754612"/>
              <a:ext cx="940987" cy="210005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>
              <a:stCxn id="166" idx="1"/>
            </p:cNvCxnSpPr>
            <p:nvPr/>
          </p:nvCxnSpPr>
          <p:spPr>
            <a:xfrm flipH="1" flipV="1">
              <a:off x="3377022" y="4581556"/>
              <a:ext cx="553667" cy="558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>
              <a:stCxn id="166" idx="3"/>
            </p:cNvCxnSpPr>
            <p:nvPr/>
          </p:nvCxnSpPr>
          <p:spPr>
            <a:xfrm flipV="1">
              <a:off x="7633837" y="4553518"/>
              <a:ext cx="248392" cy="586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直線コネクタ 196"/>
          <p:cNvCxnSpPr>
            <a:stCxn id="121" idx="3"/>
            <a:endCxn id="193" idx="1"/>
          </p:cNvCxnSpPr>
          <p:nvPr/>
        </p:nvCxnSpPr>
        <p:spPr>
          <a:xfrm>
            <a:off x="2074437" y="2811424"/>
            <a:ext cx="1078824" cy="126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>
            <a:endCxn id="126" idx="2"/>
          </p:cNvCxnSpPr>
          <p:nvPr/>
        </p:nvCxnSpPr>
        <p:spPr>
          <a:xfrm flipH="1" flipV="1">
            <a:off x="6322277" y="2626700"/>
            <a:ext cx="706662" cy="24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>
            <a:stCxn id="121" idx="3"/>
            <a:endCxn id="193" idx="1"/>
          </p:cNvCxnSpPr>
          <p:nvPr/>
        </p:nvCxnSpPr>
        <p:spPr>
          <a:xfrm>
            <a:off x="2074437" y="2811424"/>
            <a:ext cx="1078824" cy="12622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132" idx="3"/>
            <a:endCxn id="189" idx="1"/>
          </p:cNvCxnSpPr>
          <p:nvPr/>
        </p:nvCxnSpPr>
        <p:spPr>
          <a:xfrm flipV="1">
            <a:off x="2061882" y="2942934"/>
            <a:ext cx="1288182" cy="81332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2329430" y="1525862"/>
            <a:ext cx="138883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ユーザ端末がコンテナの立ち上げ</a:t>
            </a:r>
            <a:r>
              <a:rPr lang="ja-JP" altLang="en-US" b="1">
                <a:solidFill>
                  <a:srgbClr val="FF0000"/>
                </a:solidFill>
              </a:rPr>
              <a:t>を</a:t>
            </a:r>
            <a:r>
              <a:rPr lang="ja-JP" altLang="en-US" b="1" smtClean="0">
                <a:solidFill>
                  <a:srgbClr val="FF0000"/>
                </a:solidFill>
              </a:rPr>
              <a:t>要求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5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ネットワークモデル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6</a:t>
            </a:fld>
            <a:endParaRPr kumimoji="1" lang="ja-JP" altLang="en-US"/>
          </a:p>
        </p:txBody>
      </p:sp>
      <p:grpSp>
        <p:nvGrpSpPr>
          <p:cNvPr id="107" name="図形グループ 106"/>
          <p:cNvGrpSpPr/>
          <p:nvPr/>
        </p:nvGrpSpPr>
        <p:grpSpPr>
          <a:xfrm>
            <a:off x="851001" y="1690689"/>
            <a:ext cx="7441998" cy="4246193"/>
            <a:chOff x="158532" y="156122"/>
            <a:chExt cx="9004818" cy="5137893"/>
          </a:xfrm>
        </p:grpSpPr>
        <p:cxnSp>
          <p:nvCxnSpPr>
            <p:cNvPr id="108" name="直線コネクタ 107"/>
            <p:cNvCxnSpPr>
              <a:endCxn id="193" idx="0"/>
            </p:cNvCxnSpPr>
            <p:nvPr/>
          </p:nvCxnSpPr>
          <p:spPr>
            <a:xfrm flipH="1">
              <a:off x="3522927" y="1121396"/>
              <a:ext cx="547423" cy="466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4120708" y="1671338"/>
              <a:ext cx="9980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5249650" y="1119780"/>
              <a:ext cx="209629" cy="468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>
              <a:stCxn id="193" idx="2"/>
            </p:cNvCxnSpPr>
            <p:nvPr/>
          </p:nvCxnSpPr>
          <p:spPr>
            <a:xfrm flipH="1">
              <a:off x="3277578" y="1754611"/>
              <a:ext cx="245349" cy="1513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テキスト ボックス 111"/>
            <p:cNvSpPr txBox="1"/>
            <p:nvPr/>
          </p:nvSpPr>
          <p:spPr>
            <a:xfrm>
              <a:off x="3930689" y="4986777"/>
              <a:ext cx="3703148" cy="30723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VM</a:t>
              </a:r>
              <a:r>
                <a:rPr kumimoji="1" lang="ja-JP" altLang="en-US" sz="1050" dirty="0" smtClean="0"/>
                <a:t>に割り当てる</a:t>
              </a:r>
              <a:r>
                <a:rPr kumimoji="1" lang="en-US" altLang="ja-JP" sz="1050" dirty="0" smtClean="0"/>
                <a:t>IP</a:t>
              </a:r>
              <a:r>
                <a:rPr kumimoji="1" lang="en-US" altLang="ja-JP" sz="1050" dirty="0" smtClean="0"/>
                <a:t>: 192.168.1.10 〜 192.168.1.199</a:t>
              </a:r>
              <a:endParaRPr kumimoji="1" lang="ja-JP" altLang="en-US" sz="1050" dirty="0"/>
            </a:p>
          </p:txBody>
        </p:sp>
        <p:sp>
          <p:nvSpPr>
            <p:cNvPr id="113" name="テキスト ボックス 112"/>
            <p:cNvSpPr txBox="1"/>
            <p:nvPr/>
          </p:nvSpPr>
          <p:spPr>
            <a:xfrm>
              <a:off x="3747001" y="2865856"/>
              <a:ext cx="9977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VM Manager</a:t>
              </a:r>
              <a:endParaRPr kumimoji="1" lang="ja-JP" altLang="en-US" sz="1200" dirty="0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3262230" y="3069217"/>
              <a:ext cx="1375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IP:192.168.1.2 </a:t>
              </a:r>
              <a:r>
                <a:rPr lang="en-US" altLang="ja-JP" sz="1200" dirty="0" smtClean="0"/>
                <a:t>/ 24</a:t>
              </a:r>
              <a:endParaRPr kumimoji="1" lang="ja-JP" altLang="en-US" sz="1200" dirty="0"/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3930689" y="277485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Switch Network</a:t>
              </a:r>
            </a:p>
            <a:p>
              <a:r>
                <a:rPr kumimoji="1" lang="en-US" altLang="ja-JP" sz="1200" dirty="0" smtClean="0"/>
                <a:t>(IP: 192.168.1.1)</a:t>
              </a:r>
              <a:endParaRPr kumimoji="1" lang="ja-JP" altLang="en-US" sz="1200" dirty="0"/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498740" y="369747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ユーザ端末</a:t>
              </a:r>
              <a:endParaRPr lang="en-US" altLang="ja-JP" sz="1200" dirty="0" smtClean="0"/>
            </a:p>
            <a:p>
              <a:r>
                <a:rPr kumimoji="1" lang="en-US" altLang="ja-JP" sz="1200" dirty="0" smtClean="0"/>
                <a:t>IP: </a:t>
              </a:r>
              <a:r>
                <a:rPr kumimoji="1" lang="en-US" altLang="ja-JP" sz="1200" dirty="0" smtClean="0"/>
                <a:t>192.68.1.200</a:t>
              </a:r>
              <a:endParaRPr kumimoji="1" lang="en-US" altLang="ja-JP" sz="1200" dirty="0" smtClean="0"/>
            </a:p>
            <a:p>
              <a:r>
                <a:rPr lang="en-US" altLang="ja-JP" sz="1200" dirty="0" smtClean="0"/>
                <a:t>〜 192.168.1.232</a:t>
              </a:r>
              <a:endParaRPr lang="en-US" altLang="ja-JP" sz="1200" dirty="0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7309372" y="430738"/>
              <a:ext cx="11240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管理用端末</a:t>
              </a:r>
              <a:endParaRPr lang="en-US" altLang="ja-JP" sz="1200" dirty="0" smtClean="0"/>
            </a:p>
            <a:p>
              <a:r>
                <a:rPr kumimoji="1" lang="en-US" altLang="ja-JP" sz="1200" dirty="0" smtClean="0"/>
                <a:t>IP: </a:t>
              </a:r>
              <a:r>
                <a:rPr kumimoji="1" lang="en-US" altLang="ja-JP" sz="1200" dirty="0" smtClean="0"/>
                <a:t>192.168.1.7</a:t>
              </a:r>
              <a:endParaRPr kumimoji="1" lang="en-US" altLang="ja-JP" sz="1200" dirty="0" smtClean="0"/>
            </a:p>
            <a:p>
              <a:r>
                <a:rPr lang="en-US" altLang="ja-JP" sz="1200" dirty="0" smtClean="0"/>
                <a:t>〜 192.168.1.9</a:t>
              </a:r>
              <a:endParaRPr lang="en-US" altLang="ja-JP" sz="1200" dirty="0"/>
            </a:p>
          </p:txBody>
        </p:sp>
        <p:grpSp>
          <p:nvGrpSpPr>
            <p:cNvPr id="118" name="図形グループ 117"/>
            <p:cNvGrpSpPr/>
            <p:nvPr/>
          </p:nvGrpSpPr>
          <p:grpSpPr>
            <a:xfrm>
              <a:off x="7351646" y="2073881"/>
              <a:ext cx="642909" cy="590146"/>
              <a:chOff x="7282054" y="2450531"/>
              <a:chExt cx="642909" cy="590146"/>
            </a:xfrm>
          </p:grpSpPr>
          <p:sp>
            <p:nvSpPr>
              <p:cNvPr id="194" name="円/楕円 193"/>
              <p:cNvSpPr/>
              <p:nvPr/>
            </p:nvSpPr>
            <p:spPr>
              <a:xfrm>
                <a:off x="7282054" y="2450531"/>
                <a:ext cx="642909" cy="5901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テキスト ボックス 194"/>
              <p:cNvSpPr txBox="1"/>
              <p:nvPr/>
            </p:nvSpPr>
            <p:spPr>
              <a:xfrm>
                <a:off x="7395131" y="2525919"/>
                <a:ext cx="324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i="1" dirty="0" smtClean="0">
                    <a:latin typeface="HGPMinchoE" charset="-128"/>
                    <a:ea typeface="HGPMinchoE" charset="-128"/>
                    <a:cs typeface="HGPMinchoE" charset="-128"/>
                  </a:rPr>
                  <a:t>C</a:t>
                </a:r>
                <a:endParaRPr kumimoji="1" lang="ja-JP" altLang="en-US" b="1" i="1" dirty="0">
                  <a:latin typeface="HGPMinchoE" charset="-128"/>
                  <a:ea typeface="HGPMinchoE" charset="-128"/>
                  <a:cs typeface="HGPMinchoE" charset="-128"/>
                </a:endParaRPr>
              </a:p>
            </p:txBody>
          </p:sp>
        </p:grpSp>
        <p:sp>
          <p:nvSpPr>
            <p:cNvPr id="119" name="テキスト ボックス 118"/>
            <p:cNvSpPr txBox="1"/>
            <p:nvPr/>
          </p:nvSpPr>
          <p:spPr>
            <a:xfrm rot="1626776">
              <a:off x="6465310" y="190805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mtClean="0"/>
                <a:t>・・・</a:t>
              </a:r>
              <a:endParaRPr kumimoji="1" lang="ja-JP" altLang="en-US" dirty="0"/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1346894" y="4055691"/>
              <a:ext cx="134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</a:t>
              </a:r>
              <a:r>
                <a:rPr kumimoji="1" lang="en-US" altLang="ja-JP" sz="1200" smtClean="0"/>
                <a:t>: 192.168.1.3/24</a:t>
              </a:r>
              <a:endParaRPr kumimoji="1" lang="ja-JP" altLang="en-US" sz="1200" dirty="0"/>
            </a:p>
          </p:txBody>
        </p:sp>
        <p:pic>
          <p:nvPicPr>
            <p:cNvPr id="121" name="Picture 2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90" y="1141529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" name="Picture 2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0976" y="1130541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3" name="図形グループ 122"/>
            <p:cNvGrpSpPr/>
            <p:nvPr/>
          </p:nvGrpSpPr>
          <p:grpSpPr>
            <a:xfrm>
              <a:off x="2944267" y="1447745"/>
              <a:ext cx="1377228" cy="434401"/>
              <a:chOff x="2832542" y="2161779"/>
              <a:chExt cx="1833091" cy="578187"/>
            </a:xfrm>
          </p:grpSpPr>
          <p:sp>
            <p:nvSpPr>
              <p:cNvPr id="189" name="角丸四角形 188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" name="角丸四角形 189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角丸四角形 190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角丸四角形 191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" name="フローチャート: 端子 192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4" name="図形グループ 123"/>
            <p:cNvGrpSpPr/>
            <p:nvPr/>
          </p:nvGrpSpPr>
          <p:grpSpPr>
            <a:xfrm>
              <a:off x="4880619" y="1447745"/>
              <a:ext cx="1377228" cy="434401"/>
              <a:chOff x="2832542" y="2161779"/>
              <a:chExt cx="1833091" cy="578187"/>
            </a:xfrm>
          </p:grpSpPr>
          <p:sp>
            <p:nvSpPr>
              <p:cNvPr id="184" name="角丸四角形 183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角丸四角形 184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角丸四角形 185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7" name="角丸四角形 186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" name="フローチャート: 端子 187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5" name="図形グループ 124"/>
            <p:cNvGrpSpPr/>
            <p:nvPr/>
          </p:nvGrpSpPr>
          <p:grpSpPr>
            <a:xfrm>
              <a:off x="3930689" y="766480"/>
              <a:ext cx="1377228" cy="434401"/>
              <a:chOff x="2832542" y="2161779"/>
              <a:chExt cx="1833091" cy="578187"/>
            </a:xfrm>
          </p:grpSpPr>
          <p:sp>
            <p:nvSpPr>
              <p:cNvPr id="179" name="角丸四角形 178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角丸四角形 179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" name="角丸四角形 180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角丸四角形 181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フローチャート: 端子 182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6" name="雲形吹き出し 125"/>
            <p:cNvSpPr/>
            <p:nvPr/>
          </p:nvSpPr>
          <p:spPr>
            <a:xfrm>
              <a:off x="2581578" y="156122"/>
              <a:ext cx="4200699" cy="2265146"/>
            </a:xfrm>
            <a:prstGeom prst="cloudCallout">
              <a:avLst>
                <a:gd name="adj1" fmla="val -21683"/>
                <a:gd name="adj2" fmla="val 4368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7" name="直線コネクタ 126"/>
            <p:cNvCxnSpPr/>
            <p:nvPr/>
          </p:nvCxnSpPr>
          <p:spPr>
            <a:xfrm>
              <a:off x="5459279" y="1754611"/>
              <a:ext cx="1260313" cy="1515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テキスト ボックス 127"/>
            <p:cNvSpPr txBox="1"/>
            <p:nvPr/>
          </p:nvSpPr>
          <p:spPr>
            <a:xfrm>
              <a:off x="6762797" y="3068930"/>
              <a:ext cx="1375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smtClean="0"/>
                <a:t>IP:192.168.1.4 </a:t>
              </a:r>
              <a:r>
                <a:rPr lang="en-US" altLang="ja-JP" sz="1200" dirty="0" smtClean="0"/>
                <a:t>/ 24</a:t>
              </a:r>
              <a:endParaRPr kumimoji="1" lang="ja-JP" altLang="en-US" sz="1200" dirty="0"/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4799182" y="4094030"/>
              <a:ext cx="134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IP: </a:t>
              </a:r>
              <a:r>
                <a:rPr kumimoji="1" lang="en-US" altLang="ja-JP" sz="1200" dirty="0" smtClean="0"/>
                <a:t>192.168.1.5/24</a:t>
              </a:r>
              <a:endParaRPr kumimoji="1" lang="ja-JP" altLang="en-US" sz="1200" dirty="0"/>
            </a:p>
          </p:txBody>
        </p:sp>
        <p:sp>
          <p:nvSpPr>
            <p:cNvPr id="130" name="テキスト ボックス 129"/>
            <p:cNvSpPr txBox="1"/>
            <p:nvPr/>
          </p:nvSpPr>
          <p:spPr>
            <a:xfrm>
              <a:off x="7882230" y="2421268"/>
              <a:ext cx="1281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</a:t>
              </a:r>
              <a:r>
                <a:rPr kumimoji="1" lang="en-US" altLang="ja-JP" sz="1200" smtClean="0"/>
                <a:t>: </a:t>
              </a:r>
              <a:r>
                <a:rPr kumimoji="1" lang="en-US" altLang="ja-JP" sz="1200" smtClean="0"/>
                <a:t>192.168.1.251</a:t>
              </a:r>
            </a:p>
            <a:p>
              <a:r>
                <a:rPr kumimoji="1" lang="en-US" altLang="ja-JP" sz="1200" dirty="0" smtClean="0"/>
                <a:t>〜 192.168.1.254</a:t>
              </a:r>
              <a:endParaRPr kumimoji="1" lang="ja-JP" altLang="en-US" sz="1200" dirty="0"/>
            </a:p>
          </p:txBody>
        </p:sp>
        <p:sp>
          <p:nvSpPr>
            <p:cNvPr id="131" name="角丸四角形 130"/>
            <p:cNvSpPr/>
            <p:nvPr/>
          </p:nvSpPr>
          <p:spPr>
            <a:xfrm>
              <a:off x="158532" y="2364905"/>
              <a:ext cx="1744485" cy="12102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角丸四角形 131"/>
            <p:cNvSpPr/>
            <p:nvPr/>
          </p:nvSpPr>
          <p:spPr>
            <a:xfrm>
              <a:off x="376732" y="2475032"/>
              <a:ext cx="1246966" cy="36085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テキスト ボックス 132"/>
            <p:cNvSpPr txBox="1"/>
            <p:nvPr/>
          </p:nvSpPr>
          <p:spPr>
            <a:xfrm>
              <a:off x="407424" y="2491571"/>
              <a:ext cx="1018695" cy="307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Web</a:t>
              </a:r>
              <a:r>
                <a:rPr kumimoji="1" lang="ja-JP" altLang="en-US" sz="1050" dirty="0" smtClean="0"/>
                <a:t>サーバ</a:t>
              </a:r>
              <a:endParaRPr kumimoji="1" lang="ja-JP" altLang="en-US" sz="1050" dirty="0"/>
            </a:p>
          </p:txBody>
        </p:sp>
        <p:sp>
          <p:nvSpPr>
            <p:cNvPr id="134" name="角丸四角形 133"/>
            <p:cNvSpPr/>
            <p:nvPr/>
          </p:nvSpPr>
          <p:spPr>
            <a:xfrm>
              <a:off x="376732" y="3054811"/>
              <a:ext cx="1246966" cy="36085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テキスト ボックス 134"/>
            <p:cNvSpPr txBox="1"/>
            <p:nvPr/>
          </p:nvSpPr>
          <p:spPr>
            <a:xfrm>
              <a:off x="569712" y="3071438"/>
              <a:ext cx="710294" cy="307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IP </a:t>
              </a:r>
              <a:r>
                <a:rPr kumimoji="1" lang="ja-JP" altLang="en-US" sz="1050" dirty="0" smtClean="0"/>
                <a:t>管理</a:t>
              </a:r>
              <a:endParaRPr kumimoji="1" lang="ja-JP" altLang="en-US" sz="1050" dirty="0"/>
            </a:p>
          </p:txBody>
        </p:sp>
        <p:sp>
          <p:nvSpPr>
            <p:cNvPr id="136" name="テキスト ボックス 135"/>
            <p:cNvSpPr txBox="1"/>
            <p:nvPr/>
          </p:nvSpPr>
          <p:spPr>
            <a:xfrm>
              <a:off x="209237" y="2093720"/>
              <a:ext cx="15327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IP:192.168.1.250 </a:t>
              </a:r>
              <a:r>
                <a:rPr lang="en-US" altLang="ja-JP" sz="1200" dirty="0" smtClean="0"/>
                <a:t>/ 24</a:t>
              </a:r>
              <a:endParaRPr kumimoji="1" lang="ja-JP" altLang="en-US" sz="1200" dirty="0"/>
            </a:p>
          </p:txBody>
        </p:sp>
        <p:sp>
          <p:nvSpPr>
            <p:cNvPr id="137" name="テキスト ボックス 136"/>
            <p:cNvSpPr txBox="1"/>
            <p:nvPr/>
          </p:nvSpPr>
          <p:spPr>
            <a:xfrm>
              <a:off x="7118051" y="2857802"/>
              <a:ext cx="997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smtClean="0"/>
                <a:t>VM Manager</a:t>
              </a:r>
              <a:endParaRPr kumimoji="1" lang="ja-JP" altLang="en-US" sz="1200" dirty="0"/>
            </a:p>
          </p:txBody>
        </p:sp>
        <p:cxnSp>
          <p:nvCxnSpPr>
            <p:cNvPr id="138" name="直線コネクタ 137"/>
            <p:cNvCxnSpPr>
              <a:stCxn id="192" idx="1"/>
            </p:cNvCxnSpPr>
            <p:nvPr/>
          </p:nvCxnSpPr>
          <p:spPr>
            <a:xfrm flipH="1">
              <a:off x="1599989" y="1671338"/>
              <a:ext cx="1582410" cy="991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図形グループ 138"/>
            <p:cNvGrpSpPr/>
            <p:nvPr/>
          </p:nvGrpSpPr>
          <p:grpSpPr>
            <a:xfrm>
              <a:off x="2690723" y="3269827"/>
              <a:ext cx="2024607" cy="1274879"/>
              <a:chOff x="491908" y="5075816"/>
              <a:chExt cx="2024607" cy="1274879"/>
            </a:xfrm>
          </p:grpSpPr>
          <p:sp>
            <p:nvSpPr>
              <p:cNvPr id="162" name="角丸四角形 161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3" name="直線コネクタ 162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4" name="図形グループ 163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75" name="角丸四角形 174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6" name="直線コネクタ 175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角丸四角形 176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8" name="直線コネクタ 177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正方形/長方形 164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正方形/長方形 165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テキスト ボックス 166"/>
              <p:cNvSpPr txBox="1"/>
              <p:nvPr/>
            </p:nvSpPr>
            <p:spPr>
              <a:xfrm>
                <a:off x="1628515" y="5614069"/>
                <a:ext cx="8880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smtClean="0"/>
                  <a:t>Shared NW</a:t>
                </a:r>
                <a:endParaRPr kumimoji="1" lang="ja-JP" altLang="en-US" sz="1200" dirty="0"/>
              </a:p>
            </p:txBody>
          </p:sp>
          <p:sp>
            <p:nvSpPr>
              <p:cNvPr id="168" name="テキスト ボックス 167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69" name="テキスト ボックス 168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70" name="図形グループ 169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71" name="角丸四角形 170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2" name="直線コネクタ 171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角丸四角形 172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4" name="直線コネクタ 173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1" name="図形グループ 140"/>
            <p:cNvGrpSpPr/>
            <p:nvPr/>
          </p:nvGrpSpPr>
          <p:grpSpPr>
            <a:xfrm>
              <a:off x="6143012" y="3269827"/>
              <a:ext cx="2024607" cy="1274879"/>
              <a:chOff x="491908" y="5075816"/>
              <a:chExt cx="2024607" cy="1274879"/>
            </a:xfrm>
          </p:grpSpPr>
          <p:sp>
            <p:nvSpPr>
              <p:cNvPr id="145" name="角丸四角形 144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6" name="直線コネクタ 145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7" name="図形グループ 146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8" name="角丸四角形 157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9" name="直線コネクタ 158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角丸四角形 159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1" name="直線コネクタ 160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正方形/長方形 147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正方形/長方形 148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テキスト ボックス 149"/>
              <p:cNvSpPr txBox="1"/>
              <p:nvPr/>
            </p:nvSpPr>
            <p:spPr>
              <a:xfrm>
                <a:off x="1628515" y="5614069"/>
                <a:ext cx="8880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smtClean="0"/>
                  <a:t>Shared NW</a:t>
                </a:r>
                <a:endParaRPr kumimoji="1" lang="ja-JP" altLang="en-US" sz="1200" dirty="0"/>
              </a:p>
            </p:txBody>
          </p:sp>
          <p:sp>
            <p:nvSpPr>
              <p:cNvPr id="151" name="テキスト ボックス 150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52" name="テキスト ボックス 151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53" name="図形グループ 152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4" name="角丸四角形 153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5" name="直線コネクタ 154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角丸四角形 155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7" name="直線コネクタ 156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カギ線コネクタ 141"/>
            <p:cNvCxnSpPr/>
            <p:nvPr/>
          </p:nvCxnSpPr>
          <p:spPr>
            <a:xfrm rot="10800000">
              <a:off x="5202026" y="1754612"/>
              <a:ext cx="940987" cy="210005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>
              <a:stCxn id="166" idx="1"/>
            </p:cNvCxnSpPr>
            <p:nvPr/>
          </p:nvCxnSpPr>
          <p:spPr>
            <a:xfrm flipH="1" flipV="1">
              <a:off x="3377022" y="4581556"/>
              <a:ext cx="553667" cy="558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>
              <a:stCxn id="166" idx="3"/>
            </p:cNvCxnSpPr>
            <p:nvPr/>
          </p:nvCxnSpPr>
          <p:spPr>
            <a:xfrm flipV="1">
              <a:off x="7633837" y="4553518"/>
              <a:ext cx="248392" cy="586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直線コネクタ 196"/>
          <p:cNvCxnSpPr>
            <a:stCxn id="121" idx="3"/>
            <a:endCxn id="193" idx="1"/>
          </p:cNvCxnSpPr>
          <p:nvPr/>
        </p:nvCxnSpPr>
        <p:spPr>
          <a:xfrm>
            <a:off x="2074437" y="2811424"/>
            <a:ext cx="1078824" cy="126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>
            <a:endCxn id="126" idx="2"/>
          </p:cNvCxnSpPr>
          <p:nvPr/>
        </p:nvCxnSpPr>
        <p:spPr>
          <a:xfrm flipH="1" flipV="1">
            <a:off x="6322277" y="2626700"/>
            <a:ext cx="706662" cy="24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/>
          <p:nvPr/>
        </p:nvCxnSpPr>
        <p:spPr>
          <a:xfrm flipV="1">
            <a:off x="2061882" y="2942934"/>
            <a:ext cx="1288182" cy="81332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166" idx="0"/>
          </p:cNvCxnSpPr>
          <p:nvPr/>
        </p:nvCxnSpPr>
        <p:spPr>
          <a:xfrm flipV="1">
            <a:off x="3420234" y="3033569"/>
            <a:ext cx="249113" cy="123043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313776" y="5174084"/>
            <a:ext cx="244451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ユーザのコンテナ立ち上げ要求を受けた</a:t>
            </a:r>
            <a:r>
              <a:rPr lang="en-US" altLang="ja-JP" b="1" dirty="0" smtClean="0">
                <a:solidFill>
                  <a:srgbClr val="FF0000"/>
                </a:solidFill>
              </a:rPr>
              <a:t>Web</a:t>
            </a:r>
            <a:r>
              <a:rPr lang="ja-JP" altLang="en-US" b="1" dirty="0" smtClean="0">
                <a:solidFill>
                  <a:srgbClr val="FF0000"/>
                </a:solidFill>
              </a:rPr>
              <a:t>サーバが</a:t>
            </a:r>
            <a:r>
              <a:rPr lang="en-US" altLang="ja-JP" b="1" dirty="0" smtClean="0">
                <a:solidFill>
                  <a:srgbClr val="FF0000"/>
                </a:solidFill>
              </a:rPr>
              <a:t>VM manager</a:t>
            </a:r>
            <a:r>
              <a:rPr lang="ja-JP" altLang="en-US" b="1" dirty="0" smtClean="0">
                <a:solidFill>
                  <a:srgbClr val="FF0000"/>
                </a:solidFill>
              </a:rPr>
              <a:t>に要求を通知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25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ネットワークモデル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7</a:t>
            </a:fld>
            <a:endParaRPr kumimoji="1" lang="ja-JP" altLang="en-US"/>
          </a:p>
        </p:txBody>
      </p:sp>
      <p:grpSp>
        <p:nvGrpSpPr>
          <p:cNvPr id="107" name="図形グループ 106"/>
          <p:cNvGrpSpPr/>
          <p:nvPr/>
        </p:nvGrpSpPr>
        <p:grpSpPr>
          <a:xfrm>
            <a:off x="851001" y="1690689"/>
            <a:ext cx="7441998" cy="4246193"/>
            <a:chOff x="158532" y="156122"/>
            <a:chExt cx="9004818" cy="5137893"/>
          </a:xfrm>
        </p:grpSpPr>
        <p:cxnSp>
          <p:nvCxnSpPr>
            <p:cNvPr id="108" name="直線コネクタ 107"/>
            <p:cNvCxnSpPr>
              <a:endCxn id="193" idx="0"/>
            </p:cNvCxnSpPr>
            <p:nvPr/>
          </p:nvCxnSpPr>
          <p:spPr>
            <a:xfrm flipH="1">
              <a:off x="3522927" y="1121396"/>
              <a:ext cx="547423" cy="466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4120708" y="1671338"/>
              <a:ext cx="9980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5249650" y="1119780"/>
              <a:ext cx="209629" cy="468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>
              <a:stCxn id="193" idx="2"/>
            </p:cNvCxnSpPr>
            <p:nvPr/>
          </p:nvCxnSpPr>
          <p:spPr>
            <a:xfrm flipH="1">
              <a:off x="3277578" y="1754611"/>
              <a:ext cx="245349" cy="1513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テキスト ボックス 111"/>
            <p:cNvSpPr txBox="1"/>
            <p:nvPr/>
          </p:nvSpPr>
          <p:spPr>
            <a:xfrm>
              <a:off x="3930689" y="4986777"/>
              <a:ext cx="3703148" cy="30723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VM</a:t>
              </a:r>
              <a:r>
                <a:rPr kumimoji="1" lang="ja-JP" altLang="en-US" sz="1050" dirty="0" smtClean="0"/>
                <a:t>に割り当てる</a:t>
              </a:r>
              <a:r>
                <a:rPr kumimoji="1" lang="en-US" altLang="ja-JP" sz="1050" dirty="0" smtClean="0"/>
                <a:t>IP</a:t>
              </a:r>
              <a:r>
                <a:rPr kumimoji="1" lang="en-US" altLang="ja-JP" sz="1050" dirty="0" smtClean="0"/>
                <a:t>: 192.168.1.10 〜 192.168.1.199</a:t>
              </a:r>
              <a:endParaRPr kumimoji="1" lang="ja-JP" altLang="en-US" sz="1050" dirty="0"/>
            </a:p>
          </p:txBody>
        </p:sp>
        <p:sp>
          <p:nvSpPr>
            <p:cNvPr id="113" name="テキスト ボックス 112"/>
            <p:cNvSpPr txBox="1"/>
            <p:nvPr/>
          </p:nvSpPr>
          <p:spPr>
            <a:xfrm>
              <a:off x="3747001" y="2865856"/>
              <a:ext cx="9977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VM Manager</a:t>
              </a:r>
              <a:endParaRPr kumimoji="1" lang="ja-JP" altLang="en-US" sz="1200" dirty="0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3262230" y="3069217"/>
              <a:ext cx="1375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IP:192.168.1.2 </a:t>
              </a:r>
              <a:r>
                <a:rPr lang="en-US" altLang="ja-JP" sz="1200" dirty="0" smtClean="0"/>
                <a:t>/ 24</a:t>
              </a:r>
              <a:endParaRPr kumimoji="1" lang="ja-JP" altLang="en-US" sz="1200" dirty="0"/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3930689" y="277485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Switch Network</a:t>
              </a:r>
            </a:p>
            <a:p>
              <a:r>
                <a:rPr kumimoji="1" lang="en-US" altLang="ja-JP" sz="1200" dirty="0" smtClean="0"/>
                <a:t>(IP: 192.168.1.1)</a:t>
              </a:r>
              <a:endParaRPr kumimoji="1" lang="ja-JP" altLang="en-US" sz="1200" dirty="0"/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498740" y="369747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ユーザ端末</a:t>
              </a:r>
              <a:endParaRPr lang="en-US" altLang="ja-JP" sz="1200" dirty="0" smtClean="0"/>
            </a:p>
            <a:p>
              <a:r>
                <a:rPr kumimoji="1" lang="en-US" altLang="ja-JP" sz="1200" dirty="0" smtClean="0"/>
                <a:t>IP: </a:t>
              </a:r>
              <a:r>
                <a:rPr kumimoji="1" lang="en-US" altLang="ja-JP" sz="1200" dirty="0" smtClean="0"/>
                <a:t>192.68.1.200</a:t>
              </a:r>
              <a:endParaRPr kumimoji="1" lang="en-US" altLang="ja-JP" sz="1200" dirty="0" smtClean="0"/>
            </a:p>
            <a:p>
              <a:r>
                <a:rPr lang="en-US" altLang="ja-JP" sz="1200" dirty="0" smtClean="0"/>
                <a:t>〜 192.168.1.232</a:t>
              </a:r>
              <a:endParaRPr lang="en-US" altLang="ja-JP" sz="1200" dirty="0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7309372" y="430738"/>
              <a:ext cx="11240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管理用端末</a:t>
              </a:r>
              <a:endParaRPr lang="en-US" altLang="ja-JP" sz="1200" dirty="0" smtClean="0"/>
            </a:p>
            <a:p>
              <a:r>
                <a:rPr kumimoji="1" lang="en-US" altLang="ja-JP" sz="1200" dirty="0" smtClean="0"/>
                <a:t>IP: </a:t>
              </a:r>
              <a:r>
                <a:rPr kumimoji="1" lang="en-US" altLang="ja-JP" sz="1200" dirty="0" smtClean="0"/>
                <a:t>192.168.1.7</a:t>
              </a:r>
              <a:endParaRPr kumimoji="1" lang="en-US" altLang="ja-JP" sz="1200" dirty="0" smtClean="0"/>
            </a:p>
            <a:p>
              <a:r>
                <a:rPr lang="en-US" altLang="ja-JP" sz="1200" dirty="0" smtClean="0"/>
                <a:t>〜 192.168.1.9</a:t>
              </a:r>
              <a:endParaRPr lang="en-US" altLang="ja-JP" sz="1200" dirty="0"/>
            </a:p>
          </p:txBody>
        </p:sp>
        <p:grpSp>
          <p:nvGrpSpPr>
            <p:cNvPr id="118" name="図形グループ 117"/>
            <p:cNvGrpSpPr/>
            <p:nvPr/>
          </p:nvGrpSpPr>
          <p:grpSpPr>
            <a:xfrm>
              <a:off x="7351646" y="2073881"/>
              <a:ext cx="642909" cy="590146"/>
              <a:chOff x="7282054" y="2450531"/>
              <a:chExt cx="642909" cy="590146"/>
            </a:xfrm>
          </p:grpSpPr>
          <p:sp>
            <p:nvSpPr>
              <p:cNvPr id="194" name="円/楕円 193"/>
              <p:cNvSpPr/>
              <p:nvPr/>
            </p:nvSpPr>
            <p:spPr>
              <a:xfrm>
                <a:off x="7282054" y="2450531"/>
                <a:ext cx="642909" cy="5901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テキスト ボックス 194"/>
              <p:cNvSpPr txBox="1"/>
              <p:nvPr/>
            </p:nvSpPr>
            <p:spPr>
              <a:xfrm>
                <a:off x="7395131" y="2525919"/>
                <a:ext cx="324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i="1" dirty="0" smtClean="0">
                    <a:latin typeface="HGPMinchoE" charset="-128"/>
                    <a:ea typeface="HGPMinchoE" charset="-128"/>
                    <a:cs typeface="HGPMinchoE" charset="-128"/>
                  </a:rPr>
                  <a:t>C</a:t>
                </a:r>
                <a:endParaRPr kumimoji="1" lang="ja-JP" altLang="en-US" b="1" i="1" dirty="0">
                  <a:latin typeface="HGPMinchoE" charset="-128"/>
                  <a:ea typeface="HGPMinchoE" charset="-128"/>
                  <a:cs typeface="HGPMinchoE" charset="-128"/>
                </a:endParaRPr>
              </a:p>
            </p:txBody>
          </p:sp>
        </p:grpSp>
        <p:sp>
          <p:nvSpPr>
            <p:cNvPr id="119" name="テキスト ボックス 118"/>
            <p:cNvSpPr txBox="1"/>
            <p:nvPr/>
          </p:nvSpPr>
          <p:spPr>
            <a:xfrm rot="1626776">
              <a:off x="6465310" y="190805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mtClean="0"/>
                <a:t>・・・</a:t>
              </a:r>
              <a:endParaRPr kumimoji="1" lang="ja-JP" altLang="en-US" dirty="0"/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1346894" y="4055691"/>
              <a:ext cx="134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</a:t>
              </a:r>
              <a:r>
                <a:rPr kumimoji="1" lang="en-US" altLang="ja-JP" sz="1200" smtClean="0"/>
                <a:t>: 192.168.1.3/24</a:t>
              </a:r>
              <a:endParaRPr kumimoji="1" lang="ja-JP" altLang="en-US" sz="1200" dirty="0"/>
            </a:p>
          </p:txBody>
        </p:sp>
        <p:pic>
          <p:nvPicPr>
            <p:cNvPr id="121" name="Picture 2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90" y="1141529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" name="Picture 2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0976" y="1130541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3" name="図形グループ 122"/>
            <p:cNvGrpSpPr/>
            <p:nvPr/>
          </p:nvGrpSpPr>
          <p:grpSpPr>
            <a:xfrm>
              <a:off x="2944267" y="1447745"/>
              <a:ext cx="1377228" cy="434401"/>
              <a:chOff x="2832542" y="2161779"/>
              <a:chExt cx="1833091" cy="578187"/>
            </a:xfrm>
          </p:grpSpPr>
          <p:sp>
            <p:nvSpPr>
              <p:cNvPr id="189" name="角丸四角形 188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" name="角丸四角形 189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角丸四角形 190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角丸四角形 191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" name="フローチャート: 端子 192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4" name="図形グループ 123"/>
            <p:cNvGrpSpPr/>
            <p:nvPr/>
          </p:nvGrpSpPr>
          <p:grpSpPr>
            <a:xfrm>
              <a:off x="4880619" y="1447745"/>
              <a:ext cx="1377228" cy="434401"/>
              <a:chOff x="2832542" y="2161779"/>
              <a:chExt cx="1833091" cy="578187"/>
            </a:xfrm>
          </p:grpSpPr>
          <p:sp>
            <p:nvSpPr>
              <p:cNvPr id="184" name="角丸四角形 183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角丸四角形 184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角丸四角形 185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7" name="角丸四角形 186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" name="フローチャート: 端子 187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5" name="図形グループ 124"/>
            <p:cNvGrpSpPr/>
            <p:nvPr/>
          </p:nvGrpSpPr>
          <p:grpSpPr>
            <a:xfrm>
              <a:off x="3930689" y="766480"/>
              <a:ext cx="1377228" cy="434401"/>
              <a:chOff x="2832542" y="2161779"/>
              <a:chExt cx="1833091" cy="578187"/>
            </a:xfrm>
          </p:grpSpPr>
          <p:sp>
            <p:nvSpPr>
              <p:cNvPr id="179" name="角丸四角形 178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角丸四角形 179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" name="角丸四角形 180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角丸四角形 181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フローチャート: 端子 182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6" name="雲形吹き出し 125"/>
            <p:cNvSpPr/>
            <p:nvPr/>
          </p:nvSpPr>
          <p:spPr>
            <a:xfrm>
              <a:off x="2581578" y="156122"/>
              <a:ext cx="4200699" cy="2265146"/>
            </a:xfrm>
            <a:prstGeom prst="cloudCallout">
              <a:avLst>
                <a:gd name="adj1" fmla="val -21683"/>
                <a:gd name="adj2" fmla="val 4368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7" name="直線コネクタ 126"/>
            <p:cNvCxnSpPr/>
            <p:nvPr/>
          </p:nvCxnSpPr>
          <p:spPr>
            <a:xfrm>
              <a:off x="5459279" y="1754611"/>
              <a:ext cx="1260313" cy="1515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テキスト ボックス 127"/>
            <p:cNvSpPr txBox="1"/>
            <p:nvPr/>
          </p:nvSpPr>
          <p:spPr>
            <a:xfrm>
              <a:off x="6762797" y="3068930"/>
              <a:ext cx="1375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smtClean="0"/>
                <a:t>IP:192.168.1.4 </a:t>
              </a:r>
              <a:r>
                <a:rPr lang="en-US" altLang="ja-JP" sz="1200" dirty="0" smtClean="0"/>
                <a:t>/ 24</a:t>
              </a:r>
              <a:endParaRPr kumimoji="1" lang="ja-JP" altLang="en-US" sz="1200" dirty="0"/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4799182" y="4094030"/>
              <a:ext cx="134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IP: </a:t>
              </a:r>
              <a:r>
                <a:rPr kumimoji="1" lang="en-US" altLang="ja-JP" sz="1200" dirty="0" smtClean="0"/>
                <a:t>192.168.1.5/24</a:t>
              </a:r>
              <a:endParaRPr kumimoji="1" lang="ja-JP" altLang="en-US" sz="1200" dirty="0"/>
            </a:p>
          </p:txBody>
        </p:sp>
        <p:sp>
          <p:nvSpPr>
            <p:cNvPr id="130" name="テキスト ボックス 129"/>
            <p:cNvSpPr txBox="1"/>
            <p:nvPr/>
          </p:nvSpPr>
          <p:spPr>
            <a:xfrm>
              <a:off x="7882230" y="2421268"/>
              <a:ext cx="1281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</a:t>
              </a:r>
              <a:r>
                <a:rPr kumimoji="1" lang="en-US" altLang="ja-JP" sz="1200" smtClean="0"/>
                <a:t>: </a:t>
              </a:r>
              <a:r>
                <a:rPr kumimoji="1" lang="en-US" altLang="ja-JP" sz="1200" smtClean="0"/>
                <a:t>192.168.1.251</a:t>
              </a:r>
            </a:p>
            <a:p>
              <a:r>
                <a:rPr kumimoji="1" lang="en-US" altLang="ja-JP" sz="1200" dirty="0" smtClean="0"/>
                <a:t>〜 192.168.1.254</a:t>
              </a:r>
              <a:endParaRPr kumimoji="1" lang="ja-JP" altLang="en-US" sz="1200" dirty="0"/>
            </a:p>
          </p:txBody>
        </p:sp>
        <p:sp>
          <p:nvSpPr>
            <p:cNvPr id="131" name="角丸四角形 130"/>
            <p:cNvSpPr/>
            <p:nvPr/>
          </p:nvSpPr>
          <p:spPr>
            <a:xfrm>
              <a:off x="158532" y="2364905"/>
              <a:ext cx="1744485" cy="12102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角丸四角形 131"/>
            <p:cNvSpPr/>
            <p:nvPr/>
          </p:nvSpPr>
          <p:spPr>
            <a:xfrm>
              <a:off x="376732" y="2475032"/>
              <a:ext cx="1246966" cy="36085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テキスト ボックス 132"/>
            <p:cNvSpPr txBox="1"/>
            <p:nvPr/>
          </p:nvSpPr>
          <p:spPr>
            <a:xfrm>
              <a:off x="407424" y="2491571"/>
              <a:ext cx="1018695" cy="307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Web</a:t>
              </a:r>
              <a:r>
                <a:rPr kumimoji="1" lang="ja-JP" altLang="en-US" sz="1050" dirty="0" smtClean="0"/>
                <a:t>サーバ</a:t>
              </a:r>
              <a:endParaRPr kumimoji="1" lang="ja-JP" altLang="en-US" sz="1050" dirty="0"/>
            </a:p>
          </p:txBody>
        </p:sp>
        <p:sp>
          <p:nvSpPr>
            <p:cNvPr id="134" name="角丸四角形 133"/>
            <p:cNvSpPr/>
            <p:nvPr/>
          </p:nvSpPr>
          <p:spPr>
            <a:xfrm>
              <a:off x="376732" y="3054811"/>
              <a:ext cx="1246966" cy="36085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テキスト ボックス 134"/>
            <p:cNvSpPr txBox="1"/>
            <p:nvPr/>
          </p:nvSpPr>
          <p:spPr>
            <a:xfrm>
              <a:off x="569712" y="3071438"/>
              <a:ext cx="710294" cy="307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IP </a:t>
              </a:r>
              <a:r>
                <a:rPr kumimoji="1" lang="ja-JP" altLang="en-US" sz="1050" dirty="0" smtClean="0"/>
                <a:t>管理</a:t>
              </a:r>
              <a:endParaRPr kumimoji="1" lang="ja-JP" altLang="en-US" sz="1050" dirty="0"/>
            </a:p>
          </p:txBody>
        </p:sp>
        <p:sp>
          <p:nvSpPr>
            <p:cNvPr id="136" name="テキスト ボックス 135"/>
            <p:cNvSpPr txBox="1"/>
            <p:nvPr/>
          </p:nvSpPr>
          <p:spPr>
            <a:xfrm>
              <a:off x="209237" y="2093720"/>
              <a:ext cx="15327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IP:192.168.1.250 </a:t>
              </a:r>
              <a:r>
                <a:rPr lang="en-US" altLang="ja-JP" sz="1200" dirty="0" smtClean="0"/>
                <a:t>/ 24</a:t>
              </a:r>
              <a:endParaRPr kumimoji="1" lang="ja-JP" altLang="en-US" sz="1200" dirty="0"/>
            </a:p>
          </p:txBody>
        </p:sp>
        <p:sp>
          <p:nvSpPr>
            <p:cNvPr id="137" name="テキスト ボックス 136"/>
            <p:cNvSpPr txBox="1"/>
            <p:nvPr/>
          </p:nvSpPr>
          <p:spPr>
            <a:xfrm>
              <a:off x="7118051" y="2857802"/>
              <a:ext cx="997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smtClean="0"/>
                <a:t>VM Manager</a:t>
              </a:r>
              <a:endParaRPr kumimoji="1" lang="ja-JP" altLang="en-US" sz="1200" dirty="0"/>
            </a:p>
          </p:txBody>
        </p:sp>
        <p:cxnSp>
          <p:nvCxnSpPr>
            <p:cNvPr id="138" name="直線コネクタ 137"/>
            <p:cNvCxnSpPr>
              <a:stCxn id="192" idx="1"/>
            </p:cNvCxnSpPr>
            <p:nvPr/>
          </p:nvCxnSpPr>
          <p:spPr>
            <a:xfrm flipH="1">
              <a:off x="1599989" y="1671338"/>
              <a:ext cx="1582410" cy="991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図形グループ 138"/>
            <p:cNvGrpSpPr/>
            <p:nvPr/>
          </p:nvGrpSpPr>
          <p:grpSpPr>
            <a:xfrm>
              <a:off x="2690723" y="3269827"/>
              <a:ext cx="2024607" cy="1274879"/>
              <a:chOff x="491908" y="5075816"/>
              <a:chExt cx="2024607" cy="1274879"/>
            </a:xfrm>
          </p:grpSpPr>
          <p:sp>
            <p:nvSpPr>
              <p:cNvPr id="162" name="角丸四角形 161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3" name="直線コネクタ 162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4" name="図形グループ 163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75" name="角丸四角形 174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6" name="直線コネクタ 175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角丸四角形 176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8" name="直線コネクタ 177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正方形/長方形 164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正方形/長方形 165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テキスト ボックス 166"/>
              <p:cNvSpPr txBox="1"/>
              <p:nvPr/>
            </p:nvSpPr>
            <p:spPr>
              <a:xfrm>
                <a:off x="1628515" y="5614069"/>
                <a:ext cx="8880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smtClean="0"/>
                  <a:t>Shared NW</a:t>
                </a:r>
                <a:endParaRPr kumimoji="1" lang="ja-JP" altLang="en-US" sz="1200" dirty="0"/>
              </a:p>
            </p:txBody>
          </p:sp>
          <p:sp>
            <p:nvSpPr>
              <p:cNvPr id="168" name="テキスト ボックス 167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69" name="テキスト ボックス 168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70" name="図形グループ 169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71" name="角丸四角形 170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2" name="直線コネクタ 171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角丸四角形 172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4" name="直線コネクタ 173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1" name="図形グループ 140"/>
            <p:cNvGrpSpPr/>
            <p:nvPr/>
          </p:nvGrpSpPr>
          <p:grpSpPr>
            <a:xfrm>
              <a:off x="6143012" y="3269827"/>
              <a:ext cx="2024607" cy="1274879"/>
              <a:chOff x="491908" y="5075816"/>
              <a:chExt cx="2024607" cy="1274879"/>
            </a:xfrm>
          </p:grpSpPr>
          <p:sp>
            <p:nvSpPr>
              <p:cNvPr id="145" name="角丸四角形 144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6" name="直線コネクタ 145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7" name="図形グループ 146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8" name="角丸四角形 157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9" name="直線コネクタ 158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角丸四角形 159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1" name="直線コネクタ 160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正方形/長方形 147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正方形/長方形 148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テキスト ボックス 149"/>
              <p:cNvSpPr txBox="1"/>
              <p:nvPr/>
            </p:nvSpPr>
            <p:spPr>
              <a:xfrm>
                <a:off x="1628515" y="5614069"/>
                <a:ext cx="8880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smtClean="0"/>
                  <a:t>Shared NW</a:t>
                </a:r>
                <a:endParaRPr kumimoji="1" lang="ja-JP" altLang="en-US" sz="1200" dirty="0"/>
              </a:p>
            </p:txBody>
          </p:sp>
          <p:sp>
            <p:nvSpPr>
              <p:cNvPr id="151" name="テキスト ボックス 150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52" name="テキスト ボックス 151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53" name="図形グループ 152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4" name="角丸四角形 153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5" name="直線コネクタ 154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角丸四角形 155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7" name="直線コネクタ 156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カギ線コネクタ 141"/>
            <p:cNvCxnSpPr/>
            <p:nvPr/>
          </p:nvCxnSpPr>
          <p:spPr>
            <a:xfrm rot="10800000">
              <a:off x="5202026" y="1754612"/>
              <a:ext cx="940987" cy="210005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>
              <a:stCxn id="166" idx="1"/>
            </p:cNvCxnSpPr>
            <p:nvPr/>
          </p:nvCxnSpPr>
          <p:spPr>
            <a:xfrm flipH="1" flipV="1">
              <a:off x="3377022" y="4581556"/>
              <a:ext cx="553667" cy="558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>
              <a:stCxn id="166" idx="3"/>
            </p:cNvCxnSpPr>
            <p:nvPr/>
          </p:nvCxnSpPr>
          <p:spPr>
            <a:xfrm flipV="1">
              <a:off x="7633837" y="4553518"/>
              <a:ext cx="248392" cy="586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直線コネクタ 196"/>
          <p:cNvCxnSpPr>
            <a:stCxn id="121" idx="3"/>
            <a:endCxn id="193" idx="1"/>
          </p:cNvCxnSpPr>
          <p:nvPr/>
        </p:nvCxnSpPr>
        <p:spPr>
          <a:xfrm>
            <a:off x="2074437" y="2811424"/>
            <a:ext cx="1078824" cy="126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>
            <a:endCxn id="126" idx="2"/>
          </p:cNvCxnSpPr>
          <p:nvPr/>
        </p:nvCxnSpPr>
        <p:spPr>
          <a:xfrm flipH="1" flipV="1">
            <a:off x="6322277" y="2626700"/>
            <a:ext cx="706662" cy="24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>
            <a:stCxn id="121" idx="3"/>
          </p:cNvCxnSpPr>
          <p:nvPr/>
        </p:nvCxnSpPr>
        <p:spPr>
          <a:xfrm>
            <a:off x="2074437" y="2811424"/>
            <a:ext cx="1275627" cy="13151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 flipV="1">
            <a:off x="3420234" y="3033569"/>
            <a:ext cx="249113" cy="123043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2361476" y="1723348"/>
            <a:ext cx="1388838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smtClean="0">
                <a:solidFill>
                  <a:srgbClr val="FF0000"/>
                </a:solidFill>
              </a:rPr>
              <a:t>立ち上げた</a:t>
            </a:r>
            <a:r>
              <a:rPr lang="ja-JP" altLang="en-US" b="1" dirty="0" smtClean="0">
                <a:solidFill>
                  <a:srgbClr val="FF0000"/>
                </a:solidFill>
              </a:rPr>
              <a:t>コンテナの</a:t>
            </a:r>
            <a:r>
              <a:rPr lang="ja-JP" altLang="en-US" b="1" smtClean="0">
                <a:solidFill>
                  <a:srgbClr val="FF0000"/>
                </a:solidFill>
              </a:rPr>
              <a:t>情報を通知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56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ネットワークモデル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8</a:t>
            </a:fld>
            <a:endParaRPr kumimoji="1" lang="ja-JP" altLang="en-US"/>
          </a:p>
        </p:txBody>
      </p:sp>
      <p:grpSp>
        <p:nvGrpSpPr>
          <p:cNvPr id="107" name="図形グループ 106"/>
          <p:cNvGrpSpPr/>
          <p:nvPr/>
        </p:nvGrpSpPr>
        <p:grpSpPr>
          <a:xfrm>
            <a:off x="851001" y="1690689"/>
            <a:ext cx="7441998" cy="4246193"/>
            <a:chOff x="158532" y="156122"/>
            <a:chExt cx="9004818" cy="5137893"/>
          </a:xfrm>
        </p:grpSpPr>
        <p:cxnSp>
          <p:nvCxnSpPr>
            <p:cNvPr id="108" name="直線コネクタ 107"/>
            <p:cNvCxnSpPr>
              <a:endCxn id="193" idx="0"/>
            </p:cNvCxnSpPr>
            <p:nvPr/>
          </p:nvCxnSpPr>
          <p:spPr>
            <a:xfrm flipH="1">
              <a:off x="3522927" y="1121396"/>
              <a:ext cx="547423" cy="466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4120708" y="1671338"/>
              <a:ext cx="9980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5249650" y="1119780"/>
              <a:ext cx="209629" cy="468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>
              <a:stCxn id="193" idx="2"/>
            </p:cNvCxnSpPr>
            <p:nvPr/>
          </p:nvCxnSpPr>
          <p:spPr>
            <a:xfrm flipH="1">
              <a:off x="3277578" y="1754611"/>
              <a:ext cx="245349" cy="1513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テキスト ボックス 111"/>
            <p:cNvSpPr txBox="1"/>
            <p:nvPr/>
          </p:nvSpPr>
          <p:spPr>
            <a:xfrm>
              <a:off x="3930689" y="4986777"/>
              <a:ext cx="3703148" cy="30723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VM</a:t>
              </a:r>
              <a:r>
                <a:rPr kumimoji="1" lang="ja-JP" altLang="en-US" sz="1050" dirty="0" smtClean="0"/>
                <a:t>に割り当てる</a:t>
              </a:r>
              <a:r>
                <a:rPr kumimoji="1" lang="en-US" altLang="ja-JP" sz="1050" dirty="0" smtClean="0"/>
                <a:t>IP</a:t>
              </a:r>
              <a:r>
                <a:rPr kumimoji="1" lang="en-US" altLang="ja-JP" sz="1050" dirty="0" smtClean="0"/>
                <a:t>: 192.168.1.10 〜 192.168.1.199</a:t>
              </a:r>
              <a:endParaRPr kumimoji="1" lang="ja-JP" altLang="en-US" sz="1050" dirty="0"/>
            </a:p>
          </p:txBody>
        </p:sp>
        <p:sp>
          <p:nvSpPr>
            <p:cNvPr id="113" name="テキスト ボックス 112"/>
            <p:cNvSpPr txBox="1"/>
            <p:nvPr/>
          </p:nvSpPr>
          <p:spPr>
            <a:xfrm>
              <a:off x="3747001" y="2865856"/>
              <a:ext cx="9977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VM Manager</a:t>
              </a:r>
              <a:endParaRPr kumimoji="1" lang="ja-JP" altLang="en-US" sz="1200" dirty="0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3262230" y="3069217"/>
              <a:ext cx="1375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IP:192.168.1.2 </a:t>
              </a:r>
              <a:r>
                <a:rPr lang="en-US" altLang="ja-JP" sz="1200" dirty="0" smtClean="0"/>
                <a:t>/ 24</a:t>
              </a:r>
              <a:endParaRPr kumimoji="1" lang="ja-JP" altLang="en-US" sz="1200" dirty="0"/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3930689" y="277485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Switch Network</a:t>
              </a:r>
            </a:p>
            <a:p>
              <a:r>
                <a:rPr kumimoji="1" lang="en-US" altLang="ja-JP" sz="1200" dirty="0" smtClean="0"/>
                <a:t>(IP: 192.168.1.1)</a:t>
              </a:r>
              <a:endParaRPr kumimoji="1" lang="ja-JP" altLang="en-US" sz="1200" dirty="0"/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498740" y="369747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ユーザ端末</a:t>
              </a:r>
              <a:endParaRPr lang="en-US" altLang="ja-JP" sz="1200" dirty="0" smtClean="0"/>
            </a:p>
            <a:p>
              <a:r>
                <a:rPr kumimoji="1" lang="en-US" altLang="ja-JP" sz="1200" dirty="0" smtClean="0"/>
                <a:t>IP: </a:t>
              </a:r>
              <a:r>
                <a:rPr kumimoji="1" lang="en-US" altLang="ja-JP" sz="1200" dirty="0" smtClean="0"/>
                <a:t>192.68.1.200</a:t>
              </a:r>
              <a:endParaRPr kumimoji="1" lang="en-US" altLang="ja-JP" sz="1200" dirty="0" smtClean="0"/>
            </a:p>
            <a:p>
              <a:r>
                <a:rPr lang="en-US" altLang="ja-JP" sz="1200" dirty="0" smtClean="0"/>
                <a:t>〜 192.168.1.232</a:t>
              </a:r>
              <a:endParaRPr lang="en-US" altLang="ja-JP" sz="1200" dirty="0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7309372" y="430738"/>
              <a:ext cx="11240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管理用端末</a:t>
              </a:r>
              <a:endParaRPr lang="en-US" altLang="ja-JP" sz="1200" dirty="0" smtClean="0"/>
            </a:p>
            <a:p>
              <a:r>
                <a:rPr kumimoji="1" lang="en-US" altLang="ja-JP" sz="1200" dirty="0" smtClean="0"/>
                <a:t>IP: </a:t>
              </a:r>
              <a:r>
                <a:rPr kumimoji="1" lang="en-US" altLang="ja-JP" sz="1200" dirty="0" smtClean="0"/>
                <a:t>192.168.1.7</a:t>
              </a:r>
              <a:endParaRPr kumimoji="1" lang="en-US" altLang="ja-JP" sz="1200" dirty="0" smtClean="0"/>
            </a:p>
            <a:p>
              <a:r>
                <a:rPr lang="en-US" altLang="ja-JP" sz="1200" dirty="0" smtClean="0"/>
                <a:t>〜 192.168.1.9</a:t>
              </a:r>
              <a:endParaRPr lang="en-US" altLang="ja-JP" sz="1200" dirty="0"/>
            </a:p>
          </p:txBody>
        </p:sp>
        <p:grpSp>
          <p:nvGrpSpPr>
            <p:cNvPr id="118" name="図形グループ 117"/>
            <p:cNvGrpSpPr/>
            <p:nvPr/>
          </p:nvGrpSpPr>
          <p:grpSpPr>
            <a:xfrm>
              <a:off x="7351646" y="2073881"/>
              <a:ext cx="642909" cy="590146"/>
              <a:chOff x="7282054" y="2450531"/>
              <a:chExt cx="642909" cy="590146"/>
            </a:xfrm>
          </p:grpSpPr>
          <p:sp>
            <p:nvSpPr>
              <p:cNvPr id="194" name="円/楕円 193"/>
              <p:cNvSpPr/>
              <p:nvPr/>
            </p:nvSpPr>
            <p:spPr>
              <a:xfrm>
                <a:off x="7282054" y="2450531"/>
                <a:ext cx="642909" cy="5901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テキスト ボックス 194"/>
              <p:cNvSpPr txBox="1"/>
              <p:nvPr/>
            </p:nvSpPr>
            <p:spPr>
              <a:xfrm>
                <a:off x="7395131" y="2525919"/>
                <a:ext cx="324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i="1" dirty="0" smtClean="0">
                    <a:latin typeface="HGPMinchoE" charset="-128"/>
                    <a:ea typeface="HGPMinchoE" charset="-128"/>
                    <a:cs typeface="HGPMinchoE" charset="-128"/>
                  </a:rPr>
                  <a:t>C</a:t>
                </a:r>
                <a:endParaRPr kumimoji="1" lang="ja-JP" altLang="en-US" b="1" i="1" dirty="0">
                  <a:latin typeface="HGPMinchoE" charset="-128"/>
                  <a:ea typeface="HGPMinchoE" charset="-128"/>
                  <a:cs typeface="HGPMinchoE" charset="-128"/>
                </a:endParaRPr>
              </a:p>
            </p:txBody>
          </p:sp>
        </p:grpSp>
        <p:sp>
          <p:nvSpPr>
            <p:cNvPr id="119" name="テキスト ボックス 118"/>
            <p:cNvSpPr txBox="1"/>
            <p:nvPr/>
          </p:nvSpPr>
          <p:spPr>
            <a:xfrm rot="1626776">
              <a:off x="6465310" y="190805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mtClean="0"/>
                <a:t>・・・</a:t>
              </a:r>
              <a:endParaRPr kumimoji="1" lang="ja-JP" altLang="en-US" dirty="0"/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1346894" y="4055691"/>
              <a:ext cx="134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</a:t>
              </a:r>
              <a:r>
                <a:rPr kumimoji="1" lang="en-US" altLang="ja-JP" sz="1200" smtClean="0"/>
                <a:t>: 192.168.1.3/24</a:t>
              </a:r>
              <a:endParaRPr kumimoji="1" lang="ja-JP" altLang="en-US" sz="1200" dirty="0"/>
            </a:p>
          </p:txBody>
        </p:sp>
        <p:pic>
          <p:nvPicPr>
            <p:cNvPr id="121" name="Picture 2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90" y="1141529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" name="Picture 2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0976" y="1130541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3" name="図形グループ 122"/>
            <p:cNvGrpSpPr/>
            <p:nvPr/>
          </p:nvGrpSpPr>
          <p:grpSpPr>
            <a:xfrm>
              <a:off x="2944267" y="1447745"/>
              <a:ext cx="1377228" cy="434401"/>
              <a:chOff x="2832542" y="2161779"/>
              <a:chExt cx="1833091" cy="578187"/>
            </a:xfrm>
          </p:grpSpPr>
          <p:sp>
            <p:nvSpPr>
              <p:cNvPr id="189" name="角丸四角形 188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" name="角丸四角形 189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角丸四角形 190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角丸四角形 191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" name="フローチャート: 端子 192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4" name="図形グループ 123"/>
            <p:cNvGrpSpPr/>
            <p:nvPr/>
          </p:nvGrpSpPr>
          <p:grpSpPr>
            <a:xfrm>
              <a:off x="4880619" y="1447745"/>
              <a:ext cx="1377228" cy="434401"/>
              <a:chOff x="2832542" y="2161779"/>
              <a:chExt cx="1833091" cy="578187"/>
            </a:xfrm>
          </p:grpSpPr>
          <p:sp>
            <p:nvSpPr>
              <p:cNvPr id="184" name="角丸四角形 183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角丸四角形 184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角丸四角形 185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7" name="角丸四角形 186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" name="フローチャート: 端子 187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5" name="図形グループ 124"/>
            <p:cNvGrpSpPr/>
            <p:nvPr/>
          </p:nvGrpSpPr>
          <p:grpSpPr>
            <a:xfrm>
              <a:off x="3930689" y="766480"/>
              <a:ext cx="1377228" cy="434401"/>
              <a:chOff x="2832542" y="2161779"/>
              <a:chExt cx="1833091" cy="578187"/>
            </a:xfrm>
          </p:grpSpPr>
          <p:sp>
            <p:nvSpPr>
              <p:cNvPr id="179" name="角丸四角形 178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角丸四角形 179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" name="角丸四角形 180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角丸四角形 181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フローチャート: 端子 182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6" name="雲形吹き出し 125"/>
            <p:cNvSpPr/>
            <p:nvPr/>
          </p:nvSpPr>
          <p:spPr>
            <a:xfrm>
              <a:off x="2581578" y="156122"/>
              <a:ext cx="4200699" cy="2265146"/>
            </a:xfrm>
            <a:prstGeom prst="cloudCallout">
              <a:avLst>
                <a:gd name="adj1" fmla="val -21683"/>
                <a:gd name="adj2" fmla="val 4368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7" name="直線コネクタ 126"/>
            <p:cNvCxnSpPr/>
            <p:nvPr/>
          </p:nvCxnSpPr>
          <p:spPr>
            <a:xfrm>
              <a:off x="5459279" y="1754611"/>
              <a:ext cx="1260313" cy="1515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テキスト ボックス 127"/>
            <p:cNvSpPr txBox="1"/>
            <p:nvPr/>
          </p:nvSpPr>
          <p:spPr>
            <a:xfrm>
              <a:off x="6762797" y="3068930"/>
              <a:ext cx="1375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smtClean="0"/>
                <a:t>IP:192.168.1.4 </a:t>
              </a:r>
              <a:r>
                <a:rPr lang="en-US" altLang="ja-JP" sz="1200" dirty="0" smtClean="0"/>
                <a:t>/ 24</a:t>
              </a:r>
              <a:endParaRPr kumimoji="1" lang="ja-JP" altLang="en-US" sz="1200" dirty="0"/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4799182" y="4094030"/>
              <a:ext cx="134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IP: </a:t>
              </a:r>
              <a:r>
                <a:rPr kumimoji="1" lang="en-US" altLang="ja-JP" sz="1200" dirty="0" smtClean="0"/>
                <a:t>192.168.1.5/24</a:t>
              </a:r>
              <a:endParaRPr kumimoji="1" lang="ja-JP" altLang="en-US" sz="1200" dirty="0"/>
            </a:p>
          </p:txBody>
        </p:sp>
        <p:sp>
          <p:nvSpPr>
            <p:cNvPr id="130" name="テキスト ボックス 129"/>
            <p:cNvSpPr txBox="1"/>
            <p:nvPr/>
          </p:nvSpPr>
          <p:spPr>
            <a:xfrm>
              <a:off x="7882230" y="2421268"/>
              <a:ext cx="1281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</a:t>
              </a:r>
              <a:r>
                <a:rPr kumimoji="1" lang="en-US" altLang="ja-JP" sz="1200" smtClean="0"/>
                <a:t>: </a:t>
              </a:r>
              <a:r>
                <a:rPr kumimoji="1" lang="en-US" altLang="ja-JP" sz="1200" smtClean="0"/>
                <a:t>192.168.1.251</a:t>
              </a:r>
            </a:p>
            <a:p>
              <a:r>
                <a:rPr kumimoji="1" lang="en-US" altLang="ja-JP" sz="1200" dirty="0" smtClean="0"/>
                <a:t>〜 192.168.1.254</a:t>
              </a:r>
              <a:endParaRPr kumimoji="1" lang="ja-JP" altLang="en-US" sz="1200" dirty="0"/>
            </a:p>
          </p:txBody>
        </p:sp>
        <p:sp>
          <p:nvSpPr>
            <p:cNvPr id="131" name="角丸四角形 130"/>
            <p:cNvSpPr/>
            <p:nvPr/>
          </p:nvSpPr>
          <p:spPr>
            <a:xfrm>
              <a:off x="158532" y="2364905"/>
              <a:ext cx="1744485" cy="12102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角丸四角形 131"/>
            <p:cNvSpPr/>
            <p:nvPr/>
          </p:nvSpPr>
          <p:spPr>
            <a:xfrm>
              <a:off x="376732" y="2475032"/>
              <a:ext cx="1246966" cy="36085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テキスト ボックス 132"/>
            <p:cNvSpPr txBox="1"/>
            <p:nvPr/>
          </p:nvSpPr>
          <p:spPr>
            <a:xfrm>
              <a:off x="407424" y="2491571"/>
              <a:ext cx="1018695" cy="307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Web</a:t>
              </a:r>
              <a:r>
                <a:rPr kumimoji="1" lang="ja-JP" altLang="en-US" sz="1050" dirty="0" smtClean="0"/>
                <a:t>サーバ</a:t>
              </a:r>
              <a:endParaRPr kumimoji="1" lang="ja-JP" altLang="en-US" sz="1050" dirty="0"/>
            </a:p>
          </p:txBody>
        </p:sp>
        <p:sp>
          <p:nvSpPr>
            <p:cNvPr id="134" name="角丸四角形 133"/>
            <p:cNvSpPr/>
            <p:nvPr/>
          </p:nvSpPr>
          <p:spPr>
            <a:xfrm>
              <a:off x="376732" y="3054811"/>
              <a:ext cx="1246966" cy="36085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テキスト ボックス 134"/>
            <p:cNvSpPr txBox="1"/>
            <p:nvPr/>
          </p:nvSpPr>
          <p:spPr>
            <a:xfrm>
              <a:off x="569712" y="3071438"/>
              <a:ext cx="710294" cy="307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IP </a:t>
              </a:r>
              <a:r>
                <a:rPr kumimoji="1" lang="ja-JP" altLang="en-US" sz="1050" dirty="0" smtClean="0"/>
                <a:t>管理</a:t>
              </a:r>
              <a:endParaRPr kumimoji="1" lang="ja-JP" altLang="en-US" sz="1050" dirty="0"/>
            </a:p>
          </p:txBody>
        </p:sp>
        <p:sp>
          <p:nvSpPr>
            <p:cNvPr id="136" name="テキスト ボックス 135"/>
            <p:cNvSpPr txBox="1"/>
            <p:nvPr/>
          </p:nvSpPr>
          <p:spPr>
            <a:xfrm>
              <a:off x="209237" y="2093720"/>
              <a:ext cx="15327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IP:192.168.1.250 </a:t>
              </a:r>
              <a:r>
                <a:rPr lang="en-US" altLang="ja-JP" sz="1200" dirty="0" smtClean="0"/>
                <a:t>/ 24</a:t>
              </a:r>
              <a:endParaRPr kumimoji="1" lang="ja-JP" altLang="en-US" sz="1200" dirty="0"/>
            </a:p>
          </p:txBody>
        </p:sp>
        <p:sp>
          <p:nvSpPr>
            <p:cNvPr id="137" name="テキスト ボックス 136"/>
            <p:cNvSpPr txBox="1"/>
            <p:nvPr/>
          </p:nvSpPr>
          <p:spPr>
            <a:xfrm>
              <a:off x="7118051" y="2857802"/>
              <a:ext cx="997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smtClean="0"/>
                <a:t>VM Manager</a:t>
              </a:r>
              <a:endParaRPr kumimoji="1" lang="ja-JP" altLang="en-US" sz="1200" dirty="0"/>
            </a:p>
          </p:txBody>
        </p:sp>
        <p:cxnSp>
          <p:nvCxnSpPr>
            <p:cNvPr id="138" name="直線コネクタ 137"/>
            <p:cNvCxnSpPr>
              <a:stCxn id="192" idx="1"/>
            </p:cNvCxnSpPr>
            <p:nvPr/>
          </p:nvCxnSpPr>
          <p:spPr>
            <a:xfrm flipH="1">
              <a:off x="1599989" y="1671338"/>
              <a:ext cx="1582410" cy="991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図形グループ 138"/>
            <p:cNvGrpSpPr/>
            <p:nvPr/>
          </p:nvGrpSpPr>
          <p:grpSpPr>
            <a:xfrm>
              <a:off x="2690723" y="3269827"/>
              <a:ext cx="2024607" cy="1274879"/>
              <a:chOff x="491908" y="5075816"/>
              <a:chExt cx="2024607" cy="1274879"/>
            </a:xfrm>
          </p:grpSpPr>
          <p:sp>
            <p:nvSpPr>
              <p:cNvPr id="162" name="角丸四角形 161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3" name="直線コネクタ 162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4" name="図形グループ 163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75" name="角丸四角形 174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6" name="直線コネクタ 175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角丸四角形 176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8" name="直線コネクタ 177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正方形/長方形 164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正方形/長方形 165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テキスト ボックス 166"/>
              <p:cNvSpPr txBox="1"/>
              <p:nvPr/>
            </p:nvSpPr>
            <p:spPr>
              <a:xfrm>
                <a:off x="1628515" y="5614069"/>
                <a:ext cx="8880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smtClean="0"/>
                  <a:t>Shared NW</a:t>
                </a:r>
                <a:endParaRPr kumimoji="1" lang="ja-JP" altLang="en-US" sz="1200" dirty="0"/>
              </a:p>
            </p:txBody>
          </p:sp>
          <p:sp>
            <p:nvSpPr>
              <p:cNvPr id="168" name="テキスト ボックス 167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69" name="テキスト ボックス 168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70" name="図形グループ 169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71" name="角丸四角形 170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2" name="直線コネクタ 171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角丸四角形 172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4" name="直線コネクタ 173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1" name="図形グループ 140"/>
            <p:cNvGrpSpPr/>
            <p:nvPr/>
          </p:nvGrpSpPr>
          <p:grpSpPr>
            <a:xfrm>
              <a:off x="6143012" y="3269827"/>
              <a:ext cx="2024607" cy="1274879"/>
              <a:chOff x="491908" y="5075816"/>
              <a:chExt cx="2024607" cy="1274879"/>
            </a:xfrm>
          </p:grpSpPr>
          <p:sp>
            <p:nvSpPr>
              <p:cNvPr id="145" name="角丸四角形 144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6" name="直線コネクタ 145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7" name="図形グループ 146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8" name="角丸四角形 157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9" name="直線コネクタ 158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角丸四角形 159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1" name="直線コネクタ 160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正方形/長方形 147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正方形/長方形 148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テキスト ボックス 149"/>
              <p:cNvSpPr txBox="1"/>
              <p:nvPr/>
            </p:nvSpPr>
            <p:spPr>
              <a:xfrm>
                <a:off x="1628515" y="5614069"/>
                <a:ext cx="8880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smtClean="0"/>
                  <a:t>Shared NW</a:t>
                </a:r>
                <a:endParaRPr kumimoji="1" lang="ja-JP" altLang="en-US" sz="1200" dirty="0"/>
              </a:p>
            </p:txBody>
          </p:sp>
          <p:sp>
            <p:nvSpPr>
              <p:cNvPr id="151" name="テキスト ボックス 150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52" name="テキスト ボックス 151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53" name="図形グループ 152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4" name="角丸四角形 153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5" name="直線コネクタ 154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角丸四角形 155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7" name="直線コネクタ 156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カギ線コネクタ 141"/>
            <p:cNvCxnSpPr/>
            <p:nvPr/>
          </p:nvCxnSpPr>
          <p:spPr>
            <a:xfrm rot="10800000">
              <a:off x="5202026" y="1754612"/>
              <a:ext cx="940987" cy="210005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>
              <a:stCxn id="166" idx="1"/>
            </p:cNvCxnSpPr>
            <p:nvPr/>
          </p:nvCxnSpPr>
          <p:spPr>
            <a:xfrm flipH="1" flipV="1">
              <a:off x="3377022" y="4581556"/>
              <a:ext cx="553667" cy="558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>
              <a:stCxn id="166" idx="3"/>
            </p:cNvCxnSpPr>
            <p:nvPr/>
          </p:nvCxnSpPr>
          <p:spPr>
            <a:xfrm flipV="1">
              <a:off x="7633837" y="4553518"/>
              <a:ext cx="248392" cy="586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直線コネクタ 196"/>
          <p:cNvCxnSpPr>
            <a:stCxn id="121" idx="3"/>
            <a:endCxn id="193" idx="1"/>
          </p:cNvCxnSpPr>
          <p:nvPr/>
        </p:nvCxnSpPr>
        <p:spPr>
          <a:xfrm>
            <a:off x="2074437" y="2811424"/>
            <a:ext cx="1078824" cy="126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>
            <a:endCxn id="126" idx="2"/>
          </p:cNvCxnSpPr>
          <p:nvPr/>
        </p:nvCxnSpPr>
        <p:spPr>
          <a:xfrm flipH="1" flipV="1">
            <a:off x="6322277" y="2626700"/>
            <a:ext cx="706662" cy="24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>
            <a:stCxn id="121" idx="3"/>
          </p:cNvCxnSpPr>
          <p:nvPr/>
        </p:nvCxnSpPr>
        <p:spPr>
          <a:xfrm>
            <a:off x="2074437" y="2811424"/>
            <a:ext cx="1275627" cy="13151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 flipV="1">
            <a:off x="3420234" y="3033569"/>
            <a:ext cx="249113" cy="123043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2361476" y="1723348"/>
            <a:ext cx="12284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b="1" dirty="0" err="1">
                <a:solidFill>
                  <a:srgbClr val="FF0000"/>
                </a:solidFill>
              </a:rPr>
              <a:t>s</a:t>
            </a:r>
            <a:r>
              <a:rPr lang="en-US" altLang="ja-JP" b="1" dirty="0" err="1" smtClean="0">
                <a:solidFill>
                  <a:srgbClr val="FF0000"/>
                </a:solidFill>
              </a:rPr>
              <a:t>sh</a:t>
            </a:r>
            <a:r>
              <a:rPr lang="ja-JP" altLang="en-US" b="1" dirty="0" smtClean="0">
                <a:solidFill>
                  <a:srgbClr val="FF0000"/>
                </a:solidFill>
              </a:rPr>
              <a:t>によりコンテナを操作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0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ネットワークモデル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9</a:t>
            </a:fld>
            <a:endParaRPr kumimoji="1" lang="ja-JP" altLang="en-US"/>
          </a:p>
        </p:txBody>
      </p:sp>
      <p:grpSp>
        <p:nvGrpSpPr>
          <p:cNvPr id="107" name="図形グループ 106"/>
          <p:cNvGrpSpPr/>
          <p:nvPr/>
        </p:nvGrpSpPr>
        <p:grpSpPr>
          <a:xfrm>
            <a:off x="851001" y="1690689"/>
            <a:ext cx="7441998" cy="4246193"/>
            <a:chOff x="158532" y="156122"/>
            <a:chExt cx="9004818" cy="5137893"/>
          </a:xfrm>
        </p:grpSpPr>
        <p:cxnSp>
          <p:nvCxnSpPr>
            <p:cNvPr id="108" name="直線コネクタ 107"/>
            <p:cNvCxnSpPr>
              <a:endCxn id="193" idx="0"/>
            </p:cNvCxnSpPr>
            <p:nvPr/>
          </p:nvCxnSpPr>
          <p:spPr>
            <a:xfrm flipH="1">
              <a:off x="3522927" y="1121396"/>
              <a:ext cx="547423" cy="466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4120708" y="1671338"/>
              <a:ext cx="9980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5249650" y="1119780"/>
              <a:ext cx="209629" cy="468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>
              <a:stCxn id="193" idx="2"/>
            </p:cNvCxnSpPr>
            <p:nvPr/>
          </p:nvCxnSpPr>
          <p:spPr>
            <a:xfrm flipH="1">
              <a:off x="3277578" y="1754611"/>
              <a:ext cx="245349" cy="1513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テキスト ボックス 111"/>
            <p:cNvSpPr txBox="1"/>
            <p:nvPr/>
          </p:nvSpPr>
          <p:spPr>
            <a:xfrm>
              <a:off x="3930689" y="4986777"/>
              <a:ext cx="3703148" cy="30723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VM</a:t>
              </a:r>
              <a:r>
                <a:rPr kumimoji="1" lang="ja-JP" altLang="en-US" sz="1050" dirty="0" smtClean="0"/>
                <a:t>に割り当てる</a:t>
              </a:r>
              <a:r>
                <a:rPr kumimoji="1" lang="en-US" altLang="ja-JP" sz="1050" dirty="0" smtClean="0"/>
                <a:t>IP</a:t>
              </a:r>
              <a:r>
                <a:rPr kumimoji="1" lang="en-US" altLang="ja-JP" sz="1050" dirty="0" smtClean="0"/>
                <a:t>: 192.168.1.10 〜 192.168.1.199</a:t>
              </a:r>
              <a:endParaRPr kumimoji="1" lang="ja-JP" altLang="en-US" sz="1050" dirty="0"/>
            </a:p>
          </p:txBody>
        </p:sp>
        <p:sp>
          <p:nvSpPr>
            <p:cNvPr id="113" name="テキスト ボックス 112"/>
            <p:cNvSpPr txBox="1"/>
            <p:nvPr/>
          </p:nvSpPr>
          <p:spPr>
            <a:xfrm>
              <a:off x="3747001" y="2865856"/>
              <a:ext cx="9977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VM Manager</a:t>
              </a:r>
              <a:endParaRPr kumimoji="1" lang="ja-JP" altLang="en-US" sz="1200" dirty="0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3262230" y="3069217"/>
              <a:ext cx="1375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IP:192.168.1.2 </a:t>
              </a:r>
              <a:r>
                <a:rPr lang="en-US" altLang="ja-JP" sz="1200" dirty="0" smtClean="0"/>
                <a:t>/ 24</a:t>
              </a:r>
              <a:endParaRPr kumimoji="1" lang="ja-JP" altLang="en-US" sz="1200" dirty="0"/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3930689" y="277485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Switch Network</a:t>
              </a:r>
            </a:p>
            <a:p>
              <a:r>
                <a:rPr kumimoji="1" lang="en-US" altLang="ja-JP" sz="1200" dirty="0" smtClean="0"/>
                <a:t>(IP: 192.168.1.1)</a:t>
              </a:r>
              <a:endParaRPr kumimoji="1" lang="ja-JP" altLang="en-US" sz="1200" dirty="0"/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498740" y="369747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ユーザ端末</a:t>
              </a:r>
              <a:endParaRPr lang="en-US" altLang="ja-JP" sz="1200" dirty="0" smtClean="0"/>
            </a:p>
            <a:p>
              <a:r>
                <a:rPr kumimoji="1" lang="en-US" altLang="ja-JP" sz="1200" dirty="0" smtClean="0"/>
                <a:t>IP: </a:t>
              </a:r>
              <a:r>
                <a:rPr kumimoji="1" lang="en-US" altLang="ja-JP" sz="1200" dirty="0" smtClean="0"/>
                <a:t>192.68.1.200</a:t>
              </a:r>
              <a:endParaRPr kumimoji="1" lang="en-US" altLang="ja-JP" sz="1200" dirty="0" smtClean="0"/>
            </a:p>
            <a:p>
              <a:r>
                <a:rPr lang="en-US" altLang="ja-JP" sz="1200" dirty="0" smtClean="0"/>
                <a:t>〜 192.168.1.232</a:t>
              </a:r>
              <a:endParaRPr lang="en-US" altLang="ja-JP" sz="1200" dirty="0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7309372" y="430738"/>
              <a:ext cx="11240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管理用端末</a:t>
              </a:r>
              <a:endParaRPr lang="en-US" altLang="ja-JP" sz="1200" dirty="0" smtClean="0"/>
            </a:p>
            <a:p>
              <a:r>
                <a:rPr kumimoji="1" lang="en-US" altLang="ja-JP" sz="1200" dirty="0" smtClean="0"/>
                <a:t>IP: </a:t>
              </a:r>
              <a:r>
                <a:rPr kumimoji="1" lang="en-US" altLang="ja-JP" sz="1200" dirty="0" smtClean="0"/>
                <a:t>192.168.1.7</a:t>
              </a:r>
              <a:endParaRPr kumimoji="1" lang="en-US" altLang="ja-JP" sz="1200" dirty="0" smtClean="0"/>
            </a:p>
            <a:p>
              <a:r>
                <a:rPr lang="en-US" altLang="ja-JP" sz="1200" dirty="0" smtClean="0"/>
                <a:t>〜 192.168.1.9</a:t>
              </a:r>
              <a:endParaRPr lang="en-US" altLang="ja-JP" sz="1200" dirty="0"/>
            </a:p>
          </p:txBody>
        </p:sp>
        <p:grpSp>
          <p:nvGrpSpPr>
            <p:cNvPr id="118" name="図形グループ 117"/>
            <p:cNvGrpSpPr/>
            <p:nvPr/>
          </p:nvGrpSpPr>
          <p:grpSpPr>
            <a:xfrm>
              <a:off x="7351646" y="2073881"/>
              <a:ext cx="642909" cy="590146"/>
              <a:chOff x="7282054" y="2450531"/>
              <a:chExt cx="642909" cy="590146"/>
            </a:xfrm>
          </p:grpSpPr>
          <p:sp>
            <p:nvSpPr>
              <p:cNvPr id="194" name="円/楕円 193"/>
              <p:cNvSpPr/>
              <p:nvPr/>
            </p:nvSpPr>
            <p:spPr>
              <a:xfrm>
                <a:off x="7282054" y="2450531"/>
                <a:ext cx="642909" cy="5901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テキスト ボックス 194"/>
              <p:cNvSpPr txBox="1"/>
              <p:nvPr/>
            </p:nvSpPr>
            <p:spPr>
              <a:xfrm>
                <a:off x="7395131" y="2525919"/>
                <a:ext cx="324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i="1" dirty="0" smtClean="0">
                    <a:latin typeface="HGPMinchoE" charset="-128"/>
                    <a:ea typeface="HGPMinchoE" charset="-128"/>
                    <a:cs typeface="HGPMinchoE" charset="-128"/>
                  </a:rPr>
                  <a:t>C</a:t>
                </a:r>
                <a:endParaRPr kumimoji="1" lang="ja-JP" altLang="en-US" b="1" i="1" dirty="0">
                  <a:latin typeface="HGPMinchoE" charset="-128"/>
                  <a:ea typeface="HGPMinchoE" charset="-128"/>
                  <a:cs typeface="HGPMinchoE" charset="-128"/>
                </a:endParaRPr>
              </a:p>
            </p:txBody>
          </p:sp>
        </p:grpSp>
        <p:sp>
          <p:nvSpPr>
            <p:cNvPr id="119" name="テキスト ボックス 118"/>
            <p:cNvSpPr txBox="1"/>
            <p:nvPr/>
          </p:nvSpPr>
          <p:spPr>
            <a:xfrm rot="1626776">
              <a:off x="6465310" y="190805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mtClean="0"/>
                <a:t>・・・</a:t>
              </a:r>
              <a:endParaRPr kumimoji="1" lang="ja-JP" altLang="en-US" dirty="0"/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1346894" y="4055691"/>
              <a:ext cx="134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</a:t>
              </a:r>
              <a:r>
                <a:rPr kumimoji="1" lang="en-US" altLang="ja-JP" sz="1200" smtClean="0"/>
                <a:t>: 192.168.1.3/24</a:t>
              </a:r>
              <a:endParaRPr kumimoji="1" lang="ja-JP" altLang="en-US" sz="1200" dirty="0"/>
            </a:p>
          </p:txBody>
        </p:sp>
        <p:pic>
          <p:nvPicPr>
            <p:cNvPr id="121" name="Picture 2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90" y="1141529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" name="Picture 2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0976" y="1130541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3" name="図形グループ 122"/>
            <p:cNvGrpSpPr/>
            <p:nvPr/>
          </p:nvGrpSpPr>
          <p:grpSpPr>
            <a:xfrm>
              <a:off x="2944267" y="1447745"/>
              <a:ext cx="1377228" cy="434401"/>
              <a:chOff x="2832542" y="2161779"/>
              <a:chExt cx="1833091" cy="578187"/>
            </a:xfrm>
          </p:grpSpPr>
          <p:sp>
            <p:nvSpPr>
              <p:cNvPr id="189" name="角丸四角形 188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" name="角丸四角形 189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角丸四角形 190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角丸四角形 191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" name="フローチャート: 端子 192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4" name="図形グループ 123"/>
            <p:cNvGrpSpPr/>
            <p:nvPr/>
          </p:nvGrpSpPr>
          <p:grpSpPr>
            <a:xfrm>
              <a:off x="4880619" y="1447745"/>
              <a:ext cx="1377228" cy="434401"/>
              <a:chOff x="2832542" y="2161779"/>
              <a:chExt cx="1833091" cy="578187"/>
            </a:xfrm>
          </p:grpSpPr>
          <p:sp>
            <p:nvSpPr>
              <p:cNvPr id="184" name="角丸四角形 183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角丸四角形 184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角丸四角形 185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7" name="角丸四角形 186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" name="フローチャート: 端子 187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5" name="図形グループ 124"/>
            <p:cNvGrpSpPr/>
            <p:nvPr/>
          </p:nvGrpSpPr>
          <p:grpSpPr>
            <a:xfrm>
              <a:off x="3930689" y="766480"/>
              <a:ext cx="1377228" cy="434401"/>
              <a:chOff x="2832542" y="2161779"/>
              <a:chExt cx="1833091" cy="578187"/>
            </a:xfrm>
          </p:grpSpPr>
          <p:sp>
            <p:nvSpPr>
              <p:cNvPr id="179" name="角丸四角形 178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角丸四角形 179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" name="角丸四角形 180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角丸四角形 181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フローチャート: 端子 182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6" name="雲形吹き出し 125"/>
            <p:cNvSpPr/>
            <p:nvPr/>
          </p:nvSpPr>
          <p:spPr>
            <a:xfrm>
              <a:off x="2581578" y="156122"/>
              <a:ext cx="4200699" cy="2265146"/>
            </a:xfrm>
            <a:prstGeom prst="cloudCallout">
              <a:avLst>
                <a:gd name="adj1" fmla="val -21683"/>
                <a:gd name="adj2" fmla="val 4368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7" name="直線コネクタ 126"/>
            <p:cNvCxnSpPr/>
            <p:nvPr/>
          </p:nvCxnSpPr>
          <p:spPr>
            <a:xfrm>
              <a:off x="5459279" y="1754611"/>
              <a:ext cx="1260313" cy="1515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テキスト ボックス 127"/>
            <p:cNvSpPr txBox="1"/>
            <p:nvPr/>
          </p:nvSpPr>
          <p:spPr>
            <a:xfrm>
              <a:off x="6762797" y="3068930"/>
              <a:ext cx="1375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smtClean="0"/>
                <a:t>IP:192.168.1.4 </a:t>
              </a:r>
              <a:r>
                <a:rPr lang="en-US" altLang="ja-JP" sz="1200" dirty="0" smtClean="0"/>
                <a:t>/ 24</a:t>
              </a:r>
              <a:endParaRPr kumimoji="1" lang="ja-JP" altLang="en-US" sz="1200" dirty="0"/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4799182" y="4094030"/>
              <a:ext cx="134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IP: </a:t>
              </a:r>
              <a:r>
                <a:rPr kumimoji="1" lang="en-US" altLang="ja-JP" sz="1200" dirty="0" smtClean="0"/>
                <a:t>192.168.1.5/24</a:t>
              </a:r>
              <a:endParaRPr kumimoji="1" lang="ja-JP" altLang="en-US" sz="1200" dirty="0"/>
            </a:p>
          </p:txBody>
        </p:sp>
        <p:sp>
          <p:nvSpPr>
            <p:cNvPr id="130" name="テキスト ボックス 129"/>
            <p:cNvSpPr txBox="1"/>
            <p:nvPr/>
          </p:nvSpPr>
          <p:spPr>
            <a:xfrm>
              <a:off x="7882230" y="2421268"/>
              <a:ext cx="1281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</a:t>
              </a:r>
              <a:r>
                <a:rPr kumimoji="1" lang="en-US" altLang="ja-JP" sz="1200" smtClean="0"/>
                <a:t>: </a:t>
              </a:r>
              <a:r>
                <a:rPr kumimoji="1" lang="en-US" altLang="ja-JP" sz="1200" smtClean="0"/>
                <a:t>192.168.1.251</a:t>
              </a:r>
            </a:p>
            <a:p>
              <a:r>
                <a:rPr kumimoji="1" lang="en-US" altLang="ja-JP" sz="1200" dirty="0" smtClean="0"/>
                <a:t>〜 192.168.1.254</a:t>
              </a:r>
              <a:endParaRPr kumimoji="1" lang="ja-JP" altLang="en-US" sz="1200" dirty="0"/>
            </a:p>
          </p:txBody>
        </p:sp>
        <p:sp>
          <p:nvSpPr>
            <p:cNvPr id="131" name="角丸四角形 130"/>
            <p:cNvSpPr/>
            <p:nvPr/>
          </p:nvSpPr>
          <p:spPr>
            <a:xfrm>
              <a:off x="158532" y="2364905"/>
              <a:ext cx="1744485" cy="12102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角丸四角形 131"/>
            <p:cNvSpPr/>
            <p:nvPr/>
          </p:nvSpPr>
          <p:spPr>
            <a:xfrm>
              <a:off x="376732" y="2475032"/>
              <a:ext cx="1246966" cy="36085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テキスト ボックス 132"/>
            <p:cNvSpPr txBox="1"/>
            <p:nvPr/>
          </p:nvSpPr>
          <p:spPr>
            <a:xfrm>
              <a:off x="407424" y="2491571"/>
              <a:ext cx="1018695" cy="307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Web</a:t>
              </a:r>
              <a:r>
                <a:rPr kumimoji="1" lang="ja-JP" altLang="en-US" sz="1050" dirty="0" smtClean="0"/>
                <a:t>サーバ</a:t>
              </a:r>
              <a:endParaRPr kumimoji="1" lang="ja-JP" altLang="en-US" sz="1050" dirty="0"/>
            </a:p>
          </p:txBody>
        </p:sp>
        <p:sp>
          <p:nvSpPr>
            <p:cNvPr id="134" name="角丸四角形 133"/>
            <p:cNvSpPr/>
            <p:nvPr/>
          </p:nvSpPr>
          <p:spPr>
            <a:xfrm>
              <a:off x="376732" y="3054811"/>
              <a:ext cx="1246966" cy="36085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テキスト ボックス 134"/>
            <p:cNvSpPr txBox="1"/>
            <p:nvPr/>
          </p:nvSpPr>
          <p:spPr>
            <a:xfrm>
              <a:off x="569712" y="3071438"/>
              <a:ext cx="710294" cy="307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IP </a:t>
              </a:r>
              <a:r>
                <a:rPr kumimoji="1" lang="ja-JP" altLang="en-US" sz="1050" dirty="0" smtClean="0"/>
                <a:t>管理</a:t>
              </a:r>
              <a:endParaRPr kumimoji="1" lang="ja-JP" altLang="en-US" sz="1050" dirty="0"/>
            </a:p>
          </p:txBody>
        </p:sp>
        <p:sp>
          <p:nvSpPr>
            <p:cNvPr id="136" name="テキスト ボックス 135"/>
            <p:cNvSpPr txBox="1"/>
            <p:nvPr/>
          </p:nvSpPr>
          <p:spPr>
            <a:xfrm>
              <a:off x="209237" y="2093720"/>
              <a:ext cx="15327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IP:192.168.1.250 </a:t>
              </a:r>
              <a:r>
                <a:rPr lang="en-US" altLang="ja-JP" sz="1200" dirty="0" smtClean="0"/>
                <a:t>/ 24</a:t>
              </a:r>
              <a:endParaRPr kumimoji="1" lang="ja-JP" altLang="en-US" sz="1200" dirty="0"/>
            </a:p>
          </p:txBody>
        </p:sp>
        <p:sp>
          <p:nvSpPr>
            <p:cNvPr id="137" name="テキスト ボックス 136"/>
            <p:cNvSpPr txBox="1"/>
            <p:nvPr/>
          </p:nvSpPr>
          <p:spPr>
            <a:xfrm>
              <a:off x="7118051" y="2857802"/>
              <a:ext cx="997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smtClean="0"/>
                <a:t>VM Manager</a:t>
              </a:r>
              <a:endParaRPr kumimoji="1" lang="ja-JP" altLang="en-US" sz="1200" dirty="0"/>
            </a:p>
          </p:txBody>
        </p:sp>
        <p:cxnSp>
          <p:nvCxnSpPr>
            <p:cNvPr id="138" name="直線コネクタ 137"/>
            <p:cNvCxnSpPr>
              <a:stCxn id="192" idx="1"/>
            </p:cNvCxnSpPr>
            <p:nvPr/>
          </p:nvCxnSpPr>
          <p:spPr>
            <a:xfrm flipH="1">
              <a:off x="1599989" y="1671338"/>
              <a:ext cx="1582410" cy="991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図形グループ 138"/>
            <p:cNvGrpSpPr/>
            <p:nvPr/>
          </p:nvGrpSpPr>
          <p:grpSpPr>
            <a:xfrm>
              <a:off x="2690723" y="3269827"/>
              <a:ext cx="2024607" cy="1274879"/>
              <a:chOff x="491908" y="5075816"/>
              <a:chExt cx="2024607" cy="1274879"/>
            </a:xfrm>
          </p:grpSpPr>
          <p:sp>
            <p:nvSpPr>
              <p:cNvPr id="162" name="角丸四角形 161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3" name="直線コネクタ 162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4" name="図形グループ 163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75" name="角丸四角形 174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6" name="直線コネクタ 175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角丸四角形 176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8" name="直線コネクタ 177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正方形/長方形 164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正方形/長方形 165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テキスト ボックス 166"/>
              <p:cNvSpPr txBox="1"/>
              <p:nvPr/>
            </p:nvSpPr>
            <p:spPr>
              <a:xfrm>
                <a:off x="1628515" y="5614069"/>
                <a:ext cx="8880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smtClean="0"/>
                  <a:t>Shared NW</a:t>
                </a:r>
                <a:endParaRPr kumimoji="1" lang="ja-JP" altLang="en-US" sz="1200" dirty="0"/>
              </a:p>
            </p:txBody>
          </p:sp>
          <p:sp>
            <p:nvSpPr>
              <p:cNvPr id="168" name="テキスト ボックス 167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69" name="テキスト ボックス 168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70" name="図形グループ 169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71" name="角丸四角形 170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2" name="直線コネクタ 171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角丸四角形 172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4" name="直線コネクタ 173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1" name="図形グループ 140"/>
            <p:cNvGrpSpPr/>
            <p:nvPr/>
          </p:nvGrpSpPr>
          <p:grpSpPr>
            <a:xfrm>
              <a:off x="6143012" y="3269827"/>
              <a:ext cx="2024607" cy="1274879"/>
              <a:chOff x="491908" y="5075816"/>
              <a:chExt cx="2024607" cy="1274879"/>
            </a:xfrm>
          </p:grpSpPr>
          <p:sp>
            <p:nvSpPr>
              <p:cNvPr id="145" name="角丸四角形 144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6" name="直線コネクタ 145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7" name="図形グループ 146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8" name="角丸四角形 157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9" name="直線コネクタ 158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角丸四角形 159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1" name="直線コネクタ 160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正方形/長方形 147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正方形/長方形 148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テキスト ボックス 149"/>
              <p:cNvSpPr txBox="1"/>
              <p:nvPr/>
            </p:nvSpPr>
            <p:spPr>
              <a:xfrm>
                <a:off x="1628515" y="5614069"/>
                <a:ext cx="8880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smtClean="0"/>
                  <a:t>Shared NW</a:t>
                </a:r>
                <a:endParaRPr kumimoji="1" lang="ja-JP" altLang="en-US" sz="1200" dirty="0"/>
              </a:p>
            </p:txBody>
          </p:sp>
          <p:sp>
            <p:nvSpPr>
              <p:cNvPr id="151" name="テキスト ボックス 150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52" name="テキスト ボックス 151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53" name="図形グループ 152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4" name="角丸四角形 153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5" name="直線コネクタ 154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角丸四角形 155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7" name="直線コネクタ 156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カギ線コネクタ 141"/>
            <p:cNvCxnSpPr/>
            <p:nvPr/>
          </p:nvCxnSpPr>
          <p:spPr>
            <a:xfrm rot="10800000">
              <a:off x="5202026" y="1754612"/>
              <a:ext cx="940987" cy="210005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>
              <a:stCxn id="166" idx="1"/>
            </p:cNvCxnSpPr>
            <p:nvPr/>
          </p:nvCxnSpPr>
          <p:spPr>
            <a:xfrm flipH="1" flipV="1">
              <a:off x="3377022" y="4581556"/>
              <a:ext cx="553667" cy="558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>
              <a:stCxn id="166" idx="3"/>
            </p:cNvCxnSpPr>
            <p:nvPr/>
          </p:nvCxnSpPr>
          <p:spPr>
            <a:xfrm flipV="1">
              <a:off x="7633837" y="4553518"/>
              <a:ext cx="248392" cy="586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直線コネクタ 196"/>
          <p:cNvCxnSpPr>
            <a:stCxn id="121" idx="3"/>
            <a:endCxn id="193" idx="1"/>
          </p:cNvCxnSpPr>
          <p:nvPr/>
        </p:nvCxnSpPr>
        <p:spPr>
          <a:xfrm>
            <a:off x="2074437" y="2811424"/>
            <a:ext cx="1078824" cy="126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>
            <a:endCxn id="126" idx="2"/>
          </p:cNvCxnSpPr>
          <p:nvPr/>
        </p:nvCxnSpPr>
        <p:spPr>
          <a:xfrm flipH="1" flipV="1">
            <a:off x="6322277" y="2626700"/>
            <a:ext cx="706662" cy="24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>
            <a:stCxn id="121" idx="3"/>
          </p:cNvCxnSpPr>
          <p:nvPr/>
        </p:nvCxnSpPr>
        <p:spPr>
          <a:xfrm>
            <a:off x="2074437" y="2811424"/>
            <a:ext cx="1275627" cy="13151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 flipV="1">
            <a:off x="3420234" y="3033569"/>
            <a:ext cx="249113" cy="123043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2336977" y="1359371"/>
            <a:ext cx="153796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ja-JP" altLang="en-US" b="1" dirty="0" smtClean="0">
                <a:solidFill>
                  <a:srgbClr val="FF0000"/>
                </a:solidFill>
              </a:rPr>
              <a:t>プライベート</a:t>
            </a:r>
            <a:r>
              <a:rPr lang="ja-JP" altLang="en-US" b="1" dirty="0">
                <a:solidFill>
                  <a:srgbClr val="FF0000"/>
                </a:solidFill>
              </a:rPr>
              <a:t>なネットワーク</a:t>
            </a:r>
            <a:r>
              <a:rPr lang="ja-JP" altLang="en-US" b="1">
                <a:solidFill>
                  <a:srgbClr val="FF0000"/>
                </a:solidFill>
              </a:rPr>
              <a:t>を</a:t>
            </a:r>
            <a:r>
              <a:rPr lang="ja-JP" altLang="en-US" b="1" smtClean="0">
                <a:solidFill>
                  <a:srgbClr val="FF0000"/>
                </a:solidFill>
              </a:rPr>
              <a:t>形成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1031332" y="2195117"/>
            <a:ext cx="3585618" cy="1397102"/>
          </a:xfrm>
          <a:prstGeom prst="ellipse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円/楕円 98"/>
          <p:cNvSpPr/>
          <p:nvPr/>
        </p:nvSpPr>
        <p:spPr>
          <a:xfrm rot="17585945">
            <a:off x="2563810" y="3091622"/>
            <a:ext cx="2122903" cy="1274081"/>
          </a:xfrm>
          <a:prstGeom prst="ellipse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角丸四角形 101"/>
          <p:cNvSpPr/>
          <p:nvPr/>
        </p:nvSpPr>
        <p:spPr>
          <a:xfrm rot="10800000">
            <a:off x="3411000" y="4370602"/>
            <a:ext cx="267595" cy="2513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68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</TotalTime>
  <Words>1291</Words>
  <Application>Microsoft Macintosh PowerPoint</Application>
  <PresentationFormat>画面に合わせる (4:3)</PresentationFormat>
  <Paragraphs>396</Paragraphs>
  <Slides>24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2" baseType="lpstr">
      <vt:lpstr>Calibri</vt:lpstr>
      <vt:lpstr>Calibri Light</vt:lpstr>
      <vt:lpstr>Cambria Math</vt:lpstr>
      <vt:lpstr>HGPMinchoE</vt:lpstr>
      <vt:lpstr>ＭＳ Ｐゴシック</vt:lpstr>
      <vt:lpstr>Wingdings</vt:lpstr>
      <vt:lpstr>Arial</vt:lpstr>
      <vt:lpstr>Office テーマ</vt:lpstr>
      <vt:lpstr>3班</vt:lpstr>
      <vt:lpstr>概要</vt:lpstr>
      <vt:lpstr>IaaSの機能</vt:lpstr>
      <vt:lpstr>ネットワークモデル</vt:lpstr>
      <vt:lpstr>ネットワークモデル</vt:lpstr>
      <vt:lpstr>ネットワークモデル</vt:lpstr>
      <vt:lpstr>ネットワークモデル</vt:lpstr>
      <vt:lpstr>ネットワークモデル</vt:lpstr>
      <vt:lpstr>ネットワークモデル</vt:lpstr>
      <vt:lpstr>ネットワークモデル</vt:lpstr>
      <vt:lpstr>ネットワークモデル</vt:lpstr>
      <vt:lpstr>ネットワークモデル</vt:lpstr>
      <vt:lpstr>各端末の説明 1/2 </vt:lpstr>
      <vt:lpstr>各端末の説明 2/2</vt:lpstr>
      <vt:lpstr>独自機能（故障検知）</vt:lpstr>
      <vt:lpstr>コントローラのスイッチ故障検知</vt:lpstr>
      <vt:lpstr>故障スイッチのパス計算除外</vt:lpstr>
      <vt:lpstr>まとめ？</vt:lpstr>
      <vt:lpstr>PowerPoint プレゼンテーション</vt:lpstr>
      <vt:lpstr>デモ用スライド</vt:lpstr>
      <vt:lpstr>基礎機能</vt:lpstr>
      <vt:lpstr>基礎機能 1/2</vt:lpstr>
      <vt:lpstr>基礎機能 2/2</vt:lpstr>
      <vt:lpstr>独自機能</vt:lpstr>
    </vt:vector>
  </TitlesOfParts>
  <Company>Toshiba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nishikori</dc:creator>
  <cp:lastModifiedBy>k.satake.com@gmail.com</cp:lastModifiedBy>
  <cp:revision>45</cp:revision>
  <dcterms:created xsi:type="dcterms:W3CDTF">2017-01-25T04:48:23Z</dcterms:created>
  <dcterms:modified xsi:type="dcterms:W3CDTF">2017-01-31T19:40:38Z</dcterms:modified>
</cp:coreProperties>
</file>