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8"/>
  </p:notesMasterIdLst>
  <p:sldIdLst>
    <p:sldId id="256" r:id="rId2"/>
    <p:sldId id="268" r:id="rId3"/>
    <p:sldId id="270" r:id="rId4"/>
    <p:sldId id="257" r:id="rId5"/>
    <p:sldId id="258" r:id="rId6"/>
    <p:sldId id="276" r:id="rId7"/>
    <p:sldId id="260" r:id="rId8"/>
    <p:sldId id="275" r:id="rId9"/>
    <p:sldId id="274" r:id="rId10"/>
    <p:sldId id="261" r:id="rId11"/>
    <p:sldId id="282" r:id="rId12"/>
    <p:sldId id="277" r:id="rId13"/>
    <p:sldId id="281" r:id="rId14"/>
    <p:sldId id="278" r:id="rId15"/>
    <p:sldId id="279" r:id="rId16"/>
    <p:sldId id="280" r:id="rId17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882" autoAdjust="0"/>
    <p:restoredTop sz="86410" autoAdjust="0"/>
  </p:normalViewPr>
  <p:slideViewPr>
    <p:cSldViewPr snapToGrid="0">
      <p:cViewPr varScale="1">
        <p:scale>
          <a:sx n="60" d="100"/>
          <a:sy n="60" d="100"/>
        </p:scale>
        <p:origin x="1386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441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20" d="100"/>
        <a:sy n="120" d="100"/>
      </p:scale>
      <p:origin x="0" y="-136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39C861-1101-4B3A-BEDE-322B352BD3D2}" type="datetimeFigureOut">
              <a:rPr kumimoji="1" lang="ja-JP" altLang="en-US" smtClean="0"/>
              <a:t>2017/1/31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BA2E0D-D616-410D-92BB-EDB607D3EC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18223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BA2E0D-D616-410D-92BB-EDB607D3EC6E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30622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BA2E0D-D616-410D-92BB-EDB607D3EC6E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71437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FD539-D4B1-44EA-BB6B-D63097300640}" type="datetime1">
              <a:rPr kumimoji="1" lang="ja-JP" altLang="en-US" smtClean="0"/>
              <a:t>2017/1/31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2FCD7-98FF-4CD6-BC70-4E1A5DE1A1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52304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46403-4B97-41D7-A8B6-E66EF6C6BD3E}" type="datetime1">
              <a:rPr kumimoji="1" lang="ja-JP" altLang="en-US" smtClean="0"/>
              <a:t>2017/1/31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2FCD7-98FF-4CD6-BC70-4E1A5DE1A1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3461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7255A-569C-49C5-8EEC-A62557E90FA8}" type="datetime1">
              <a:rPr kumimoji="1" lang="ja-JP" altLang="en-US" smtClean="0"/>
              <a:t>2017/1/31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2FCD7-98FF-4CD6-BC70-4E1A5DE1A1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0605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5A3F9-C7C1-403C-88BD-79E5D56EA188}" type="datetime1">
              <a:rPr kumimoji="1" lang="ja-JP" altLang="en-US" smtClean="0"/>
              <a:t>2017/1/31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2FCD7-98FF-4CD6-BC70-4E1A5DE1A1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31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32F04-7351-4FDD-9E72-848D13BB8221}" type="datetime1">
              <a:rPr kumimoji="1" lang="ja-JP" altLang="en-US" smtClean="0"/>
              <a:t>2017/1/31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2FCD7-98FF-4CD6-BC70-4E1A5DE1A1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2316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FF5A9-4E1D-4B1D-B197-3468D4A78390}" type="datetime1">
              <a:rPr kumimoji="1" lang="ja-JP" altLang="en-US" smtClean="0"/>
              <a:t>2017/1/31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2FCD7-98FF-4CD6-BC70-4E1A5DE1A1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6206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BB4D5-6ADF-4B0F-9723-C43F2E09DC72}" type="datetime1">
              <a:rPr kumimoji="1" lang="ja-JP" altLang="en-US" smtClean="0"/>
              <a:t>2017/1/31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2FCD7-98FF-4CD6-BC70-4E1A5DE1A1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8060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DD849-C7A5-42C7-B556-376074735F09}" type="datetime1">
              <a:rPr kumimoji="1" lang="ja-JP" altLang="en-US" smtClean="0"/>
              <a:t>2017/1/31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2FCD7-98FF-4CD6-BC70-4E1A5DE1A1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8322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5B7EB-87C0-4669-8C93-2B04B7B07124}" type="datetime1">
              <a:rPr kumimoji="1" lang="ja-JP" altLang="en-US" smtClean="0"/>
              <a:t>2017/1/31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2FCD7-98FF-4CD6-BC70-4E1A5DE1A1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0995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CF96C-E9EB-4FF2-BA9A-1254F84F9B2C}" type="datetime1">
              <a:rPr kumimoji="1" lang="ja-JP" altLang="en-US" smtClean="0"/>
              <a:t>2017/1/31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2FCD7-98FF-4CD6-BC70-4E1A5DE1A1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236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03FEA-32B8-4477-AB04-EB048FB7A908}" type="datetime1">
              <a:rPr kumimoji="1" lang="ja-JP" altLang="en-US" smtClean="0"/>
              <a:t>2017/1/31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2FCD7-98FF-4CD6-BC70-4E1A5DE1A1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2606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3AFF54-947D-4C03-814E-58BEEDD2027A}" type="datetime1">
              <a:rPr kumimoji="1" lang="ja-JP" altLang="en-US" smtClean="0"/>
              <a:t>2017/1/31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E052FCD7-98FF-4CD6-BC70-4E1A5DE1A175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202163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smtClean="0"/>
              <a:t>3</a:t>
            </a:r>
            <a:r>
              <a:rPr lang="ja-JP" altLang="en-US" dirty="0"/>
              <a:t>班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36905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まとめ？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2FCD7-98FF-4CD6-BC70-4E1A5DE1A175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4056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2FCD7-98FF-4CD6-BC70-4E1A5DE1A175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28816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デモ用スライド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2FCD7-98FF-4CD6-BC70-4E1A5DE1A175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01508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基礎機能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VM</a:t>
            </a:r>
            <a:r>
              <a:rPr kumimoji="1" lang="ja-JP" altLang="en-US" dirty="0" smtClean="0"/>
              <a:t>マネージャ</a:t>
            </a:r>
            <a:endParaRPr kumimoji="1" lang="en-US" altLang="ja-JP" dirty="0" smtClean="0"/>
          </a:p>
          <a:p>
            <a:r>
              <a:rPr lang="en-US" altLang="ja-JP" dirty="0" smtClean="0"/>
              <a:t>Web</a:t>
            </a:r>
            <a:r>
              <a:rPr lang="ja-JP" altLang="en-US" dirty="0" smtClean="0"/>
              <a:t>サーバ</a:t>
            </a:r>
            <a:endParaRPr lang="en-US" altLang="ja-JP" dirty="0" smtClean="0"/>
          </a:p>
          <a:p>
            <a:r>
              <a:rPr kumimoji="1" lang="ja-JP" altLang="en-US" dirty="0" smtClean="0"/>
              <a:t>コントローラ</a:t>
            </a:r>
            <a:endParaRPr kumimoji="1" lang="en-US" altLang="ja-JP" dirty="0" smtClean="0"/>
          </a:p>
          <a:p>
            <a:r>
              <a:rPr kumimoji="1" lang="en-US" altLang="ja-JP" dirty="0" smtClean="0"/>
              <a:t>Rest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API</a:t>
            </a:r>
          </a:p>
          <a:p>
            <a:pPr marL="0" indent="0">
              <a:buNone/>
            </a:pPr>
            <a:r>
              <a:rPr lang="ja-JP" altLang="en-US" dirty="0" smtClean="0"/>
              <a:t>を起動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2FCD7-98FF-4CD6-BC70-4E1A5DE1A175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4829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基礎機能 </a:t>
            </a:r>
            <a:r>
              <a:rPr kumimoji="1" lang="en-US" altLang="ja-JP" dirty="0" smtClean="0"/>
              <a:t>1/2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ja-JP" dirty="0"/>
              <a:t>1</a:t>
            </a:r>
            <a:r>
              <a:rPr lang="ja-JP" altLang="en-US" dirty="0"/>
              <a:t>人目</a:t>
            </a:r>
            <a:endParaRPr kumimoji="1" lang="en-US" altLang="ja-JP" dirty="0" smtClean="0"/>
          </a:p>
          <a:p>
            <a:pPr marL="514350" indent="-514350">
              <a:buFont typeface="+mj-lt"/>
              <a:buAutoNum type="arabicPeriod"/>
            </a:pPr>
            <a:r>
              <a:rPr kumimoji="1" lang="ja-JP" altLang="en-US" dirty="0" smtClean="0"/>
              <a:t>参加ユーザ端末が</a:t>
            </a:r>
            <a:r>
              <a:rPr kumimoji="1" lang="en-US" altLang="ja-JP" dirty="0" smtClean="0"/>
              <a:t>ping</a:t>
            </a:r>
            <a:r>
              <a:rPr kumimoji="1" lang="ja-JP" altLang="en-US" dirty="0" smtClean="0"/>
              <a:t>を打つ</a:t>
            </a:r>
            <a:endParaRPr lang="en-US" altLang="ja-JP" dirty="0" smtClean="0"/>
          </a:p>
          <a:p>
            <a:pPr marL="514350" indent="-514350">
              <a:buFont typeface="+mj-lt"/>
              <a:buAutoNum type="arabicPeriod"/>
            </a:pPr>
            <a:r>
              <a:rPr kumimoji="1" lang="en-US" altLang="ja-JP" dirty="0" smtClean="0"/>
              <a:t>Web</a:t>
            </a:r>
            <a:r>
              <a:rPr kumimoji="1" lang="ja-JP" altLang="en-US" dirty="0" smtClean="0"/>
              <a:t>サーバ</a:t>
            </a:r>
            <a:r>
              <a:rPr lang="ja-JP" altLang="en-US" dirty="0" smtClean="0"/>
              <a:t>（</a:t>
            </a:r>
            <a:r>
              <a:rPr lang="en-US" altLang="ja-JP" dirty="0" smtClean="0"/>
              <a:t>192.168.1.</a:t>
            </a:r>
            <a:r>
              <a:rPr lang="ja-JP" altLang="en-US" dirty="0" smtClean="0"/>
              <a:t>）にブラウザでアクセス</a:t>
            </a:r>
            <a:endParaRPr lang="en-US" altLang="ja-JP" dirty="0" smtClean="0"/>
          </a:p>
          <a:p>
            <a:pPr marL="514350" indent="-514350">
              <a:buFont typeface="+mj-lt"/>
              <a:buAutoNum type="arabicPeriod"/>
            </a:pPr>
            <a:r>
              <a:rPr kumimoji="1" lang="ja-JP" altLang="en-US" dirty="0" smtClean="0"/>
              <a:t>ブラウザでコンテナ立ち上げ要求</a:t>
            </a:r>
            <a:endParaRPr kumimoji="1" lang="en-US" altLang="ja-JP" dirty="0" smtClean="0"/>
          </a:p>
          <a:p>
            <a:pPr marL="514350" indent="-514350">
              <a:buFont typeface="+mj-lt"/>
              <a:buAutoNum type="arabicPeriod"/>
            </a:pPr>
            <a:r>
              <a:rPr lang="ja-JP" altLang="en-US" dirty="0" smtClean="0"/>
              <a:t>立ち上がったコンテナの</a:t>
            </a:r>
            <a:r>
              <a:rPr lang="en-US" altLang="ja-JP" dirty="0" smtClean="0"/>
              <a:t>IP</a:t>
            </a:r>
            <a:r>
              <a:rPr lang="ja-JP" altLang="en-US" dirty="0" smtClean="0"/>
              <a:t>アドレスに</a:t>
            </a:r>
            <a:r>
              <a:rPr lang="en-US" altLang="ja-JP" dirty="0" err="1" smtClean="0"/>
              <a:t>ssh</a:t>
            </a:r>
            <a:endParaRPr lang="en-US" altLang="ja-JP" dirty="0" smtClean="0"/>
          </a:p>
          <a:p>
            <a:pPr marL="514350" indent="-514350">
              <a:buFont typeface="+mj-lt"/>
              <a:buAutoNum type="arabicPeriod"/>
            </a:pPr>
            <a:r>
              <a:rPr kumimoji="1" lang="ja-JP" altLang="en-US" dirty="0" smtClean="0"/>
              <a:t>管理用端末に</a:t>
            </a:r>
            <a:r>
              <a:rPr kumimoji="1" lang="en-US" altLang="ja-JP" dirty="0" smtClean="0"/>
              <a:t>ping</a:t>
            </a:r>
            <a:r>
              <a:rPr lang="ja-JP" altLang="en-US" dirty="0" smtClean="0"/>
              <a:t>を打つ（通らないことの確認）</a:t>
            </a:r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2FCD7-98FF-4CD6-BC70-4E1A5DE1A175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74476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基礎機能 </a:t>
            </a:r>
            <a:r>
              <a:rPr lang="en-US" altLang="ja-JP" dirty="0" smtClean="0"/>
              <a:t>2/2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ja-JP" dirty="0"/>
              <a:t>2</a:t>
            </a:r>
            <a:r>
              <a:rPr lang="ja-JP" altLang="en-US" dirty="0"/>
              <a:t>人目</a:t>
            </a:r>
            <a:endParaRPr lang="en-US" altLang="ja-JP" dirty="0" smtClean="0"/>
          </a:p>
          <a:p>
            <a:pPr marL="514350" indent="-514350">
              <a:buFont typeface="+mj-lt"/>
              <a:buAutoNum type="arabicPeriod"/>
            </a:pPr>
            <a:r>
              <a:rPr lang="ja-JP" altLang="en-US" dirty="0" smtClean="0"/>
              <a:t>参加</a:t>
            </a:r>
            <a:r>
              <a:rPr lang="ja-JP" altLang="en-US" dirty="0"/>
              <a:t>ユーザ端末が</a:t>
            </a:r>
            <a:r>
              <a:rPr lang="en-US" altLang="ja-JP" dirty="0"/>
              <a:t>ping</a:t>
            </a:r>
            <a:r>
              <a:rPr lang="ja-JP" altLang="en-US" dirty="0"/>
              <a:t>を打つ</a:t>
            </a: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r>
              <a:rPr lang="en-US" altLang="ja-JP" dirty="0"/>
              <a:t>Web</a:t>
            </a:r>
            <a:r>
              <a:rPr lang="ja-JP" altLang="en-US" dirty="0"/>
              <a:t>サーバ（</a:t>
            </a:r>
            <a:r>
              <a:rPr lang="en-US" altLang="ja-JP" dirty="0"/>
              <a:t>192.168.1.</a:t>
            </a:r>
            <a:r>
              <a:rPr lang="ja-JP" altLang="en-US" dirty="0"/>
              <a:t>）にブラウザでアクセス</a:t>
            </a: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r>
              <a:rPr lang="ja-JP" altLang="en-US" dirty="0"/>
              <a:t>ブラウザでコンテナ立ち上げ要求</a:t>
            </a: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r>
              <a:rPr lang="ja-JP" altLang="en-US" dirty="0"/>
              <a:t>立ち上がったコンテナの</a:t>
            </a:r>
            <a:r>
              <a:rPr lang="en-US" altLang="ja-JP" dirty="0"/>
              <a:t>IP</a:t>
            </a:r>
            <a:r>
              <a:rPr lang="ja-JP" altLang="en-US" dirty="0"/>
              <a:t>アドレスに</a:t>
            </a:r>
            <a:r>
              <a:rPr lang="en-US" altLang="ja-JP" dirty="0" err="1" smtClean="0"/>
              <a:t>ssh</a:t>
            </a:r>
            <a:endParaRPr lang="en-US" altLang="ja-JP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ja-JP" dirty="0">
                <a:solidFill>
                  <a:srgbClr val="FF0000"/>
                </a:solidFill>
              </a:rPr>
              <a:t>1</a:t>
            </a:r>
            <a:r>
              <a:rPr lang="ja-JP" altLang="en-US" dirty="0" smtClean="0">
                <a:solidFill>
                  <a:srgbClr val="FF0000"/>
                </a:solidFill>
              </a:rPr>
              <a:t>人</a:t>
            </a:r>
            <a:r>
              <a:rPr lang="ja-JP" altLang="en-US" dirty="0">
                <a:solidFill>
                  <a:srgbClr val="FF0000"/>
                </a:solidFill>
              </a:rPr>
              <a:t>目</a:t>
            </a:r>
            <a:r>
              <a:rPr lang="ja-JP" altLang="en-US" dirty="0" smtClean="0">
                <a:solidFill>
                  <a:srgbClr val="FF0000"/>
                </a:solidFill>
              </a:rPr>
              <a:t>のコンテナに</a:t>
            </a:r>
            <a:r>
              <a:rPr lang="en-US" altLang="ja-JP" dirty="0" smtClean="0">
                <a:solidFill>
                  <a:srgbClr val="FF0000"/>
                </a:solidFill>
              </a:rPr>
              <a:t>ping</a:t>
            </a:r>
            <a:r>
              <a:rPr lang="ja-JP" altLang="en-US" dirty="0" smtClean="0">
                <a:solidFill>
                  <a:srgbClr val="FF0000"/>
                </a:solidFill>
              </a:rPr>
              <a:t>を打つ</a:t>
            </a: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2FCD7-98FF-4CD6-BC70-4E1A5DE1A175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98126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独自機能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2FCD7-98FF-4CD6-BC70-4E1A5DE1A175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3194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概要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実装</a:t>
            </a:r>
            <a:r>
              <a:rPr lang="ja-JP" altLang="en-US" dirty="0" smtClean="0"/>
              <a:t>した</a:t>
            </a:r>
            <a:r>
              <a:rPr kumimoji="1" lang="en-US" altLang="ja-JP" dirty="0" smtClean="0"/>
              <a:t>IaaS</a:t>
            </a:r>
            <a:r>
              <a:rPr kumimoji="1" lang="ja-JP" altLang="en-US" dirty="0" smtClean="0"/>
              <a:t>の機能</a:t>
            </a:r>
            <a:endParaRPr kumimoji="1" lang="en-US" altLang="ja-JP" dirty="0" smtClean="0"/>
          </a:p>
          <a:p>
            <a:pPr lvl="1"/>
            <a:r>
              <a:rPr lang="ja-JP" altLang="en-US" dirty="0"/>
              <a:t>各端末</a:t>
            </a:r>
            <a:r>
              <a:rPr lang="ja-JP" altLang="en-US" dirty="0" smtClean="0"/>
              <a:t>の</a:t>
            </a:r>
            <a:r>
              <a:rPr lang="ja-JP" altLang="en-US" dirty="0"/>
              <a:t>説明</a:t>
            </a:r>
            <a:endParaRPr kumimoji="1" lang="en-US" altLang="ja-JP" dirty="0" smtClean="0"/>
          </a:p>
          <a:p>
            <a:r>
              <a:rPr lang="ja-JP" altLang="en-US" dirty="0" smtClean="0"/>
              <a:t>独自</a:t>
            </a:r>
            <a:r>
              <a:rPr lang="ja-JP" altLang="en-US" dirty="0" smtClean="0"/>
              <a:t>機能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故障</a:t>
            </a:r>
            <a:r>
              <a:rPr kumimoji="1" lang="ja-JP" altLang="en-US" dirty="0"/>
              <a:t>検知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2FCD7-98FF-4CD6-BC70-4E1A5DE1A175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9145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IaaS</a:t>
            </a:r>
            <a:r>
              <a:rPr kumimoji="1" lang="ja-JP" altLang="en-US" dirty="0" smtClean="0"/>
              <a:t>の機能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ユーザ端末が</a:t>
            </a:r>
            <a:r>
              <a:rPr kumimoji="1" lang="ja-JP" altLang="en-US" dirty="0" smtClean="0"/>
              <a:t>コンテナの立ち上げを要求</a:t>
            </a:r>
            <a:endParaRPr kumimoji="1" lang="en-US" altLang="ja-JP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ja-JP" altLang="en-US" dirty="0" smtClean="0"/>
              <a:t>ユーザ端末は</a:t>
            </a:r>
            <a:r>
              <a:rPr lang="en-US" altLang="ja-JP" dirty="0" err="1" smtClean="0"/>
              <a:t>ssh</a:t>
            </a:r>
            <a:r>
              <a:rPr lang="ja-JP" altLang="en-US" dirty="0" smtClean="0"/>
              <a:t>によりコンテナを操作</a:t>
            </a:r>
            <a:endParaRPr kumimoji="1" lang="en-US" altLang="ja-JP" dirty="0" smtClean="0"/>
          </a:p>
          <a:p>
            <a:r>
              <a:rPr lang="ja-JP" altLang="en-US" dirty="0" smtClean="0"/>
              <a:t>スライスを形成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ユーザ端末とコンテナ</a:t>
            </a:r>
            <a:r>
              <a:rPr kumimoji="1" lang="ja-JP" altLang="en-US" dirty="0" smtClean="0"/>
              <a:t>ごとにプライベート</a:t>
            </a:r>
            <a:r>
              <a:rPr kumimoji="1" lang="ja-JP" altLang="en-US" dirty="0" smtClean="0"/>
              <a:t>なネットワークを形成</a:t>
            </a:r>
            <a:endParaRPr kumimoji="1" lang="en-US" altLang="ja-JP" dirty="0" smtClean="0"/>
          </a:p>
          <a:p>
            <a:pPr lvl="2">
              <a:buFont typeface="Wingdings" panose="05000000000000000000" pitchFamily="2" charset="2"/>
              <a:buChar char="Ø"/>
            </a:pPr>
            <a:r>
              <a:rPr lang="ja-JP" altLang="en-US" dirty="0" smtClean="0"/>
              <a:t>他端末からコンテナにはアクセスできない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コントローラなどは独自の管理用スライスを形成</a:t>
            </a:r>
            <a:endParaRPr kumimoji="1" lang="en-US" altLang="ja-JP" dirty="0" smtClean="0"/>
          </a:p>
          <a:p>
            <a:r>
              <a:rPr kumimoji="1" lang="ja-JP" altLang="en-US" dirty="0" smtClean="0"/>
              <a:t>（パス計算）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2FCD7-98FF-4CD6-BC70-4E1A5DE1A175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1890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ネットワークモデル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図を乗っける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2FCD7-98FF-4CD6-BC70-4E1A5DE1A175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1904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各端末の</a:t>
            </a:r>
            <a:r>
              <a:rPr lang="ja-JP" altLang="en-US" dirty="0" smtClean="0"/>
              <a:t>説明 </a:t>
            </a:r>
            <a:r>
              <a:rPr lang="en-US" altLang="ja-JP" dirty="0" smtClean="0"/>
              <a:t>1/2</a:t>
            </a:r>
            <a:r>
              <a:rPr kumimoji="1" lang="ja-JP" altLang="en-US" dirty="0" smtClean="0"/>
              <a:t> 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ja-JP" altLang="en-US" dirty="0" smtClean="0"/>
              <a:t>ユーザ端末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VM</a:t>
            </a:r>
            <a:r>
              <a:rPr lang="ja-JP" altLang="en-US" dirty="0" smtClean="0"/>
              <a:t>マネージャにコンテナ立ち上げを要求する端末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VM</a:t>
            </a:r>
            <a:r>
              <a:rPr lang="ja-JP" altLang="en-US" dirty="0" smtClean="0"/>
              <a:t>マネージャと立ち上げたコンテナとのみ通信可能</a:t>
            </a:r>
            <a:endParaRPr lang="en-US" altLang="ja-JP" dirty="0" smtClean="0"/>
          </a:p>
          <a:p>
            <a:r>
              <a:rPr lang="ja-JP" altLang="en-US" dirty="0" smtClean="0"/>
              <a:t>管理用端末</a:t>
            </a:r>
          </a:p>
          <a:p>
            <a:pPr lvl="1"/>
            <a:r>
              <a:rPr lang="ja-JP" altLang="en-US" dirty="0" smtClean="0"/>
              <a:t>ネットワークを管理するための端末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Rest</a:t>
            </a:r>
            <a:r>
              <a:rPr lang="ja-JP" altLang="en-US" dirty="0" smtClean="0"/>
              <a:t> </a:t>
            </a:r>
            <a:r>
              <a:rPr lang="en-US" altLang="ja-JP" dirty="0" smtClean="0"/>
              <a:t>API</a:t>
            </a:r>
            <a:r>
              <a:rPr lang="ja-JP" altLang="en-US" dirty="0" smtClean="0"/>
              <a:t>によりトポロジ・スライスの状態を確認可能</a:t>
            </a:r>
            <a:endParaRPr lang="en-US" altLang="ja-JP" dirty="0" smtClean="0"/>
          </a:p>
          <a:p>
            <a:r>
              <a:rPr kumimoji="1" lang="en-US" altLang="ja-JP" dirty="0" smtClean="0"/>
              <a:t>VM</a:t>
            </a:r>
            <a:r>
              <a:rPr kumimoji="1" lang="ja-JP" altLang="en-US" dirty="0" smtClean="0"/>
              <a:t>マネージャ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コンテナの管理を行うための機能・その機能を持つサーバ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Rest</a:t>
            </a:r>
            <a:r>
              <a:rPr lang="ja-JP" altLang="en-US" dirty="0" smtClean="0"/>
              <a:t> </a:t>
            </a:r>
            <a:r>
              <a:rPr lang="en-US" altLang="ja-JP" dirty="0" smtClean="0"/>
              <a:t>API</a:t>
            </a:r>
            <a:r>
              <a:rPr lang="ja-JP" altLang="en-US" dirty="0" smtClean="0"/>
              <a:t>によりネットワークスライス</a:t>
            </a:r>
            <a:r>
              <a:rPr lang="ja-JP" altLang="en-US" dirty="0"/>
              <a:t>の</a:t>
            </a:r>
            <a:r>
              <a:rPr lang="ja-JP" altLang="en-US" dirty="0" smtClean="0"/>
              <a:t>構築・削除</a:t>
            </a:r>
            <a:r>
              <a:rPr lang="ja-JP" altLang="en-US" dirty="0"/>
              <a:t>を</a:t>
            </a:r>
            <a:r>
              <a:rPr lang="ja-JP" altLang="en-US" dirty="0" smtClean="0"/>
              <a:t>要求可能</a:t>
            </a:r>
            <a:endParaRPr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2FCD7-98FF-4CD6-BC70-4E1A5DE1A175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1592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各端末の</a:t>
            </a:r>
            <a:r>
              <a:rPr lang="ja-JP" altLang="en-US" dirty="0" smtClean="0"/>
              <a:t>説明 </a:t>
            </a:r>
            <a:r>
              <a:rPr lang="en-US" altLang="ja-JP" dirty="0" smtClean="0"/>
              <a:t>2/2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ja-JP" altLang="en-US" dirty="0"/>
              <a:t>コントローラ</a:t>
            </a:r>
            <a:endParaRPr lang="en-US" altLang="ja-JP" dirty="0"/>
          </a:p>
          <a:p>
            <a:pPr lvl="1"/>
            <a:r>
              <a:rPr lang="en-US" altLang="ja-JP" dirty="0" err="1"/>
              <a:t>OpenFlow</a:t>
            </a:r>
            <a:r>
              <a:rPr lang="ja-JP" altLang="en-US" dirty="0"/>
              <a:t>のメッセージを用いてスイッチに指示を与える端末</a:t>
            </a:r>
            <a:endParaRPr lang="en-US" altLang="ja-JP" dirty="0"/>
          </a:p>
          <a:p>
            <a:pPr lvl="1"/>
            <a:r>
              <a:rPr lang="ja-JP" altLang="en-US" dirty="0"/>
              <a:t>トポロジ情報，スライス情報を管理</a:t>
            </a:r>
          </a:p>
          <a:p>
            <a:r>
              <a:rPr kumimoji="1" lang="ja-JP" altLang="en-US" dirty="0" smtClean="0"/>
              <a:t>コンテナ</a:t>
            </a:r>
            <a:endParaRPr kumimoji="1" lang="en-US" altLang="ja-JP" dirty="0" smtClean="0"/>
          </a:p>
          <a:p>
            <a:pPr lvl="1"/>
            <a:r>
              <a:rPr lang="en-US" altLang="ja-JP" dirty="0"/>
              <a:t>VM</a:t>
            </a:r>
            <a:r>
              <a:rPr lang="ja-JP" altLang="en-US" dirty="0"/>
              <a:t>マネージャ内に設置</a:t>
            </a:r>
            <a:r>
              <a:rPr lang="ja-JP" altLang="en-US" dirty="0" smtClean="0"/>
              <a:t>された仮想マシン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コンテナごとに</a:t>
            </a:r>
            <a:r>
              <a:rPr lang="en-US" altLang="ja-JP" dirty="0" smtClean="0"/>
              <a:t>IP</a:t>
            </a:r>
            <a:r>
              <a:rPr lang="ja-JP" altLang="en-US" dirty="0" smtClean="0"/>
              <a:t>アドレスが</a:t>
            </a:r>
            <a:r>
              <a:rPr lang="ja-JP" altLang="en-US" dirty="0"/>
              <a:t>割り当</a:t>
            </a:r>
            <a:r>
              <a:rPr lang="ja-JP" altLang="en-US" dirty="0" smtClean="0"/>
              <a:t>てられる</a:t>
            </a:r>
            <a:endParaRPr lang="en-US" altLang="ja-JP" dirty="0"/>
          </a:p>
          <a:p>
            <a:r>
              <a:rPr lang="ja-JP" altLang="en-US" dirty="0"/>
              <a:t>スイッチ</a:t>
            </a:r>
          </a:p>
          <a:p>
            <a:pPr lvl="1"/>
            <a:r>
              <a:rPr lang="ja-JP" altLang="en-US" dirty="0" smtClean="0"/>
              <a:t>スイッチ同士で相互に接続することで</a:t>
            </a:r>
            <a:r>
              <a:rPr lang="ja-JP" altLang="en-US" dirty="0"/>
              <a:t>ネットワークを</a:t>
            </a:r>
            <a:r>
              <a:rPr lang="ja-JP" altLang="en-US" dirty="0" smtClean="0"/>
              <a:t>構成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ルータとして機能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スライス内</a:t>
            </a:r>
            <a:r>
              <a:rPr lang="ja-JP" altLang="en-US" dirty="0"/>
              <a:t>通信を実現</a:t>
            </a:r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2FCD7-98FF-4CD6-BC70-4E1A5DE1A175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6061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独自機能（故障検知）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dirty="0" smtClean="0"/>
              <a:t>目的</a:t>
            </a:r>
            <a:endParaRPr kumimoji="1" lang="en-US" altLang="ja-JP" dirty="0" smtClean="0"/>
          </a:p>
          <a:p>
            <a:r>
              <a:rPr kumimoji="1" lang="ja-JP" altLang="en-US" dirty="0" smtClean="0"/>
              <a:t>パフォーマンスの低下したスイッチの検出</a:t>
            </a:r>
            <a:endParaRPr kumimoji="1" lang="en-US" altLang="ja-JP" dirty="0" smtClean="0"/>
          </a:p>
          <a:p>
            <a:endParaRPr lang="en-US" altLang="ja-JP" dirty="0" smtClean="0"/>
          </a:p>
          <a:p>
            <a:pPr marL="0" indent="0">
              <a:buNone/>
            </a:pPr>
            <a:r>
              <a:rPr lang="ja-JP" altLang="en-US" dirty="0"/>
              <a:t>手法</a:t>
            </a:r>
            <a:endParaRPr lang="en-US" altLang="ja-JP" dirty="0"/>
          </a:p>
          <a:p>
            <a:r>
              <a:rPr kumimoji="1" lang="ja-JP" altLang="en-US" dirty="0" smtClean="0"/>
              <a:t>コントローラは各スイッチに送受信パケット数情報を</a:t>
            </a:r>
            <a:r>
              <a:rPr lang="ja-JP" altLang="en-US" dirty="0" smtClean="0"/>
              <a:t>要求</a:t>
            </a:r>
            <a:endParaRPr lang="en-US" altLang="ja-JP" dirty="0"/>
          </a:p>
          <a:p>
            <a:r>
              <a:rPr kumimoji="1" lang="ja-JP" altLang="en-US" dirty="0" smtClean="0"/>
              <a:t>パフォーマンスが低下したスイッチをパス計算時に除外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2FCD7-98FF-4CD6-BC70-4E1A5DE1A175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673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コントローラのスイッチ故障検知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47851"/>
                <a:ext cx="7886700" cy="4351338"/>
              </a:xfrm>
            </p:spPr>
            <p:txBody>
              <a:bodyPr>
                <a:norm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:r>
                  <a:rPr kumimoji="1" lang="ja-JP" altLang="en-US" dirty="0" smtClean="0"/>
                  <a:t>コントローラ</a:t>
                </a:r>
                <a:r>
                  <a:rPr kumimoji="1" lang="ja-JP" altLang="en-US" dirty="0" smtClean="0"/>
                  <a:t>が定期的に各スイッチ</a:t>
                </a:r>
                <a:r>
                  <a:rPr kumimoji="1" lang="ja-JP" altLang="en-US" dirty="0" smtClean="0"/>
                  <a:t>に</a:t>
                </a:r>
                <a:r>
                  <a:rPr lang="ja-JP" altLang="en-US" dirty="0"/>
                  <a:t>以下</a:t>
                </a:r>
                <a:r>
                  <a:rPr lang="ja-JP" altLang="en-US" dirty="0" smtClean="0"/>
                  <a:t>の</a:t>
                </a:r>
                <a:r>
                  <a:rPr kumimoji="1" lang="ja-JP" altLang="en-US" dirty="0" smtClean="0"/>
                  <a:t>情報を</a:t>
                </a:r>
                <a:r>
                  <a:rPr kumimoji="1" lang="en-US" altLang="ja-JP" dirty="0" err="1" smtClean="0"/>
                  <a:t>dpid</a:t>
                </a:r>
                <a:r>
                  <a:rPr kumimoji="1" lang="ja-JP" altLang="en-US" dirty="0" smtClean="0"/>
                  <a:t>ごとに要求</a:t>
                </a:r>
                <a:endParaRPr kumimoji="1" lang="en-US" altLang="ja-JP" dirty="0" smtClean="0"/>
              </a:p>
              <a:p>
                <a:pPr marL="457200" lvl="1" indent="0">
                  <a:buNone/>
                </a:pPr>
                <a:r>
                  <a:rPr lang="ja-JP" altLang="en-US" dirty="0" smtClean="0"/>
                  <a:t>流出パケット数：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altLang="ja-JP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en-US" altLang="ja-JP" dirty="0" smtClean="0"/>
              </a:p>
              <a:p>
                <a:pPr marL="457200" lvl="1" indent="0">
                  <a:buNone/>
                </a:pPr>
                <a:r>
                  <a:rPr lang="ja-JP" altLang="en-US" dirty="0"/>
                  <a:t>流入</a:t>
                </a:r>
                <a:r>
                  <a:rPr lang="ja-JP" altLang="en-US" dirty="0" smtClean="0"/>
                  <a:t>パケット数：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altLang="ja-JP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en-US" altLang="ja-JP" dirty="0" smtClean="0"/>
              </a:p>
              <a:p>
                <a:pPr marL="457200" lvl="1" indent="0">
                  <a:buNone/>
                </a:pPr>
                <a:r>
                  <a:rPr lang="ja-JP" altLang="en-US" dirty="0"/>
                  <a:t>現在</a:t>
                </a:r>
                <a:r>
                  <a:rPr lang="ja-JP" altLang="en-US" dirty="0" smtClean="0"/>
                  <a:t>時刻：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altLang="ja-JP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en-US" altLang="ja-JP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kumimoji="1" lang="ja-JP" altLang="en-US" dirty="0" smtClean="0"/>
                  <a:t>以下の指標を計算</a:t>
                </a:r>
                <a:endParaRPr kumimoji="1" lang="en-US" altLang="ja-JP" dirty="0" smtClean="0"/>
              </a:p>
              <a:p>
                <a:pPr marL="457200" lvl="1" indent="0">
                  <a:buNone/>
                </a:pPr>
                <a:r>
                  <a:rPr kumimoji="1" lang="ja-JP" altLang="en-US" dirty="0" smtClean="0"/>
                  <a:t>流出入比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kumimoji="1" lang="en-US" altLang="ja-JP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kumimoji="1" lang="ja-JP" altLang="en-US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ja-JP" sz="3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kumimoji="1" lang="en-US" altLang="ja-JP" sz="3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3200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ja-JP" sz="3200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kumimoji="1" lang="en-US" altLang="ja-JP" sz="3200" b="0" i="1" smtClean="0">
                            <a:latin typeface="Cambria Math"/>
                          </a:rPr>
                          <m:t> −</m:t>
                        </m:r>
                        <m:sSub>
                          <m:sSubPr>
                            <m:ctrlPr>
                              <a:rPr lang="en-US" altLang="ja-JP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3200" i="1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ja-JP" sz="3200" i="1">
                                <a:latin typeface="Cambria Math"/>
                              </a:rPr>
                              <m:t>𝑖</m:t>
                            </m:r>
                            <m:r>
                              <a:rPr lang="en-US" altLang="ja-JP" sz="3200" b="0" i="1" smtClean="0">
                                <a:latin typeface="Cambria Math"/>
                              </a:rPr>
                              <m:t>−1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ja-JP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3200" b="0" i="1" smtClean="0"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ja-JP" sz="32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altLang="ja-JP" sz="3200" i="1">
                            <a:latin typeface="Cambria Math"/>
                          </a:rPr>
                          <m:t> −</m:t>
                        </m:r>
                        <m:sSub>
                          <m:sSubPr>
                            <m:ctrlPr>
                              <a:rPr lang="en-US" altLang="ja-JP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3200" b="0" i="1" smtClean="0"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ja-JP" sz="3200" i="1">
                                <a:latin typeface="Cambria Math"/>
                              </a:rPr>
                              <m:t>𝑖</m:t>
                            </m:r>
                            <m:r>
                              <a:rPr lang="en-US" altLang="ja-JP" sz="3200" i="1">
                                <a:latin typeface="Cambria Math"/>
                              </a:rPr>
                              <m:t>−1</m:t>
                            </m:r>
                          </m:sub>
                        </m:sSub>
                      </m:den>
                    </m:f>
                  </m:oMath>
                </a14:m>
                <a:r>
                  <a:rPr lang="ja-JP" altLang="en-US" dirty="0" smtClean="0"/>
                  <a:t> </a:t>
                </a:r>
                <a:r>
                  <a:rPr lang="en-US" altLang="ja-JP" dirty="0" smtClean="0"/>
                  <a:t>	</a:t>
                </a:r>
              </a:p>
              <a:p>
                <a:pPr marL="457200" lvl="1" indent="0">
                  <a:buNone/>
                </a:pPr>
                <a:r>
                  <a:rPr lang="ja-JP" altLang="en-US" dirty="0" smtClean="0"/>
                  <a:t>スループット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altLang="ja-JP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ja-JP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ja-JP" altLang="en-US" dirty="0" smtClean="0"/>
                  <a:t>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ja-JP" sz="3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3200" i="1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ja-JP" sz="32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altLang="ja-JP" sz="3200" i="1">
                            <a:latin typeface="Cambria Math"/>
                          </a:rPr>
                          <m:t> −</m:t>
                        </m:r>
                        <m:sSub>
                          <m:sSubPr>
                            <m:ctrlPr>
                              <a:rPr lang="en-US" altLang="ja-JP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3200" i="1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ja-JP" sz="3200" i="1">
                                <a:latin typeface="Cambria Math"/>
                              </a:rPr>
                              <m:t>𝑖</m:t>
                            </m:r>
                            <m:r>
                              <a:rPr lang="en-US" altLang="ja-JP" sz="3200" i="1">
                                <a:latin typeface="Cambria Math"/>
                              </a:rPr>
                              <m:t>−1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ja-JP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3200" b="0" i="1" smtClean="0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ja-JP" sz="32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altLang="ja-JP" sz="3200" i="1">
                            <a:latin typeface="Cambria Math"/>
                          </a:rPr>
                          <m:t> −</m:t>
                        </m:r>
                        <m:sSub>
                          <m:sSubPr>
                            <m:ctrlPr>
                              <a:rPr lang="en-US" altLang="ja-JP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3200" b="0" i="1" smtClean="0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ja-JP" sz="3200" i="1">
                                <a:latin typeface="Cambria Math"/>
                              </a:rPr>
                              <m:t>𝑖</m:t>
                            </m:r>
                            <m:r>
                              <a:rPr lang="en-US" altLang="ja-JP" sz="3200" i="1">
                                <a:latin typeface="Cambria Math"/>
                              </a:rPr>
                              <m:t>−1</m:t>
                            </m:r>
                          </m:sub>
                        </m:sSub>
                      </m:den>
                    </m:f>
                  </m:oMath>
                </a14:m>
                <a:endParaRPr kumimoji="1" lang="en-US" altLang="ja-JP" dirty="0" smtClean="0"/>
              </a:p>
            </p:txBody>
          </p:sp>
        </mc:Choice>
        <mc:Fallback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47851"/>
                <a:ext cx="7886700" cy="4351338"/>
              </a:xfrm>
              <a:blipFill rotWithShape="0">
                <a:blip r:embed="rId2"/>
                <a:stretch>
                  <a:fillRect l="-1623" t="-2381" r="-108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2FCD7-98FF-4CD6-BC70-4E1A5DE1A175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8804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故障スイッチのパス計算除外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ja-JP" altLang="en-US" dirty="0"/>
              <a:t>以下の表に従って故障有無の</a:t>
            </a:r>
            <a:r>
              <a:rPr lang="ja-JP" altLang="en-US" dirty="0" smtClean="0"/>
              <a:t>判断</a:t>
            </a:r>
            <a:endParaRPr lang="en-US" altLang="ja-JP" dirty="0" smtClean="0"/>
          </a:p>
          <a:p>
            <a:pPr marL="514350" indent="-514350">
              <a:buFont typeface="+mj-lt"/>
              <a:buAutoNum type="arabicPeriod" startAt="3"/>
            </a:pPr>
            <a:endParaRPr lang="en-US" altLang="ja-JP" dirty="0"/>
          </a:p>
          <a:p>
            <a:pPr marL="514350" indent="-514350">
              <a:buFont typeface="+mj-lt"/>
              <a:buAutoNum type="arabicPeriod" startAt="3"/>
            </a:pPr>
            <a:endParaRPr lang="en-US" altLang="ja-JP" dirty="0" smtClean="0"/>
          </a:p>
          <a:p>
            <a:pPr marL="514350" indent="-514350">
              <a:buFont typeface="+mj-lt"/>
              <a:buAutoNum type="arabicPeriod" startAt="3"/>
            </a:pPr>
            <a:endParaRPr lang="en-US" altLang="ja-JP" dirty="0"/>
          </a:p>
          <a:p>
            <a:pPr marL="514350" indent="-514350">
              <a:buFont typeface="+mj-lt"/>
              <a:buAutoNum type="arabicPeriod" startAt="3"/>
            </a:pPr>
            <a:endParaRPr lang="en-US" altLang="ja-JP" dirty="0" smtClean="0"/>
          </a:p>
          <a:p>
            <a:pPr marL="514350" indent="-514350">
              <a:buFont typeface="+mj-lt"/>
              <a:buAutoNum type="arabicPeriod" startAt="3"/>
            </a:pPr>
            <a:endParaRPr lang="en-US" altLang="ja-JP" dirty="0"/>
          </a:p>
          <a:p>
            <a:pPr marL="514350" indent="-514350">
              <a:buFont typeface="+mj-lt"/>
              <a:buAutoNum type="arabicPeriod" startAt="3"/>
            </a:pPr>
            <a:endParaRPr lang="en-US" altLang="ja-JP" dirty="0" smtClean="0"/>
          </a:p>
          <a:p>
            <a:pPr marL="514350" indent="-514350">
              <a:buFont typeface="+mj-lt"/>
              <a:buAutoNum type="arabicPeriod" startAt="3"/>
            </a:pPr>
            <a:r>
              <a:rPr lang="ja-JP" altLang="en-US" dirty="0" smtClean="0"/>
              <a:t>パス計算時に故障スイッチを除外してパス計算</a:t>
            </a:r>
            <a:endParaRPr lang="ja-JP" altLang="en-US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2FCD7-98FF-4CD6-BC70-4E1A5DE1A175}" type="slidenum">
              <a:rPr kumimoji="1" lang="ja-JP" altLang="en-US" smtClean="0"/>
              <a:t>9</a:t>
            </a:fld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表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30424872"/>
                  </p:ext>
                </p:extLst>
              </p:nvPr>
            </p:nvGraphicFramePr>
            <p:xfrm>
              <a:off x="1172077" y="2562202"/>
              <a:ext cx="4507831" cy="2286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75118"/>
                    <a:gridCol w="1175119"/>
                    <a:gridCol w="2157594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 smtClean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ja-JP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endParaRPr kumimoji="1" lang="ja-JP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kumimoji="1"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 smtClean="0"/>
                            <a:t>状態判断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 smtClean="0"/>
                            <a:t>&gt;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ja-JP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𝑡h</m:t>
                                  </m:r>
                                </m:sub>
                              </m:sSub>
                            </m:oMath>
                          </a14:m>
                          <a:endParaRPr kumimoji="1" lang="ja-JP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2400" dirty="0" smtClean="0"/>
                            <a:t>&gt;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ja-JP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𝑡h</m:t>
                                  </m:r>
                                </m:sub>
                              </m:sSub>
                            </m:oMath>
                          </a14:m>
                          <a:endParaRPr kumimoji="1" lang="ja-JP" altLang="en-US" sz="24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 smtClean="0">
                              <a:solidFill>
                                <a:schemeClr val="tx1"/>
                              </a:solidFill>
                            </a:rPr>
                            <a:t>正常</a:t>
                          </a:r>
                          <a:endParaRPr kumimoji="1" lang="ja-JP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2400" dirty="0" smtClean="0"/>
                            <a:t>&gt;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ja-JP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𝑡h</m:t>
                                  </m:r>
                                </m:sub>
                              </m:sSub>
                            </m:oMath>
                          </a14:m>
                          <a:endParaRPr kumimoji="1" lang="ja-JP" altLang="en-US" sz="24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2400" dirty="0" smtClean="0"/>
                            <a:t>&lt;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ja-JP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𝑡h</m:t>
                                  </m:r>
                                </m:sub>
                              </m:sSub>
                            </m:oMath>
                          </a14:m>
                          <a:endParaRPr kumimoji="1" lang="ja-JP" altLang="en-US" sz="24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 smtClean="0"/>
                            <a:t>正常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2400" dirty="0" smtClean="0"/>
                            <a:t>&lt;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ja-JP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𝑡h</m:t>
                                  </m:r>
                                </m:sub>
                              </m:sSub>
                            </m:oMath>
                          </a14:m>
                          <a:endParaRPr kumimoji="1" lang="ja-JP" altLang="en-US" sz="24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2400" dirty="0" smtClean="0"/>
                            <a:t>&gt;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ja-JP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𝑡h</m:t>
                                  </m:r>
                                </m:sub>
                              </m:sSub>
                            </m:oMath>
                          </a14:m>
                          <a:endParaRPr kumimoji="1" lang="ja-JP" altLang="en-US" sz="24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 smtClean="0"/>
                            <a:t>正常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2400" dirty="0" smtClean="0"/>
                            <a:t>&lt;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ja-JP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𝑡h</m:t>
                                  </m:r>
                                </m:sub>
                              </m:sSub>
                            </m:oMath>
                          </a14:m>
                          <a:endParaRPr kumimoji="1" lang="ja-JP" altLang="en-US" sz="24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2400" dirty="0" smtClean="0"/>
                            <a:t>&lt;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ja-JP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𝑡h</m:t>
                                  </m:r>
                                </m:sub>
                              </m:sSub>
                            </m:oMath>
                          </a14:m>
                          <a:endParaRPr kumimoji="1" lang="ja-JP" altLang="en-US" sz="24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 smtClean="0">
                              <a:solidFill>
                                <a:srgbClr val="FF0000"/>
                              </a:solidFill>
                            </a:rPr>
                            <a:t>故障</a:t>
                          </a:r>
                          <a:endParaRPr kumimoji="1" lang="ja-JP" altLang="en-US" sz="2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5" name="表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30424872"/>
                  </p:ext>
                </p:extLst>
              </p:nvPr>
            </p:nvGraphicFramePr>
            <p:xfrm>
              <a:off x="1172077" y="2562202"/>
              <a:ext cx="4507831" cy="2286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75118"/>
                    <a:gridCol w="1175119"/>
                    <a:gridCol w="2157594"/>
                  </a:tblGrid>
                  <a:tr h="45720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518" t="-16000" r="-285492" b="-4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0518" t="-16000" r="-185492" b="-4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 smtClean="0"/>
                            <a:t>状態判断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518" t="-116000" r="-285492" b="-3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0518" t="-116000" r="-185492" b="-3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 smtClean="0">
                              <a:solidFill>
                                <a:schemeClr val="tx1"/>
                              </a:solidFill>
                            </a:rPr>
                            <a:t>正常</a:t>
                          </a:r>
                          <a:endParaRPr kumimoji="1" lang="ja-JP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518" t="-213158" r="-285492" b="-2263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0518" t="-213158" r="-185492" b="-2263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 smtClean="0"/>
                            <a:t>正常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518" t="-317333" r="-285492" b="-12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0518" t="-317333" r="-185492" b="-12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 smtClean="0"/>
                            <a:t>正常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518" t="-417333" r="-285492" b="-2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0518" t="-417333" r="-185492" b="-2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 smtClean="0">
                              <a:solidFill>
                                <a:srgbClr val="FF0000"/>
                              </a:solidFill>
                            </a:rPr>
                            <a:t>故障</a:t>
                          </a:r>
                          <a:endParaRPr kumimoji="1" lang="ja-JP" altLang="en-US" sz="2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テキスト ボックス 5"/>
              <p:cNvSpPr txBox="1"/>
              <p:nvPr/>
            </p:nvSpPr>
            <p:spPr>
              <a:xfrm>
                <a:off x="5806240" y="4617369"/>
                <a:ext cx="364256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2400" dirty="0" smtClean="0"/>
                  <a:t>閾値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</m:sSub>
                  </m:oMath>
                </a14:m>
                <a:r>
                  <a:rPr kumimoji="1" lang="ja-JP" altLang="en-US" sz="2400" dirty="0" smtClean="0"/>
                  <a:t>は予め決定</a:t>
                </a:r>
                <a:endParaRPr kumimoji="1" lang="en-US" altLang="ja-JP" sz="2400" dirty="0" smtClean="0"/>
              </a:p>
            </p:txBody>
          </p:sp>
        </mc:Choice>
        <mc:Fallback>
          <p:sp>
            <p:nvSpPr>
              <p:cNvPr id="6" name="テキスト ボックス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6240" y="4617369"/>
                <a:ext cx="3642560" cy="461665"/>
              </a:xfrm>
              <a:prstGeom prst="rect">
                <a:avLst/>
              </a:prstGeom>
              <a:blipFill rotWithShape="0">
                <a:blip r:embed="rId4"/>
                <a:stretch>
                  <a:fillRect l="-2508" t="-15789" b="-2368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2116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432</TotalTime>
  <Words>426</Words>
  <Application>Microsoft Office PowerPoint</Application>
  <PresentationFormat>画面に合わせる (4:3)</PresentationFormat>
  <Paragraphs>117</Paragraphs>
  <Slides>16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16</vt:i4>
      </vt:variant>
    </vt:vector>
  </HeadingPairs>
  <TitlesOfParts>
    <vt:vector size="23" baseType="lpstr">
      <vt:lpstr>ＭＳ Ｐゴシック</vt:lpstr>
      <vt:lpstr>Arial</vt:lpstr>
      <vt:lpstr>Calibri</vt:lpstr>
      <vt:lpstr>Calibri Light</vt:lpstr>
      <vt:lpstr>Cambria Math</vt:lpstr>
      <vt:lpstr>Wingdings</vt:lpstr>
      <vt:lpstr>Office テーマ</vt:lpstr>
      <vt:lpstr>3班</vt:lpstr>
      <vt:lpstr>概要</vt:lpstr>
      <vt:lpstr>IaaSの機能</vt:lpstr>
      <vt:lpstr>ネットワークモデル</vt:lpstr>
      <vt:lpstr>各端末の説明 1/2 </vt:lpstr>
      <vt:lpstr>各端末の説明 2/2</vt:lpstr>
      <vt:lpstr>独自機能（故障検知）</vt:lpstr>
      <vt:lpstr>コントローラのスイッチ故障検知</vt:lpstr>
      <vt:lpstr>故障スイッチのパス計算除外</vt:lpstr>
      <vt:lpstr>まとめ？</vt:lpstr>
      <vt:lpstr>PowerPoint プレゼンテーション</vt:lpstr>
      <vt:lpstr>デモ用スライド</vt:lpstr>
      <vt:lpstr>基礎機能</vt:lpstr>
      <vt:lpstr>基礎機能 1/2</vt:lpstr>
      <vt:lpstr>基礎機能 2/2</vt:lpstr>
      <vt:lpstr>独自機能</vt:lpstr>
    </vt:vector>
  </TitlesOfParts>
  <Company>Toshiba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nishikori</dc:creator>
  <cp:lastModifiedBy>nishikori</cp:lastModifiedBy>
  <cp:revision>39</cp:revision>
  <dcterms:created xsi:type="dcterms:W3CDTF">2017-01-25T04:48:23Z</dcterms:created>
  <dcterms:modified xsi:type="dcterms:W3CDTF">2017-01-31T07:03:16Z</dcterms:modified>
</cp:coreProperties>
</file>