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268" r:id="rId3"/>
    <p:sldId id="306" r:id="rId4"/>
    <p:sldId id="321" r:id="rId5"/>
    <p:sldId id="349" r:id="rId6"/>
    <p:sldId id="350" r:id="rId7"/>
    <p:sldId id="336" r:id="rId8"/>
    <p:sldId id="337" r:id="rId9"/>
    <p:sldId id="338" r:id="rId10"/>
    <p:sldId id="339" r:id="rId11"/>
    <p:sldId id="312" r:id="rId12"/>
    <p:sldId id="313" r:id="rId13"/>
    <p:sldId id="316" r:id="rId14"/>
    <p:sldId id="286" r:id="rId15"/>
    <p:sldId id="285" r:id="rId16"/>
    <p:sldId id="289" r:id="rId17"/>
    <p:sldId id="294" r:id="rId18"/>
    <p:sldId id="295" r:id="rId19"/>
    <p:sldId id="296" r:id="rId20"/>
    <p:sldId id="343" r:id="rId21"/>
    <p:sldId id="345" r:id="rId22"/>
    <p:sldId id="352" r:id="rId23"/>
    <p:sldId id="353" r:id="rId24"/>
    <p:sldId id="354" r:id="rId25"/>
    <p:sldId id="355" r:id="rId26"/>
    <p:sldId id="346" r:id="rId27"/>
    <p:sldId id="347" r:id="rId28"/>
    <p:sldId id="348" r:id="rId29"/>
    <p:sldId id="344"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86475" autoAdjust="0"/>
  </p:normalViewPr>
  <p:slideViewPr>
    <p:cSldViewPr snapToGrid="0">
      <p:cViewPr>
        <p:scale>
          <a:sx n="75" d="100"/>
          <a:sy n="75" d="100"/>
        </p:scale>
        <p:origin x="2336" y="3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1362"/>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IPAexゴシック" panose="020B0500000000000000" pitchFamily="50" charset="-128"/>
              </a:defRPr>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IPAexゴシック" panose="020B0500000000000000" pitchFamily="50" charset="-128"/>
              </a:defRPr>
            </a:lvl1pPr>
          </a:lstStyle>
          <a:p>
            <a:fld id="{BB39C861-1101-4B3A-BEDE-322B352BD3D2}" type="datetimeFigureOut">
              <a:rPr lang="ja-JP" altLang="en-US" smtClean="0"/>
              <a:pPr/>
              <a:t>2017/2/8</a:t>
            </a:fld>
            <a:endParaRPr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IPAexゴシック" panose="020B0500000000000000" pitchFamily="50" charset="-128"/>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IPAexゴシック" panose="020B0500000000000000" pitchFamily="50" charset="-128"/>
              </a:defRPr>
            </a:lvl1pPr>
          </a:lstStyle>
          <a:p>
            <a:fld id="{D1BA2E0D-D616-410D-92BB-EDB607D3EC6E}" type="slidenum">
              <a:rPr lang="ja-JP" altLang="en-US" smtClean="0"/>
              <a:pPr/>
              <a:t>‹#›</a:t>
            </a:fld>
            <a:endParaRPr lang="ja-JP" altLang="en-US"/>
          </a:p>
        </p:txBody>
      </p:sp>
    </p:spTree>
    <p:extLst>
      <p:ext uri="{BB962C8B-B14F-4D97-AF65-F5344CB8AC3E}">
        <p14:creationId xmlns:p14="http://schemas.microsoft.com/office/powerpoint/2010/main" val="13618223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IPAexゴシック" panose="020B0500000000000000" pitchFamily="50" charset="-128"/>
        <a:cs typeface="+mn-cs"/>
      </a:defRPr>
    </a:lvl1pPr>
    <a:lvl2pPr marL="457200" algn="l" defTabSz="914400" rtl="0" eaLnBrk="1" latinLnBrk="0" hangingPunct="1">
      <a:defRPr kumimoji="1" sz="1200" kern="1200">
        <a:solidFill>
          <a:schemeClr val="tx1"/>
        </a:solidFill>
        <a:latin typeface="+mn-lt"/>
        <a:ea typeface="IPAexゴシック" panose="020B0500000000000000" pitchFamily="50" charset="-128"/>
        <a:cs typeface="+mn-cs"/>
      </a:defRPr>
    </a:lvl2pPr>
    <a:lvl3pPr marL="914400" algn="l" defTabSz="914400" rtl="0" eaLnBrk="1" latinLnBrk="0" hangingPunct="1">
      <a:defRPr kumimoji="1" sz="1200" kern="1200">
        <a:solidFill>
          <a:schemeClr val="tx1"/>
        </a:solidFill>
        <a:latin typeface="+mn-lt"/>
        <a:ea typeface="IPAexゴシック" panose="020B0500000000000000" pitchFamily="50" charset="-128"/>
        <a:cs typeface="+mn-cs"/>
      </a:defRPr>
    </a:lvl3pPr>
    <a:lvl4pPr marL="1371600" algn="l" defTabSz="914400" rtl="0" eaLnBrk="1" latinLnBrk="0" hangingPunct="1">
      <a:defRPr kumimoji="1" sz="1200" kern="1200">
        <a:solidFill>
          <a:schemeClr val="tx1"/>
        </a:solidFill>
        <a:latin typeface="+mn-lt"/>
        <a:ea typeface="IPAexゴシック" panose="020B0500000000000000" pitchFamily="50" charset="-128"/>
        <a:cs typeface="+mn-cs"/>
      </a:defRPr>
    </a:lvl4pPr>
    <a:lvl5pPr marL="1828800" algn="l" defTabSz="914400" rtl="0" eaLnBrk="1" latinLnBrk="0" hangingPunct="1">
      <a:defRPr kumimoji="1" sz="1200" kern="1200">
        <a:solidFill>
          <a:schemeClr val="tx1"/>
        </a:solidFill>
        <a:latin typeface="+mn-lt"/>
        <a:ea typeface="IPAexゴシック" panose="020B0500000000000000"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発表者に下線とか〇とか</a:t>
            </a:r>
            <a:endParaRPr kumimoji="1" lang="en-US" altLang="ja-JP" smtClean="0"/>
          </a:p>
          <a:p>
            <a:endParaRPr kumimoji="1" lang="en-US" altLang="ja-JP" smtClean="0"/>
          </a:p>
          <a:p>
            <a:r>
              <a:rPr kumimoji="1" lang="ja-JP" altLang="en-US" smtClean="0"/>
              <a:t>名前の順</a:t>
            </a:r>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a:t>
            </a:fld>
            <a:endParaRPr kumimoji="1" lang="ja-JP" altLang="en-US"/>
          </a:p>
        </p:txBody>
      </p:sp>
    </p:spTree>
    <p:extLst>
      <p:ext uri="{BB962C8B-B14F-4D97-AF65-F5344CB8AC3E}">
        <p14:creationId xmlns:p14="http://schemas.microsoft.com/office/powerpoint/2010/main" val="1423062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lang="ja-JP" altLang="en-US" smtClean="0"/>
              <a:pPr/>
              <a:t>21</a:t>
            </a:fld>
            <a:endParaRPr lang="ja-JP" altLang="en-US"/>
          </a:p>
        </p:txBody>
      </p:sp>
    </p:spTree>
    <p:extLst>
      <p:ext uri="{BB962C8B-B14F-4D97-AF65-F5344CB8AC3E}">
        <p14:creationId xmlns:p14="http://schemas.microsoft.com/office/powerpoint/2010/main" val="1190364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lang="ja-JP" altLang="en-US" smtClean="0"/>
              <a:pPr/>
              <a:t>22</a:t>
            </a:fld>
            <a:endParaRPr lang="ja-JP" altLang="en-US"/>
          </a:p>
        </p:txBody>
      </p:sp>
    </p:spTree>
    <p:extLst>
      <p:ext uri="{BB962C8B-B14F-4D97-AF65-F5344CB8AC3E}">
        <p14:creationId xmlns:p14="http://schemas.microsoft.com/office/powerpoint/2010/main" val="1932514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lang="ja-JP" altLang="en-US" smtClean="0"/>
              <a:pPr/>
              <a:t>23</a:t>
            </a:fld>
            <a:endParaRPr lang="ja-JP" altLang="en-US"/>
          </a:p>
        </p:txBody>
      </p:sp>
    </p:spTree>
    <p:extLst>
      <p:ext uri="{BB962C8B-B14F-4D97-AF65-F5344CB8AC3E}">
        <p14:creationId xmlns:p14="http://schemas.microsoft.com/office/powerpoint/2010/main" val="4069772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lang="ja-JP" altLang="en-US" smtClean="0"/>
              <a:pPr/>
              <a:t>24</a:t>
            </a:fld>
            <a:endParaRPr lang="ja-JP" altLang="en-US"/>
          </a:p>
        </p:txBody>
      </p:sp>
    </p:spTree>
    <p:extLst>
      <p:ext uri="{BB962C8B-B14F-4D97-AF65-F5344CB8AC3E}">
        <p14:creationId xmlns:p14="http://schemas.microsoft.com/office/powerpoint/2010/main" val="359370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lang="ja-JP" altLang="en-US" smtClean="0"/>
              <a:pPr/>
              <a:t>25</a:t>
            </a:fld>
            <a:endParaRPr lang="ja-JP" altLang="en-US"/>
          </a:p>
        </p:txBody>
      </p:sp>
    </p:spTree>
    <p:extLst>
      <p:ext uri="{BB962C8B-B14F-4D97-AF65-F5344CB8AC3E}">
        <p14:creationId xmlns:p14="http://schemas.microsoft.com/office/powerpoint/2010/main" val="3036526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lang="ja-JP" altLang="en-US" smtClean="0"/>
              <a:pPr/>
              <a:t>26</a:t>
            </a:fld>
            <a:endParaRPr lang="ja-JP" altLang="en-US"/>
          </a:p>
        </p:txBody>
      </p:sp>
    </p:spTree>
    <p:extLst>
      <p:ext uri="{BB962C8B-B14F-4D97-AF65-F5344CB8AC3E}">
        <p14:creationId xmlns:p14="http://schemas.microsoft.com/office/powerpoint/2010/main" val="1901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各ページタイトルと統一する</a:t>
            </a:r>
            <a:endParaRPr kumimoji="1" lang="en-US" altLang="ja-JP" smtClean="0"/>
          </a:p>
          <a:p>
            <a:endParaRPr kumimoji="1" lang="en-US" altLang="ja-JP" smtClean="0"/>
          </a:p>
          <a:p>
            <a:r>
              <a:rPr kumimoji="1" lang="ja-JP" altLang="en-US" smtClean="0"/>
              <a:t>番号を振る</a:t>
            </a:r>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a:t>
            </a:fld>
            <a:endParaRPr kumimoji="1" lang="ja-JP" altLang="en-US"/>
          </a:p>
        </p:txBody>
      </p:sp>
    </p:spTree>
    <p:extLst>
      <p:ext uri="{BB962C8B-B14F-4D97-AF65-F5344CB8AC3E}">
        <p14:creationId xmlns:p14="http://schemas.microsoft.com/office/powerpoint/2010/main" val="27060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雲と線をつなぐ</a:t>
            </a:r>
            <a:endParaRPr kumimoji="1" lang="en-US" altLang="ja-JP" smtClean="0"/>
          </a:p>
          <a:p>
            <a:r>
              <a:rPr kumimoji="1" lang="ja-JP" altLang="en-US" smtClean="0"/>
              <a:t>ノードとノードではなく</a:t>
            </a:r>
            <a:endParaRPr kumimoji="1" lang="en-US" altLang="ja-JP" smtClean="0"/>
          </a:p>
          <a:p>
            <a:endParaRPr kumimoji="1" lang="en-US" altLang="ja-JP" smtClean="0"/>
          </a:p>
          <a:p>
            <a:r>
              <a:rPr kumimoji="1" lang="ja-JP" altLang="en-US" smtClean="0"/>
              <a:t>ノードやネットワークの外枠と，リンクの線は色を分けた方がよい</a:t>
            </a:r>
            <a:endParaRPr kumimoji="1" lang="en-US" altLang="ja-JP" smtClean="0"/>
          </a:p>
          <a:p>
            <a:r>
              <a:rPr kumimoji="1" lang="ja-JP" altLang="en-US" smtClean="0"/>
              <a:t>あとで赤は使うから，リンクは黒とかかな</a:t>
            </a:r>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3</a:t>
            </a:fld>
            <a:endParaRPr kumimoji="1" lang="ja-JP" altLang="en-US"/>
          </a:p>
        </p:txBody>
      </p:sp>
    </p:spTree>
    <p:extLst>
      <p:ext uri="{BB962C8B-B14F-4D97-AF65-F5344CB8AC3E}">
        <p14:creationId xmlns:p14="http://schemas.microsoft.com/office/powerpoint/2010/main" val="43093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矢印</a:t>
            </a:r>
            <a:endParaRPr kumimoji="1" lang="en-US" altLang="ja-JP" smtClean="0"/>
          </a:p>
          <a:p>
            <a:endParaRPr kumimoji="1" lang="en-US" altLang="ja-JP" smtClean="0"/>
          </a:p>
          <a:p>
            <a:r>
              <a:rPr kumimoji="1" lang="ja-JP" altLang="en-US" smtClean="0"/>
              <a:t>コンテナできるまではコンテナ表示なし</a:t>
            </a:r>
            <a:endParaRPr kumimoji="1" lang="en-US" altLang="ja-JP" smtClean="0"/>
          </a:p>
          <a:p>
            <a:r>
              <a:rPr kumimoji="1" lang="ja-JP" altLang="en-US" smtClean="0"/>
              <a:t>横線（</a:t>
            </a:r>
            <a:r>
              <a:rPr kumimoji="1" lang="en-US" altLang="ja-JP" err="1" smtClean="0"/>
              <a:t>docker</a:t>
            </a:r>
            <a:r>
              <a:rPr kumimoji="1" lang="ja-JP" altLang="en-US" smtClean="0"/>
              <a:t>のネットワーク）だけかく</a:t>
            </a:r>
            <a:endParaRPr kumimoji="1" lang="en-US" altLang="ja-JP" smtClean="0"/>
          </a:p>
          <a:p>
            <a:endParaRPr kumimoji="1" lang="en-US" altLang="ja-JP" smtClean="0"/>
          </a:p>
          <a:p>
            <a:r>
              <a:rPr kumimoji="1" lang="ja-JP" altLang="en-US" smtClean="0"/>
              <a:t>ユーザ端末をもうひとつ足す</a:t>
            </a:r>
            <a:endParaRPr kumimoji="1" lang="en-US" altLang="ja-JP" smtClean="0"/>
          </a:p>
          <a:p>
            <a:endParaRPr kumimoji="1" lang="en-US" altLang="ja-JP" smtClean="0"/>
          </a:p>
          <a:p>
            <a:r>
              <a:rPr kumimoji="1" lang="en-US" altLang="ja-JP" smtClean="0"/>
              <a:t>Controller</a:t>
            </a:r>
            <a:r>
              <a:rPr kumimoji="1" lang="ja-JP" altLang="en-US" smtClean="0"/>
              <a:t>は</a:t>
            </a:r>
            <a:endParaRPr kumimoji="1" lang="en-US" altLang="ja-JP" smtClean="0"/>
          </a:p>
          <a:p>
            <a:r>
              <a:rPr kumimoji="1" lang="ja-JP" altLang="en-US" smtClean="0"/>
              <a:t>・・・の線と実線の両方もってる</a:t>
            </a:r>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11</a:t>
            </a:fld>
            <a:endParaRPr kumimoji="1" lang="ja-JP" altLang="en-US"/>
          </a:p>
        </p:txBody>
      </p:sp>
    </p:spTree>
    <p:extLst>
      <p:ext uri="{BB962C8B-B14F-4D97-AF65-F5344CB8AC3E}">
        <p14:creationId xmlns:p14="http://schemas.microsoft.com/office/powerpoint/2010/main" val="424947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err="1" smtClean="0"/>
              <a:t>FlowMod</a:t>
            </a:r>
            <a:r>
              <a:rPr kumimoji="1" lang="ja-JP" altLang="en-US" smtClean="0"/>
              <a:t>はとりあえず</a:t>
            </a:r>
            <a:r>
              <a:rPr kumimoji="1" lang="en-US" altLang="ja-JP" smtClean="0"/>
              <a:t>3</a:t>
            </a:r>
            <a:r>
              <a:rPr kumimoji="1" lang="ja-JP" altLang="en-US" err="1" smtClean="0"/>
              <a:t>つの</a:t>
            </a:r>
            <a:r>
              <a:rPr kumimoji="1" lang="ja-JP" altLang="en-US" smtClean="0"/>
              <a:t>スイッチに投げる感じで</a:t>
            </a:r>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13</a:t>
            </a:fld>
            <a:endParaRPr kumimoji="1" lang="ja-JP" altLang="en-US"/>
          </a:p>
        </p:txBody>
      </p:sp>
    </p:spTree>
    <p:extLst>
      <p:ext uri="{BB962C8B-B14F-4D97-AF65-F5344CB8AC3E}">
        <p14:creationId xmlns:p14="http://schemas.microsoft.com/office/powerpoint/2010/main" val="224155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VM</a:t>
            </a:r>
            <a:r>
              <a:rPr kumimoji="1" lang="ja-JP" altLang="en-US" baseline="0" smtClean="0"/>
              <a:t> </a:t>
            </a:r>
            <a:r>
              <a:rPr kumimoji="1" lang="en-US" altLang="ja-JP" baseline="0" smtClean="0"/>
              <a:t>Manager</a:t>
            </a:r>
            <a:r>
              <a:rPr kumimoji="1" lang="ja-JP" altLang="en-US" baseline="0" smtClean="0"/>
              <a:t>の赤線はいらない</a:t>
            </a:r>
            <a:endParaRPr kumimoji="1" lang="en-US" altLang="ja-JP" baseline="0" smtClean="0"/>
          </a:p>
          <a:p>
            <a:r>
              <a:rPr kumimoji="1" lang="ja-JP" altLang="en-US" smtClean="0"/>
              <a:t>コンテナも赤塗いらない</a:t>
            </a:r>
            <a:endParaRPr kumimoji="1" lang="en-US" altLang="ja-JP" smtClean="0"/>
          </a:p>
          <a:p>
            <a:endParaRPr kumimoji="1" lang="en-US" altLang="ja-JP" smtClean="0"/>
          </a:p>
          <a:p>
            <a:r>
              <a:rPr kumimoji="1" lang="ja-JP" altLang="en-US" smtClean="0"/>
              <a:t>ここでコンテナたす</a:t>
            </a:r>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15</a:t>
            </a:fld>
            <a:endParaRPr kumimoji="1" lang="ja-JP" altLang="en-US"/>
          </a:p>
        </p:txBody>
      </p:sp>
    </p:spTree>
    <p:extLst>
      <p:ext uri="{BB962C8B-B14F-4D97-AF65-F5344CB8AC3E}">
        <p14:creationId xmlns:p14="http://schemas.microsoft.com/office/powerpoint/2010/main" val="2783337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16</a:t>
            </a:fld>
            <a:endParaRPr kumimoji="1" lang="ja-JP" altLang="en-US"/>
          </a:p>
        </p:txBody>
      </p:sp>
    </p:spTree>
    <p:extLst>
      <p:ext uri="{BB962C8B-B14F-4D97-AF65-F5344CB8AC3E}">
        <p14:creationId xmlns:p14="http://schemas.microsoft.com/office/powerpoint/2010/main" val="135945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aseline="0" smtClean="0"/>
          </a:p>
          <a:p>
            <a:r>
              <a:rPr kumimoji="1" lang="en-US" altLang="ja-JP" baseline="0" smtClean="0"/>
              <a:t>4. DPID</a:t>
            </a:r>
            <a:r>
              <a:rPr kumimoji="1" lang="ja-JP" altLang="en-US" baseline="0" err="1" smtClean="0"/>
              <a:t>，</a:t>
            </a:r>
            <a:r>
              <a:rPr kumimoji="1" lang="ja-JP" altLang="en-US" baseline="0" smtClean="0"/>
              <a:t>コントローラのローカルタイムスタンプ，受信</a:t>
            </a:r>
            <a:r>
              <a:rPr kumimoji="1" lang="en-US" altLang="ja-JP" baseline="0" smtClean="0"/>
              <a:t>P</a:t>
            </a:r>
            <a:r>
              <a:rPr kumimoji="1" lang="ja-JP" altLang="en-US" baseline="0" smtClean="0"/>
              <a:t>数，転送</a:t>
            </a:r>
            <a:r>
              <a:rPr kumimoji="1" lang="en-US" altLang="ja-JP" baseline="0" smtClean="0"/>
              <a:t>P</a:t>
            </a:r>
            <a:r>
              <a:rPr kumimoji="1" lang="ja-JP" altLang="en-US" baseline="0" smtClean="0"/>
              <a:t>数を変数に代入（ここでは最新エントリと呼ぶ）</a:t>
            </a:r>
          </a:p>
          <a:p>
            <a:endParaRPr kumimoji="1" lang="ja-JP" altLang="en-US" baseline="0" smtClean="0"/>
          </a:p>
          <a:p>
            <a:r>
              <a:rPr kumimoji="1" lang="en-US" altLang="ja-JP" baseline="0" smtClean="0"/>
              <a:t>5. </a:t>
            </a:r>
            <a:r>
              <a:rPr kumimoji="1" lang="ja-JP" altLang="en-US" baseline="0" smtClean="0"/>
              <a:t>同じ</a:t>
            </a:r>
            <a:r>
              <a:rPr kumimoji="1" lang="en-US" altLang="ja-JP" baseline="0" smtClean="0"/>
              <a:t>DPID</a:t>
            </a:r>
            <a:r>
              <a:rPr kumimoji="1" lang="ja-JP" altLang="en-US" baseline="0" smtClean="0"/>
              <a:t>のスイッチの，ひとつまえのローカルタイムスタンプ，受信</a:t>
            </a:r>
            <a:r>
              <a:rPr kumimoji="1" lang="en-US" altLang="ja-JP" baseline="0" smtClean="0"/>
              <a:t>P</a:t>
            </a:r>
            <a:r>
              <a:rPr kumimoji="1" lang="ja-JP" altLang="en-US" baseline="0" smtClean="0"/>
              <a:t>数，転送</a:t>
            </a:r>
            <a:r>
              <a:rPr kumimoji="1" lang="en-US" altLang="ja-JP" baseline="0" smtClean="0"/>
              <a:t>P</a:t>
            </a:r>
            <a:r>
              <a:rPr kumimoji="1" lang="ja-JP" altLang="en-US" baseline="0" smtClean="0"/>
              <a:t>数を取得（旧エントリ）</a:t>
            </a:r>
          </a:p>
          <a:p>
            <a:endParaRPr kumimoji="1" lang="ja-JP" altLang="en-US" baseline="0" smtClean="0"/>
          </a:p>
          <a:p>
            <a:r>
              <a:rPr kumimoji="1" lang="en-US" altLang="ja-JP" baseline="0" smtClean="0"/>
              <a:t>6. </a:t>
            </a:r>
            <a:r>
              <a:rPr kumimoji="1" lang="ja-JP" altLang="en-US" baseline="0" smtClean="0"/>
              <a:t>以下を計算する</a:t>
            </a:r>
          </a:p>
          <a:p>
            <a:endParaRPr kumimoji="1" lang="ja-JP" altLang="en-US" baseline="0" smtClean="0"/>
          </a:p>
          <a:p>
            <a:r>
              <a:rPr kumimoji="1" lang="en-US" altLang="ja-JP" baseline="0" smtClean="0"/>
              <a:t>T = </a:t>
            </a:r>
            <a:r>
              <a:rPr kumimoji="1" lang="ja-JP" altLang="en-US" baseline="0" smtClean="0"/>
              <a:t>最新</a:t>
            </a:r>
            <a:r>
              <a:rPr kumimoji="1" lang="en-US" altLang="ja-JP" baseline="0" smtClean="0"/>
              <a:t>TS - </a:t>
            </a:r>
            <a:r>
              <a:rPr kumimoji="1" lang="ja-JP" altLang="en-US" baseline="0" smtClean="0"/>
              <a:t>旧</a:t>
            </a:r>
            <a:r>
              <a:rPr kumimoji="1" lang="en-US" altLang="ja-JP" baseline="0" smtClean="0"/>
              <a:t>TS</a:t>
            </a:r>
          </a:p>
          <a:p>
            <a:r>
              <a:rPr kumimoji="1" lang="en-US" altLang="ja-JP" baseline="0" err="1" smtClean="0"/>
              <a:t>rx</a:t>
            </a:r>
            <a:r>
              <a:rPr kumimoji="1" lang="en-US" altLang="ja-JP" baseline="0" smtClean="0"/>
              <a:t> = </a:t>
            </a:r>
            <a:r>
              <a:rPr kumimoji="1" lang="ja-JP" altLang="en-US" baseline="0" smtClean="0"/>
              <a:t>最新受信</a:t>
            </a:r>
            <a:r>
              <a:rPr kumimoji="1" lang="en-US" altLang="ja-JP" baseline="0" smtClean="0"/>
              <a:t>P</a:t>
            </a:r>
            <a:r>
              <a:rPr kumimoji="1" lang="ja-JP" altLang="en-US" baseline="0" smtClean="0"/>
              <a:t>数 </a:t>
            </a:r>
            <a:r>
              <a:rPr kumimoji="1" lang="en-US" altLang="ja-JP" baseline="0" smtClean="0"/>
              <a:t>- </a:t>
            </a:r>
            <a:r>
              <a:rPr kumimoji="1" lang="ja-JP" altLang="en-US" baseline="0" smtClean="0"/>
              <a:t>旧受信</a:t>
            </a:r>
            <a:r>
              <a:rPr kumimoji="1" lang="en-US" altLang="ja-JP" baseline="0" smtClean="0"/>
              <a:t>P</a:t>
            </a:r>
            <a:r>
              <a:rPr kumimoji="1" lang="ja-JP" altLang="en-US" baseline="0" smtClean="0"/>
              <a:t>数</a:t>
            </a:r>
          </a:p>
          <a:p>
            <a:r>
              <a:rPr kumimoji="1" lang="en-US" altLang="ja-JP" baseline="0" err="1" smtClean="0"/>
              <a:t>tx</a:t>
            </a:r>
            <a:r>
              <a:rPr kumimoji="1" lang="en-US" altLang="ja-JP" baseline="0" smtClean="0"/>
              <a:t> = </a:t>
            </a:r>
            <a:r>
              <a:rPr kumimoji="1" lang="ja-JP" altLang="en-US" baseline="0" smtClean="0"/>
              <a:t>最新転送</a:t>
            </a:r>
            <a:r>
              <a:rPr kumimoji="1" lang="en-US" altLang="ja-JP" baseline="0" smtClean="0"/>
              <a:t>P</a:t>
            </a:r>
            <a:r>
              <a:rPr kumimoji="1" lang="ja-JP" altLang="en-US" baseline="0" smtClean="0"/>
              <a:t>数 </a:t>
            </a:r>
            <a:r>
              <a:rPr kumimoji="1" lang="en-US" altLang="ja-JP" baseline="0" smtClean="0"/>
              <a:t>- </a:t>
            </a:r>
            <a:r>
              <a:rPr kumimoji="1" lang="ja-JP" altLang="en-US" baseline="0" smtClean="0"/>
              <a:t>旧転送</a:t>
            </a:r>
            <a:r>
              <a:rPr kumimoji="1" lang="en-US" altLang="ja-JP" baseline="0" smtClean="0"/>
              <a:t>P</a:t>
            </a:r>
            <a:r>
              <a:rPr kumimoji="1" lang="ja-JP" altLang="en-US" baseline="0" smtClean="0"/>
              <a:t>数</a:t>
            </a:r>
          </a:p>
          <a:p>
            <a:endParaRPr kumimoji="1" lang="ja-JP" altLang="en-US" baseline="0" smtClean="0"/>
          </a:p>
          <a:p>
            <a:r>
              <a:rPr kumimoji="1" lang="en-US" altLang="ja-JP" baseline="0" err="1" smtClean="0"/>
              <a:t>rt_rate</a:t>
            </a:r>
            <a:r>
              <a:rPr kumimoji="1" lang="en-US" altLang="ja-JP" baseline="0" smtClean="0"/>
              <a:t> = </a:t>
            </a:r>
            <a:r>
              <a:rPr kumimoji="1" lang="en-US" altLang="ja-JP" baseline="0" err="1" smtClean="0"/>
              <a:t>rx</a:t>
            </a:r>
            <a:r>
              <a:rPr kumimoji="1" lang="en-US" altLang="ja-JP" baseline="0" smtClean="0"/>
              <a:t> / </a:t>
            </a:r>
            <a:r>
              <a:rPr kumimoji="1" lang="en-US" altLang="ja-JP" baseline="0" err="1" smtClean="0"/>
              <a:t>tx</a:t>
            </a:r>
            <a:endParaRPr kumimoji="1" lang="en-US" altLang="ja-JP" baseline="0" smtClean="0"/>
          </a:p>
          <a:p>
            <a:r>
              <a:rPr kumimoji="1" lang="en-US" altLang="ja-JP" baseline="0" err="1" smtClean="0"/>
              <a:t>tx_speed</a:t>
            </a:r>
            <a:r>
              <a:rPr kumimoji="1" lang="en-US" altLang="ja-JP" baseline="0" smtClean="0"/>
              <a:t> = </a:t>
            </a:r>
            <a:r>
              <a:rPr kumimoji="1" lang="en-US" altLang="ja-JP" baseline="0" err="1" smtClean="0"/>
              <a:t>tx</a:t>
            </a:r>
            <a:r>
              <a:rPr kumimoji="1" lang="en-US" altLang="ja-JP" baseline="0" smtClean="0"/>
              <a:t> / T</a:t>
            </a:r>
          </a:p>
          <a:p>
            <a:endParaRPr kumimoji="1" lang="en-US" altLang="ja-JP" baseline="0" smtClean="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18</a:t>
            </a:fld>
            <a:endParaRPr kumimoji="1" lang="ja-JP" altLang="en-US"/>
          </a:p>
        </p:txBody>
      </p:sp>
    </p:spTree>
    <p:extLst>
      <p:ext uri="{BB962C8B-B14F-4D97-AF65-F5344CB8AC3E}">
        <p14:creationId xmlns:p14="http://schemas.microsoft.com/office/powerpoint/2010/main" val="374329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数字を前のページから引き続き使うならページタイトルは統一する</a:t>
            </a:r>
            <a:endParaRPr kumimoji="1" lang="en-US" altLang="ja-JP" smtClean="0"/>
          </a:p>
          <a:p>
            <a:endParaRPr kumimoji="1" lang="en-US" altLang="ja-JP" smtClean="0"/>
          </a:p>
          <a:p>
            <a:r>
              <a:rPr kumimoji="1" lang="en-US" altLang="ja-JP" baseline="0" smtClean="0"/>
              <a:t>7. </a:t>
            </a:r>
            <a:r>
              <a:rPr kumimoji="1" lang="en-US" altLang="ja-JP" baseline="0" err="1" smtClean="0"/>
              <a:t>rt_rate</a:t>
            </a:r>
            <a:r>
              <a:rPr kumimoji="1" lang="ja-JP" altLang="en-US" baseline="0" smtClean="0"/>
              <a:t>と</a:t>
            </a:r>
            <a:r>
              <a:rPr kumimoji="1" lang="en-US" altLang="ja-JP" baseline="0" err="1" smtClean="0"/>
              <a:t>tx_speed</a:t>
            </a:r>
            <a:r>
              <a:rPr kumimoji="1" lang="ja-JP" altLang="en-US" baseline="0" smtClean="0"/>
              <a:t>をそれぞれの閾値</a:t>
            </a:r>
            <a:r>
              <a:rPr kumimoji="1" lang="en-US" altLang="ja-JP" baseline="0" err="1" smtClean="0"/>
              <a:t>rt_rate_limit</a:t>
            </a:r>
            <a:r>
              <a:rPr kumimoji="1" lang="en-US" altLang="ja-JP" baseline="0" smtClean="0"/>
              <a:t>, tx_speed0</a:t>
            </a:r>
            <a:r>
              <a:rPr kumimoji="1" lang="ja-JP" altLang="en-US" baseline="0" smtClean="0"/>
              <a:t>と比較し，以下の関係が成り立てばその</a:t>
            </a:r>
            <a:r>
              <a:rPr kumimoji="1" lang="en-US" altLang="ja-JP" baseline="0" smtClean="0"/>
              <a:t>DPID</a:t>
            </a:r>
            <a:r>
              <a:rPr kumimoji="1" lang="ja-JP" altLang="en-US" baseline="0" smtClean="0"/>
              <a:t>のスイッチはアウト</a:t>
            </a:r>
          </a:p>
          <a:p>
            <a:endParaRPr kumimoji="1" lang="ja-JP" altLang="en-US" baseline="0" smtClean="0"/>
          </a:p>
          <a:p>
            <a:r>
              <a:rPr kumimoji="1" lang="en-US" altLang="ja-JP" baseline="0" err="1" smtClean="0"/>
              <a:t>rt_rate</a:t>
            </a:r>
            <a:r>
              <a:rPr kumimoji="1" lang="en-US" altLang="ja-JP" baseline="0" smtClean="0"/>
              <a:t> &lt; rt_rate0</a:t>
            </a:r>
          </a:p>
          <a:p>
            <a:r>
              <a:rPr kumimoji="1" lang="en-US" altLang="ja-JP" baseline="0" err="1" smtClean="0"/>
              <a:t>tx_speed</a:t>
            </a:r>
            <a:r>
              <a:rPr kumimoji="1" lang="en-US" altLang="ja-JP" baseline="0" smtClean="0"/>
              <a:t> &lt; tx_speed0</a:t>
            </a:r>
          </a:p>
          <a:p>
            <a:endParaRPr kumimoji="1" lang="en-US" altLang="ja-JP" baseline="0" smtClean="0"/>
          </a:p>
          <a:p>
            <a:r>
              <a:rPr kumimoji="1" lang="en-US" altLang="ja-JP" baseline="0" smtClean="0"/>
              <a:t>8. </a:t>
            </a:r>
            <a:r>
              <a:rPr kumimoji="1" lang="ja-JP" altLang="en-US" baseline="0" smtClean="0"/>
              <a:t>最新エントリを記録</a:t>
            </a:r>
            <a:endParaRPr kumimoji="1" lang="en-US" altLang="ja-JP" baseline="0" smtClean="0"/>
          </a:p>
          <a:p>
            <a:endParaRPr kumimoji="1" lang="ja-JP" altLang="en-US"/>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19</a:t>
            </a:fld>
            <a:endParaRPr kumimoji="1" lang="ja-JP" altLang="en-US"/>
          </a:p>
        </p:txBody>
      </p:sp>
    </p:spTree>
    <p:extLst>
      <p:ext uri="{BB962C8B-B14F-4D97-AF65-F5344CB8AC3E}">
        <p14:creationId xmlns:p14="http://schemas.microsoft.com/office/powerpoint/2010/main" val="98682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C2FD539-D4B1-44EA-BB6B-D63097300640}" type="datetime1">
              <a:rPr kumimoji="1" lang="ja-JP" altLang="en-US" smtClean="0"/>
              <a:t>2017/2/8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5152304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B146403-4B97-41D7-A8B6-E66EF6C6BD3E}" type="datetime1">
              <a:rPr kumimoji="1" lang="ja-JP" altLang="en-US" smtClean="0"/>
              <a:t>2017/2/8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69346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87255A-569C-49C5-8EEC-A62557E90FA8}" type="datetime1">
              <a:rPr kumimoji="1" lang="ja-JP" altLang="en-US" smtClean="0"/>
              <a:t>2017/2/8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31060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05A3F9-C7C1-403C-88BD-79E5D56EA188}" type="datetime1">
              <a:rPr kumimoji="1" lang="ja-JP" altLang="en-US" smtClean="0"/>
              <a:t>2017/2/8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353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B32F04-7351-4FDD-9E72-848D13BB8221}" type="datetime1">
              <a:rPr kumimoji="1" lang="ja-JP" altLang="en-US" smtClean="0"/>
              <a:t>2017/2/8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41231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03FF5A9-4E1D-4B1D-B197-3468D4A78390}" type="datetime1">
              <a:rPr kumimoji="1" lang="ja-JP" altLang="en-US" smtClean="0"/>
              <a:t>2017/2/8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35620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BFBB4D5-6ADF-4B0F-9723-C43F2E09DC72}" type="datetime1">
              <a:rPr kumimoji="1" lang="ja-JP" altLang="en-US" smtClean="0"/>
              <a:t>2017/2/8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23806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79DD849-C7A5-42C7-B556-376074735F09}" type="datetime1">
              <a:rPr kumimoji="1" lang="ja-JP" altLang="en-US" smtClean="0"/>
              <a:t>2017/2/8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03832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5B7EB-87C0-4669-8C93-2B04B7B07124}" type="datetime1">
              <a:rPr kumimoji="1" lang="ja-JP" altLang="en-US" smtClean="0"/>
              <a:t>2017/2/8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12099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DCF96C-E9EB-4FF2-BA9A-1254F84F9B2C}" type="datetime1">
              <a:rPr kumimoji="1" lang="ja-JP" altLang="en-US" smtClean="0"/>
              <a:t>2017/2/8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1123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2003FEA-32B8-4477-AB04-EB048FB7A908}" type="datetime1">
              <a:rPr kumimoji="1" lang="ja-JP" altLang="en-US" smtClean="0"/>
              <a:t>2017/2/8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5726065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IPAexゴシック" panose="020B0500000000000000" pitchFamily="50" charset="-128"/>
                <a:ea typeface="IPAexゴシック" panose="020B0500000000000000" pitchFamily="50" charset="-128"/>
              </a:defRPr>
            </a:lvl1pPr>
          </a:lstStyle>
          <a:p>
            <a:fld id="{0C3AFF54-947D-4C03-814E-58BEEDD2027A}" type="datetime1">
              <a:rPr lang="ja-JP" altLang="en-US" smtClean="0"/>
              <a:pPr/>
              <a:t>2017/2/8</a:t>
            </a:fld>
            <a:endParaRPr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IPAexゴシック" panose="020B0500000000000000" pitchFamily="50" charset="-128"/>
                <a:ea typeface="IPAexゴシック" panose="020B0500000000000000" pitchFamily="50" charset="-128"/>
              </a:defRPr>
            </a:lvl1pPr>
          </a:lstStyle>
          <a:p>
            <a:endParaRPr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a:solidFill>
                  <a:schemeClr val="tx1"/>
                </a:solidFill>
                <a:latin typeface="IPAexゴシック" panose="020B0500000000000000" pitchFamily="50" charset="-128"/>
                <a:ea typeface="IPAexゴシック" panose="020B0500000000000000" pitchFamily="50" charset="-128"/>
              </a:defRPr>
            </a:lvl1pPr>
          </a:lstStyle>
          <a:p>
            <a:fld id="{E052FCD7-98FF-4CD6-BC70-4E1A5DE1A175}" type="slidenum">
              <a:rPr lang="ja-JP" altLang="en-US" smtClean="0"/>
              <a:pPr/>
              <a:t>‹#›</a:t>
            </a:fld>
            <a:endParaRPr lang="ja-JP" altLang="en-US"/>
          </a:p>
        </p:txBody>
      </p:sp>
    </p:spTree>
    <p:extLst>
      <p:ext uri="{BB962C8B-B14F-4D97-AF65-F5344CB8AC3E}">
        <p14:creationId xmlns:p14="http://schemas.microsoft.com/office/powerpoint/2010/main" val="4202163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600" kern="1200">
          <a:solidFill>
            <a:schemeClr val="tx1"/>
          </a:solidFill>
          <a:latin typeface="IPAexゴシック" panose="020B0500000000000000" pitchFamily="50" charset="-128"/>
          <a:ea typeface="IPAexゴシック" panose="020B0500000000000000" pitchFamily="50" charset="-128"/>
          <a:cs typeface="+mj-cs"/>
        </a:defRPr>
      </a:lvl1pPr>
    </p:titleStyle>
    <p:bodyStyle>
      <a:lvl1pPr marL="228600" indent="-228600" algn="l" defTabSz="914400" rtl="0" eaLnBrk="1" latinLnBrk="0" hangingPunct="1">
        <a:lnSpc>
          <a:spcPct val="120000"/>
        </a:lnSpc>
        <a:spcBef>
          <a:spcPts val="1200"/>
        </a:spcBef>
        <a:buFont typeface="Wingdings" panose="05000000000000000000" pitchFamily="2" charset="2"/>
        <a:buChar char="l"/>
        <a:defRPr kumimoji="1" sz="2400" kern="1200">
          <a:solidFill>
            <a:schemeClr val="tx1">
              <a:lumMod val="75000"/>
              <a:lumOff val="25000"/>
            </a:schemeClr>
          </a:solidFill>
          <a:latin typeface="IPAexゴシック" panose="020B0500000000000000" pitchFamily="50" charset="-128"/>
          <a:ea typeface="IPAexゴシック" panose="020B0500000000000000" pitchFamily="50" charset="-128"/>
          <a:cs typeface="+mn-cs"/>
        </a:defRPr>
      </a:lvl1pPr>
      <a:lvl2pPr marL="685800" indent="-228600" algn="l" defTabSz="914400" rtl="0" eaLnBrk="1" latinLnBrk="0" hangingPunct="1">
        <a:lnSpc>
          <a:spcPct val="120000"/>
        </a:lnSpc>
        <a:spcBef>
          <a:spcPts val="500"/>
        </a:spcBef>
        <a:buFont typeface="Wingdings" panose="05000000000000000000" pitchFamily="2" charset="2"/>
        <a:buChar char="l"/>
        <a:defRPr kumimoji="1" sz="2000" kern="1200">
          <a:solidFill>
            <a:schemeClr val="tx1">
              <a:lumMod val="65000"/>
              <a:lumOff val="35000"/>
            </a:schemeClr>
          </a:solidFill>
          <a:latin typeface="IPAexゴシック" panose="020B0500000000000000" pitchFamily="50" charset="-128"/>
          <a:ea typeface="IPAexゴシック" panose="020B0500000000000000" pitchFamily="50" charset="-128"/>
          <a:cs typeface="+mn-cs"/>
        </a:defRPr>
      </a:lvl2pPr>
      <a:lvl3pPr marL="1143000" indent="-228600" algn="l" defTabSz="914400" rtl="0" eaLnBrk="1" latinLnBrk="0" hangingPunct="1">
        <a:lnSpc>
          <a:spcPct val="120000"/>
        </a:lnSpc>
        <a:spcBef>
          <a:spcPts val="500"/>
        </a:spcBef>
        <a:buFont typeface="Wingdings" panose="05000000000000000000" pitchFamily="2" charset="2"/>
        <a:buChar char="l"/>
        <a:defRPr kumimoji="1" sz="1800" kern="1200">
          <a:solidFill>
            <a:schemeClr val="tx1">
              <a:lumMod val="65000"/>
              <a:lumOff val="35000"/>
            </a:schemeClr>
          </a:solidFill>
          <a:latin typeface="IPAexゴシック" panose="020B0500000000000000" pitchFamily="50" charset="-128"/>
          <a:ea typeface="IPAexゴシック" panose="020B0500000000000000" pitchFamily="50" charset="-128"/>
          <a:cs typeface="+mn-cs"/>
        </a:defRPr>
      </a:lvl3pPr>
      <a:lvl4pPr marL="1600200" indent="-228600" algn="l" defTabSz="914400" rtl="0" eaLnBrk="1" latinLnBrk="0" hangingPunct="1">
        <a:lnSpc>
          <a:spcPct val="120000"/>
        </a:lnSpc>
        <a:spcBef>
          <a:spcPts val="500"/>
        </a:spcBef>
        <a:buFont typeface="Wingdings" panose="05000000000000000000" pitchFamily="2" charset="2"/>
        <a:buChar char="l"/>
        <a:defRPr kumimoji="1" sz="1600" kern="1200">
          <a:solidFill>
            <a:schemeClr val="tx1">
              <a:lumMod val="65000"/>
              <a:lumOff val="35000"/>
            </a:schemeClr>
          </a:solidFill>
          <a:latin typeface="IPAexゴシック" panose="020B0500000000000000" pitchFamily="50" charset="-128"/>
          <a:ea typeface="IPAexゴシック" panose="020B0500000000000000" pitchFamily="50" charset="-128"/>
          <a:cs typeface="+mn-cs"/>
        </a:defRPr>
      </a:lvl4pPr>
      <a:lvl5pPr marL="2057400" indent="-228600" algn="l" defTabSz="914400" rtl="0" eaLnBrk="1" latinLnBrk="0" hangingPunct="1">
        <a:lnSpc>
          <a:spcPct val="120000"/>
        </a:lnSpc>
        <a:spcBef>
          <a:spcPts val="500"/>
        </a:spcBef>
        <a:buFont typeface="Wingdings" panose="05000000000000000000" pitchFamily="2" charset="2"/>
        <a:buChar char="l"/>
        <a:defRPr kumimoji="1" sz="1600" kern="1200">
          <a:solidFill>
            <a:schemeClr val="tx1">
              <a:lumMod val="65000"/>
              <a:lumOff val="35000"/>
            </a:schemeClr>
          </a:solidFill>
          <a:latin typeface="IPAexゴシック" panose="020B0500000000000000" pitchFamily="50" charset="-128"/>
          <a:ea typeface="IPAexゴシック" panose="020B05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l"/>
            <a:r>
              <a:rPr lang="ja-JP" altLang="en-US" sz="4800"/>
              <a:t>情報ネットワーク学</a:t>
            </a:r>
            <a:r>
              <a:rPr lang="ja-JP" altLang="en-US" sz="4800" smtClean="0"/>
              <a:t>演習 </a:t>
            </a:r>
            <a:r>
              <a:rPr lang="en-US" altLang="ja-JP" sz="4800" smtClean="0"/>
              <a:t>II</a:t>
            </a:r>
            <a:br>
              <a:rPr lang="en-US" altLang="ja-JP" sz="4800" smtClean="0"/>
            </a:br>
            <a:r>
              <a:rPr lang="ja-JP" altLang="en-US" sz="4000" smtClean="0"/>
              <a:t>（</a:t>
            </a:r>
            <a:r>
              <a:rPr lang="en-US" altLang="ja-JP" sz="4000" smtClean="0"/>
              <a:t>Mini IaaS </a:t>
            </a:r>
            <a:r>
              <a:rPr lang="ja-JP" altLang="en-US" sz="4000" smtClean="0"/>
              <a:t>の実装）</a:t>
            </a:r>
            <a:endParaRPr kumimoji="1" lang="ja-JP" altLang="en-US" sz="3200"/>
          </a:p>
        </p:txBody>
      </p:sp>
      <p:sp>
        <p:nvSpPr>
          <p:cNvPr id="3" name="サブタイトル 2"/>
          <p:cNvSpPr>
            <a:spLocks noGrp="1"/>
          </p:cNvSpPr>
          <p:nvPr>
            <p:ph type="subTitle" idx="1"/>
          </p:nvPr>
        </p:nvSpPr>
        <p:spPr>
          <a:xfrm>
            <a:off x="1143000" y="3602038"/>
            <a:ext cx="6858000" cy="668747"/>
          </a:xfrm>
        </p:spPr>
        <p:txBody>
          <a:bodyPr>
            <a:normAutofit fontScale="92500" lnSpcReduction="20000"/>
          </a:bodyPr>
          <a:lstStyle/>
          <a:p>
            <a:pPr algn="r"/>
            <a:r>
              <a:rPr kumimoji="1" lang="en-US" altLang="ja-JP" sz="4000" smtClean="0"/>
              <a:t>3</a:t>
            </a:r>
            <a:r>
              <a:rPr kumimoji="1" lang="ja-JP" altLang="en-US" sz="4000" smtClean="0"/>
              <a:t>班</a:t>
            </a:r>
          </a:p>
        </p:txBody>
      </p:sp>
      <p:graphicFrame>
        <p:nvGraphicFramePr>
          <p:cNvPr id="5" name="表 4"/>
          <p:cNvGraphicFramePr>
            <a:graphicFrameLocks noGrp="1"/>
          </p:cNvGraphicFramePr>
          <p:nvPr>
            <p:extLst>
              <p:ext uri="{D42A27DB-BD31-4B8C-83A1-F6EECF244321}">
                <p14:modId xmlns:p14="http://schemas.microsoft.com/office/powerpoint/2010/main" val="3446747559"/>
              </p:ext>
            </p:extLst>
          </p:nvPr>
        </p:nvGraphicFramePr>
        <p:xfrm>
          <a:off x="2351313" y="4508292"/>
          <a:ext cx="5649687" cy="1854200"/>
        </p:xfrm>
        <a:graphic>
          <a:graphicData uri="http://schemas.openxmlformats.org/drawingml/2006/table">
            <a:tbl>
              <a:tblPr firstRow="1" bandRow="1">
                <a:tableStyleId>{5C22544A-7EE6-4342-B048-85BDC9FD1C3A}</a:tableStyleId>
              </a:tblPr>
              <a:tblGrid>
                <a:gridCol w="1201006">
                  <a:extLst>
                    <a:ext uri="{9D8B030D-6E8A-4147-A177-3AD203B41FA5}">
                      <a16:colId xmlns:a16="http://schemas.microsoft.com/office/drawing/2014/main" xmlns="" val="821896975"/>
                    </a:ext>
                  </a:extLst>
                </a:gridCol>
                <a:gridCol w="1156595">
                  <a:extLst>
                    <a:ext uri="{9D8B030D-6E8A-4147-A177-3AD203B41FA5}">
                      <a16:colId xmlns:a16="http://schemas.microsoft.com/office/drawing/2014/main" xmlns="" val="2795701372"/>
                    </a:ext>
                  </a:extLst>
                </a:gridCol>
                <a:gridCol w="3292086">
                  <a:extLst>
                    <a:ext uri="{9D8B030D-6E8A-4147-A177-3AD203B41FA5}">
                      <a16:colId xmlns:a16="http://schemas.microsoft.com/office/drawing/2014/main" xmlns="" val="33827425"/>
                    </a:ext>
                  </a:extLst>
                </a:gridCol>
              </a:tblGrid>
              <a:tr h="370840">
                <a:tc>
                  <a:txBody>
                    <a:bodyPr/>
                    <a:lstStyle/>
                    <a:p>
                      <a:pPr algn="ctr"/>
                      <a:r>
                        <a:rPr kumimoji="1" lang="ja-JP" altLang="en-US" dirty="0" smtClean="0">
                          <a:ea typeface="IPAexゴシック" panose="020B0500000000000000" pitchFamily="50" charset="-128"/>
                        </a:rPr>
                        <a:t>名前</a:t>
                      </a:r>
                      <a:endParaRPr kumimoji="1" lang="ja-JP" altLang="en-US" dirty="0">
                        <a:ea typeface="IPAexゴシック" panose="020B0500000000000000" pitchFamily="50" charset="-128"/>
                      </a:endParaRPr>
                    </a:p>
                  </a:txBody>
                  <a:tcPr/>
                </a:tc>
                <a:tc>
                  <a:txBody>
                    <a:bodyPr/>
                    <a:lstStyle/>
                    <a:p>
                      <a:pPr algn="ctr"/>
                      <a:r>
                        <a:rPr kumimoji="1" lang="ja-JP" altLang="en-US" smtClean="0">
                          <a:ea typeface="IPAexゴシック" panose="020B0500000000000000" pitchFamily="50" charset="-128"/>
                        </a:rPr>
                        <a:t>学籍番号</a:t>
                      </a:r>
                      <a:endParaRPr kumimoji="1" lang="ja-JP" altLang="en-US">
                        <a:ea typeface="IPAexゴシック" panose="020B0500000000000000" pitchFamily="50" charset="-128"/>
                      </a:endParaRPr>
                    </a:p>
                  </a:txBody>
                  <a:tcPr/>
                </a:tc>
                <a:tc>
                  <a:txBody>
                    <a:bodyPr/>
                    <a:lstStyle/>
                    <a:p>
                      <a:pPr algn="ctr"/>
                      <a:r>
                        <a:rPr kumimoji="1" lang="en-US" altLang="ja-JP" smtClean="0">
                          <a:ea typeface="IPAexゴシック" panose="020B0500000000000000" pitchFamily="50" charset="-128"/>
                        </a:rPr>
                        <a:t>email</a:t>
                      </a:r>
                      <a:endParaRPr kumimoji="1" lang="ja-JP" altLang="en-US">
                        <a:ea typeface="IPAexゴシック" panose="020B0500000000000000" pitchFamily="50" charset="-128"/>
                      </a:endParaRPr>
                    </a:p>
                  </a:txBody>
                  <a:tcPr/>
                </a:tc>
                <a:extLst>
                  <a:ext uri="{0D108BD9-81ED-4DB2-BD59-A6C34878D82A}">
                    <a16:rowId xmlns:a16="http://schemas.microsoft.com/office/drawing/2014/main" xmlns="" val="2233441883"/>
                  </a:ext>
                </a:extLst>
              </a:tr>
              <a:tr h="370840">
                <a:tc>
                  <a:txBody>
                    <a:bodyPr/>
                    <a:lstStyle/>
                    <a:p>
                      <a:r>
                        <a:rPr kumimoji="1" lang="ja-JP" altLang="en-US" smtClean="0">
                          <a:ea typeface="IPAexゴシック" panose="020B0500000000000000" pitchFamily="50" charset="-128"/>
                        </a:rPr>
                        <a:t>阿部 修也</a:t>
                      </a:r>
                      <a:endParaRPr kumimoji="1" lang="ja-JP" altLang="en-US">
                        <a:ea typeface="IPAexゴシック" panose="020B0500000000000000" pitchFamily="50" charset="-128"/>
                      </a:endParaRPr>
                    </a:p>
                  </a:txBody>
                  <a:tcPr/>
                </a:tc>
                <a:tc>
                  <a:txBody>
                    <a:bodyPr/>
                    <a:lstStyle/>
                    <a:p>
                      <a:pPr algn="ctr"/>
                      <a:r>
                        <a:rPr kumimoji="1" lang="en-US" altLang="ja-JP" smtClean="0">
                          <a:ea typeface="IPAexゴシック" panose="020B0500000000000000" pitchFamily="50" charset="-128"/>
                        </a:rPr>
                        <a:t>33E16002</a:t>
                      </a:r>
                      <a:endParaRPr kumimoji="1" lang="ja-JP" altLang="en-US">
                        <a:ea typeface="IPAexゴシック" panose="020B0500000000000000" pitchFamily="50" charset="-128"/>
                      </a:endParaRPr>
                    </a:p>
                  </a:txBody>
                  <a:tcPr/>
                </a:tc>
                <a:tc>
                  <a:txBody>
                    <a:bodyPr/>
                    <a:lstStyle/>
                    <a:p>
                      <a:r>
                        <a:rPr kumimoji="1" lang="en-US" altLang="ja-JP" dirty="0" smtClean="0">
                          <a:ea typeface="IPAexゴシック" panose="020B0500000000000000" pitchFamily="50" charset="-128"/>
                        </a:rPr>
                        <a:t>s-abe@ist.osaka-u.ac.jp</a:t>
                      </a:r>
                      <a:endParaRPr kumimoji="1" lang="ja-JP" altLang="en-US" dirty="0">
                        <a:ea typeface="IPAexゴシック" panose="020B0500000000000000" pitchFamily="50" charset="-128"/>
                      </a:endParaRPr>
                    </a:p>
                  </a:txBody>
                  <a:tcPr/>
                </a:tc>
                <a:extLst>
                  <a:ext uri="{0D108BD9-81ED-4DB2-BD59-A6C34878D82A}">
                    <a16:rowId xmlns:a16="http://schemas.microsoft.com/office/drawing/2014/main" xmlns="" val="814165020"/>
                  </a:ext>
                </a:extLst>
              </a:tr>
              <a:tr h="370840">
                <a:tc>
                  <a:txBody>
                    <a:bodyPr/>
                    <a:lstStyle/>
                    <a:p>
                      <a:r>
                        <a:rPr kumimoji="1" lang="ja-JP" altLang="en-US" smtClean="0">
                          <a:ea typeface="IPAexゴシック" panose="020B0500000000000000" pitchFamily="50" charset="-128"/>
                        </a:rPr>
                        <a:t>佐竹 幸大</a:t>
                      </a:r>
                    </a:p>
                  </a:txBody>
                  <a:tcPr/>
                </a:tc>
                <a:tc>
                  <a:txBody>
                    <a:bodyPr/>
                    <a:lstStyle/>
                    <a:p>
                      <a:pPr algn="ctr"/>
                      <a:r>
                        <a:rPr kumimoji="1" lang="en-US" altLang="ja-JP" dirty="0" smtClean="0">
                          <a:ea typeface="IPAexゴシック" panose="020B0500000000000000" pitchFamily="50" charset="-128"/>
                        </a:rPr>
                        <a:t>33E16010</a:t>
                      </a:r>
                      <a:endParaRPr kumimoji="1" lang="ja-JP" altLang="en-US" dirty="0">
                        <a:ea typeface="IPAexゴシック" panose="020B0500000000000000"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ea typeface="IPAexゴシック" panose="020B0500000000000000" pitchFamily="50" charset="-128"/>
                        </a:rPr>
                        <a:t>k-satake@ist.osaka-u.ac.jp</a:t>
                      </a:r>
                      <a:endParaRPr kumimoji="1" lang="ja-JP" altLang="en-US" dirty="0" smtClean="0">
                        <a:ea typeface="IPAexゴシック" panose="020B0500000000000000" pitchFamily="50" charset="-128"/>
                      </a:endParaRPr>
                    </a:p>
                  </a:txBody>
                  <a:tcPr/>
                </a:tc>
                <a:extLst>
                  <a:ext uri="{0D108BD9-81ED-4DB2-BD59-A6C34878D82A}">
                    <a16:rowId xmlns:a16="http://schemas.microsoft.com/office/drawing/2014/main" xmlns="" val="2480746386"/>
                  </a:ext>
                </a:extLst>
              </a:tr>
              <a:tr h="370840">
                <a:tc>
                  <a:txBody>
                    <a:bodyPr/>
                    <a:lstStyle/>
                    <a:p>
                      <a:r>
                        <a:rPr kumimoji="1" lang="ja-JP" altLang="en-US" sz="1800" dirty="0" smtClean="0">
                          <a:ea typeface="IPAexゴシック" panose="020B0500000000000000" pitchFamily="50" charset="-128"/>
                        </a:rPr>
                        <a:t>錦織 秀</a:t>
                      </a:r>
                      <a:endParaRPr kumimoji="1" lang="ja-JP" altLang="en-US" dirty="0">
                        <a:ea typeface="IPAexゴシック" panose="020B0500000000000000" pitchFamily="50" charset="-128"/>
                      </a:endParaRPr>
                    </a:p>
                  </a:txBody>
                  <a:tcPr/>
                </a:tc>
                <a:tc>
                  <a:txBody>
                    <a:bodyPr/>
                    <a:lstStyle/>
                    <a:p>
                      <a:pPr algn="ctr"/>
                      <a:r>
                        <a:rPr lang="en-US" altLang="ja-JP" sz="1800" smtClean="0">
                          <a:ea typeface="IPAexゴシック" panose="020B0500000000000000" pitchFamily="50" charset="-128"/>
                        </a:rPr>
                        <a:t>33E16015</a:t>
                      </a:r>
                      <a:endParaRPr kumimoji="1" lang="ja-JP" altLang="en-US">
                        <a:ea typeface="IPAexゴシック" panose="020B0500000000000000"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smtClean="0">
                          <a:ea typeface="IPAexゴシック" panose="020B0500000000000000" pitchFamily="50" charset="-128"/>
                        </a:rPr>
                        <a:t>nishikori.shu@ist.osaka-u.ac.jp</a:t>
                      </a:r>
                      <a:endParaRPr kumimoji="1" lang="ja-JP" altLang="en-US" sz="1800" dirty="0" smtClean="0">
                        <a:ea typeface="IPAexゴシック" panose="020B0500000000000000" pitchFamily="50" charset="-128"/>
                      </a:endParaRPr>
                    </a:p>
                  </a:txBody>
                  <a:tcPr/>
                </a:tc>
                <a:extLst>
                  <a:ext uri="{0D108BD9-81ED-4DB2-BD59-A6C34878D82A}">
                    <a16:rowId xmlns:a16="http://schemas.microsoft.com/office/drawing/2014/main" xmlns="" val="25283380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ea typeface="IPAexゴシック" panose="020B0500000000000000" pitchFamily="50" charset="-128"/>
                        </a:rPr>
                        <a:t>西村 友佑</a:t>
                      </a:r>
                    </a:p>
                  </a:txBody>
                  <a:tcPr/>
                </a:tc>
                <a:tc>
                  <a:txBody>
                    <a:bodyPr/>
                    <a:lstStyle/>
                    <a:p>
                      <a:pPr algn="ctr"/>
                      <a:r>
                        <a:rPr kumimoji="1" lang="en-US" altLang="ja-JP" dirty="0" smtClean="0">
                          <a:ea typeface="IPAexゴシック" panose="020B0500000000000000" pitchFamily="50" charset="-128"/>
                        </a:rPr>
                        <a:t>33E16016</a:t>
                      </a:r>
                      <a:endParaRPr kumimoji="1" lang="ja-JP" altLang="en-US" dirty="0">
                        <a:ea typeface="IPAexゴシック" panose="020B0500000000000000"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y-nishimura</a:t>
                      </a:r>
                      <a:r>
                        <a:rPr kumimoji="1" lang="en-US" altLang="ja-JP" dirty="0" smtClean="0">
                          <a:ea typeface="IPAexゴシック" panose="020B0500000000000000" pitchFamily="50" charset="-128"/>
                        </a:rPr>
                        <a:t>@ist.osaka-u.ac.jp</a:t>
                      </a:r>
                      <a:endParaRPr kumimoji="1" lang="ja-JP" altLang="en-US" dirty="0" smtClean="0">
                        <a:ea typeface="IPAexゴシック" panose="020B0500000000000000" pitchFamily="50" charset="-128"/>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636905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smtClean="0"/>
              <a:t>2.3 VM </a:t>
            </a:r>
            <a:r>
              <a:rPr lang="ja-JP" altLang="en-US" smtClean="0"/>
              <a:t>マネージャ</a:t>
            </a:r>
            <a:r>
              <a:rPr kumimoji="1" lang="en-US" altLang="ja-JP" smtClean="0"/>
              <a:t>/</a:t>
            </a:r>
            <a:r>
              <a:rPr kumimoji="1" lang="ja-JP" altLang="en-US" smtClean="0"/>
              <a:t>サーバの起動</a:t>
            </a:r>
            <a:endParaRPr kumimoji="1" lang="ja-JP" altLang="en-US"/>
          </a:p>
        </p:txBody>
      </p:sp>
      <p:sp>
        <p:nvSpPr>
          <p:cNvPr id="5" name="コンテンツ プレースホルダー 4"/>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10</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167179" cy="369332"/>
          </a:xfrm>
          <a:prstGeom prst="rect">
            <a:avLst/>
          </a:prstGeom>
          <a:noFill/>
        </p:spPr>
        <p:txBody>
          <a:bodyPr wrap="none" rtlCol="0">
            <a:spAutoFit/>
          </a:bodyPr>
          <a:lstStyle/>
          <a:p>
            <a:r>
              <a:rPr lang="en-US" altLang="ja-JP" smtClean="0">
                <a:ea typeface="IPAexゴシック" panose="020B0500000000000000" pitchFamily="50" charset="-128"/>
              </a:rPr>
              <a:t>VM Server</a:t>
            </a:r>
            <a:endParaRPr kumimoji="1" lang="ja-JP" altLang="en-US">
              <a:ea typeface="IPAexゴシック" panose="020B0500000000000000" pitchFamily="50" charset="-128"/>
            </a:endParaRPr>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smtClean="0">
                <a:ea typeface="IPAexゴシック" panose="020B0500000000000000" pitchFamily="50" charset="-128"/>
              </a:rPr>
              <a:t>Switch Network</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smtClean="0">
                <a:ea typeface="IPAexゴシック" panose="020B0500000000000000" pitchFamily="50" charset="-128"/>
              </a:rPr>
              <a:t>管理用端末</a:t>
            </a:r>
            <a:endParaRPr lang="en-US" altLang="ja-JP" smtClean="0">
              <a:ea typeface="IPAexゴシック" panose="020B0500000000000000" pitchFamily="50" charset="-128"/>
            </a:endParaRPr>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7" name="テキスト ボックス 26"/>
          <p:cNvSpPr txBox="1"/>
          <p:nvPr/>
        </p:nvSpPr>
        <p:spPr>
          <a:xfrm>
            <a:off x="6434911" y="5039948"/>
            <a:ext cx="1167179" cy="369332"/>
          </a:xfrm>
          <a:prstGeom prst="rect">
            <a:avLst/>
          </a:prstGeom>
          <a:noFill/>
        </p:spPr>
        <p:txBody>
          <a:bodyPr wrap="none" rtlCol="0">
            <a:spAutoFit/>
          </a:bodyPr>
          <a:lstStyle/>
          <a:p>
            <a:r>
              <a:rPr lang="en-US" altLang="ja-JP" smtClean="0">
                <a:ea typeface="IPAexゴシック" panose="020B0500000000000000" pitchFamily="50" charset="-128"/>
              </a:rPr>
              <a:t>VM Server</a:t>
            </a:r>
            <a:endParaRPr kumimoji="1" lang="ja-JP" altLang="en-US">
              <a:ea typeface="IPAexゴシック" panose="020B0500000000000000" pitchFamily="50" charset="-128"/>
            </a:endParaRPr>
          </a:p>
        </p:txBody>
      </p:sp>
      <p:grpSp>
        <p:nvGrpSpPr>
          <p:cNvPr id="29" name="図形グループ 138"/>
          <p:cNvGrpSpPr/>
          <p:nvPr/>
        </p:nvGrpSpPr>
        <p:grpSpPr>
          <a:xfrm>
            <a:off x="3021765" y="5302732"/>
            <a:ext cx="1727021" cy="1053619"/>
            <a:chOff x="491908" y="5075816"/>
            <a:chExt cx="208969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62" name="テキスト ボックス 61"/>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63" name="テキスト ボックス 62"/>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727021" cy="1053619"/>
            <a:chOff x="491908" y="5075816"/>
            <a:chExt cx="208969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46" name="テキスト ボックス 45"/>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47" name="テキスト ボックス 46"/>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smtClean="0">
                <a:ea typeface="IPAexゴシック" panose="020B0500000000000000" pitchFamily="50" charset="-128"/>
              </a:rPr>
              <a:t>Controller</a:t>
            </a:r>
            <a:endParaRPr kumimoji="1" lang="ja-JP" altLang="en-US">
              <a:ea typeface="IPAexゴシック" panose="020B0500000000000000" pitchFamily="50" charset="-128"/>
            </a:endParaRPr>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55848" cy="369332"/>
          </a:xfrm>
          <a:prstGeom prst="rect">
            <a:avLst/>
          </a:prstGeom>
          <a:noFill/>
        </p:spPr>
        <p:txBody>
          <a:bodyPr wrap="none" rtlCol="0">
            <a:spAutoFit/>
          </a:bodyPr>
          <a:lstStyle/>
          <a:p>
            <a:r>
              <a:rPr lang="ja-JP" altLang="en-US" smtClean="0">
                <a:ea typeface="IPAexゴシック" panose="020B0500000000000000" pitchFamily="50" charset="-128"/>
              </a:rPr>
              <a:t>ユーザ端末</a:t>
            </a:r>
            <a:r>
              <a:rPr lang="en-US" altLang="ja-JP" smtClean="0">
                <a:ea typeface="IPAexゴシック" panose="020B0500000000000000" pitchFamily="50" charset="-128"/>
              </a:rPr>
              <a:t>2</a:t>
            </a:r>
          </a:p>
        </p:txBody>
      </p:sp>
      <p:cxnSp>
        <p:nvCxnSpPr>
          <p:cNvPr id="91" name="直線コネクタ 90"/>
          <p:cNvCxnSpPr/>
          <p:nvPr/>
        </p:nvCxnSpPr>
        <p:spPr>
          <a:xfrm flipH="1" flipV="1">
            <a:off x="6158105" y="3981301"/>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flipV="1">
            <a:off x="6059051" y="4065595"/>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2367680" y="4157224"/>
            <a:ext cx="717631" cy="488213"/>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6400321" y="3637093"/>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3506769" y="4448794"/>
            <a:ext cx="125746" cy="8524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5681436" y="4359908"/>
            <a:ext cx="669972" cy="94282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カギ線コネクタ 94"/>
          <p:cNvCxnSpPr/>
          <p:nvPr/>
        </p:nvCxnSpPr>
        <p:spPr>
          <a:xfrm rot="5400000" flipH="1" flipV="1">
            <a:off x="2506373" y="4840650"/>
            <a:ext cx="1460810" cy="430027"/>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カギ線コネクタ 95"/>
          <p:cNvCxnSpPr/>
          <p:nvPr/>
        </p:nvCxnSpPr>
        <p:spPr>
          <a:xfrm rot="16200000" flipV="1">
            <a:off x="4822101" y="4733272"/>
            <a:ext cx="1231205" cy="874388"/>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角丸四角形 87"/>
          <p:cNvSpPr/>
          <p:nvPr/>
        </p:nvSpPr>
        <p:spPr>
          <a:xfrm>
            <a:off x="3334025" y="5902756"/>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97" name="角丸四角形 96"/>
          <p:cNvSpPr/>
          <p:nvPr/>
        </p:nvSpPr>
        <p:spPr>
          <a:xfrm>
            <a:off x="3712418" y="5902756"/>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98" name="角丸四角形 97"/>
          <p:cNvSpPr/>
          <p:nvPr/>
        </p:nvSpPr>
        <p:spPr>
          <a:xfrm rot="10800000">
            <a:off x="6720567" y="5409568"/>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99" name="角丸四角形 98"/>
          <p:cNvSpPr/>
          <p:nvPr/>
        </p:nvSpPr>
        <p:spPr>
          <a:xfrm rot="10800000">
            <a:off x="6342174" y="5409568"/>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nvGrpSpPr>
          <p:cNvPr id="100" name="グループ化 99"/>
          <p:cNvGrpSpPr/>
          <p:nvPr/>
        </p:nvGrpSpPr>
        <p:grpSpPr>
          <a:xfrm>
            <a:off x="1196087" y="2946570"/>
            <a:ext cx="1484702" cy="1016292"/>
            <a:chOff x="1196087" y="2946570"/>
            <a:chExt cx="1484702" cy="1016292"/>
          </a:xfrm>
        </p:grpSpPr>
        <p:sp>
          <p:nvSpPr>
            <p:cNvPr id="101" name="テキスト ボックス 100"/>
            <p:cNvSpPr txBox="1"/>
            <p:nvPr/>
          </p:nvSpPr>
          <p:spPr>
            <a:xfrm>
              <a:off x="1196087" y="2946570"/>
              <a:ext cx="1484702"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ユーザ端末</a:t>
              </a:r>
              <a:r>
                <a:rPr lang="en-US" altLang="ja-JP" smtClean="0">
                  <a:latin typeface="IPAexゴシック" panose="020B0500000000000000" pitchFamily="50" charset="-128"/>
                  <a:ea typeface="IPAexゴシック" panose="020B0500000000000000" pitchFamily="50" charset="-128"/>
                </a:rPr>
                <a:t>1</a:t>
              </a:r>
            </a:p>
          </p:txBody>
        </p:sp>
        <p:pic>
          <p:nvPicPr>
            <p:cNvPr id="102"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35016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3" name="グループ化 102"/>
          <p:cNvGrpSpPr/>
          <p:nvPr/>
        </p:nvGrpSpPr>
        <p:grpSpPr>
          <a:xfrm>
            <a:off x="882642" y="4272138"/>
            <a:ext cx="1534530" cy="1379754"/>
            <a:chOff x="882642" y="4272138"/>
            <a:chExt cx="1534530" cy="1379754"/>
          </a:xfrm>
        </p:grpSpPr>
        <p:sp>
          <p:nvSpPr>
            <p:cNvPr id="104" name="角丸四角形 103"/>
            <p:cNvSpPr/>
            <p:nvPr/>
          </p:nvSpPr>
          <p:spPr>
            <a:xfrm>
              <a:off x="882642" y="4651684"/>
              <a:ext cx="1534530" cy="10002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05" name="角丸四角形 104"/>
            <p:cNvSpPr/>
            <p:nvPr/>
          </p:nvSpPr>
          <p:spPr>
            <a:xfrm>
              <a:off x="968260" y="4798049"/>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ea typeface="IPAexゴシック" panose="020B0500000000000000" pitchFamily="50" charset="-128"/>
                </a:rPr>
                <a:t>Web Server</a:t>
              </a:r>
              <a:endParaRPr kumimoji="1" lang="ja-JP" altLang="en-US">
                <a:solidFill>
                  <a:sysClr val="windowText" lastClr="000000"/>
                </a:solidFill>
                <a:ea typeface="IPAexゴシック" panose="020B0500000000000000" pitchFamily="50" charset="-128"/>
              </a:endParaRPr>
            </a:p>
          </p:txBody>
        </p:sp>
        <p:sp>
          <p:nvSpPr>
            <p:cNvPr id="106" name="角丸四角形 105"/>
            <p:cNvSpPr/>
            <p:nvPr/>
          </p:nvSpPr>
          <p:spPr>
            <a:xfrm>
              <a:off x="968260" y="5210516"/>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ja-JP">
                  <a:solidFill>
                    <a:prstClr val="black"/>
                  </a:solidFill>
                  <a:latin typeface="IPAexゴシック" panose="020B0500000000000000" pitchFamily="50" charset="-128"/>
                  <a:ea typeface="IPAexゴシック" panose="020B0500000000000000" pitchFamily="50" charset="-128"/>
                </a:rPr>
                <a:t>IP </a:t>
              </a:r>
              <a:r>
                <a:rPr lang="ja-JP" altLang="en-US">
                  <a:solidFill>
                    <a:prstClr val="black"/>
                  </a:solidFill>
                  <a:latin typeface="IPAexゴシック" panose="020B0500000000000000" pitchFamily="50" charset="-128"/>
                  <a:ea typeface="IPAexゴシック" panose="020B0500000000000000" pitchFamily="50" charset="-128"/>
                </a:rPr>
                <a:t>管理</a:t>
              </a:r>
            </a:p>
          </p:txBody>
        </p:sp>
        <p:sp>
          <p:nvSpPr>
            <p:cNvPr id="107" name="テキスト ボックス 106"/>
            <p:cNvSpPr txBox="1"/>
            <p:nvPr/>
          </p:nvSpPr>
          <p:spPr>
            <a:xfrm>
              <a:off x="945387" y="4272138"/>
              <a:ext cx="1409040" cy="369332"/>
            </a:xfrm>
            <a:prstGeom prst="rect">
              <a:avLst/>
            </a:prstGeom>
            <a:noFill/>
          </p:spPr>
          <p:txBody>
            <a:bodyPr wrap="none" rtlCol="0">
              <a:spAutoFit/>
            </a:bodyPr>
            <a:lstStyle/>
            <a:p>
              <a:r>
                <a:rPr lang="en-US" altLang="ja-JP" smtClean="0">
                  <a:ea typeface="IPAexゴシック" panose="020B0500000000000000" pitchFamily="50" charset="-128"/>
                </a:rPr>
                <a:t>VM Manager</a:t>
              </a:r>
              <a:endParaRPr kumimoji="1" lang="ja-JP" altLang="en-US">
                <a:ea typeface="IPAexゴシック" panose="020B0500000000000000" pitchFamily="50" charset="-128"/>
              </a:endParaRPr>
            </a:p>
          </p:txBody>
        </p:sp>
      </p:grpSp>
    </p:spTree>
    <p:extLst>
      <p:ext uri="{BB962C8B-B14F-4D97-AF65-F5344CB8AC3E}">
        <p14:creationId xmlns:p14="http://schemas.microsoft.com/office/powerpoint/2010/main" val="2270168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グループ化 80"/>
          <p:cNvGrpSpPr/>
          <p:nvPr/>
        </p:nvGrpSpPr>
        <p:grpSpPr>
          <a:xfrm>
            <a:off x="1196087" y="2946570"/>
            <a:ext cx="1484702" cy="1016292"/>
            <a:chOff x="1196087" y="2946570"/>
            <a:chExt cx="1484702" cy="1016292"/>
          </a:xfrm>
        </p:grpSpPr>
        <p:sp>
          <p:nvSpPr>
            <p:cNvPr id="82" name="テキスト ボックス 81"/>
            <p:cNvSpPr txBox="1"/>
            <p:nvPr/>
          </p:nvSpPr>
          <p:spPr>
            <a:xfrm>
              <a:off x="1196087" y="2946570"/>
              <a:ext cx="1484702"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ユーザ端末</a:t>
              </a:r>
              <a:r>
                <a:rPr lang="en-US" altLang="ja-JP" smtClean="0">
                  <a:latin typeface="IPAexゴシック" panose="020B0500000000000000" pitchFamily="50" charset="-128"/>
                  <a:ea typeface="IPAexゴシック" panose="020B0500000000000000" pitchFamily="50" charset="-128"/>
                </a:rPr>
                <a:t>1</a:t>
              </a:r>
            </a:p>
          </p:txBody>
        </p:sp>
        <p:pic>
          <p:nvPicPr>
            <p:cNvPr id="83"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35016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タイトル 1"/>
          <p:cNvSpPr>
            <a:spLocks noGrp="1"/>
          </p:cNvSpPr>
          <p:nvPr>
            <p:ph type="title"/>
          </p:nvPr>
        </p:nvSpPr>
        <p:spPr/>
        <p:txBody>
          <a:bodyPr/>
          <a:lstStyle/>
          <a:p>
            <a:r>
              <a:rPr lang="en-US" altLang="ja-JP" sz="3600" smtClean="0"/>
              <a:t>2.4 </a:t>
            </a:r>
            <a:r>
              <a:rPr lang="ja-JP" altLang="en-US" smtClean="0"/>
              <a:t>ユーザによるコンテナ要求</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11</a:t>
            </a:fld>
            <a:endParaRPr kumimoji="1" lang="ja-JP" altLang="en-US"/>
          </a:p>
        </p:txBody>
      </p:sp>
      <p:grpSp>
        <p:nvGrpSpPr>
          <p:cNvPr id="169" name="グループ化 168"/>
          <p:cNvGrpSpPr/>
          <p:nvPr/>
        </p:nvGrpSpPr>
        <p:grpSpPr>
          <a:xfrm>
            <a:off x="2152481" y="1530774"/>
            <a:ext cx="6066213" cy="4825577"/>
            <a:chOff x="2152481" y="1175181"/>
            <a:chExt cx="6066213" cy="4825577"/>
          </a:xfrm>
        </p:grpSpPr>
        <p:cxnSp>
          <p:nvCxnSpPr>
            <p:cNvPr id="170" name="直線コネクタ 169"/>
            <p:cNvCxnSpPr>
              <a:endCxn id="251"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stCxn id="251" idx="3"/>
              <a:endCxn id="246"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a:endCxn id="246"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テキスト ボックス 173"/>
            <p:cNvSpPr txBox="1"/>
            <p:nvPr/>
          </p:nvSpPr>
          <p:spPr>
            <a:xfrm>
              <a:off x="3571482" y="4656959"/>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sp>
          <p:nvSpPr>
            <p:cNvPr id="175" name="テキスト ボックス 174"/>
            <p:cNvSpPr txBox="1"/>
            <p:nvPr/>
          </p:nvSpPr>
          <p:spPr>
            <a:xfrm>
              <a:off x="3855182" y="2540386"/>
              <a:ext cx="1662571" cy="369332"/>
            </a:xfrm>
            <a:prstGeom prst="rect">
              <a:avLst/>
            </a:prstGeom>
            <a:noFill/>
          </p:spPr>
          <p:txBody>
            <a:bodyPr wrap="none" rtlCol="0">
              <a:spAutoFit/>
            </a:bodyPr>
            <a:lstStyle/>
            <a:p>
              <a:r>
                <a:rPr lang="en-US" altLang="ja-JP" smtClean="0">
                  <a:ea typeface="IPAexゴシック" panose="020B0500000000000000" pitchFamily="50" charset="-128"/>
                </a:rPr>
                <a:t>Switch Network</a:t>
              </a:r>
            </a:p>
          </p:txBody>
        </p:sp>
        <p:sp>
          <p:nvSpPr>
            <p:cNvPr id="177" name="テキスト ボックス 176"/>
            <p:cNvSpPr txBox="1"/>
            <p:nvPr/>
          </p:nvSpPr>
          <p:spPr>
            <a:xfrm>
              <a:off x="6835848" y="2496317"/>
              <a:ext cx="1338828" cy="369332"/>
            </a:xfrm>
            <a:prstGeom prst="rect">
              <a:avLst/>
            </a:prstGeom>
            <a:noFill/>
          </p:spPr>
          <p:txBody>
            <a:bodyPr wrap="none" rtlCol="0">
              <a:spAutoFit/>
            </a:bodyPr>
            <a:lstStyle/>
            <a:p>
              <a:r>
                <a:rPr lang="ja-JP" altLang="en-US" smtClean="0">
                  <a:ea typeface="IPAexゴシック" panose="020B0500000000000000" pitchFamily="50" charset="-128"/>
                </a:rPr>
                <a:t>管理用端末</a:t>
              </a:r>
              <a:endParaRPr lang="en-US" altLang="ja-JP" smtClean="0">
                <a:ea typeface="IPAexゴシック" panose="020B0500000000000000" pitchFamily="50" charset="-128"/>
              </a:endParaRPr>
            </a:p>
          </p:txBody>
        </p:sp>
        <p:sp>
          <p:nvSpPr>
            <p:cNvPr id="178" name="円/楕円 17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pic>
          <p:nvPicPr>
            <p:cNvPr id="18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1" name="図形グループ 122"/>
            <p:cNvGrpSpPr/>
            <p:nvPr/>
          </p:nvGrpSpPr>
          <p:grpSpPr>
            <a:xfrm>
              <a:off x="3231305" y="3441286"/>
              <a:ext cx="1138205" cy="359009"/>
              <a:chOff x="2832542" y="2161779"/>
              <a:chExt cx="1833091" cy="578187"/>
            </a:xfrm>
          </p:grpSpPr>
          <p:sp>
            <p:nvSpPr>
              <p:cNvPr id="247" name="角丸四角形 24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48" name="角丸四角形 24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49" name="角丸四角形 24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50" name="角丸四角形 24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51" name="フローチャート: 端子 25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82" name="図形グループ 123"/>
            <p:cNvGrpSpPr/>
            <p:nvPr/>
          </p:nvGrpSpPr>
          <p:grpSpPr>
            <a:xfrm>
              <a:off x="4831596" y="3441286"/>
              <a:ext cx="1138205" cy="359009"/>
              <a:chOff x="2832542" y="2161779"/>
              <a:chExt cx="1833091" cy="578187"/>
            </a:xfrm>
          </p:grpSpPr>
          <p:sp>
            <p:nvSpPr>
              <p:cNvPr id="242" name="角丸四角形 24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43" name="角丸四角形 24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44" name="角丸四角形 24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45" name="角丸四角形 24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46" name="フローチャート: 端子 24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83" name="図形グループ 124"/>
            <p:cNvGrpSpPr/>
            <p:nvPr/>
          </p:nvGrpSpPr>
          <p:grpSpPr>
            <a:xfrm>
              <a:off x="4046530" y="2878257"/>
              <a:ext cx="1138205" cy="359009"/>
              <a:chOff x="2832542" y="2161779"/>
              <a:chExt cx="1833091" cy="578187"/>
            </a:xfrm>
          </p:grpSpPr>
          <p:sp>
            <p:nvSpPr>
              <p:cNvPr id="237" name="角丸四角形 23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38" name="角丸四角形 23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39" name="角丸四角形 23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40" name="角丸四角形 23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41" name="フローチャート: 端子 24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sp>
          <p:nvSpPr>
            <p:cNvPr id="184" name="雲形吹き出し 18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85" name="直線コネクタ 18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テキスト ボックス 190"/>
            <p:cNvSpPr txBox="1"/>
            <p:nvPr/>
          </p:nvSpPr>
          <p:spPr>
            <a:xfrm>
              <a:off x="6434911" y="4684355"/>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cxnSp>
          <p:nvCxnSpPr>
            <p:cNvPr id="192" name="直線コネクタ 191"/>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3" name="図形グループ 138"/>
            <p:cNvGrpSpPr/>
            <p:nvPr/>
          </p:nvGrpSpPr>
          <p:grpSpPr>
            <a:xfrm>
              <a:off x="3021765" y="4947139"/>
              <a:ext cx="1727021" cy="1053619"/>
              <a:chOff x="491908" y="5075816"/>
              <a:chExt cx="2089695" cy="1274879"/>
            </a:xfrm>
          </p:grpSpPr>
          <p:sp>
            <p:nvSpPr>
              <p:cNvPr id="221" name="角丸四角形 22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222" name="直線コネクタ 22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224" name="正方形/長方形 22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25" name="正方形/長方形 22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26" name="テキスト ボックス 225"/>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227" name="テキスト ボックス 226"/>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228" name="図形グループ 169"/>
              <p:cNvGrpSpPr/>
              <p:nvPr/>
            </p:nvGrpSpPr>
            <p:grpSpPr>
              <a:xfrm>
                <a:off x="869743" y="5648682"/>
                <a:ext cx="781646" cy="457251"/>
                <a:chOff x="3578431" y="4446711"/>
                <a:chExt cx="1523207" cy="891053"/>
              </a:xfrm>
            </p:grpSpPr>
            <p:sp>
              <p:nvSpPr>
                <p:cNvPr id="229" name="角丸四角形 228"/>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230" name="直線コネクタ 22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31" name="角丸四角形 230"/>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232" name="直線コネクタ 23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4" name="カギ線コネクタ 193"/>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5" name="図形グループ 140"/>
            <p:cNvGrpSpPr/>
            <p:nvPr/>
          </p:nvGrpSpPr>
          <p:grpSpPr>
            <a:xfrm>
              <a:off x="5874896" y="4947139"/>
              <a:ext cx="1727021" cy="1053619"/>
              <a:chOff x="491908" y="5075816"/>
              <a:chExt cx="2089695" cy="1274879"/>
            </a:xfrm>
          </p:grpSpPr>
          <p:sp>
            <p:nvSpPr>
              <p:cNvPr id="205" name="角丸四角形 20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206" name="直線コネクタ 20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7" name="図形グループ 146"/>
              <p:cNvGrpSpPr/>
              <p:nvPr/>
            </p:nvGrpSpPr>
            <p:grpSpPr>
              <a:xfrm rot="10800000">
                <a:off x="1057315" y="5205088"/>
                <a:ext cx="781646" cy="457251"/>
                <a:chOff x="3578431" y="4446711"/>
                <a:chExt cx="1523207" cy="891053"/>
              </a:xfrm>
            </p:grpSpPr>
            <p:sp>
              <p:nvSpPr>
                <p:cNvPr id="217" name="角丸四角形 21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218" name="直線コネクタ 21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19" name="角丸四角形 21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220" name="直線コネクタ 21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8" name="正方形/長方形 20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09" name="正方形/長方形 20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10" name="テキスト ボックス 209"/>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211" name="テキスト ボックス 210"/>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212" name="図形グループ 152"/>
              <p:cNvGrpSpPr/>
              <p:nvPr/>
            </p:nvGrpSpPr>
            <p:grpSpPr>
              <a:xfrm>
                <a:off x="1031640" y="5648685"/>
                <a:ext cx="457856" cy="153163"/>
                <a:chOff x="3893919" y="4446711"/>
                <a:chExt cx="892231" cy="298471"/>
              </a:xfrm>
            </p:grpSpPr>
            <p:cxnSp>
              <p:nvCxnSpPr>
                <p:cNvPr id="214" name="直線コネクタ 21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6" name="カギ線コネクタ 195"/>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6838449" y="4039217"/>
              <a:ext cx="1126206" cy="369332"/>
            </a:xfrm>
            <a:prstGeom prst="rect">
              <a:avLst/>
            </a:prstGeom>
            <a:noFill/>
          </p:spPr>
          <p:txBody>
            <a:bodyPr wrap="none" rtlCol="0">
              <a:spAutoFit/>
            </a:bodyPr>
            <a:lstStyle/>
            <a:p>
              <a:r>
                <a:rPr lang="en-US" altLang="ja-JP" smtClean="0">
                  <a:ea typeface="IPAexゴシック" panose="020B0500000000000000" pitchFamily="50" charset="-128"/>
                </a:rPr>
                <a:t>Controller</a:t>
              </a:r>
              <a:endParaRPr kumimoji="1" lang="ja-JP" altLang="en-US">
                <a:ea typeface="IPAexゴシック" panose="020B0500000000000000" pitchFamily="50" charset="-128"/>
              </a:endParaRPr>
            </a:p>
          </p:txBody>
        </p:sp>
        <p:cxnSp>
          <p:nvCxnSpPr>
            <p:cNvPr id="198" name="直線コネクタ 197"/>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endCxn id="18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0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テキスト ボックス 202"/>
            <p:cNvSpPr txBox="1"/>
            <p:nvPr/>
          </p:nvSpPr>
          <p:spPr>
            <a:xfrm>
              <a:off x="6479635" y="1175181"/>
              <a:ext cx="1455848" cy="369332"/>
            </a:xfrm>
            <a:prstGeom prst="rect">
              <a:avLst/>
            </a:prstGeom>
            <a:noFill/>
          </p:spPr>
          <p:txBody>
            <a:bodyPr wrap="none" rtlCol="0">
              <a:spAutoFit/>
            </a:bodyPr>
            <a:lstStyle/>
            <a:p>
              <a:r>
                <a:rPr lang="ja-JP" altLang="en-US" smtClean="0">
                  <a:ea typeface="IPAexゴシック" panose="020B0500000000000000" pitchFamily="50" charset="-128"/>
                </a:rPr>
                <a:t>ユーザ端末</a:t>
              </a:r>
              <a:r>
                <a:rPr lang="en-US" altLang="ja-JP" smtClean="0">
                  <a:ea typeface="IPAexゴシック" panose="020B0500000000000000" pitchFamily="50" charset="-128"/>
                </a:rPr>
                <a:t>2</a:t>
              </a:r>
            </a:p>
          </p:txBody>
        </p:sp>
      </p:grpSp>
      <p:cxnSp>
        <p:nvCxnSpPr>
          <p:cNvPr id="270" name="直線コネクタ 269"/>
          <p:cNvCxnSpPr/>
          <p:nvPr/>
        </p:nvCxnSpPr>
        <p:spPr>
          <a:xfrm flipV="1">
            <a:off x="2367680" y="4157224"/>
            <a:ext cx="717631" cy="488213"/>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直線コネクタ 268"/>
          <p:cNvCxnSpPr/>
          <p:nvPr/>
        </p:nvCxnSpPr>
        <p:spPr>
          <a:xfrm>
            <a:off x="2152481" y="3850157"/>
            <a:ext cx="850421" cy="126652"/>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p:nvGrpSpPr>
        <p:grpSpPr>
          <a:xfrm>
            <a:off x="882642" y="4272138"/>
            <a:ext cx="1534530" cy="1379754"/>
            <a:chOff x="882642" y="4272138"/>
            <a:chExt cx="1534530" cy="1379754"/>
          </a:xfrm>
        </p:grpSpPr>
        <p:sp>
          <p:nvSpPr>
            <p:cNvPr id="85" name="角丸四角形 84"/>
            <p:cNvSpPr/>
            <p:nvPr/>
          </p:nvSpPr>
          <p:spPr>
            <a:xfrm>
              <a:off x="882642" y="4651684"/>
              <a:ext cx="1534530" cy="10002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86" name="角丸四角形 85"/>
            <p:cNvSpPr/>
            <p:nvPr/>
          </p:nvSpPr>
          <p:spPr>
            <a:xfrm>
              <a:off x="968260" y="4798049"/>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ea typeface="IPAexゴシック" panose="020B0500000000000000" pitchFamily="50" charset="-128"/>
                </a:rPr>
                <a:t>Web Server</a:t>
              </a:r>
              <a:endParaRPr kumimoji="1" lang="ja-JP" altLang="en-US">
                <a:solidFill>
                  <a:sysClr val="windowText" lastClr="000000"/>
                </a:solidFill>
                <a:ea typeface="IPAexゴシック" panose="020B0500000000000000" pitchFamily="50" charset="-128"/>
              </a:endParaRPr>
            </a:p>
          </p:txBody>
        </p:sp>
        <p:sp>
          <p:nvSpPr>
            <p:cNvPr id="87" name="角丸四角形 86"/>
            <p:cNvSpPr/>
            <p:nvPr/>
          </p:nvSpPr>
          <p:spPr>
            <a:xfrm>
              <a:off x="968260" y="5210516"/>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ja-JP">
                  <a:solidFill>
                    <a:prstClr val="black"/>
                  </a:solidFill>
                  <a:latin typeface="IPAexゴシック" panose="020B0500000000000000" pitchFamily="50" charset="-128"/>
                  <a:ea typeface="IPAexゴシック" panose="020B0500000000000000" pitchFamily="50" charset="-128"/>
                </a:rPr>
                <a:t>IP </a:t>
              </a:r>
              <a:r>
                <a:rPr lang="ja-JP" altLang="en-US">
                  <a:solidFill>
                    <a:prstClr val="black"/>
                  </a:solidFill>
                  <a:latin typeface="IPAexゴシック" panose="020B0500000000000000" pitchFamily="50" charset="-128"/>
                  <a:ea typeface="IPAexゴシック" panose="020B0500000000000000" pitchFamily="50" charset="-128"/>
                </a:rPr>
                <a:t>管理</a:t>
              </a:r>
            </a:p>
          </p:txBody>
        </p:sp>
        <p:sp>
          <p:nvSpPr>
            <p:cNvPr id="88" name="テキスト ボックス 87"/>
            <p:cNvSpPr txBox="1"/>
            <p:nvPr/>
          </p:nvSpPr>
          <p:spPr>
            <a:xfrm>
              <a:off x="945387" y="4272138"/>
              <a:ext cx="1409040" cy="369332"/>
            </a:xfrm>
            <a:prstGeom prst="rect">
              <a:avLst/>
            </a:prstGeom>
            <a:noFill/>
          </p:spPr>
          <p:txBody>
            <a:bodyPr wrap="none" rtlCol="0">
              <a:spAutoFit/>
            </a:bodyPr>
            <a:lstStyle/>
            <a:p>
              <a:r>
                <a:rPr lang="en-US" altLang="ja-JP" smtClean="0">
                  <a:ea typeface="IPAexゴシック" panose="020B0500000000000000" pitchFamily="50" charset="-128"/>
                </a:rPr>
                <a:t>VM Manager</a:t>
              </a:r>
              <a:endParaRPr kumimoji="1" lang="ja-JP" altLang="en-US">
                <a:ea typeface="IPAexゴシック" panose="020B0500000000000000" pitchFamily="50" charset="-128"/>
              </a:endParaRPr>
            </a:p>
          </p:txBody>
        </p:sp>
      </p:grpSp>
    </p:spTree>
    <p:extLst>
      <p:ext uri="{BB962C8B-B14F-4D97-AF65-F5344CB8AC3E}">
        <p14:creationId xmlns:p14="http://schemas.microsoft.com/office/powerpoint/2010/main" val="136648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smtClean="0"/>
              <a:t>2.5	</a:t>
            </a:r>
            <a:r>
              <a:rPr lang="ja-JP" altLang="en-US" smtClean="0"/>
              <a:t>コンテナ立ち上げ要求</a:t>
            </a:r>
            <a:endParaRPr kumimoji="1" lang="ja-JP" altLang="en-US"/>
          </a:p>
        </p:txBody>
      </p:sp>
      <p:sp>
        <p:nvSpPr>
          <p:cNvPr id="5" name="コンテンツ プレースホルダー 4"/>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12</a:t>
            </a:fld>
            <a:endParaRPr kumimoji="1" lang="ja-JP" altLang="en-US"/>
          </a:p>
        </p:txBody>
      </p:sp>
      <p:grpSp>
        <p:nvGrpSpPr>
          <p:cNvPr id="86" name="グループ化 85"/>
          <p:cNvGrpSpPr/>
          <p:nvPr/>
        </p:nvGrpSpPr>
        <p:grpSpPr>
          <a:xfrm>
            <a:off x="2152481" y="1530774"/>
            <a:ext cx="6066213" cy="4825577"/>
            <a:chOff x="2152481" y="1175181"/>
            <a:chExt cx="6066213" cy="4825577"/>
          </a:xfrm>
        </p:grpSpPr>
        <p:cxnSp>
          <p:nvCxnSpPr>
            <p:cNvPr id="87" name="直線コネクタ 86"/>
            <p:cNvCxnSpPr>
              <a:endCxn id="168"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168" idx="3"/>
              <a:endCxn id="163"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endCxn id="163"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3571482" y="4656959"/>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sp>
          <p:nvSpPr>
            <p:cNvPr id="92" name="テキスト ボックス 91"/>
            <p:cNvSpPr txBox="1"/>
            <p:nvPr/>
          </p:nvSpPr>
          <p:spPr>
            <a:xfrm>
              <a:off x="3855182" y="2540386"/>
              <a:ext cx="1662571" cy="369332"/>
            </a:xfrm>
            <a:prstGeom prst="rect">
              <a:avLst/>
            </a:prstGeom>
            <a:noFill/>
          </p:spPr>
          <p:txBody>
            <a:bodyPr wrap="none" rtlCol="0">
              <a:spAutoFit/>
            </a:bodyPr>
            <a:lstStyle/>
            <a:p>
              <a:r>
                <a:rPr lang="en-US" altLang="ja-JP" smtClean="0">
                  <a:ea typeface="IPAexゴシック" panose="020B0500000000000000" pitchFamily="50" charset="-128"/>
                </a:rPr>
                <a:t>Switch Network</a:t>
              </a:r>
            </a:p>
          </p:txBody>
        </p:sp>
        <p:sp>
          <p:nvSpPr>
            <p:cNvPr id="94" name="テキスト ボックス 93"/>
            <p:cNvSpPr txBox="1"/>
            <p:nvPr/>
          </p:nvSpPr>
          <p:spPr>
            <a:xfrm>
              <a:off x="6835848" y="2496317"/>
              <a:ext cx="1338828" cy="369332"/>
            </a:xfrm>
            <a:prstGeom prst="rect">
              <a:avLst/>
            </a:prstGeom>
            <a:noFill/>
          </p:spPr>
          <p:txBody>
            <a:bodyPr wrap="none" rtlCol="0">
              <a:spAutoFit/>
            </a:bodyPr>
            <a:lstStyle/>
            <a:p>
              <a:r>
                <a:rPr lang="ja-JP" altLang="en-US" smtClean="0">
                  <a:ea typeface="IPAexゴシック" panose="020B0500000000000000" pitchFamily="50" charset="-128"/>
                </a:rPr>
                <a:t>管理用端末</a:t>
              </a:r>
              <a:endParaRPr lang="en-US" altLang="ja-JP" smtClean="0">
                <a:ea typeface="IPAexゴシック" panose="020B0500000000000000" pitchFamily="50" charset="-128"/>
              </a:endParaRPr>
            </a:p>
          </p:txBody>
        </p:sp>
        <p:sp>
          <p:nvSpPr>
            <p:cNvPr id="95" name="円/楕円 94"/>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pic>
          <p:nvPicPr>
            <p:cNvPr id="97"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 name="図形グループ 122"/>
            <p:cNvGrpSpPr/>
            <p:nvPr/>
          </p:nvGrpSpPr>
          <p:grpSpPr>
            <a:xfrm>
              <a:off x="3231305" y="3441286"/>
              <a:ext cx="1138205" cy="359009"/>
              <a:chOff x="2832542" y="2161779"/>
              <a:chExt cx="1833091" cy="578187"/>
            </a:xfrm>
          </p:grpSpPr>
          <p:sp>
            <p:nvSpPr>
              <p:cNvPr id="164" name="角丸四角形 16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5" name="角丸四角形 16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6" name="角丸四角形 16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7" name="角丸四角形 16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8" name="フローチャート: 端子 16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99" name="図形グループ 123"/>
            <p:cNvGrpSpPr/>
            <p:nvPr/>
          </p:nvGrpSpPr>
          <p:grpSpPr>
            <a:xfrm>
              <a:off x="4831596" y="3441286"/>
              <a:ext cx="1138205" cy="359009"/>
              <a:chOff x="2832542" y="2161779"/>
              <a:chExt cx="1833091" cy="578187"/>
            </a:xfrm>
          </p:grpSpPr>
          <p:sp>
            <p:nvSpPr>
              <p:cNvPr id="159" name="角丸四角形 15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0" name="角丸四角形 15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1" name="角丸四角形 16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2" name="角丸四角形 16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3" name="フローチャート: 端子 16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00" name="図形グループ 124"/>
            <p:cNvGrpSpPr/>
            <p:nvPr/>
          </p:nvGrpSpPr>
          <p:grpSpPr>
            <a:xfrm>
              <a:off x="4046530" y="2878257"/>
              <a:ext cx="1138205" cy="359009"/>
              <a:chOff x="2832542" y="2161779"/>
              <a:chExt cx="1833091" cy="578187"/>
            </a:xfrm>
          </p:grpSpPr>
          <p:sp>
            <p:nvSpPr>
              <p:cNvPr id="154" name="角丸四角形 15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5" name="角丸四角形 15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6" name="角丸四角形 15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7" name="角丸四角形 15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8" name="フローチャート: 端子 15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sp>
          <p:nvSpPr>
            <p:cNvPr id="101" name="雲形吹き出し 100"/>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02" name="直線コネクタ 101"/>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テキスト ボックス 107"/>
            <p:cNvSpPr txBox="1"/>
            <p:nvPr/>
          </p:nvSpPr>
          <p:spPr>
            <a:xfrm>
              <a:off x="6434911" y="4684355"/>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cxnSp>
          <p:nvCxnSpPr>
            <p:cNvPr id="109" name="直線コネクタ 108"/>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図形グループ 138"/>
            <p:cNvGrpSpPr/>
            <p:nvPr/>
          </p:nvGrpSpPr>
          <p:grpSpPr>
            <a:xfrm>
              <a:off x="3021765" y="4947139"/>
              <a:ext cx="1727021" cy="1053619"/>
              <a:chOff x="491908" y="5075816"/>
              <a:chExt cx="2089695" cy="1274879"/>
            </a:xfrm>
          </p:grpSpPr>
          <p:sp>
            <p:nvSpPr>
              <p:cNvPr id="138" name="角丸四角形 13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39" name="直線コネクタ 138"/>
              <p:cNvCxnSpPr>
                <a:stCxn id="141" idx="3"/>
              </p:cNvCxnSpPr>
              <p:nvPr/>
            </p:nvCxnSpPr>
            <p:spPr>
              <a:xfrm>
                <a:off x="645069" y="5660651"/>
                <a:ext cx="1575213"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正方形/長方形 14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42" name="正方形/長方形 14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43" name="テキスト ボックス 142"/>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144" name="テキスト ボックス 143"/>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145" name="図形グループ 169"/>
              <p:cNvGrpSpPr/>
              <p:nvPr/>
            </p:nvGrpSpPr>
            <p:grpSpPr>
              <a:xfrm>
                <a:off x="869743" y="5648682"/>
                <a:ext cx="781646" cy="457251"/>
                <a:chOff x="3578431" y="4446711"/>
                <a:chExt cx="1523207" cy="891053"/>
              </a:xfrm>
            </p:grpSpPr>
            <p:sp>
              <p:nvSpPr>
                <p:cNvPr id="146" name="角丸四角形 14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47" name="直線コネクタ 14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8" name="角丸四角形 14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49" name="直線コネクタ 14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1" name="カギ線コネクタ 110"/>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 name="図形グループ 140"/>
            <p:cNvGrpSpPr/>
            <p:nvPr/>
          </p:nvGrpSpPr>
          <p:grpSpPr>
            <a:xfrm>
              <a:off x="5874896" y="4947139"/>
              <a:ext cx="1727021" cy="1053619"/>
              <a:chOff x="491908" y="5075816"/>
              <a:chExt cx="2089695" cy="1274879"/>
            </a:xfrm>
          </p:grpSpPr>
          <p:sp>
            <p:nvSpPr>
              <p:cNvPr id="122" name="角丸四角形 121"/>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23" name="直線コネクタ 122"/>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4" name="図形グループ 146"/>
              <p:cNvGrpSpPr/>
              <p:nvPr/>
            </p:nvGrpSpPr>
            <p:grpSpPr>
              <a:xfrm rot="10800000">
                <a:off x="1057315" y="5205088"/>
                <a:ext cx="781646" cy="457251"/>
                <a:chOff x="3578431" y="4446711"/>
                <a:chExt cx="1523207" cy="891053"/>
              </a:xfrm>
            </p:grpSpPr>
            <p:sp>
              <p:nvSpPr>
                <p:cNvPr id="134" name="角丸四角形 133"/>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35" name="直線コネクタ 134"/>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36" name="角丸四角形 135"/>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37" name="直線コネクタ 136"/>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5" name="正方形/長方形 124"/>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26" name="正方形/長方形 125"/>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27" name="テキスト ボックス 126"/>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128" name="テキスト ボックス 127"/>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129" name="図形グループ 152"/>
              <p:cNvGrpSpPr/>
              <p:nvPr/>
            </p:nvGrpSpPr>
            <p:grpSpPr>
              <a:xfrm>
                <a:off x="1031640" y="5648685"/>
                <a:ext cx="457856" cy="153163"/>
                <a:chOff x="3893919" y="4446711"/>
                <a:chExt cx="892231" cy="298471"/>
              </a:xfrm>
            </p:grpSpPr>
            <p:cxnSp>
              <p:nvCxnSpPr>
                <p:cNvPr id="131" name="直線コネクタ 13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3" name="カギ線コネクタ 112"/>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6838449" y="4039217"/>
              <a:ext cx="1126206" cy="369332"/>
            </a:xfrm>
            <a:prstGeom prst="rect">
              <a:avLst/>
            </a:prstGeom>
            <a:noFill/>
          </p:spPr>
          <p:txBody>
            <a:bodyPr wrap="none" rtlCol="0">
              <a:spAutoFit/>
            </a:bodyPr>
            <a:lstStyle/>
            <a:p>
              <a:r>
                <a:rPr lang="en-US" altLang="ja-JP" smtClean="0">
                  <a:ea typeface="IPAexゴシック" panose="020B0500000000000000" pitchFamily="50" charset="-128"/>
                </a:rPr>
                <a:t>Controller</a:t>
              </a:r>
              <a:endParaRPr kumimoji="1" lang="ja-JP" altLang="en-US">
                <a:ea typeface="IPAexゴシック" panose="020B0500000000000000" pitchFamily="50" charset="-128"/>
              </a:endParaRPr>
            </a:p>
          </p:txBody>
        </p:sp>
        <p:cxnSp>
          <p:nvCxnSpPr>
            <p:cNvPr id="115" name="直線コネクタ 114"/>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endCxn id="101"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19"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テキスト ボックス 119"/>
            <p:cNvSpPr txBox="1"/>
            <p:nvPr/>
          </p:nvSpPr>
          <p:spPr>
            <a:xfrm>
              <a:off x="6479635" y="1175181"/>
              <a:ext cx="1455848" cy="369332"/>
            </a:xfrm>
            <a:prstGeom prst="rect">
              <a:avLst/>
            </a:prstGeom>
            <a:noFill/>
          </p:spPr>
          <p:txBody>
            <a:bodyPr wrap="none" rtlCol="0">
              <a:spAutoFit/>
            </a:bodyPr>
            <a:lstStyle/>
            <a:p>
              <a:r>
                <a:rPr lang="ja-JP" altLang="en-US" smtClean="0">
                  <a:ea typeface="IPAexゴシック" panose="020B0500000000000000" pitchFamily="50" charset="-128"/>
                </a:rPr>
                <a:t>ユーザ端末</a:t>
              </a:r>
              <a:r>
                <a:rPr lang="en-US" altLang="ja-JP" smtClean="0">
                  <a:ea typeface="IPAexゴシック" panose="020B0500000000000000" pitchFamily="50" charset="-128"/>
                </a:rPr>
                <a:t>2</a:t>
              </a:r>
            </a:p>
          </p:txBody>
        </p:sp>
      </p:grpSp>
      <p:cxnSp>
        <p:nvCxnSpPr>
          <p:cNvPr id="268" name="直線コネクタ 267"/>
          <p:cNvCxnSpPr/>
          <p:nvPr/>
        </p:nvCxnSpPr>
        <p:spPr>
          <a:xfrm flipV="1">
            <a:off x="2383129" y="4184373"/>
            <a:ext cx="704672" cy="461064"/>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518744" y="4384585"/>
            <a:ext cx="118594" cy="909619"/>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1" name="グループ化 80"/>
          <p:cNvGrpSpPr/>
          <p:nvPr/>
        </p:nvGrpSpPr>
        <p:grpSpPr>
          <a:xfrm>
            <a:off x="1196087" y="2946570"/>
            <a:ext cx="1484702" cy="1016292"/>
            <a:chOff x="1196087" y="2946570"/>
            <a:chExt cx="1484702" cy="1016292"/>
          </a:xfrm>
        </p:grpSpPr>
        <p:sp>
          <p:nvSpPr>
            <p:cNvPr id="82" name="テキスト ボックス 81"/>
            <p:cNvSpPr txBox="1"/>
            <p:nvPr/>
          </p:nvSpPr>
          <p:spPr>
            <a:xfrm>
              <a:off x="1196087" y="2946570"/>
              <a:ext cx="1484702"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ユーザ端末</a:t>
              </a:r>
              <a:r>
                <a:rPr lang="en-US" altLang="ja-JP" smtClean="0">
                  <a:latin typeface="IPAexゴシック" panose="020B0500000000000000" pitchFamily="50" charset="-128"/>
                  <a:ea typeface="IPAexゴシック" panose="020B0500000000000000" pitchFamily="50" charset="-128"/>
                </a:rPr>
                <a:t>1</a:t>
              </a:r>
            </a:p>
          </p:txBody>
        </p:sp>
        <p:pic>
          <p:nvPicPr>
            <p:cNvPr id="83"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35016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4" name="グループ化 83"/>
          <p:cNvGrpSpPr/>
          <p:nvPr/>
        </p:nvGrpSpPr>
        <p:grpSpPr>
          <a:xfrm>
            <a:off x="882642" y="4272138"/>
            <a:ext cx="1534530" cy="1379754"/>
            <a:chOff x="882642" y="4272138"/>
            <a:chExt cx="1534530" cy="1379754"/>
          </a:xfrm>
        </p:grpSpPr>
        <p:sp>
          <p:nvSpPr>
            <p:cNvPr id="85" name="角丸四角形 84"/>
            <p:cNvSpPr/>
            <p:nvPr/>
          </p:nvSpPr>
          <p:spPr>
            <a:xfrm>
              <a:off x="882642" y="4651684"/>
              <a:ext cx="1534530" cy="10002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21" name="角丸四角形 120"/>
            <p:cNvSpPr/>
            <p:nvPr/>
          </p:nvSpPr>
          <p:spPr>
            <a:xfrm>
              <a:off x="968260" y="4798049"/>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ea typeface="IPAexゴシック" panose="020B0500000000000000" pitchFamily="50" charset="-128"/>
                </a:rPr>
                <a:t>Web Server</a:t>
              </a:r>
              <a:endParaRPr kumimoji="1" lang="ja-JP" altLang="en-US">
                <a:solidFill>
                  <a:sysClr val="windowText" lastClr="000000"/>
                </a:solidFill>
                <a:ea typeface="IPAexゴシック" panose="020B0500000000000000" pitchFamily="50" charset="-128"/>
              </a:endParaRPr>
            </a:p>
          </p:txBody>
        </p:sp>
        <p:sp>
          <p:nvSpPr>
            <p:cNvPr id="130" name="角丸四角形 129"/>
            <p:cNvSpPr/>
            <p:nvPr/>
          </p:nvSpPr>
          <p:spPr>
            <a:xfrm>
              <a:off x="968260" y="5210516"/>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ja-JP">
                  <a:solidFill>
                    <a:prstClr val="black"/>
                  </a:solidFill>
                  <a:latin typeface="IPAexゴシック" panose="020B0500000000000000" pitchFamily="50" charset="-128"/>
                  <a:ea typeface="IPAexゴシック" panose="020B0500000000000000" pitchFamily="50" charset="-128"/>
                </a:rPr>
                <a:t>IP </a:t>
              </a:r>
              <a:r>
                <a:rPr lang="ja-JP" altLang="en-US">
                  <a:solidFill>
                    <a:prstClr val="black"/>
                  </a:solidFill>
                  <a:latin typeface="IPAexゴシック" panose="020B0500000000000000" pitchFamily="50" charset="-128"/>
                  <a:ea typeface="IPAexゴシック" panose="020B0500000000000000" pitchFamily="50" charset="-128"/>
                </a:rPr>
                <a:t>管理</a:t>
              </a:r>
            </a:p>
          </p:txBody>
        </p:sp>
        <p:sp>
          <p:nvSpPr>
            <p:cNvPr id="132" name="テキスト ボックス 131"/>
            <p:cNvSpPr txBox="1"/>
            <p:nvPr/>
          </p:nvSpPr>
          <p:spPr>
            <a:xfrm>
              <a:off x="945387" y="4272138"/>
              <a:ext cx="1409040" cy="369332"/>
            </a:xfrm>
            <a:prstGeom prst="rect">
              <a:avLst/>
            </a:prstGeom>
            <a:noFill/>
          </p:spPr>
          <p:txBody>
            <a:bodyPr wrap="none" rtlCol="0">
              <a:spAutoFit/>
            </a:bodyPr>
            <a:lstStyle/>
            <a:p>
              <a:r>
                <a:rPr lang="en-US" altLang="ja-JP" smtClean="0">
                  <a:ea typeface="IPAexゴシック" panose="020B0500000000000000" pitchFamily="50" charset="-128"/>
                </a:rPr>
                <a:t>VM Manager</a:t>
              </a:r>
              <a:endParaRPr kumimoji="1" lang="ja-JP" altLang="en-US">
                <a:ea typeface="IPAexゴシック" panose="020B0500000000000000" pitchFamily="50" charset="-128"/>
              </a:endParaRPr>
            </a:p>
          </p:txBody>
        </p:sp>
      </p:grpSp>
    </p:spTree>
    <p:extLst>
      <p:ext uri="{BB962C8B-B14F-4D97-AF65-F5344CB8AC3E}">
        <p14:creationId xmlns:p14="http://schemas.microsoft.com/office/powerpoint/2010/main" val="3494979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円/楕円 101"/>
          <p:cNvSpPr/>
          <p:nvPr/>
        </p:nvSpPr>
        <p:spPr>
          <a:xfrm>
            <a:off x="836927" y="2791565"/>
            <a:ext cx="2022080" cy="139710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nvGrpSpPr>
          <p:cNvPr id="88" name="グループ化 87"/>
          <p:cNvGrpSpPr/>
          <p:nvPr/>
        </p:nvGrpSpPr>
        <p:grpSpPr>
          <a:xfrm>
            <a:off x="1105616" y="2981970"/>
            <a:ext cx="1484702" cy="1016292"/>
            <a:chOff x="1196087" y="2946570"/>
            <a:chExt cx="1484702" cy="1016292"/>
          </a:xfrm>
        </p:grpSpPr>
        <p:sp>
          <p:nvSpPr>
            <p:cNvPr id="99" name="テキスト ボックス 98"/>
            <p:cNvSpPr txBox="1"/>
            <p:nvPr/>
          </p:nvSpPr>
          <p:spPr>
            <a:xfrm>
              <a:off x="1196087" y="2946570"/>
              <a:ext cx="1484702"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ユーザ端末</a:t>
              </a:r>
              <a:r>
                <a:rPr lang="en-US" altLang="ja-JP" smtClean="0">
                  <a:latin typeface="IPAexゴシック" panose="020B0500000000000000" pitchFamily="50" charset="-128"/>
                  <a:ea typeface="IPAexゴシック" panose="020B0500000000000000" pitchFamily="50" charset="-128"/>
                </a:rPr>
                <a:t>1</a:t>
              </a:r>
            </a:p>
          </p:txBody>
        </p:sp>
        <p:pic>
          <p:nvPicPr>
            <p:cNvPr id="127"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35016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6" name="円/楕円 175"/>
          <p:cNvSpPr/>
          <p:nvPr/>
        </p:nvSpPr>
        <p:spPr>
          <a:xfrm rot="16509744">
            <a:off x="3529199" y="5172369"/>
            <a:ext cx="545815" cy="76425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 name="タイトル 1"/>
          <p:cNvSpPr>
            <a:spLocks noGrp="1"/>
          </p:cNvSpPr>
          <p:nvPr>
            <p:ph type="title"/>
          </p:nvPr>
        </p:nvSpPr>
        <p:spPr/>
        <p:txBody>
          <a:bodyPr/>
          <a:lstStyle/>
          <a:p>
            <a:r>
              <a:rPr kumimoji="1" lang="en-US" altLang="ja-JP" smtClean="0"/>
              <a:t>2.6 </a:t>
            </a:r>
            <a:r>
              <a:rPr kumimoji="1" lang="ja-JP" altLang="en-US" smtClean="0"/>
              <a:t>スライス形成</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13</a:t>
            </a:fld>
            <a:endParaRPr kumimoji="1" lang="ja-JP" altLang="en-US"/>
          </a:p>
        </p:txBody>
      </p:sp>
      <p:cxnSp>
        <p:nvCxnSpPr>
          <p:cNvPr id="90" name="直線矢印コネクタ 89"/>
          <p:cNvCxnSpPr>
            <a:endCxn id="159" idx="3"/>
          </p:cNvCxnSpPr>
          <p:nvPr/>
        </p:nvCxnSpPr>
        <p:spPr>
          <a:xfrm flipH="1" flipV="1">
            <a:off x="5184735" y="3413355"/>
            <a:ext cx="1934173" cy="90169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9" name="グループ化 88"/>
          <p:cNvGrpSpPr/>
          <p:nvPr/>
        </p:nvGrpSpPr>
        <p:grpSpPr>
          <a:xfrm>
            <a:off x="2152481" y="1530774"/>
            <a:ext cx="6066213" cy="4825577"/>
            <a:chOff x="2152481" y="1175181"/>
            <a:chExt cx="6066213" cy="4825577"/>
          </a:xfrm>
        </p:grpSpPr>
        <p:cxnSp>
          <p:nvCxnSpPr>
            <p:cNvPr id="91" name="直線コネクタ 90"/>
            <p:cNvCxnSpPr>
              <a:endCxn id="169"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169" idx="3"/>
              <a:endCxn id="164"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endCxn id="164"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3571482" y="4656959"/>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sp>
          <p:nvSpPr>
            <p:cNvPr id="96" name="テキスト ボックス 95"/>
            <p:cNvSpPr txBox="1"/>
            <p:nvPr/>
          </p:nvSpPr>
          <p:spPr>
            <a:xfrm>
              <a:off x="3855182" y="2540386"/>
              <a:ext cx="1662571" cy="369332"/>
            </a:xfrm>
            <a:prstGeom prst="rect">
              <a:avLst/>
            </a:prstGeom>
            <a:noFill/>
          </p:spPr>
          <p:txBody>
            <a:bodyPr wrap="none" rtlCol="0">
              <a:spAutoFit/>
            </a:bodyPr>
            <a:lstStyle/>
            <a:p>
              <a:r>
                <a:rPr lang="en-US" altLang="ja-JP" smtClean="0">
                  <a:ea typeface="IPAexゴシック" panose="020B0500000000000000" pitchFamily="50" charset="-128"/>
                </a:rPr>
                <a:t>Switch Network</a:t>
              </a:r>
            </a:p>
          </p:txBody>
        </p:sp>
        <p:sp>
          <p:nvSpPr>
            <p:cNvPr id="98" name="テキスト ボックス 97"/>
            <p:cNvSpPr txBox="1"/>
            <p:nvPr/>
          </p:nvSpPr>
          <p:spPr>
            <a:xfrm>
              <a:off x="6835848" y="2496317"/>
              <a:ext cx="1338828" cy="369332"/>
            </a:xfrm>
            <a:prstGeom prst="rect">
              <a:avLst/>
            </a:prstGeom>
            <a:noFill/>
          </p:spPr>
          <p:txBody>
            <a:bodyPr wrap="none" rtlCol="0">
              <a:spAutoFit/>
            </a:bodyPr>
            <a:lstStyle/>
            <a:p>
              <a:r>
                <a:rPr lang="ja-JP" altLang="en-US" smtClean="0">
                  <a:ea typeface="IPAexゴシック" panose="020B0500000000000000" pitchFamily="50" charset="-128"/>
                </a:rPr>
                <a:t>管理用端末</a:t>
              </a:r>
              <a:endParaRPr lang="en-US" altLang="ja-JP" smtClean="0">
                <a:ea typeface="IPAexゴシック" panose="020B0500000000000000" pitchFamily="50" charset="-128"/>
              </a:endParaRPr>
            </a:p>
          </p:txBody>
        </p:sp>
        <p:sp>
          <p:nvSpPr>
            <p:cNvPr id="100" name="円/楕円 99"/>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pic>
          <p:nvPicPr>
            <p:cNvPr id="103"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 name="図形グループ 122"/>
            <p:cNvGrpSpPr/>
            <p:nvPr/>
          </p:nvGrpSpPr>
          <p:grpSpPr>
            <a:xfrm>
              <a:off x="3231305" y="3441286"/>
              <a:ext cx="1138205" cy="359009"/>
              <a:chOff x="2832542" y="2161779"/>
              <a:chExt cx="1833091" cy="578187"/>
            </a:xfrm>
          </p:grpSpPr>
          <p:sp>
            <p:nvSpPr>
              <p:cNvPr id="165" name="角丸四角形 16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6" name="角丸四角形 16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7" name="角丸四角形 16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8" name="角丸四角形 16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9" name="フローチャート: 端子 16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05" name="図形グループ 123"/>
            <p:cNvGrpSpPr/>
            <p:nvPr/>
          </p:nvGrpSpPr>
          <p:grpSpPr>
            <a:xfrm>
              <a:off x="4831596" y="3441286"/>
              <a:ext cx="1138205" cy="359009"/>
              <a:chOff x="2832542" y="2161779"/>
              <a:chExt cx="1833091" cy="578187"/>
            </a:xfrm>
          </p:grpSpPr>
          <p:sp>
            <p:nvSpPr>
              <p:cNvPr id="160" name="角丸四角形 159"/>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1" name="角丸四角形 160"/>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2" name="角丸四角形 161"/>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3" name="角丸四角形 162"/>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4" name="フローチャート: 端子 163"/>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06" name="図形グループ 124"/>
            <p:cNvGrpSpPr/>
            <p:nvPr/>
          </p:nvGrpSpPr>
          <p:grpSpPr>
            <a:xfrm>
              <a:off x="4046530" y="2878257"/>
              <a:ext cx="1138205" cy="359009"/>
              <a:chOff x="2832542" y="2161779"/>
              <a:chExt cx="1833091" cy="578187"/>
            </a:xfrm>
          </p:grpSpPr>
          <p:sp>
            <p:nvSpPr>
              <p:cNvPr id="155" name="角丸四角形 15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6" name="角丸四角形 15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7" name="角丸四角形 15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8" name="角丸四角形 15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9" name="フローチャート: 端子 15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sp>
          <p:nvSpPr>
            <p:cNvPr id="107" name="雲形吹き出し 106"/>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08" name="直線コネクタ 107"/>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6434911" y="4684355"/>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cxnSp>
          <p:nvCxnSpPr>
            <p:cNvPr id="115" name="直線コネクタ 114"/>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図形グループ 138"/>
            <p:cNvGrpSpPr/>
            <p:nvPr/>
          </p:nvGrpSpPr>
          <p:grpSpPr>
            <a:xfrm>
              <a:off x="3021765" y="4947139"/>
              <a:ext cx="1727021" cy="1053619"/>
              <a:chOff x="491908" y="5075816"/>
              <a:chExt cx="2089695" cy="1274879"/>
            </a:xfrm>
          </p:grpSpPr>
          <p:sp>
            <p:nvSpPr>
              <p:cNvPr id="144" name="角丸四角形 143"/>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45" name="直線コネクタ 144"/>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正方形/長方形 14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47" name="正方形/長方形 14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48" name="テキスト ボックス 147"/>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149" name="テキスト ボックス 148"/>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150" name="図形グループ 169"/>
              <p:cNvGrpSpPr/>
              <p:nvPr/>
            </p:nvGrpSpPr>
            <p:grpSpPr>
              <a:xfrm>
                <a:off x="869743" y="5648682"/>
                <a:ext cx="781646" cy="457251"/>
                <a:chOff x="3578431" y="4446711"/>
                <a:chExt cx="1523207" cy="891053"/>
              </a:xfrm>
            </p:grpSpPr>
            <p:sp>
              <p:nvSpPr>
                <p:cNvPr id="151" name="角丸四角形 15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52" name="直線コネクタ 15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3" name="角丸四角形 15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54" name="直線コネクタ 15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7" name="カギ線コネクタ 116"/>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8" name="図形グループ 140"/>
            <p:cNvGrpSpPr/>
            <p:nvPr/>
          </p:nvGrpSpPr>
          <p:grpSpPr>
            <a:xfrm>
              <a:off x="5874896" y="4947139"/>
              <a:ext cx="1727021" cy="1053619"/>
              <a:chOff x="491908" y="5075816"/>
              <a:chExt cx="2089695" cy="1274879"/>
            </a:xfrm>
          </p:grpSpPr>
          <p:sp>
            <p:nvSpPr>
              <p:cNvPr id="128" name="角丸四角形 12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29" name="直線コネクタ 128"/>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0" name="図形グループ 146"/>
              <p:cNvGrpSpPr/>
              <p:nvPr/>
            </p:nvGrpSpPr>
            <p:grpSpPr>
              <a:xfrm rot="10800000">
                <a:off x="1057315" y="5205088"/>
                <a:ext cx="781646" cy="457251"/>
                <a:chOff x="3578431" y="4446711"/>
                <a:chExt cx="1523207" cy="891053"/>
              </a:xfrm>
            </p:grpSpPr>
            <p:sp>
              <p:nvSpPr>
                <p:cNvPr id="140" name="角丸四角形 139"/>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41" name="直線コネクタ 14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2" name="角丸四角形 141"/>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43" name="直線コネクタ 14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1" name="正方形/長方形 13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32" name="正方形/長方形 13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33" name="テキスト ボックス 132"/>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134" name="テキスト ボックス 133"/>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135" name="図形グループ 152"/>
              <p:cNvGrpSpPr/>
              <p:nvPr/>
            </p:nvGrpSpPr>
            <p:grpSpPr>
              <a:xfrm>
                <a:off x="1031640" y="5648685"/>
                <a:ext cx="457856" cy="153163"/>
                <a:chOff x="3893919" y="4446711"/>
                <a:chExt cx="892231" cy="298471"/>
              </a:xfrm>
            </p:grpSpPr>
            <p:cxnSp>
              <p:nvCxnSpPr>
                <p:cNvPr id="137" name="直線コネクタ 13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9" name="カギ線コネクタ 118"/>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6838449" y="4039217"/>
              <a:ext cx="1126206" cy="369332"/>
            </a:xfrm>
            <a:prstGeom prst="rect">
              <a:avLst/>
            </a:prstGeom>
            <a:noFill/>
          </p:spPr>
          <p:txBody>
            <a:bodyPr wrap="none" rtlCol="0">
              <a:spAutoFit/>
            </a:bodyPr>
            <a:lstStyle/>
            <a:p>
              <a:r>
                <a:rPr lang="en-US" altLang="ja-JP" smtClean="0">
                  <a:ea typeface="IPAexゴシック" panose="020B0500000000000000" pitchFamily="50" charset="-128"/>
                </a:rPr>
                <a:t>Controller</a:t>
              </a:r>
              <a:endParaRPr kumimoji="1" lang="ja-JP" altLang="en-US">
                <a:ea typeface="IPAexゴシック" panose="020B0500000000000000" pitchFamily="50" charset="-128"/>
              </a:endParaRPr>
            </a:p>
          </p:txBody>
        </p:sp>
        <p:cxnSp>
          <p:nvCxnSpPr>
            <p:cNvPr id="121" name="直線コネクタ 120"/>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a:endCxn id="107"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25"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テキスト ボックス 125"/>
            <p:cNvSpPr txBox="1"/>
            <p:nvPr/>
          </p:nvSpPr>
          <p:spPr>
            <a:xfrm>
              <a:off x="6479635" y="1175181"/>
              <a:ext cx="1455848" cy="369332"/>
            </a:xfrm>
            <a:prstGeom prst="rect">
              <a:avLst/>
            </a:prstGeom>
            <a:noFill/>
          </p:spPr>
          <p:txBody>
            <a:bodyPr wrap="none" rtlCol="0">
              <a:spAutoFit/>
            </a:bodyPr>
            <a:lstStyle/>
            <a:p>
              <a:r>
                <a:rPr lang="ja-JP" altLang="en-US" smtClean="0">
                  <a:ea typeface="IPAexゴシック" panose="020B0500000000000000" pitchFamily="50" charset="-128"/>
                </a:rPr>
                <a:t>ユーザ端末</a:t>
              </a:r>
              <a:r>
                <a:rPr lang="en-US" altLang="ja-JP" smtClean="0">
                  <a:ea typeface="IPAexゴシック" panose="020B0500000000000000" pitchFamily="50" charset="-128"/>
                </a:rPr>
                <a:t>2</a:t>
              </a:r>
            </a:p>
          </p:txBody>
        </p:sp>
      </p:grpSp>
      <p:sp>
        <p:nvSpPr>
          <p:cNvPr id="170" name="角丸四角形 169"/>
          <p:cNvSpPr/>
          <p:nvPr/>
        </p:nvSpPr>
        <p:spPr>
          <a:xfrm rot="10800000">
            <a:off x="3846215"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1" name="角丸四角形 170"/>
          <p:cNvSpPr/>
          <p:nvPr/>
        </p:nvSpPr>
        <p:spPr>
          <a:xfrm rot="10800000">
            <a:off x="3467824"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72" name="直線コネクタ 171"/>
          <p:cNvCxnSpPr/>
          <p:nvPr/>
        </p:nvCxnSpPr>
        <p:spPr>
          <a:xfrm flipV="1">
            <a:off x="360177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98001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線矢印コネクタ 173"/>
          <p:cNvCxnSpPr/>
          <p:nvPr/>
        </p:nvCxnSpPr>
        <p:spPr>
          <a:xfrm flipH="1" flipV="1">
            <a:off x="4339392" y="4125410"/>
            <a:ext cx="2327485" cy="649854"/>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p:cNvCxnSpPr/>
          <p:nvPr/>
        </p:nvCxnSpPr>
        <p:spPr>
          <a:xfrm flipH="1" flipV="1">
            <a:off x="5874896" y="4155888"/>
            <a:ext cx="828841" cy="35214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136" name="グループ化 135"/>
          <p:cNvGrpSpPr/>
          <p:nvPr/>
        </p:nvGrpSpPr>
        <p:grpSpPr>
          <a:xfrm>
            <a:off x="882642" y="4272138"/>
            <a:ext cx="1534530" cy="1379754"/>
            <a:chOff x="882642" y="4272138"/>
            <a:chExt cx="1534530" cy="1379754"/>
          </a:xfrm>
        </p:grpSpPr>
        <p:sp>
          <p:nvSpPr>
            <p:cNvPr id="138" name="角丸四角形 137"/>
            <p:cNvSpPr/>
            <p:nvPr/>
          </p:nvSpPr>
          <p:spPr>
            <a:xfrm>
              <a:off x="882642" y="4651684"/>
              <a:ext cx="1534530" cy="10002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77" name="角丸四角形 176"/>
            <p:cNvSpPr/>
            <p:nvPr/>
          </p:nvSpPr>
          <p:spPr>
            <a:xfrm>
              <a:off x="968260" y="4798049"/>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ea typeface="IPAexゴシック" panose="020B0500000000000000" pitchFamily="50" charset="-128"/>
                </a:rPr>
                <a:t>Web Server</a:t>
              </a:r>
              <a:endParaRPr kumimoji="1" lang="ja-JP" altLang="en-US">
                <a:solidFill>
                  <a:sysClr val="windowText" lastClr="000000"/>
                </a:solidFill>
                <a:ea typeface="IPAexゴシック" panose="020B0500000000000000" pitchFamily="50" charset="-128"/>
              </a:endParaRPr>
            </a:p>
          </p:txBody>
        </p:sp>
        <p:sp>
          <p:nvSpPr>
            <p:cNvPr id="178" name="角丸四角形 177"/>
            <p:cNvSpPr/>
            <p:nvPr/>
          </p:nvSpPr>
          <p:spPr>
            <a:xfrm>
              <a:off x="968260" y="5210516"/>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ja-JP">
                  <a:solidFill>
                    <a:prstClr val="black"/>
                  </a:solidFill>
                  <a:latin typeface="IPAexゴシック" panose="020B0500000000000000" pitchFamily="50" charset="-128"/>
                  <a:ea typeface="IPAexゴシック" panose="020B0500000000000000" pitchFamily="50" charset="-128"/>
                </a:rPr>
                <a:t>IP </a:t>
              </a:r>
              <a:r>
                <a:rPr lang="ja-JP" altLang="en-US">
                  <a:solidFill>
                    <a:prstClr val="black"/>
                  </a:solidFill>
                  <a:latin typeface="IPAexゴシック" panose="020B0500000000000000" pitchFamily="50" charset="-128"/>
                  <a:ea typeface="IPAexゴシック" panose="020B0500000000000000" pitchFamily="50" charset="-128"/>
                </a:rPr>
                <a:t>管理</a:t>
              </a:r>
            </a:p>
          </p:txBody>
        </p:sp>
        <p:sp>
          <p:nvSpPr>
            <p:cNvPr id="179" name="テキスト ボックス 178"/>
            <p:cNvSpPr txBox="1"/>
            <p:nvPr/>
          </p:nvSpPr>
          <p:spPr>
            <a:xfrm>
              <a:off x="945387" y="4272138"/>
              <a:ext cx="1409040" cy="369332"/>
            </a:xfrm>
            <a:prstGeom prst="rect">
              <a:avLst/>
            </a:prstGeom>
            <a:noFill/>
          </p:spPr>
          <p:txBody>
            <a:bodyPr wrap="none" rtlCol="0">
              <a:spAutoFit/>
            </a:bodyPr>
            <a:lstStyle/>
            <a:p>
              <a:r>
                <a:rPr lang="en-US" altLang="ja-JP" smtClean="0">
                  <a:ea typeface="IPAexゴシック" panose="020B0500000000000000" pitchFamily="50" charset="-128"/>
                </a:rPr>
                <a:t>VM Manager</a:t>
              </a:r>
              <a:endParaRPr kumimoji="1" lang="ja-JP" altLang="en-US">
                <a:ea typeface="IPAexゴシック" panose="020B0500000000000000" pitchFamily="50" charset="-128"/>
              </a:endParaRPr>
            </a:p>
          </p:txBody>
        </p:sp>
      </p:grpSp>
    </p:spTree>
    <p:extLst>
      <p:ext uri="{BB962C8B-B14F-4D97-AF65-F5344CB8AC3E}">
        <p14:creationId xmlns:p14="http://schemas.microsoft.com/office/powerpoint/2010/main" val="1165688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円/楕円 175"/>
          <p:cNvSpPr/>
          <p:nvPr/>
        </p:nvSpPr>
        <p:spPr>
          <a:xfrm rot="16509744">
            <a:off x="3529199" y="5172369"/>
            <a:ext cx="545815" cy="76425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 name="タイトル 1"/>
          <p:cNvSpPr>
            <a:spLocks noGrp="1"/>
          </p:cNvSpPr>
          <p:nvPr>
            <p:ph type="title"/>
          </p:nvPr>
        </p:nvSpPr>
        <p:spPr/>
        <p:txBody>
          <a:bodyPr/>
          <a:lstStyle/>
          <a:p>
            <a:r>
              <a:rPr lang="en-US" altLang="ja-JP" smtClean="0"/>
              <a:t>2.7</a:t>
            </a:r>
            <a:r>
              <a:rPr lang="ja-JP" altLang="en-US" smtClean="0"/>
              <a:t> コンテナ</a:t>
            </a:r>
            <a:r>
              <a:rPr lang="ja-JP" altLang="en-US"/>
              <a:t>情報の通知</a:t>
            </a:r>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14</a:t>
            </a:fld>
            <a:endParaRPr kumimoji="1" lang="ja-JP" altLang="en-US"/>
          </a:p>
        </p:txBody>
      </p:sp>
      <p:cxnSp>
        <p:nvCxnSpPr>
          <p:cNvPr id="88" name="直線コネクタ 87"/>
          <p:cNvCxnSpPr>
            <a:endCxn id="175"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175" idx="3"/>
            <a:endCxn id="170"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a:endCxn id="170"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3506769" y="4448794"/>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3571482" y="5012552"/>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sp>
        <p:nvSpPr>
          <p:cNvPr id="93" name="テキスト ボックス 92"/>
          <p:cNvSpPr txBox="1"/>
          <p:nvPr/>
        </p:nvSpPr>
        <p:spPr>
          <a:xfrm>
            <a:off x="3855182" y="2895979"/>
            <a:ext cx="1662571" cy="369332"/>
          </a:xfrm>
          <a:prstGeom prst="rect">
            <a:avLst/>
          </a:prstGeom>
          <a:noFill/>
        </p:spPr>
        <p:txBody>
          <a:bodyPr wrap="none" rtlCol="0">
            <a:spAutoFit/>
          </a:bodyPr>
          <a:lstStyle/>
          <a:p>
            <a:r>
              <a:rPr lang="en-US" altLang="ja-JP" smtClean="0">
                <a:ea typeface="IPAexゴシック" panose="020B0500000000000000" pitchFamily="50" charset="-128"/>
              </a:rPr>
              <a:t>Switch Network</a:t>
            </a:r>
          </a:p>
        </p:txBody>
      </p:sp>
      <p:sp>
        <p:nvSpPr>
          <p:cNvPr id="96" name="テキスト ボックス 95"/>
          <p:cNvSpPr txBox="1"/>
          <p:nvPr/>
        </p:nvSpPr>
        <p:spPr>
          <a:xfrm>
            <a:off x="6835848" y="2851910"/>
            <a:ext cx="1338828" cy="369332"/>
          </a:xfrm>
          <a:prstGeom prst="rect">
            <a:avLst/>
          </a:prstGeom>
          <a:noFill/>
        </p:spPr>
        <p:txBody>
          <a:bodyPr wrap="none" rtlCol="0">
            <a:spAutoFit/>
          </a:bodyPr>
          <a:lstStyle/>
          <a:p>
            <a:r>
              <a:rPr lang="ja-JP" altLang="en-US" smtClean="0">
                <a:ea typeface="IPAexゴシック" panose="020B0500000000000000" pitchFamily="50" charset="-128"/>
              </a:rPr>
              <a:t>管理用端末</a:t>
            </a:r>
            <a:endParaRPr lang="en-US" altLang="ja-JP" smtClean="0">
              <a:ea typeface="IPAexゴシック" panose="020B0500000000000000" pitchFamily="50" charset="-128"/>
            </a:endParaRPr>
          </a:p>
        </p:txBody>
      </p:sp>
      <p:sp>
        <p:nvSpPr>
          <p:cNvPr id="98" name="円/楕円 97"/>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pic>
        <p:nvPicPr>
          <p:cNvPr id="10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 name="図形グループ 122"/>
          <p:cNvGrpSpPr/>
          <p:nvPr/>
        </p:nvGrpSpPr>
        <p:grpSpPr>
          <a:xfrm>
            <a:off x="3231305" y="3796879"/>
            <a:ext cx="1138205" cy="359009"/>
            <a:chOff x="2832542" y="2161779"/>
            <a:chExt cx="1833091" cy="578187"/>
          </a:xfrm>
        </p:grpSpPr>
        <p:sp>
          <p:nvSpPr>
            <p:cNvPr id="171" name="角丸四角形 170"/>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2" name="角丸四角形 171"/>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3" name="角丸四角形 172"/>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4" name="角丸四角形 173"/>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5" name="フローチャート: 端子 174"/>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10" name="図形グループ 123"/>
          <p:cNvGrpSpPr/>
          <p:nvPr/>
        </p:nvGrpSpPr>
        <p:grpSpPr>
          <a:xfrm>
            <a:off x="4831596" y="3796879"/>
            <a:ext cx="1138205" cy="359009"/>
            <a:chOff x="2832542" y="2161779"/>
            <a:chExt cx="1833091" cy="578187"/>
          </a:xfrm>
        </p:grpSpPr>
        <p:sp>
          <p:nvSpPr>
            <p:cNvPr id="166" name="角丸四角形 165"/>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7" name="角丸四角形 166"/>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8" name="角丸四角形 167"/>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9" name="角丸四角形 168"/>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0" name="フローチャート: 端子 169"/>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11" name="図形グループ 124"/>
          <p:cNvGrpSpPr/>
          <p:nvPr/>
        </p:nvGrpSpPr>
        <p:grpSpPr>
          <a:xfrm>
            <a:off x="4046530" y="3233850"/>
            <a:ext cx="1138205" cy="359009"/>
            <a:chOff x="2832542" y="2161779"/>
            <a:chExt cx="1833091" cy="578187"/>
          </a:xfrm>
        </p:grpSpPr>
        <p:sp>
          <p:nvSpPr>
            <p:cNvPr id="161" name="角丸四角形 160"/>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2" name="角丸四角形 161"/>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3" name="角丸四角形 162"/>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4" name="角丸四角形 163"/>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5" name="フローチャート: 端子 164"/>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sp>
        <p:nvSpPr>
          <p:cNvPr id="112" name="雲形吹き出し 111"/>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13" name="直線コネクタ 112"/>
          <p:cNvCxnSpPr/>
          <p:nvPr/>
        </p:nvCxnSpPr>
        <p:spPr>
          <a:xfrm>
            <a:off x="5681436" y="4359908"/>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6434911" y="5039948"/>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cxnSp>
        <p:nvCxnSpPr>
          <p:cNvPr id="120" name="直線コネクタ 119"/>
          <p:cNvCxnSpPr/>
          <p:nvPr/>
        </p:nvCxnSpPr>
        <p:spPr>
          <a:xfrm flipH="1">
            <a:off x="2360744" y="4184959"/>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図形グループ 138"/>
          <p:cNvGrpSpPr/>
          <p:nvPr/>
        </p:nvGrpSpPr>
        <p:grpSpPr>
          <a:xfrm>
            <a:off x="3021765" y="5302732"/>
            <a:ext cx="1727021" cy="1053619"/>
            <a:chOff x="491908" y="5075816"/>
            <a:chExt cx="2089695" cy="1274879"/>
          </a:xfrm>
        </p:grpSpPr>
        <p:sp>
          <p:nvSpPr>
            <p:cNvPr id="150" name="角丸四角形 149"/>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51" name="直線コネクタ 150"/>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52" name="正方形/長方形 151"/>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3" name="正方形/長方形 152"/>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4" name="テキスト ボックス 153"/>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155" name="テキスト ボックス 154"/>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156" name="図形グループ 169"/>
            <p:cNvGrpSpPr/>
            <p:nvPr/>
          </p:nvGrpSpPr>
          <p:grpSpPr>
            <a:xfrm>
              <a:off x="869743" y="5648682"/>
              <a:ext cx="781646" cy="457251"/>
              <a:chOff x="3578431" y="4446711"/>
              <a:chExt cx="1523207" cy="891053"/>
            </a:xfrm>
          </p:grpSpPr>
          <p:sp>
            <p:nvSpPr>
              <p:cNvPr id="157" name="角丸四角形 15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58" name="直線コネクタ 15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9" name="角丸四角形 15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60" name="直線コネクタ 15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2" name="カギ線コネクタ 121"/>
          <p:cNvCxnSpPr/>
          <p:nvPr/>
        </p:nvCxnSpPr>
        <p:spPr>
          <a:xfrm rot="5400000" flipH="1" flipV="1">
            <a:off x="2506373" y="4840650"/>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図形グループ 140"/>
          <p:cNvGrpSpPr/>
          <p:nvPr/>
        </p:nvGrpSpPr>
        <p:grpSpPr>
          <a:xfrm>
            <a:off x="5874896" y="5302732"/>
            <a:ext cx="1727021" cy="1053619"/>
            <a:chOff x="491908" y="5075816"/>
            <a:chExt cx="2089695" cy="1274879"/>
          </a:xfrm>
        </p:grpSpPr>
        <p:sp>
          <p:nvSpPr>
            <p:cNvPr id="133" name="角丸四角形 132"/>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34" name="直線コネクタ 133"/>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5" name="図形グループ 146"/>
            <p:cNvGrpSpPr/>
            <p:nvPr/>
          </p:nvGrpSpPr>
          <p:grpSpPr>
            <a:xfrm rot="10800000">
              <a:off x="1057315" y="5205088"/>
              <a:ext cx="781646" cy="457251"/>
              <a:chOff x="3578431" y="4446711"/>
              <a:chExt cx="1523207" cy="891053"/>
            </a:xfrm>
          </p:grpSpPr>
          <p:sp>
            <p:nvSpPr>
              <p:cNvPr id="146" name="角丸四角形 14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47" name="直線コネクタ 14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8" name="角丸四角形 14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49" name="直線コネクタ 14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6" name="正方形/長方形 13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37" name="正方形/長方形 13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38" name="テキスト ボックス 137"/>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139" name="テキスト ボックス 138"/>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141" name="図形グループ 152"/>
            <p:cNvGrpSpPr/>
            <p:nvPr/>
          </p:nvGrpSpPr>
          <p:grpSpPr>
            <a:xfrm>
              <a:off x="1031640" y="5648685"/>
              <a:ext cx="457856" cy="153163"/>
              <a:chOff x="3893919" y="4446711"/>
              <a:chExt cx="892231" cy="298471"/>
            </a:xfrm>
          </p:grpSpPr>
          <p:cxnSp>
            <p:nvCxnSpPr>
              <p:cNvPr id="143" name="直線コネクタ 142"/>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4" name="カギ線コネクタ 123"/>
          <p:cNvCxnSpPr/>
          <p:nvPr/>
        </p:nvCxnSpPr>
        <p:spPr>
          <a:xfrm rot="16200000" flipV="1">
            <a:off x="4822101" y="4733272"/>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テキスト ボックス 124"/>
          <p:cNvSpPr txBox="1"/>
          <p:nvPr/>
        </p:nvSpPr>
        <p:spPr>
          <a:xfrm>
            <a:off x="6838449" y="4394810"/>
            <a:ext cx="1126206" cy="369332"/>
          </a:xfrm>
          <a:prstGeom prst="rect">
            <a:avLst/>
          </a:prstGeom>
          <a:noFill/>
        </p:spPr>
        <p:txBody>
          <a:bodyPr wrap="none" rtlCol="0">
            <a:spAutoFit/>
          </a:bodyPr>
          <a:lstStyle/>
          <a:p>
            <a:r>
              <a:rPr lang="en-US" altLang="ja-JP" smtClean="0">
                <a:ea typeface="IPAexゴシック" panose="020B0500000000000000" pitchFamily="50" charset="-128"/>
              </a:rPr>
              <a:t>Controller</a:t>
            </a:r>
            <a:endParaRPr kumimoji="1" lang="ja-JP" altLang="en-US">
              <a:ea typeface="IPAexゴシック" panose="020B0500000000000000" pitchFamily="50" charset="-128"/>
            </a:endParaRPr>
          </a:p>
        </p:txBody>
      </p:sp>
      <p:cxnSp>
        <p:nvCxnSpPr>
          <p:cNvPr id="126" name="直線コネクタ 125"/>
          <p:cNvCxnSpPr/>
          <p:nvPr/>
        </p:nvCxnSpPr>
        <p:spPr>
          <a:xfrm>
            <a:off x="2152481" y="3850157"/>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endCxn id="112" idx="2"/>
          </p:cNvCxnSpPr>
          <p:nvPr/>
        </p:nvCxnSpPr>
        <p:spPr>
          <a:xfrm flipH="1">
            <a:off x="6400321" y="3637093"/>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flipV="1">
            <a:off x="6158105" y="3981301"/>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H="1" flipV="1">
            <a:off x="6059051" y="4065595"/>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30"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テキスト ボックス 130"/>
          <p:cNvSpPr txBox="1"/>
          <p:nvPr/>
        </p:nvSpPr>
        <p:spPr>
          <a:xfrm>
            <a:off x="6479635" y="1530774"/>
            <a:ext cx="1455848" cy="369332"/>
          </a:xfrm>
          <a:prstGeom prst="rect">
            <a:avLst/>
          </a:prstGeom>
          <a:noFill/>
        </p:spPr>
        <p:txBody>
          <a:bodyPr wrap="none" rtlCol="0">
            <a:spAutoFit/>
          </a:bodyPr>
          <a:lstStyle/>
          <a:p>
            <a:r>
              <a:rPr lang="ja-JP" altLang="en-US" smtClean="0">
                <a:ea typeface="IPAexゴシック" panose="020B0500000000000000" pitchFamily="50" charset="-128"/>
              </a:rPr>
              <a:t>ユーザ端末</a:t>
            </a:r>
            <a:r>
              <a:rPr lang="en-US" altLang="ja-JP" smtClean="0">
                <a:ea typeface="IPAexゴシック" panose="020B0500000000000000" pitchFamily="50" charset="-128"/>
              </a:rPr>
              <a:t>2</a:t>
            </a:r>
          </a:p>
        </p:txBody>
      </p:sp>
      <p:cxnSp>
        <p:nvCxnSpPr>
          <p:cNvPr id="176" name="直線コネクタ 175"/>
          <p:cNvCxnSpPr/>
          <p:nvPr/>
        </p:nvCxnSpPr>
        <p:spPr>
          <a:xfrm flipV="1">
            <a:off x="2367680" y="4157224"/>
            <a:ext cx="717631" cy="488213"/>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2152481" y="3850157"/>
            <a:ext cx="850421" cy="126652"/>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rot="10800000">
            <a:off x="3846215"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4" name="角丸四角形 83"/>
          <p:cNvSpPr/>
          <p:nvPr/>
        </p:nvSpPr>
        <p:spPr>
          <a:xfrm rot="10800000">
            <a:off x="3467824"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nvGrpSpPr>
          <p:cNvPr id="97" name="グループ化 96"/>
          <p:cNvGrpSpPr/>
          <p:nvPr/>
        </p:nvGrpSpPr>
        <p:grpSpPr>
          <a:xfrm>
            <a:off x="882642" y="4272138"/>
            <a:ext cx="1534530" cy="1379754"/>
            <a:chOff x="882642" y="4272138"/>
            <a:chExt cx="1534530" cy="1379754"/>
          </a:xfrm>
        </p:grpSpPr>
        <p:sp>
          <p:nvSpPr>
            <p:cNvPr id="99" name="角丸四角形 98"/>
            <p:cNvSpPr/>
            <p:nvPr/>
          </p:nvSpPr>
          <p:spPr>
            <a:xfrm>
              <a:off x="882642" y="4651684"/>
              <a:ext cx="1534530" cy="10002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00" name="角丸四角形 99"/>
            <p:cNvSpPr/>
            <p:nvPr/>
          </p:nvSpPr>
          <p:spPr>
            <a:xfrm>
              <a:off x="968260" y="4798049"/>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ea typeface="IPAexゴシック" panose="020B0500000000000000" pitchFamily="50" charset="-128"/>
                </a:rPr>
                <a:t>Web Server</a:t>
              </a:r>
              <a:endParaRPr kumimoji="1" lang="ja-JP" altLang="en-US">
                <a:solidFill>
                  <a:sysClr val="windowText" lastClr="000000"/>
                </a:solidFill>
                <a:ea typeface="IPAexゴシック" panose="020B0500000000000000" pitchFamily="50" charset="-128"/>
              </a:endParaRPr>
            </a:p>
          </p:txBody>
        </p:sp>
        <p:sp>
          <p:nvSpPr>
            <p:cNvPr id="101" name="角丸四角形 100"/>
            <p:cNvSpPr/>
            <p:nvPr/>
          </p:nvSpPr>
          <p:spPr>
            <a:xfrm>
              <a:off x="968260" y="5210516"/>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ja-JP">
                  <a:solidFill>
                    <a:prstClr val="black"/>
                  </a:solidFill>
                  <a:latin typeface="IPAexゴシック" panose="020B0500000000000000" pitchFamily="50" charset="-128"/>
                  <a:ea typeface="IPAexゴシック" panose="020B0500000000000000" pitchFamily="50" charset="-128"/>
                </a:rPr>
                <a:t>IP </a:t>
              </a:r>
              <a:r>
                <a:rPr lang="ja-JP" altLang="en-US">
                  <a:solidFill>
                    <a:prstClr val="black"/>
                  </a:solidFill>
                  <a:latin typeface="IPAexゴシック" panose="020B0500000000000000" pitchFamily="50" charset="-128"/>
                  <a:ea typeface="IPAexゴシック" panose="020B0500000000000000" pitchFamily="50" charset="-128"/>
                </a:rPr>
                <a:t>管理</a:t>
              </a:r>
            </a:p>
          </p:txBody>
        </p:sp>
        <p:sp>
          <p:nvSpPr>
            <p:cNvPr id="102" name="テキスト ボックス 101"/>
            <p:cNvSpPr txBox="1"/>
            <p:nvPr/>
          </p:nvSpPr>
          <p:spPr>
            <a:xfrm>
              <a:off x="945387" y="4272138"/>
              <a:ext cx="1409040" cy="369332"/>
            </a:xfrm>
            <a:prstGeom prst="rect">
              <a:avLst/>
            </a:prstGeom>
            <a:noFill/>
          </p:spPr>
          <p:txBody>
            <a:bodyPr wrap="none" rtlCol="0">
              <a:spAutoFit/>
            </a:bodyPr>
            <a:lstStyle/>
            <a:p>
              <a:r>
                <a:rPr lang="en-US" altLang="ja-JP" smtClean="0">
                  <a:ea typeface="IPAexゴシック" panose="020B0500000000000000" pitchFamily="50" charset="-128"/>
                </a:rPr>
                <a:t>VM Manager</a:t>
              </a:r>
              <a:endParaRPr kumimoji="1" lang="ja-JP" altLang="en-US">
                <a:ea typeface="IPAexゴシック" panose="020B0500000000000000" pitchFamily="50" charset="-128"/>
              </a:endParaRPr>
            </a:p>
          </p:txBody>
        </p:sp>
      </p:grpSp>
      <p:sp>
        <p:nvSpPr>
          <p:cNvPr id="103" name="円/楕円 101"/>
          <p:cNvSpPr/>
          <p:nvPr/>
        </p:nvSpPr>
        <p:spPr>
          <a:xfrm>
            <a:off x="836927" y="2791565"/>
            <a:ext cx="2022080" cy="139710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nvGrpSpPr>
          <p:cNvPr id="104" name="グループ化 103"/>
          <p:cNvGrpSpPr/>
          <p:nvPr/>
        </p:nvGrpSpPr>
        <p:grpSpPr>
          <a:xfrm>
            <a:off x="1105616" y="2981970"/>
            <a:ext cx="1484702" cy="1016292"/>
            <a:chOff x="1196087" y="2946570"/>
            <a:chExt cx="1484702" cy="1016292"/>
          </a:xfrm>
        </p:grpSpPr>
        <p:sp>
          <p:nvSpPr>
            <p:cNvPr id="105" name="テキスト ボックス 104"/>
            <p:cNvSpPr txBox="1"/>
            <p:nvPr/>
          </p:nvSpPr>
          <p:spPr>
            <a:xfrm>
              <a:off x="1196087" y="2946570"/>
              <a:ext cx="1484702"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ユーザ端末</a:t>
              </a:r>
              <a:r>
                <a:rPr lang="en-US" altLang="ja-JP" smtClean="0">
                  <a:latin typeface="IPAexゴシック" panose="020B0500000000000000" pitchFamily="50" charset="-128"/>
                  <a:ea typeface="IPAexゴシック" panose="020B0500000000000000" pitchFamily="50" charset="-128"/>
                </a:rPr>
                <a:t>1</a:t>
              </a:r>
            </a:p>
          </p:txBody>
        </p:sp>
        <p:pic>
          <p:nvPicPr>
            <p:cNvPr id="10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35016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3602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円/楕円 175"/>
          <p:cNvSpPr/>
          <p:nvPr/>
        </p:nvSpPr>
        <p:spPr>
          <a:xfrm rot="16509744">
            <a:off x="3529199" y="5172369"/>
            <a:ext cx="545815" cy="76425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 name="タイトル 1"/>
          <p:cNvSpPr>
            <a:spLocks noGrp="1"/>
          </p:cNvSpPr>
          <p:nvPr>
            <p:ph type="title"/>
          </p:nvPr>
        </p:nvSpPr>
        <p:spPr/>
        <p:txBody>
          <a:bodyPr/>
          <a:lstStyle/>
          <a:p>
            <a:r>
              <a:rPr lang="en-US" altLang="ja-JP" smtClean="0"/>
              <a:t>2.8 </a:t>
            </a:r>
            <a:r>
              <a:rPr lang="ja-JP" altLang="en-US" smtClean="0"/>
              <a:t>コンテナ</a:t>
            </a:r>
            <a:r>
              <a:rPr lang="ja-JP" altLang="en-US"/>
              <a:t>操作</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15</a:t>
            </a:fld>
            <a:endParaRPr kumimoji="1" lang="ja-JP" altLang="en-US"/>
          </a:p>
        </p:txBody>
      </p:sp>
      <p:grpSp>
        <p:nvGrpSpPr>
          <p:cNvPr id="179" name="グループ化 178"/>
          <p:cNvGrpSpPr/>
          <p:nvPr/>
        </p:nvGrpSpPr>
        <p:grpSpPr>
          <a:xfrm>
            <a:off x="2152481" y="1530774"/>
            <a:ext cx="6066213" cy="4825577"/>
            <a:chOff x="2152481" y="1175181"/>
            <a:chExt cx="6066213" cy="4825577"/>
          </a:xfrm>
        </p:grpSpPr>
        <p:cxnSp>
          <p:nvCxnSpPr>
            <p:cNvPr id="180" name="直線コネクタ 179"/>
            <p:cNvCxnSpPr>
              <a:endCxn id="329"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a:stCxn id="329" idx="3"/>
              <a:endCxn id="324"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a:endCxn id="324"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テキスト ボックス 183"/>
            <p:cNvSpPr txBox="1"/>
            <p:nvPr/>
          </p:nvSpPr>
          <p:spPr>
            <a:xfrm>
              <a:off x="3571482" y="4656959"/>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sp>
          <p:nvSpPr>
            <p:cNvPr id="185" name="テキスト ボックス 184"/>
            <p:cNvSpPr txBox="1"/>
            <p:nvPr/>
          </p:nvSpPr>
          <p:spPr>
            <a:xfrm>
              <a:off x="3855182" y="2540386"/>
              <a:ext cx="1662571" cy="369332"/>
            </a:xfrm>
            <a:prstGeom prst="rect">
              <a:avLst/>
            </a:prstGeom>
            <a:noFill/>
          </p:spPr>
          <p:txBody>
            <a:bodyPr wrap="none" rtlCol="0">
              <a:spAutoFit/>
            </a:bodyPr>
            <a:lstStyle/>
            <a:p>
              <a:r>
                <a:rPr lang="en-US" altLang="ja-JP" smtClean="0">
                  <a:ea typeface="IPAexゴシック" panose="020B0500000000000000" pitchFamily="50" charset="-128"/>
                </a:rPr>
                <a:t>Switch Network</a:t>
              </a:r>
            </a:p>
          </p:txBody>
        </p:sp>
        <p:sp>
          <p:nvSpPr>
            <p:cNvPr id="187" name="テキスト ボックス 186"/>
            <p:cNvSpPr txBox="1"/>
            <p:nvPr/>
          </p:nvSpPr>
          <p:spPr>
            <a:xfrm>
              <a:off x="6835848" y="2496317"/>
              <a:ext cx="1338828" cy="369332"/>
            </a:xfrm>
            <a:prstGeom prst="rect">
              <a:avLst/>
            </a:prstGeom>
            <a:noFill/>
          </p:spPr>
          <p:txBody>
            <a:bodyPr wrap="none" rtlCol="0">
              <a:spAutoFit/>
            </a:bodyPr>
            <a:lstStyle/>
            <a:p>
              <a:r>
                <a:rPr lang="ja-JP" altLang="en-US" smtClean="0">
                  <a:ea typeface="IPAexゴシック" panose="020B0500000000000000" pitchFamily="50" charset="-128"/>
                </a:rPr>
                <a:t>管理用端末</a:t>
              </a:r>
              <a:endParaRPr lang="en-US" altLang="ja-JP" smtClean="0">
                <a:ea typeface="IPAexゴシック" panose="020B0500000000000000" pitchFamily="50" charset="-128"/>
              </a:endParaRPr>
            </a:p>
          </p:txBody>
        </p:sp>
        <p:sp>
          <p:nvSpPr>
            <p:cNvPr id="188" name="円/楕円 18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pic>
          <p:nvPicPr>
            <p:cNvPr id="19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図形グループ 122"/>
            <p:cNvGrpSpPr/>
            <p:nvPr/>
          </p:nvGrpSpPr>
          <p:grpSpPr>
            <a:xfrm>
              <a:off x="3231305" y="3441286"/>
              <a:ext cx="1138205" cy="359009"/>
              <a:chOff x="2832542" y="2161779"/>
              <a:chExt cx="1833091" cy="578187"/>
            </a:xfrm>
          </p:grpSpPr>
          <p:sp>
            <p:nvSpPr>
              <p:cNvPr id="325" name="角丸四角形 32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26" name="角丸四角形 32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27" name="角丸四角形 32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28" name="角丸四角形 32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29" name="フローチャート: 端子 32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92" name="図形グループ 123"/>
            <p:cNvGrpSpPr/>
            <p:nvPr/>
          </p:nvGrpSpPr>
          <p:grpSpPr>
            <a:xfrm>
              <a:off x="4831596" y="3441286"/>
              <a:ext cx="1138205" cy="359009"/>
              <a:chOff x="2832542" y="2161779"/>
              <a:chExt cx="1833091" cy="578187"/>
            </a:xfrm>
          </p:grpSpPr>
          <p:sp>
            <p:nvSpPr>
              <p:cNvPr id="320" name="角丸四角形 319"/>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21" name="角丸四角形 320"/>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22" name="角丸四角形 321"/>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23" name="角丸四角形 322"/>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24" name="フローチャート: 端子 323"/>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93" name="図形グループ 124"/>
            <p:cNvGrpSpPr/>
            <p:nvPr/>
          </p:nvGrpSpPr>
          <p:grpSpPr>
            <a:xfrm>
              <a:off x="4046530" y="2878257"/>
              <a:ext cx="1138205" cy="359009"/>
              <a:chOff x="2832542" y="2161779"/>
              <a:chExt cx="1833091" cy="578187"/>
            </a:xfrm>
          </p:grpSpPr>
          <p:sp>
            <p:nvSpPr>
              <p:cNvPr id="315" name="角丸四角形 31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16" name="角丸四角形 31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17" name="角丸四角形 31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18" name="角丸四角形 31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19" name="フローチャート: 端子 31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sp>
          <p:nvSpPr>
            <p:cNvPr id="194" name="雲形吹き出し 19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95" name="直線コネクタ 19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テキスト ボックス 273"/>
            <p:cNvSpPr txBox="1"/>
            <p:nvPr/>
          </p:nvSpPr>
          <p:spPr>
            <a:xfrm>
              <a:off x="6434911" y="4684355"/>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cxnSp>
          <p:nvCxnSpPr>
            <p:cNvPr id="275" name="直線コネクタ 274"/>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6" name="図形グループ 138"/>
            <p:cNvGrpSpPr/>
            <p:nvPr/>
          </p:nvGrpSpPr>
          <p:grpSpPr>
            <a:xfrm>
              <a:off x="3021765" y="4947139"/>
              <a:ext cx="1727021" cy="1053619"/>
              <a:chOff x="491908" y="5075816"/>
              <a:chExt cx="2089695" cy="1274879"/>
            </a:xfrm>
          </p:grpSpPr>
          <p:sp>
            <p:nvSpPr>
              <p:cNvPr id="304" name="角丸四角形 303"/>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305" name="直線コネクタ 304"/>
              <p:cNvCxnSpPr>
                <a:stCxn id="306" idx="3"/>
              </p:cNvCxnSpPr>
              <p:nvPr/>
            </p:nvCxnSpPr>
            <p:spPr>
              <a:xfrm>
                <a:off x="645069" y="5660651"/>
                <a:ext cx="1575213" cy="0"/>
              </a:xfrm>
              <a:prstGeom prst="line">
                <a:avLst/>
              </a:prstGeom>
            </p:spPr>
            <p:style>
              <a:lnRef idx="1">
                <a:schemeClr val="accent1"/>
              </a:lnRef>
              <a:fillRef idx="0">
                <a:schemeClr val="accent1"/>
              </a:fillRef>
              <a:effectRef idx="0">
                <a:schemeClr val="accent1"/>
              </a:effectRef>
              <a:fontRef idx="minor">
                <a:schemeClr val="tx1"/>
              </a:fontRef>
            </p:style>
          </p:cxnSp>
          <p:sp>
            <p:nvSpPr>
              <p:cNvPr id="306" name="正方形/長方形 30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07" name="正方形/長方形 30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08" name="テキスト ボックス 307"/>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309" name="テキスト ボックス 308"/>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310" name="図形グループ 169"/>
              <p:cNvGrpSpPr/>
              <p:nvPr/>
            </p:nvGrpSpPr>
            <p:grpSpPr>
              <a:xfrm>
                <a:off x="869743" y="5648682"/>
                <a:ext cx="781646" cy="457251"/>
                <a:chOff x="3578431" y="4446711"/>
                <a:chExt cx="1523207" cy="891053"/>
              </a:xfrm>
            </p:grpSpPr>
            <p:sp>
              <p:nvSpPr>
                <p:cNvPr id="311" name="角丸四角形 31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312" name="直線コネクタ 31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13" name="角丸四角形 31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314" name="直線コネクタ 31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7" name="カギ線コネクタ 276"/>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8" name="図形グループ 140"/>
            <p:cNvGrpSpPr/>
            <p:nvPr/>
          </p:nvGrpSpPr>
          <p:grpSpPr>
            <a:xfrm>
              <a:off x="3467824" y="4947139"/>
              <a:ext cx="4134093" cy="1053619"/>
              <a:chOff x="-2420649" y="5075816"/>
              <a:chExt cx="5002252" cy="1274879"/>
            </a:xfrm>
          </p:grpSpPr>
          <p:sp>
            <p:nvSpPr>
              <p:cNvPr id="288" name="角丸四角形 28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289" name="直線コネクタ 288"/>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0" name="図形グループ 146"/>
              <p:cNvGrpSpPr/>
              <p:nvPr/>
            </p:nvGrpSpPr>
            <p:grpSpPr>
              <a:xfrm rot="10800000">
                <a:off x="-2420649" y="5205088"/>
                <a:ext cx="4259610" cy="608725"/>
                <a:chOff x="3578431" y="4151531"/>
                <a:chExt cx="8300774" cy="1186233"/>
              </a:xfrm>
            </p:grpSpPr>
            <p:sp>
              <p:nvSpPr>
                <p:cNvPr id="300" name="角丸四角形 299"/>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301" name="直線コネクタ 30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02" name="角丸四角形 301"/>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303" name="直線コネクタ 30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32" name="角丸四角形 331"/>
                <p:cNvSpPr/>
                <p:nvPr/>
              </p:nvSpPr>
              <p:spPr>
                <a:xfrm>
                  <a:off x="10356004" y="4714907"/>
                  <a:ext cx="630975" cy="592581"/>
                </a:xfrm>
                <a:prstGeom prst="roundRect">
                  <a:avLst/>
                </a:prstGeom>
                <a:solidFill>
                  <a:schemeClr val="accent5">
                    <a:lumMod val="40000"/>
                    <a:lumOff val="6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333" name="角丸四角形 332"/>
                <p:cNvSpPr/>
                <p:nvPr/>
              </p:nvSpPr>
              <p:spPr>
                <a:xfrm>
                  <a:off x="11248230" y="4714907"/>
                  <a:ext cx="630975" cy="592581"/>
                </a:xfrm>
                <a:prstGeom prst="roundRect">
                  <a:avLst/>
                </a:prstGeom>
                <a:solidFill>
                  <a:schemeClr val="accent5">
                    <a:lumMod val="40000"/>
                    <a:lumOff val="6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335" name="直線コネクタ 334"/>
                <p:cNvCxnSpPr/>
                <p:nvPr/>
              </p:nvCxnSpPr>
              <p:spPr>
                <a:xfrm flipV="1">
                  <a:off x="4309281" y="4151531"/>
                  <a:ext cx="0" cy="29847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1" name="正方形/長方形 29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92" name="正方形/長方形 29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93" name="テキスト ボックス 292"/>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294" name="テキスト ボックス 293"/>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295" name="図形グループ 152"/>
              <p:cNvGrpSpPr/>
              <p:nvPr/>
            </p:nvGrpSpPr>
            <p:grpSpPr>
              <a:xfrm>
                <a:off x="-2258572" y="5503932"/>
                <a:ext cx="3290210" cy="297910"/>
                <a:chOff x="-2517769" y="4164639"/>
                <a:chExt cx="6411688" cy="580543"/>
              </a:xfrm>
            </p:grpSpPr>
            <p:cxnSp>
              <p:nvCxnSpPr>
                <p:cNvPr id="297" name="直線コネクタ 29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線コネクタ 298"/>
                <p:cNvCxnSpPr/>
                <p:nvPr/>
              </p:nvCxnSpPr>
              <p:spPr>
                <a:xfrm flipV="1">
                  <a:off x="-2517769" y="4164639"/>
                  <a:ext cx="0" cy="298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V="1">
                  <a:off x="-1625899" y="4164639"/>
                  <a:ext cx="0" cy="298472"/>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9" name="カギ線コネクタ 278"/>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6838449" y="4039217"/>
              <a:ext cx="1126206" cy="369332"/>
            </a:xfrm>
            <a:prstGeom prst="rect">
              <a:avLst/>
            </a:prstGeom>
            <a:noFill/>
          </p:spPr>
          <p:txBody>
            <a:bodyPr wrap="none" rtlCol="0">
              <a:spAutoFit/>
            </a:bodyPr>
            <a:lstStyle/>
            <a:p>
              <a:r>
                <a:rPr lang="en-US" altLang="ja-JP" smtClean="0">
                  <a:ea typeface="IPAexゴシック" panose="020B0500000000000000" pitchFamily="50" charset="-128"/>
                </a:rPr>
                <a:t>Controller</a:t>
              </a:r>
              <a:endParaRPr kumimoji="1" lang="ja-JP" altLang="en-US">
                <a:ea typeface="IPAexゴシック" panose="020B0500000000000000" pitchFamily="50" charset="-128"/>
              </a:endParaRPr>
            </a:p>
          </p:txBody>
        </p:sp>
        <p:cxnSp>
          <p:nvCxnSpPr>
            <p:cNvPr id="281" name="直線コネクタ 280"/>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線コネクタ 281"/>
            <p:cNvCxnSpPr>
              <a:endCxn id="19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85"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テキスト ボックス 285"/>
            <p:cNvSpPr txBox="1"/>
            <p:nvPr/>
          </p:nvSpPr>
          <p:spPr>
            <a:xfrm>
              <a:off x="6479635" y="1175181"/>
              <a:ext cx="1455848" cy="369332"/>
            </a:xfrm>
            <a:prstGeom prst="rect">
              <a:avLst/>
            </a:prstGeom>
            <a:noFill/>
          </p:spPr>
          <p:txBody>
            <a:bodyPr wrap="none" rtlCol="0">
              <a:spAutoFit/>
            </a:bodyPr>
            <a:lstStyle/>
            <a:p>
              <a:r>
                <a:rPr lang="ja-JP" altLang="en-US" smtClean="0">
                  <a:ea typeface="IPAexゴシック" panose="020B0500000000000000" pitchFamily="50" charset="-128"/>
                </a:rPr>
                <a:t>ユーザ端末</a:t>
              </a:r>
              <a:r>
                <a:rPr lang="en-US" altLang="ja-JP" smtClean="0">
                  <a:ea typeface="IPAexゴシック" panose="020B0500000000000000" pitchFamily="50" charset="-128"/>
                </a:rPr>
                <a:t>2</a:t>
              </a:r>
            </a:p>
          </p:txBody>
        </p:sp>
      </p:grpSp>
      <p:cxnSp>
        <p:nvCxnSpPr>
          <p:cNvPr id="95" name="直線コネクタ 94"/>
          <p:cNvCxnSpPr/>
          <p:nvPr/>
        </p:nvCxnSpPr>
        <p:spPr>
          <a:xfrm flipH="1" flipV="1">
            <a:off x="2152481" y="3850157"/>
            <a:ext cx="869283" cy="126227"/>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カギ線コネクタ 336"/>
          <p:cNvCxnSpPr/>
          <p:nvPr/>
        </p:nvCxnSpPr>
        <p:spPr>
          <a:xfrm rot="5400000" flipH="1" flipV="1">
            <a:off x="2506698" y="4824934"/>
            <a:ext cx="1460810" cy="430027"/>
          </a:xfrm>
          <a:prstGeom prst="bentConnector3">
            <a:avLst>
              <a:gd name="adj1" fmla="val 50000"/>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p:cNvGrpSpPr/>
          <p:nvPr/>
        </p:nvGrpSpPr>
        <p:grpSpPr>
          <a:xfrm>
            <a:off x="882642" y="4272138"/>
            <a:ext cx="1534530" cy="1379754"/>
            <a:chOff x="882642" y="4272138"/>
            <a:chExt cx="1534530" cy="1379754"/>
          </a:xfrm>
        </p:grpSpPr>
        <p:sp>
          <p:nvSpPr>
            <p:cNvPr id="91" name="角丸四角形 90"/>
            <p:cNvSpPr/>
            <p:nvPr/>
          </p:nvSpPr>
          <p:spPr>
            <a:xfrm>
              <a:off x="882642" y="4651684"/>
              <a:ext cx="1534530" cy="10002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92" name="角丸四角形 91"/>
            <p:cNvSpPr/>
            <p:nvPr/>
          </p:nvSpPr>
          <p:spPr>
            <a:xfrm>
              <a:off x="968260" y="4798049"/>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ea typeface="IPAexゴシック" panose="020B0500000000000000" pitchFamily="50" charset="-128"/>
                </a:rPr>
                <a:t>Web Server</a:t>
              </a:r>
              <a:endParaRPr kumimoji="1" lang="ja-JP" altLang="en-US">
                <a:solidFill>
                  <a:sysClr val="windowText" lastClr="000000"/>
                </a:solidFill>
                <a:ea typeface="IPAexゴシック" panose="020B0500000000000000" pitchFamily="50" charset="-128"/>
              </a:endParaRPr>
            </a:p>
          </p:txBody>
        </p:sp>
        <p:sp>
          <p:nvSpPr>
            <p:cNvPr id="93" name="角丸四角形 92"/>
            <p:cNvSpPr/>
            <p:nvPr/>
          </p:nvSpPr>
          <p:spPr>
            <a:xfrm>
              <a:off x="968260" y="5210516"/>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ja-JP">
                  <a:solidFill>
                    <a:prstClr val="black"/>
                  </a:solidFill>
                  <a:latin typeface="IPAexゴシック" panose="020B0500000000000000" pitchFamily="50" charset="-128"/>
                  <a:ea typeface="IPAexゴシック" panose="020B0500000000000000" pitchFamily="50" charset="-128"/>
                </a:rPr>
                <a:t>IP </a:t>
              </a:r>
              <a:r>
                <a:rPr lang="ja-JP" altLang="en-US">
                  <a:solidFill>
                    <a:prstClr val="black"/>
                  </a:solidFill>
                  <a:latin typeface="IPAexゴシック" panose="020B0500000000000000" pitchFamily="50" charset="-128"/>
                  <a:ea typeface="IPAexゴシック" panose="020B0500000000000000" pitchFamily="50" charset="-128"/>
                </a:rPr>
                <a:t>管理</a:t>
              </a:r>
            </a:p>
          </p:txBody>
        </p:sp>
        <p:sp>
          <p:nvSpPr>
            <p:cNvPr id="94" name="テキスト ボックス 93"/>
            <p:cNvSpPr txBox="1"/>
            <p:nvPr/>
          </p:nvSpPr>
          <p:spPr>
            <a:xfrm>
              <a:off x="945387" y="4272138"/>
              <a:ext cx="1409040" cy="369332"/>
            </a:xfrm>
            <a:prstGeom prst="rect">
              <a:avLst/>
            </a:prstGeom>
            <a:noFill/>
          </p:spPr>
          <p:txBody>
            <a:bodyPr wrap="none" rtlCol="0">
              <a:spAutoFit/>
            </a:bodyPr>
            <a:lstStyle/>
            <a:p>
              <a:r>
                <a:rPr lang="en-US" altLang="ja-JP" smtClean="0">
                  <a:ea typeface="IPAexゴシック" panose="020B0500000000000000" pitchFamily="50" charset="-128"/>
                </a:rPr>
                <a:t>VM Manager</a:t>
              </a:r>
              <a:endParaRPr kumimoji="1" lang="ja-JP" altLang="en-US">
                <a:ea typeface="IPAexゴシック" panose="020B0500000000000000" pitchFamily="50" charset="-128"/>
              </a:endParaRPr>
            </a:p>
          </p:txBody>
        </p:sp>
      </p:grpSp>
      <p:sp>
        <p:nvSpPr>
          <p:cNvPr id="96" name="円/楕円 101"/>
          <p:cNvSpPr/>
          <p:nvPr/>
        </p:nvSpPr>
        <p:spPr>
          <a:xfrm>
            <a:off x="836927" y="2791565"/>
            <a:ext cx="2022080" cy="139710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nvGrpSpPr>
          <p:cNvPr id="97" name="グループ化 96"/>
          <p:cNvGrpSpPr/>
          <p:nvPr/>
        </p:nvGrpSpPr>
        <p:grpSpPr>
          <a:xfrm>
            <a:off x="1105616" y="2981970"/>
            <a:ext cx="1484702" cy="1016292"/>
            <a:chOff x="1196087" y="2946570"/>
            <a:chExt cx="1484702" cy="1016292"/>
          </a:xfrm>
        </p:grpSpPr>
        <p:sp>
          <p:nvSpPr>
            <p:cNvPr id="98" name="テキスト ボックス 97"/>
            <p:cNvSpPr txBox="1"/>
            <p:nvPr/>
          </p:nvSpPr>
          <p:spPr>
            <a:xfrm>
              <a:off x="1196087" y="2946570"/>
              <a:ext cx="1484702"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ユーザ端末</a:t>
              </a:r>
              <a:r>
                <a:rPr lang="en-US" altLang="ja-JP" smtClean="0">
                  <a:latin typeface="IPAexゴシック" panose="020B0500000000000000" pitchFamily="50" charset="-128"/>
                  <a:ea typeface="IPAexゴシック" panose="020B0500000000000000" pitchFamily="50" charset="-128"/>
                </a:rPr>
                <a:t>1</a:t>
              </a:r>
            </a:p>
          </p:txBody>
        </p:sp>
        <p:pic>
          <p:nvPicPr>
            <p:cNvPr id="9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35016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4856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円/楕円 94"/>
          <p:cNvSpPr/>
          <p:nvPr/>
        </p:nvSpPr>
        <p:spPr>
          <a:xfrm>
            <a:off x="6056875" y="5831721"/>
            <a:ext cx="950143" cy="491215"/>
          </a:xfrm>
          <a:prstGeom prst="ellipse">
            <a:avLst/>
          </a:prstGeom>
          <a:solidFill>
            <a:schemeClr val="accent6">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94" name="円/楕円 93"/>
          <p:cNvSpPr/>
          <p:nvPr/>
        </p:nvSpPr>
        <p:spPr>
          <a:xfrm>
            <a:off x="6128391" y="1253049"/>
            <a:ext cx="2022080" cy="1397102"/>
          </a:xfrm>
          <a:prstGeom prst="ellipse">
            <a:avLst/>
          </a:prstGeom>
          <a:solidFill>
            <a:schemeClr val="accent6">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 name="タイトル 1"/>
          <p:cNvSpPr>
            <a:spLocks noGrp="1"/>
          </p:cNvSpPr>
          <p:nvPr>
            <p:ph type="title"/>
          </p:nvPr>
        </p:nvSpPr>
        <p:spPr/>
        <p:txBody>
          <a:bodyPr/>
          <a:lstStyle/>
          <a:p>
            <a:r>
              <a:rPr lang="en-US" altLang="ja-JP" smtClean="0"/>
              <a:t>2.9 </a:t>
            </a:r>
            <a:r>
              <a:rPr lang="ja-JP" altLang="en-US" smtClean="0"/>
              <a:t>排他処理</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16</a:t>
            </a:fld>
            <a:endParaRPr kumimoji="1" lang="ja-JP" altLang="en-US"/>
          </a:p>
        </p:txBody>
      </p:sp>
      <p:sp>
        <p:nvSpPr>
          <p:cNvPr id="284" name="テキスト ボックス 283"/>
          <p:cNvSpPr txBox="1"/>
          <p:nvPr/>
        </p:nvSpPr>
        <p:spPr>
          <a:xfrm>
            <a:off x="968260" y="6092104"/>
            <a:ext cx="2125675" cy="461665"/>
          </a:xfrm>
          <a:prstGeom prst="rect">
            <a:avLst/>
          </a:prstGeom>
          <a:noFill/>
          <a:ln>
            <a:solidFill>
              <a:srgbClr val="7030A0"/>
            </a:solidFill>
          </a:ln>
        </p:spPr>
        <p:txBody>
          <a:bodyPr wrap="square" rtlCol="0">
            <a:spAutoFit/>
          </a:bodyPr>
          <a:lstStyle/>
          <a:p>
            <a:pPr marL="0" lvl="1"/>
            <a:r>
              <a:rPr lang="ja-JP" altLang="en-US" sz="2400" b="1" smtClean="0">
                <a:solidFill>
                  <a:srgbClr val="7030A0"/>
                </a:solidFill>
                <a:ea typeface="IPAexゴシック" panose="020B0500000000000000" pitchFamily="50" charset="-128"/>
              </a:rPr>
              <a:t>アクセス不可</a:t>
            </a:r>
            <a:endParaRPr lang="en-US" altLang="ja-JP" sz="2400" b="1" smtClean="0">
              <a:solidFill>
                <a:srgbClr val="7030A0"/>
              </a:solidFill>
              <a:ea typeface="IPAexゴシック" panose="020B0500000000000000" pitchFamily="50" charset="-128"/>
            </a:endParaRPr>
          </a:p>
        </p:txBody>
      </p:sp>
      <p:grpSp>
        <p:nvGrpSpPr>
          <p:cNvPr id="96" name="グループ化 95"/>
          <p:cNvGrpSpPr/>
          <p:nvPr/>
        </p:nvGrpSpPr>
        <p:grpSpPr>
          <a:xfrm>
            <a:off x="2152481" y="1530774"/>
            <a:ext cx="6066213" cy="4825577"/>
            <a:chOff x="2152481" y="1175181"/>
            <a:chExt cx="6066213" cy="4825577"/>
          </a:xfrm>
        </p:grpSpPr>
        <p:cxnSp>
          <p:nvCxnSpPr>
            <p:cNvPr id="97" name="直線コネクタ 96"/>
            <p:cNvCxnSpPr>
              <a:endCxn id="176"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76" idx="3"/>
              <a:endCxn id="171"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endCxn id="171"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3571482" y="4656959"/>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sp>
          <p:nvSpPr>
            <p:cNvPr id="102" name="テキスト ボックス 101"/>
            <p:cNvSpPr txBox="1"/>
            <p:nvPr/>
          </p:nvSpPr>
          <p:spPr>
            <a:xfrm>
              <a:off x="3855182" y="2540386"/>
              <a:ext cx="1662571" cy="369332"/>
            </a:xfrm>
            <a:prstGeom prst="rect">
              <a:avLst/>
            </a:prstGeom>
            <a:noFill/>
          </p:spPr>
          <p:txBody>
            <a:bodyPr wrap="none" rtlCol="0">
              <a:spAutoFit/>
            </a:bodyPr>
            <a:lstStyle/>
            <a:p>
              <a:r>
                <a:rPr lang="en-US" altLang="ja-JP" smtClean="0">
                  <a:ea typeface="IPAexゴシック" panose="020B0500000000000000" pitchFamily="50" charset="-128"/>
                </a:rPr>
                <a:t>Switch Network</a:t>
              </a:r>
            </a:p>
          </p:txBody>
        </p:sp>
        <p:sp>
          <p:nvSpPr>
            <p:cNvPr id="107" name="テキスト ボックス 106"/>
            <p:cNvSpPr txBox="1"/>
            <p:nvPr/>
          </p:nvSpPr>
          <p:spPr>
            <a:xfrm>
              <a:off x="6835848" y="2496317"/>
              <a:ext cx="1338828" cy="369332"/>
            </a:xfrm>
            <a:prstGeom prst="rect">
              <a:avLst/>
            </a:prstGeom>
            <a:noFill/>
          </p:spPr>
          <p:txBody>
            <a:bodyPr wrap="none" rtlCol="0">
              <a:spAutoFit/>
            </a:bodyPr>
            <a:lstStyle/>
            <a:p>
              <a:r>
                <a:rPr lang="ja-JP" altLang="en-US" smtClean="0">
                  <a:ea typeface="IPAexゴシック" panose="020B0500000000000000" pitchFamily="50" charset="-128"/>
                </a:rPr>
                <a:t>管理用端末</a:t>
              </a:r>
              <a:endParaRPr lang="en-US" altLang="ja-JP" smtClean="0">
                <a:ea typeface="IPAexゴシック" panose="020B0500000000000000" pitchFamily="50" charset="-128"/>
              </a:endParaRPr>
            </a:p>
          </p:txBody>
        </p:sp>
        <p:sp>
          <p:nvSpPr>
            <p:cNvPr id="108" name="円/楕円 10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pic>
          <p:nvPicPr>
            <p:cNvPr id="11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図形グループ 122"/>
            <p:cNvGrpSpPr/>
            <p:nvPr/>
          </p:nvGrpSpPr>
          <p:grpSpPr>
            <a:xfrm>
              <a:off x="3231305" y="3441286"/>
              <a:ext cx="1138205" cy="359009"/>
              <a:chOff x="2832542" y="2161779"/>
              <a:chExt cx="1833091" cy="578187"/>
            </a:xfrm>
          </p:grpSpPr>
          <p:sp>
            <p:nvSpPr>
              <p:cNvPr id="172" name="角丸四角形 17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3" name="角丸四角形 17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4" name="角丸四角形 17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5" name="角丸四角形 17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6" name="フローチャート: 端子 17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12" name="図形グループ 123"/>
            <p:cNvGrpSpPr/>
            <p:nvPr/>
          </p:nvGrpSpPr>
          <p:grpSpPr>
            <a:xfrm>
              <a:off x="4831596" y="3441286"/>
              <a:ext cx="1138205" cy="359009"/>
              <a:chOff x="2832542" y="2161779"/>
              <a:chExt cx="1833091" cy="578187"/>
            </a:xfrm>
          </p:grpSpPr>
          <p:sp>
            <p:nvSpPr>
              <p:cNvPr id="167" name="角丸四角形 16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8" name="角丸四角形 16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9" name="角丸四角形 16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0" name="角丸四角形 16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1" name="フローチャート: 端子 17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13" name="図形グループ 124"/>
            <p:cNvGrpSpPr/>
            <p:nvPr/>
          </p:nvGrpSpPr>
          <p:grpSpPr>
            <a:xfrm>
              <a:off x="4046530" y="2878257"/>
              <a:ext cx="1138205" cy="359009"/>
              <a:chOff x="2832542" y="2161779"/>
              <a:chExt cx="1833091" cy="578187"/>
            </a:xfrm>
          </p:grpSpPr>
          <p:sp>
            <p:nvSpPr>
              <p:cNvPr id="162" name="角丸四角形 16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3" name="角丸四角形 16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4" name="角丸四角形 16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5" name="角丸四角形 16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66" name="フローチャート: 端子 16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sp>
          <p:nvSpPr>
            <p:cNvPr id="114" name="雲形吹き出し 11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15" name="直線コネクタ 11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6434911" y="4684355"/>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cxnSp>
          <p:nvCxnSpPr>
            <p:cNvPr id="122" name="直線コネクタ 121"/>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図形グループ 138"/>
            <p:cNvGrpSpPr/>
            <p:nvPr/>
          </p:nvGrpSpPr>
          <p:grpSpPr>
            <a:xfrm>
              <a:off x="3021765" y="4947139"/>
              <a:ext cx="1727021" cy="1053619"/>
              <a:chOff x="491908" y="5075816"/>
              <a:chExt cx="2089695" cy="1274879"/>
            </a:xfrm>
          </p:grpSpPr>
          <p:sp>
            <p:nvSpPr>
              <p:cNvPr id="151" name="角丸四角形 15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52" name="直線コネクタ 15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4" name="正方形/長方形 153"/>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55" name="テキスト ボックス 154"/>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156" name="テキスト ボックス 155"/>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157" name="図形グループ 169"/>
              <p:cNvGrpSpPr/>
              <p:nvPr/>
            </p:nvGrpSpPr>
            <p:grpSpPr>
              <a:xfrm>
                <a:off x="869743" y="5648682"/>
                <a:ext cx="781646" cy="457251"/>
                <a:chOff x="3578431" y="4446711"/>
                <a:chExt cx="1523207" cy="891053"/>
              </a:xfrm>
            </p:grpSpPr>
            <p:sp>
              <p:nvSpPr>
                <p:cNvPr id="158" name="角丸四角形 157"/>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59" name="直線コネクタ 158"/>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60" name="角丸四角形 159"/>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61" name="直線コネクタ 160"/>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4" name="カギ線コネクタ 123"/>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5" name="図形グループ 140"/>
            <p:cNvGrpSpPr/>
            <p:nvPr/>
          </p:nvGrpSpPr>
          <p:grpSpPr>
            <a:xfrm>
              <a:off x="5874896" y="4947139"/>
              <a:ext cx="1727021" cy="1053619"/>
              <a:chOff x="491908" y="5075816"/>
              <a:chExt cx="2089695" cy="1274879"/>
            </a:xfrm>
          </p:grpSpPr>
          <p:sp>
            <p:nvSpPr>
              <p:cNvPr id="135" name="角丸四角形 13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36" name="直線コネクタ 13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7" name="図形グループ 146"/>
              <p:cNvGrpSpPr/>
              <p:nvPr/>
            </p:nvGrpSpPr>
            <p:grpSpPr>
              <a:xfrm rot="10800000">
                <a:off x="1057315" y="5205088"/>
                <a:ext cx="781646" cy="457251"/>
                <a:chOff x="3578431" y="4446711"/>
                <a:chExt cx="1523207" cy="891053"/>
              </a:xfrm>
            </p:grpSpPr>
            <p:sp>
              <p:nvSpPr>
                <p:cNvPr id="147" name="角丸四角形 14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48" name="直線コネクタ 14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9" name="角丸四角形 14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50" name="直線コネクタ 14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8" name="正方形/長方形 13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39" name="正方形/長方形 13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40" name="テキスト ボックス 139"/>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141" name="テキスト ボックス 140"/>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142" name="図形グループ 152"/>
              <p:cNvGrpSpPr/>
              <p:nvPr/>
            </p:nvGrpSpPr>
            <p:grpSpPr>
              <a:xfrm>
                <a:off x="869743" y="5648682"/>
                <a:ext cx="781646" cy="457251"/>
                <a:chOff x="3578431" y="4446711"/>
                <a:chExt cx="1523207" cy="891053"/>
              </a:xfrm>
            </p:grpSpPr>
            <p:sp>
              <p:nvSpPr>
                <p:cNvPr id="143" name="角丸四角形 142"/>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44" name="直線コネクタ 14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5" name="角丸四角形 144"/>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46" name="直線コネクタ 14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6" name="カギ線コネクタ 125"/>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テキスト ボックス 126"/>
            <p:cNvSpPr txBox="1"/>
            <p:nvPr/>
          </p:nvSpPr>
          <p:spPr>
            <a:xfrm>
              <a:off x="6838449" y="4039217"/>
              <a:ext cx="1126206" cy="369332"/>
            </a:xfrm>
            <a:prstGeom prst="rect">
              <a:avLst/>
            </a:prstGeom>
            <a:noFill/>
          </p:spPr>
          <p:txBody>
            <a:bodyPr wrap="none" rtlCol="0">
              <a:spAutoFit/>
            </a:bodyPr>
            <a:lstStyle/>
            <a:p>
              <a:r>
                <a:rPr lang="en-US" altLang="ja-JP" smtClean="0">
                  <a:ea typeface="IPAexゴシック" panose="020B0500000000000000" pitchFamily="50" charset="-128"/>
                </a:rPr>
                <a:t>Controller</a:t>
              </a:r>
              <a:endParaRPr kumimoji="1" lang="ja-JP" altLang="en-US">
                <a:ea typeface="IPAexゴシック" panose="020B0500000000000000" pitchFamily="50" charset="-128"/>
              </a:endParaRPr>
            </a:p>
          </p:txBody>
        </p:sp>
        <p:cxnSp>
          <p:nvCxnSpPr>
            <p:cNvPr id="128" name="直線コネクタ 127"/>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endCxn id="11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3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テキスト ボックス 132"/>
            <p:cNvSpPr txBox="1"/>
            <p:nvPr/>
          </p:nvSpPr>
          <p:spPr>
            <a:xfrm>
              <a:off x="6479635" y="1175181"/>
              <a:ext cx="1455848" cy="369332"/>
            </a:xfrm>
            <a:prstGeom prst="rect">
              <a:avLst/>
            </a:prstGeom>
            <a:noFill/>
          </p:spPr>
          <p:txBody>
            <a:bodyPr wrap="none" rtlCol="0">
              <a:spAutoFit/>
            </a:bodyPr>
            <a:lstStyle/>
            <a:p>
              <a:r>
                <a:rPr lang="ja-JP" altLang="en-US" smtClean="0">
                  <a:ea typeface="IPAexゴシック" panose="020B0500000000000000" pitchFamily="50" charset="-128"/>
                </a:rPr>
                <a:t>ユーザ端末</a:t>
              </a:r>
              <a:r>
                <a:rPr lang="en-US" altLang="ja-JP" smtClean="0">
                  <a:ea typeface="IPAexゴシック" panose="020B0500000000000000" pitchFamily="50" charset="-128"/>
                </a:rPr>
                <a:t>2</a:t>
              </a:r>
            </a:p>
          </p:txBody>
        </p:sp>
        <p:cxnSp>
          <p:nvCxnSpPr>
            <p:cNvPr id="134" name="直線コネクタ 133"/>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円/楕円 177"/>
          <p:cNvSpPr/>
          <p:nvPr/>
        </p:nvSpPr>
        <p:spPr>
          <a:xfrm rot="16509744">
            <a:off x="3529199" y="5172369"/>
            <a:ext cx="545815" cy="76425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79" name="角丸四角形 178"/>
          <p:cNvSpPr/>
          <p:nvPr/>
        </p:nvSpPr>
        <p:spPr>
          <a:xfrm rot="10800000">
            <a:off x="3846215"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180" name="角丸四角形 179"/>
          <p:cNvSpPr/>
          <p:nvPr/>
        </p:nvSpPr>
        <p:spPr>
          <a:xfrm rot="10800000">
            <a:off x="3467824"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181" name="直線コネクタ 180"/>
          <p:cNvCxnSpPr/>
          <p:nvPr/>
        </p:nvCxnSpPr>
        <p:spPr>
          <a:xfrm flipV="1">
            <a:off x="360177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98001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H="1">
            <a:off x="5969801" y="2436148"/>
            <a:ext cx="722892" cy="428006"/>
          </a:xfrm>
          <a:prstGeom prst="line">
            <a:avLst/>
          </a:prstGeom>
          <a:ln w="635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5" name="カギ線コネクタ 184"/>
          <p:cNvCxnSpPr/>
          <p:nvPr/>
        </p:nvCxnSpPr>
        <p:spPr>
          <a:xfrm rot="5400000" flipH="1" flipV="1">
            <a:off x="2506698" y="4824934"/>
            <a:ext cx="1460810" cy="430027"/>
          </a:xfrm>
          <a:prstGeom prst="bentConnector3">
            <a:avLst>
              <a:gd name="adj1" fmla="val 50000"/>
            </a:avLst>
          </a:prstGeom>
          <a:ln w="63500">
            <a:solidFill>
              <a:srgbClr val="7030A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乗算記号 9"/>
          <p:cNvSpPr/>
          <p:nvPr/>
        </p:nvSpPr>
        <p:spPr>
          <a:xfrm>
            <a:off x="2565023" y="4538609"/>
            <a:ext cx="921759" cy="95362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nvGrpSpPr>
          <p:cNvPr id="183" name="グループ化 182"/>
          <p:cNvGrpSpPr/>
          <p:nvPr/>
        </p:nvGrpSpPr>
        <p:grpSpPr>
          <a:xfrm>
            <a:off x="882642" y="4272138"/>
            <a:ext cx="1534530" cy="1379754"/>
            <a:chOff x="882642" y="4272138"/>
            <a:chExt cx="1534530" cy="1379754"/>
          </a:xfrm>
        </p:grpSpPr>
        <p:sp>
          <p:nvSpPr>
            <p:cNvPr id="184" name="角丸四角形 183"/>
            <p:cNvSpPr/>
            <p:nvPr/>
          </p:nvSpPr>
          <p:spPr>
            <a:xfrm>
              <a:off x="882642" y="4651684"/>
              <a:ext cx="1534530" cy="10002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86" name="角丸四角形 185"/>
            <p:cNvSpPr/>
            <p:nvPr/>
          </p:nvSpPr>
          <p:spPr>
            <a:xfrm>
              <a:off x="968260" y="4798049"/>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ea typeface="IPAexゴシック" panose="020B0500000000000000" pitchFamily="50" charset="-128"/>
                </a:rPr>
                <a:t>Web Server</a:t>
              </a:r>
              <a:endParaRPr kumimoji="1" lang="ja-JP" altLang="en-US">
                <a:solidFill>
                  <a:sysClr val="windowText" lastClr="000000"/>
                </a:solidFill>
                <a:ea typeface="IPAexゴシック" panose="020B0500000000000000" pitchFamily="50" charset="-128"/>
              </a:endParaRPr>
            </a:p>
          </p:txBody>
        </p:sp>
        <p:sp>
          <p:nvSpPr>
            <p:cNvPr id="187" name="角丸四角形 186"/>
            <p:cNvSpPr/>
            <p:nvPr/>
          </p:nvSpPr>
          <p:spPr>
            <a:xfrm>
              <a:off x="968260" y="5210516"/>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ja-JP">
                  <a:solidFill>
                    <a:prstClr val="black"/>
                  </a:solidFill>
                  <a:latin typeface="IPAexゴシック" panose="020B0500000000000000" pitchFamily="50" charset="-128"/>
                  <a:ea typeface="IPAexゴシック" panose="020B0500000000000000" pitchFamily="50" charset="-128"/>
                </a:rPr>
                <a:t>IP </a:t>
              </a:r>
              <a:r>
                <a:rPr lang="ja-JP" altLang="en-US">
                  <a:solidFill>
                    <a:prstClr val="black"/>
                  </a:solidFill>
                  <a:latin typeface="IPAexゴシック" panose="020B0500000000000000" pitchFamily="50" charset="-128"/>
                  <a:ea typeface="IPAexゴシック" panose="020B0500000000000000" pitchFamily="50" charset="-128"/>
                </a:rPr>
                <a:t>管理</a:t>
              </a:r>
            </a:p>
          </p:txBody>
        </p:sp>
        <p:sp>
          <p:nvSpPr>
            <p:cNvPr id="188" name="テキスト ボックス 187"/>
            <p:cNvSpPr txBox="1"/>
            <p:nvPr/>
          </p:nvSpPr>
          <p:spPr>
            <a:xfrm>
              <a:off x="945387" y="4272138"/>
              <a:ext cx="1409040" cy="369332"/>
            </a:xfrm>
            <a:prstGeom prst="rect">
              <a:avLst/>
            </a:prstGeom>
            <a:noFill/>
          </p:spPr>
          <p:txBody>
            <a:bodyPr wrap="none" rtlCol="0">
              <a:spAutoFit/>
            </a:bodyPr>
            <a:lstStyle/>
            <a:p>
              <a:r>
                <a:rPr lang="en-US" altLang="ja-JP" smtClean="0">
                  <a:ea typeface="IPAexゴシック" panose="020B0500000000000000" pitchFamily="50" charset="-128"/>
                </a:rPr>
                <a:t>VM Manager</a:t>
              </a:r>
              <a:endParaRPr kumimoji="1" lang="ja-JP" altLang="en-US">
                <a:ea typeface="IPAexゴシック" panose="020B0500000000000000" pitchFamily="50" charset="-128"/>
              </a:endParaRPr>
            </a:p>
          </p:txBody>
        </p:sp>
      </p:grpSp>
      <p:sp>
        <p:nvSpPr>
          <p:cNvPr id="189" name="円/楕円 101"/>
          <p:cNvSpPr/>
          <p:nvPr/>
        </p:nvSpPr>
        <p:spPr>
          <a:xfrm>
            <a:off x="836927" y="2791565"/>
            <a:ext cx="2022080" cy="139710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nvGrpSpPr>
          <p:cNvPr id="190" name="グループ化 189"/>
          <p:cNvGrpSpPr/>
          <p:nvPr/>
        </p:nvGrpSpPr>
        <p:grpSpPr>
          <a:xfrm>
            <a:off x="1105616" y="2981970"/>
            <a:ext cx="1484702" cy="1016292"/>
            <a:chOff x="1196087" y="2946570"/>
            <a:chExt cx="1484702" cy="1016292"/>
          </a:xfrm>
        </p:grpSpPr>
        <p:sp>
          <p:nvSpPr>
            <p:cNvPr id="191" name="テキスト ボックス 190"/>
            <p:cNvSpPr txBox="1"/>
            <p:nvPr/>
          </p:nvSpPr>
          <p:spPr>
            <a:xfrm>
              <a:off x="1196087" y="2946570"/>
              <a:ext cx="1484702"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ユーザ端末</a:t>
              </a:r>
              <a:r>
                <a:rPr lang="en-US" altLang="ja-JP" smtClean="0">
                  <a:latin typeface="IPAexゴシック" panose="020B0500000000000000" pitchFamily="50" charset="-128"/>
                  <a:ea typeface="IPAexゴシック" panose="020B0500000000000000" pitchFamily="50" charset="-128"/>
                </a:rPr>
                <a:t>1</a:t>
              </a:r>
            </a:p>
          </p:txBody>
        </p:sp>
        <p:pic>
          <p:nvPicPr>
            <p:cNvPr id="19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35016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5397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3. </a:t>
            </a:r>
            <a:r>
              <a:rPr kumimoji="1" lang="ja-JP" altLang="en-US" smtClean="0"/>
              <a:t>独自機能（故障スイッチ回避）</a:t>
            </a:r>
            <a:endParaRPr kumimoji="1" lang="ja-JP" altLang="en-US"/>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ja-JP" altLang="en-US" b="1" dirty="0"/>
              <a:t>背景</a:t>
            </a:r>
          </a:p>
          <a:p>
            <a:pPr marL="444500" lvl="1"/>
            <a:r>
              <a:rPr lang="ja-JP" altLang="en-US" dirty="0"/>
              <a:t>スイッチは経年劣化でパフォーマンスが低下する</a:t>
            </a:r>
          </a:p>
          <a:p>
            <a:pPr marL="444500" lvl="1"/>
            <a:r>
              <a:rPr lang="ja-JP" altLang="en-US" dirty="0"/>
              <a:t>パフォーマンスが低下したスイッチ</a:t>
            </a:r>
            <a:r>
              <a:rPr lang="ja-JP" altLang="en-US"/>
              <a:t>を</a:t>
            </a:r>
            <a:r>
              <a:rPr lang="ja-JP" altLang="en-US" smtClean="0"/>
              <a:t>使用すると，</a:t>
            </a:r>
            <a:r>
              <a:rPr lang="en-US" altLang="ja-JP" smtClean="0"/>
              <a:t/>
            </a:r>
            <a:br>
              <a:rPr lang="en-US" altLang="ja-JP" smtClean="0"/>
            </a:br>
            <a:r>
              <a:rPr lang="ja-JP" altLang="en-US" smtClean="0"/>
              <a:t>ネットワーク</a:t>
            </a:r>
            <a:r>
              <a:rPr lang="ja-JP" altLang="en-US" dirty="0"/>
              <a:t>全体の通信品質が低下する</a:t>
            </a:r>
          </a:p>
          <a:p>
            <a:pPr marL="0" indent="0">
              <a:buNone/>
            </a:pPr>
            <a:r>
              <a:rPr lang="ja-JP" altLang="en-US" b="1" smtClean="0"/>
              <a:t>目的</a:t>
            </a:r>
            <a:r>
              <a:rPr lang="ja-JP" altLang="en-US" smtClean="0"/>
              <a:t> </a:t>
            </a:r>
            <a:endParaRPr lang="ja-JP" altLang="en-US" dirty="0"/>
          </a:p>
          <a:p>
            <a:pPr marL="444500" lvl="1"/>
            <a:r>
              <a:rPr lang="ja-JP" altLang="en-US" dirty="0"/>
              <a:t>パフォーマンスの低下したスイッチを検出</a:t>
            </a:r>
            <a:r>
              <a:rPr lang="ja-JP" altLang="en-US"/>
              <a:t>し</a:t>
            </a:r>
            <a:r>
              <a:rPr lang="ja-JP" altLang="en-US" smtClean="0"/>
              <a:t>，</a:t>
            </a:r>
            <a:r>
              <a:rPr lang="en-US" altLang="ja-JP" smtClean="0"/>
              <a:t/>
            </a:r>
            <a:br>
              <a:rPr lang="en-US" altLang="ja-JP" smtClean="0"/>
            </a:br>
            <a:r>
              <a:rPr lang="ja-JP" altLang="en-US" smtClean="0"/>
              <a:t>パス</a:t>
            </a:r>
            <a:r>
              <a:rPr lang="ja-JP" altLang="en-US" dirty="0"/>
              <a:t>計算時に除外する</a:t>
            </a:r>
            <a:r>
              <a:rPr lang="ja-JP" altLang="en-US"/>
              <a:t>こと</a:t>
            </a:r>
            <a:r>
              <a:rPr lang="ja-JP" altLang="en-US" smtClean="0"/>
              <a:t>で通信</a:t>
            </a:r>
            <a:r>
              <a:rPr lang="ja-JP" altLang="en-US" dirty="0"/>
              <a:t>品質低下</a:t>
            </a:r>
            <a:r>
              <a:rPr lang="ja-JP" altLang="en-US"/>
              <a:t>を</a:t>
            </a:r>
            <a:r>
              <a:rPr lang="ja-JP" altLang="en-US" smtClean="0"/>
              <a:t>軽減</a:t>
            </a:r>
            <a:endParaRPr lang="en-US" altLang="ja-JP" dirty="0"/>
          </a:p>
          <a:p>
            <a:pPr marL="444500" lvl="1"/>
            <a:r>
              <a:rPr lang="ja-JP" altLang="en-US" dirty="0"/>
              <a:t>パフォーマンスの低下したスイッチを使用しない</a:t>
            </a:r>
            <a:r>
              <a:rPr lang="ja-JP" altLang="en-US"/>
              <a:t>こと</a:t>
            </a:r>
            <a:r>
              <a:rPr lang="ja-JP" altLang="en-US" smtClean="0"/>
              <a:t>で</a:t>
            </a:r>
            <a:r>
              <a:rPr lang="en-US" altLang="ja-JP" smtClean="0"/>
              <a:t/>
            </a:r>
            <a:br>
              <a:rPr lang="en-US" altLang="ja-JP" smtClean="0"/>
            </a:br>
            <a:r>
              <a:rPr lang="ja-JP" altLang="en-US" smtClean="0"/>
              <a:t>ネットワークを稼働させたまま修理</a:t>
            </a:r>
            <a:r>
              <a:rPr lang="ja-JP" altLang="en-US" dirty="0"/>
              <a:t>や交換を可能にする</a:t>
            </a:r>
            <a:endParaRPr lang="en-US" altLang="ja-JP" dirty="0"/>
          </a:p>
          <a:p>
            <a:pPr marL="0" indent="0">
              <a:buNone/>
            </a:pPr>
            <a:r>
              <a:rPr lang="ja-JP" altLang="en-US" b="1" dirty="0"/>
              <a:t>手法</a:t>
            </a:r>
            <a:endParaRPr lang="en-US" altLang="ja-JP" b="1" dirty="0"/>
          </a:p>
          <a:p>
            <a:pPr marL="444500" lvl="1"/>
            <a:r>
              <a:rPr lang="ja-JP" altLang="en-US" dirty="0"/>
              <a:t>コントローラは各スイッチに</a:t>
            </a:r>
            <a:r>
              <a:rPr lang="ja-JP" altLang="en-US"/>
              <a:t>送受信</a:t>
            </a:r>
            <a:r>
              <a:rPr lang="ja-JP" altLang="en-US" smtClean="0"/>
              <a:t>パケット数に関する</a:t>
            </a:r>
            <a:r>
              <a:rPr lang="en-US" altLang="ja-JP" smtClean="0"/>
              <a:t/>
            </a:r>
            <a:br>
              <a:rPr lang="en-US" altLang="ja-JP" smtClean="0"/>
            </a:br>
            <a:r>
              <a:rPr lang="ja-JP" altLang="en-US" smtClean="0"/>
              <a:t>統計情報を定期的</a:t>
            </a:r>
            <a:r>
              <a:rPr lang="ja-JP" altLang="en-US" dirty="0"/>
              <a:t>に要求</a:t>
            </a:r>
            <a:endParaRPr lang="en-US" altLang="ja-JP" dirty="0"/>
          </a:p>
          <a:p>
            <a:pPr marL="444500" lvl="1"/>
            <a:r>
              <a:rPr lang="ja-JP" altLang="en-US" dirty="0"/>
              <a:t>パフォーマンスが低下したスイッチをパス計算時に除外</a:t>
            </a:r>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17</a:t>
            </a:fld>
            <a:endParaRPr kumimoji="1" lang="ja-JP" altLang="en-US"/>
          </a:p>
        </p:txBody>
      </p:sp>
    </p:spTree>
    <p:extLst>
      <p:ext uri="{BB962C8B-B14F-4D97-AF65-F5344CB8AC3E}">
        <p14:creationId xmlns:p14="http://schemas.microsoft.com/office/powerpoint/2010/main" val="1749146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3.1 </a:t>
            </a:r>
            <a:r>
              <a:rPr kumimoji="1" lang="ja-JP" altLang="en-US" smtClean="0"/>
              <a:t>スイッチ故障検知</a:t>
            </a:r>
            <a:r>
              <a:rPr kumimoji="1" lang="en-US" altLang="ja-JP" smtClean="0"/>
              <a:t>			1/2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85000" lnSpcReduction="20000"/>
              </a:bodyPr>
              <a:lstStyle/>
              <a:p>
                <a:pPr marL="514350" indent="-514350">
                  <a:buFont typeface="+mj-lt"/>
                  <a:buAutoNum type="arabicPeriod"/>
                </a:pPr>
                <a:r>
                  <a:rPr kumimoji="1" lang="ja-JP" altLang="en-US" smtClean="0"/>
                  <a:t>コントローラが定期的に，</a:t>
                </a:r>
                <a:r>
                  <a:rPr kumimoji="1" lang="en-US" altLang="ja-JP" smtClean="0"/>
                  <a:t/>
                </a:r>
                <a:br>
                  <a:rPr kumimoji="1" lang="en-US" altLang="ja-JP" smtClean="0"/>
                </a:br>
                <a:r>
                  <a:rPr kumimoji="1" lang="ja-JP" altLang="en-US" smtClean="0"/>
                  <a:t>各スイッチに</a:t>
                </a:r>
                <a:r>
                  <a:rPr lang="ja-JP" altLang="en-US"/>
                  <a:t>以下</a:t>
                </a:r>
                <a:r>
                  <a:rPr lang="ja-JP" altLang="en-US" smtClean="0"/>
                  <a:t>の</a:t>
                </a:r>
                <a:r>
                  <a:rPr lang="ja-JP" altLang="en-US"/>
                  <a:t>エントリ</a:t>
                </a:r>
                <a:r>
                  <a:rPr kumimoji="1" lang="ja-JP" altLang="en-US" smtClean="0"/>
                  <a:t>を要求</a:t>
                </a:r>
                <a:endParaRPr lang="en-US" altLang="ja-JP"/>
              </a:p>
              <a:p>
                <a:pPr lvl="1"/>
                <a:r>
                  <a:rPr lang="ja-JP" altLang="en-US" smtClean="0"/>
                  <a:t>受信パケット数：</a:t>
                </a:r>
                <a14:m>
                  <m:oMath xmlns:m="http://schemas.openxmlformats.org/officeDocument/2006/math">
                    <m:sSub>
                      <m:sSubPr>
                        <m:ctrlPr>
                          <a:rPr lang="en-US" altLang="ja-JP" i="1" smtClean="0">
                            <a:latin typeface="Cambria Math" charset="0"/>
                          </a:rPr>
                        </m:ctrlPr>
                      </m:sSubPr>
                      <m:e>
                        <m:r>
                          <a:rPr lang="en-US" altLang="ja-JP" b="0" i="1" smtClean="0">
                            <a:latin typeface="Cambria Math" panose="02040503050406030204" pitchFamily="18" charset="0"/>
                          </a:rPr>
                          <m:t>𝑅</m:t>
                        </m:r>
                      </m:e>
                      <m:sub>
                        <m:r>
                          <a:rPr lang="en-US" altLang="ja-JP" b="0" i="1" smtClean="0">
                            <a:latin typeface="Cambria Math"/>
                          </a:rPr>
                          <m:t>𝑖</m:t>
                        </m:r>
                      </m:sub>
                    </m:sSub>
                  </m:oMath>
                </a14:m>
                <a:endParaRPr lang="en-US" altLang="ja-JP" b="0" smtClean="0"/>
              </a:p>
              <a:p>
                <a:pPr lvl="1"/>
                <a:r>
                  <a:rPr lang="ja-JP" altLang="en-US" smtClean="0"/>
                  <a:t>転送パケット数：</a:t>
                </a:r>
                <a14:m>
                  <m:oMath xmlns:m="http://schemas.openxmlformats.org/officeDocument/2006/math">
                    <m:sSub>
                      <m:sSubPr>
                        <m:ctrlPr>
                          <a:rPr lang="en-US" altLang="ja-JP" i="1">
                            <a:latin typeface="Cambria Math" charset="0"/>
                          </a:rPr>
                        </m:ctrlPr>
                      </m:sSubPr>
                      <m:e>
                        <m:r>
                          <a:rPr lang="en-US" altLang="ja-JP" b="0" i="1" smtClean="0">
                            <a:latin typeface="Cambria Math" panose="02040503050406030204" pitchFamily="18" charset="0"/>
                          </a:rPr>
                          <m:t>𝑇</m:t>
                        </m:r>
                      </m:e>
                      <m:sub>
                        <m:r>
                          <a:rPr lang="en-US" altLang="ja-JP" b="0" i="1" smtClean="0">
                            <a:latin typeface="Cambria Math"/>
                          </a:rPr>
                          <m:t>𝑖</m:t>
                        </m:r>
                      </m:sub>
                    </m:sSub>
                  </m:oMath>
                </a14:m>
                <a:endParaRPr kumimoji="1" lang="en-US" altLang="ja-JP" smtClean="0"/>
              </a:p>
              <a:p>
                <a:pPr marL="514350" indent="-514350">
                  <a:buFont typeface="+mj-lt"/>
                  <a:buAutoNum type="arabicPeriod"/>
                </a:pPr>
                <a:r>
                  <a:rPr kumimoji="1" lang="en-US" altLang="ja-JP" smtClean="0"/>
                  <a:t>DPID</a:t>
                </a:r>
                <a:r>
                  <a:rPr kumimoji="1" lang="ja-JP" altLang="en-US" smtClean="0"/>
                  <a:t>ごとに以下の指標を計算</a:t>
                </a:r>
                <a:endParaRPr kumimoji="1" lang="en-US" altLang="ja-JP" smtClean="0"/>
              </a:p>
              <a:p>
                <a:pPr marL="514350" indent="-514350">
                  <a:buFont typeface="+mj-lt"/>
                  <a:buAutoNum type="arabicPeriod"/>
                </a:pPr>
                <a:endParaRPr kumimoji="1" lang="en-US" altLang="ja-JP" sz="900" smtClean="0"/>
              </a:p>
              <a:p>
                <a:pPr marL="457200" lvl="1" indent="0" algn="ctr">
                  <a:buNone/>
                </a:pPr>
                <a14:m>
                  <m:oMath xmlns:m="http://schemas.openxmlformats.org/officeDocument/2006/math">
                    <m:sSub>
                      <m:sSubPr>
                        <m:ctrlPr>
                          <a:rPr kumimoji="1" lang="en-US" altLang="ja-JP" i="1" smtClean="0">
                            <a:solidFill>
                              <a:srgbClr val="FF0000"/>
                            </a:solidFill>
                            <a:latin typeface="Cambria Math" charset="0"/>
                          </a:rPr>
                        </m:ctrlPr>
                      </m:sSubPr>
                      <m:e>
                        <m:r>
                          <a:rPr kumimoji="1" lang="en-US" altLang="ja-JP" b="0" i="1" smtClean="0">
                            <a:solidFill>
                              <a:srgbClr val="FF0000"/>
                            </a:solidFill>
                            <a:latin typeface="Cambria Math"/>
                          </a:rPr>
                          <m:t>𝑟</m:t>
                        </m:r>
                      </m:e>
                      <m:sub>
                        <m:r>
                          <a:rPr kumimoji="1" lang="en-US" altLang="ja-JP" b="0" i="1" smtClean="0">
                            <a:solidFill>
                              <a:srgbClr val="FF0000"/>
                            </a:solidFill>
                            <a:latin typeface="Cambria Math"/>
                          </a:rPr>
                          <m:t>𝑖</m:t>
                        </m:r>
                      </m:sub>
                    </m:sSub>
                    <m:r>
                      <a:rPr kumimoji="1" lang="en-US" altLang="ja-JP" b="0" i="1" smtClean="0">
                        <a:solidFill>
                          <a:srgbClr val="FF0000"/>
                        </a:solidFill>
                        <a:latin typeface="Cambria Math"/>
                      </a:rPr>
                      <m:t>=</m:t>
                    </m:r>
                  </m:oMath>
                </a14:m>
                <a:r>
                  <a:rPr kumimoji="1" lang="ja-JP" altLang="en-US" smtClean="0">
                    <a:solidFill>
                      <a:srgbClr val="FF0000"/>
                    </a:solidFill>
                  </a:rPr>
                  <a:t> </a:t>
                </a:r>
                <a14:m>
                  <m:oMath xmlns:m="http://schemas.openxmlformats.org/officeDocument/2006/math">
                    <m:f>
                      <m:fPr>
                        <m:ctrlPr>
                          <a:rPr kumimoji="1" lang="en-US" altLang="ja-JP" sz="3200" i="1" smtClean="0">
                            <a:solidFill>
                              <a:srgbClr val="FF0000"/>
                            </a:solidFill>
                            <a:latin typeface="Cambria Math" charset="0"/>
                          </a:rPr>
                        </m:ctrlPr>
                      </m:fPr>
                      <m:num>
                        <m:sSub>
                          <m:sSubPr>
                            <m:ctrlPr>
                              <a:rPr kumimoji="1" lang="en-US" altLang="ja-JP" sz="3200" i="1" smtClean="0">
                                <a:solidFill>
                                  <a:srgbClr val="FF0000"/>
                                </a:solidFill>
                                <a:latin typeface="Cambria Math" charset="0"/>
                              </a:rPr>
                            </m:ctrlPr>
                          </m:sSubPr>
                          <m:e>
                            <m:r>
                              <a:rPr kumimoji="1" lang="en-US" altLang="ja-JP" sz="3200" b="0" i="1" smtClean="0">
                                <a:solidFill>
                                  <a:srgbClr val="FF0000"/>
                                </a:solidFill>
                                <a:latin typeface="Cambria Math" panose="02040503050406030204" pitchFamily="18" charset="0"/>
                              </a:rPr>
                              <m:t>𝑇</m:t>
                            </m:r>
                          </m:e>
                          <m:sub>
                            <m:r>
                              <a:rPr kumimoji="1" lang="en-US" altLang="ja-JP" sz="3200" b="0" i="1" smtClean="0">
                                <a:solidFill>
                                  <a:srgbClr val="FF0000"/>
                                </a:solidFill>
                                <a:latin typeface="Cambria Math"/>
                              </a:rPr>
                              <m:t>𝑖</m:t>
                            </m:r>
                          </m:sub>
                        </m:sSub>
                        <m:r>
                          <a:rPr kumimoji="1" lang="en-US" altLang="ja-JP" sz="3200" b="0" i="1" smtClean="0">
                            <a:solidFill>
                              <a:srgbClr val="FF0000"/>
                            </a:solidFill>
                            <a:latin typeface="Cambria Math"/>
                          </a:rPr>
                          <m:t> −</m:t>
                        </m:r>
                        <m:sSub>
                          <m:sSubPr>
                            <m:ctrlPr>
                              <a:rPr lang="en-US" altLang="ja-JP" sz="3200" i="1">
                                <a:solidFill>
                                  <a:srgbClr val="FF0000"/>
                                </a:solidFill>
                                <a:latin typeface="Cambria Math" charset="0"/>
                              </a:rPr>
                            </m:ctrlPr>
                          </m:sSubPr>
                          <m:e>
                            <m:r>
                              <a:rPr lang="en-US" altLang="ja-JP" sz="3200" b="0" i="1" smtClean="0">
                                <a:solidFill>
                                  <a:srgbClr val="FF0000"/>
                                </a:solidFill>
                                <a:latin typeface="Cambria Math" panose="02040503050406030204" pitchFamily="18" charset="0"/>
                              </a:rPr>
                              <m:t>𝑇</m:t>
                            </m:r>
                          </m:e>
                          <m:sub>
                            <m:r>
                              <a:rPr lang="en-US" altLang="ja-JP" sz="3200" i="1">
                                <a:solidFill>
                                  <a:srgbClr val="FF0000"/>
                                </a:solidFill>
                                <a:latin typeface="Cambria Math"/>
                              </a:rPr>
                              <m:t>𝑖</m:t>
                            </m:r>
                            <m:r>
                              <a:rPr lang="en-US" altLang="ja-JP" sz="3200" b="0" i="1" smtClean="0">
                                <a:solidFill>
                                  <a:srgbClr val="FF0000"/>
                                </a:solidFill>
                                <a:latin typeface="Cambria Math"/>
                              </a:rPr>
                              <m:t>−1</m:t>
                            </m:r>
                          </m:sub>
                        </m:sSub>
                      </m:num>
                      <m:den>
                        <m:sSub>
                          <m:sSubPr>
                            <m:ctrlPr>
                              <a:rPr lang="en-US" altLang="ja-JP" sz="3200" i="1">
                                <a:solidFill>
                                  <a:srgbClr val="FF0000"/>
                                </a:solidFill>
                                <a:latin typeface="Cambria Math" charset="0"/>
                              </a:rPr>
                            </m:ctrlPr>
                          </m:sSubPr>
                          <m:e>
                            <m:r>
                              <a:rPr lang="en-US" altLang="ja-JP" sz="3200" b="0" i="1" smtClean="0">
                                <a:solidFill>
                                  <a:srgbClr val="FF0000"/>
                                </a:solidFill>
                                <a:latin typeface="Cambria Math" panose="02040503050406030204" pitchFamily="18" charset="0"/>
                              </a:rPr>
                              <m:t>𝑅</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charset="0"/>
                              </a:rPr>
                            </m:ctrlPr>
                          </m:sSubPr>
                          <m:e>
                            <m:r>
                              <a:rPr lang="en-US" altLang="ja-JP" sz="3200" b="0" i="1" smtClean="0">
                                <a:solidFill>
                                  <a:srgbClr val="FF0000"/>
                                </a:solidFill>
                                <a:latin typeface="Cambria Math" panose="02040503050406030204" pitchFamily="18" charset="0"/>
                              </a:rPr>
                              <m:t>𝑅</m:t>
                            </m:r>
                          </m:e>
                          <m:sub>
                            <m:r>
                              <a:rPr lang="en-US" altLang="ja-JP" sz="3200" i="1">
                                <a:solidFill>
                                  <a:srgbClr val="FF0000"/>
                                </a:solidFill>
                                <a:latin typeface="Cambria Math"/>
                              </a:rPr>
                              <m:t>𝑖</m:t>
                            </m:r>
                            <m:r>
                              <a:rPr lang="en-US" altLang="ja-JP" sz="3200" i="1">
                                <a:solidFill>
                                  <a:srgbClr val="FF0000"/>
                                </a:solidFill>
                                <a:latin typeface="Cambria Math"/>
                              </a:rPr>
                              <m:t>−1</m:t>
                            </m:r>
                          </m:sub>
                        </m:sSub>
                      </m:den>
                    </m:f>
                  </m:oMath>
                </a14:m>
                <a:r>
                  <a:rPr lang="en-US" altLang="ja-JP" smtClean="0">
                    <a:solidFill>
                      <a:srgbClr val="FF0000"/>
                    </a:solidFill>
                  </a:rPr>
                  <a:t>	</a:t>
                </a:r>
                <a:r>
                  <a:rPr lang="en-US" altLang="ja-JP" smtClean="0"/>
                  <a:t>… (1)</a:t>
                </a:r>
              </a:p>
              <a:p>
                <a:pPr marL="457200" lvl="1" indent="0" algn="ctr">
                  <a:buNone/>
                </a:pPr>
                <a:endParaRPr lang="en-US" altLang="ja-JP" sz="1000" b="0" i="1" smtClean="0">
                  <a:solidFill>
                    <a:srgbClr val="FF0000"/>
                  </a:solidFill>
                  <a:latin typeface="Cambria Math" panose="02040503050406030204" pitchFamily="18" charset="0"/>
                </a:endParaRPr>
              </a:p>
              <a:p>
                <a:pPr marL="457200" lvl="1" indent="0" algn="ctr">
                  <a:buNone/>
                </a:pPr>
                <a14:m>
                  <m:oMath xmlns:m="http://schemas.openxmlformats.org/officeDocument/2006/math">
                    <m:sSub>
                      <m:sSubPr>
                        <m:ctrlPr>
                          <a:rPr lang="en-US" altLang="ja-JP" b="0" i="1" smtClean="0">
                            <a:solidFill>
                              <a:srgbClr val="FF0000"/>
                            </a:solidFill>
                            <a:latin typeface="Cambria Math" charset="0"/>
                          </a:rPr>
                        </m:ctrlPr>
                      </m:sSubPr>
                      <m:e>
                        <m:r>
                          <a:rPr lang="en-US" altLang="ja-JP" b="0" i="1" smtClean="0">
                            <a:solidFill>
                              <a:srgbClr val="FF0000"/>
                            </a:solidFill>
                            <a:latin typeface="Cambria Math"/>
                          </a:rPr>
                          <m:t>𝑝</m:t>
                        </m:r>
                      </m:e>
                      <m:sub>
                        <m:r>
                          <a:rPr lang="en-US" altLang="ja-JP" b="0" i="1" smtClean="0">
                            <a:solidFill>
                              <a:srgbClr val="FF0000"/>
                            </a:solidFill>
                            <a:latin typeface="Cambria Math"/>
                          </a:rPr>
                          <m:t>𝑖</m:t>
                        </m:r>
                      </m:sub>
                    </m:sSub>
                    <m:r>
                      <a:rPr lang="en-US" altLang="ja-JP" b="0" i="1" smtClean="0">
                        <a:solidFill>
                          <a:srgbClr val="FF0000"/>
                        </a:solidFill>
                        <a:latin typeface="Cambria Math"/>
                      </a:rPr>
                      <m:t>=</m:t>
                    </m:r>
                  </m:oMath>
                </a14:m>
                <a:r>
                  <a:rPr lang="ja-JP" altLang="en-US" smtClean="0">
                    <a:solidFill>
                      <a:srgbClr val="FF0000"/>
                    </a:solidFill>
                  </a:rPr>
                  <a:t>  </a:t>
                </a:r>
                <a14:m>
                  <m:oMath xmlns:m="http://schemas.openxmlformats.org/officeDocument/2006/math">
                    <m:f>
                      <m:fPr>
                        <m:ctrlPr>
                          <a:rPr lang="en-US" altLang="ja-JP" sz="3200" i="1">
                            <a:solidFill>
                              <a:srgbClr val="FF0000"/>
                            </a:solidFill>
                            <a:latin typeface="Cambria Math" charset="0"/>
                          </a:rPr>
                        </m:ctrlPr>
                      </m:fPr>
                      <m:num>
                        <m:sSub>
                          <m:sSubPr>
                            <m:ctrlPr>
                              <a:rPr lang="en-US" altLang="ja-JP" sz="3200" i="1" smtClean="0">
                                <a:solidFill>
                                  <a:srgbClr val="FF0000"/>
                                </a:solidFill>
                                <a:latin typeface="Cambria Math" charset="0"/>
                              </a:rPr>
                            </m:ctrlPr>
                          </m:sSubPr>
                          <m:e>
                            <m:r>
                              <a:rPr lang="en-US" altLang="ja-JP" sz="3200" b="0" i="1" smtClean="0">
                                <a:solidFill>
                                  <a:srgbClr val="FF0000"/>
                                </a:solidFill>
                                <a:latin typeface="Cambria Math" panose="02040503050406030204" pitchFamily="18" charset="0"/>
                              </a:rPr>
                              <m:t>𝑇</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charset="0"/>
                              </a:rPr>
                            </m:ctrlPr>
                          </m:sSubPr>
                          <m:e>
                            <m:r>
                              <a:rPr lang="en-US" altLang="ja-JP" sz="3200" b="0" i="1" smtClean="0">
                                <a:solidFill>
                                  <a:srgbClr val="FF0000"/>
                                </a:solidFill>
                                <a:latin typeface="Cambria Math" panose="02040503050406030204" pitchFamily="18" charset="0"/>
                              </a:rPr>
                              <m:t>𝑇</m:t>
                            </m:r>
                          </m:e>
                          <m:sub>
                            <m:r>
                              <a:rPr lang="en-US" altLang="ja-JP" sz="3200" i="1">
                                <a:solidFill>
                                  <a:srgbClr val="FF0000"/>
                                </a:solidFill>
                                <a:latin typeface="Cambria Math"/>
                              </a:rPr>
                              <m:t>𝑖</m:t>
                            </m:r>
                            <m:r>
                              <a:rPr lang="en-US" altLang="ja-JP" sz="3200" i="1">
                                <a:solidFill>
                                  <a:srgbClr val="FF0000"/>
                                </a:solidFill>
                                <a:latin typeface="Cambria Math"/>
                              </a:rPr>
                              <m:t>−1</m:t>
                            </m:r>
                          </m:sub>
                        </m:sSub>
                      </m:num>
                      <m:den>
                        <m:sSub>
                          <m:sSubPr>
                            <m:ctrlPr>
                              <a:rPr lang="en-US" altLang="ja-JP" sz="3200" i="1">
                                <a:solidFill>
                                  <a:srgbClr val="FF0000"/>
                                </a:solidFill>
                                <a:latin typeface="Cambria Math" charset="0"/>
                              </a:rPr>
                            </m:ctrlPr>
                          </m:sSubPr>
                          <m:e>
                            <m:r>
                              <a:rPr lang="en-US" altLang="ja-JP" sz="3200" b="0" i="1" smtClean="0">
                                <a:solidFill>
                                  <a:srgbClr val="FF0000"/>
                                </a:solidFill>
                                <a:latin typeface="Cambria Math"/>
                              </a:rPr>
                              <m:t>𝑡</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charset="0"/>
                              </a:rPr>
                            </m:ctrlPr>
                          </m:sSubPr>
                          <m:e>
                            <m:r>
                              <a:rPr lang="en-US" altLang="ja-JP" sz="3200" b="0" i="1" smtClean="0">
                                <a:solidFill>
                                  <a:srgbClr val="FF0000"/>
                                </a:solidFill>
                                <a:latin typeface="Cambria Math"/>
                              </a:rPr>
                              <m:t>𝑡</m:t>
                            </m:r>
                          </m:e>
                          <m:sub>
                            <m:r>
                              <a:rPr lang="en-US" altLang="ja-JP" sz="3200" i="1">
                                <a:solidFill>
                                  <a:srgbClr val="FF0000"/>
                                </a:solidFill>
                                <a:latin typeface="Cambria Math"/>
                              </a:rPr>
                              <m:t>𝑖</m:t>
                            </m:r>
                            <m:r>
                              <a:rPr lang="en-US" altLang="ja-JP" sz="3200" i="1">
                                <a:solidFill>
                                  <a:srgbClr val="FF0000"/>
                                </a:solidFill>
                                <a:latin typeface="Cambria Math"/>
                              </a:rPr>
                              <m:t>−1</m:t>
                            </m:r>
                          </m:sub>
                        </m:sSub>
                      </m:den>
                    </m:f>
                  </m:oMath>
                </a14:m>
                <a:r>
                  <a:rPr kumimoji="1" lang="en-US" altLang="ja-JP" smtClean="0"/>
                  <a:t>	… (2)</a:t>
                </a:r>
              </a:p>
              <a:p>
                <a:pPr marL="457200" lvl="1" indent="0" algn="ctr">
                  <a:buNone/>
                </a:pPr>
                <a:endParaRPr lang="en-US" altLang="ja-JP" sz="900" smtClean="0"/>
              </a:p>
              <a:p>
                <a:pPr marL="457200" lvl="1" indent="0" algn="ctr">
                  <a:buNone/>
                </a:pPr>
                <a:r>
                  <a:rPr lang="ja-JP" altLang="en-US" smtClean="0"/>
                  <a:t>（</a:t>
                </a:r>
                <a14:m>
                  <m:oMath xmlns:m="http://schemas.openxmlformats.org/officeDocument/2006/math">
                    <m:sSub>
                      <m:sSubPr>
                        <m:ctrlPr>
                          <a:rPr lang="en-US" altLang="ja-JP" i="1" smtClean="0">
                            <a:latin typeface="Cambria Math" charset="0"/>
                          </a:rPr>
                        </m:ctrlPr>
                      </m:sSubPr>
                      <m:e>
                        <m:r>
                          <a:rPr lang="en-US" altLang="ja-JP" i="1" smtClean="0">
                            <a:latin typeface="Cambria Math"/>
                          </a:rPr>
                          <m:t>𝑡</m:t>
                        </m:r>
                      </m:e>
                      <m:sub>
                        <m:r>
                          <a:rPr lang="en-US" altLang="ja-JP" i="1">
                            <a:latin typeface="Cambria Math"/>
                          </a:rPr>
                          <m:t>𝑖</m:t>
                        </m:r>
                      </m:sub>
                    </m:sSub>
                  </m:oMath>
                </a14:m>
                <a:r>
                  <a:rPr lang="ja-JP" altLang="en-US" smtClean="0"/>
                  <a:t>：エントリ</a:t>
                </a:r>
                <a14:m>
                  <m:oMath xmlns:m="http://schemas.openxmlformats.org/officeDocument/2006/math">
                    <m:r>
                      <a:rPr lang="en-US" altLang="ja-JP" b="0" i="1" smtClean="0">
                        <a:latin typeface="Cambria Math" panose="02040503050406030204" pitchFamily="18" charset="0"/>
                      </a:rPr>
                      <m:t>𝑖</m:t>
                    </m:r>
                  </m:oMath>
                </a14:m>
                <a:r>
                  <a:rPr lang="ja-JP" altLang="en-US" smtClean="0"/>
                  <a:t>を</a:t>
                </a:r>
                <a:r>
                  <a:rPr lang="ja-JP" altLang="en-US"/>
                  <a:t>要求した</a:t>
                </a:r>
                <a:r>
                  <a:rPr lang="ja-JP" altLang="en-US" smtClean="0"/>
                  <a:t>時刻）</a:t>
                </a:r>
                <a:endParaRPr kumimoji="1" lang="en-US" altLang="ja-JP"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618" t="-70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18</a:t>
            </a:fld>
            <a:endParaRPr kumimoji="1" lang="ja-JP" altLang="en-US"/>
          </a:p>
        </p:txBody>
      </p:sp>
    </p:spTree>
    <p:extLst>
      <p:ext uri="{BB962C8B-B14F-4D97-AF65-F5344CB8AC3E}">
        <p14:creationId xmlns:p14="http://schemas.microsoft.com/office/powerpoint/2010/main" val="194477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a:bodyPr>
          <a:lstStyle/>
          <a:p>
            <a:r>
              <a:rPr kumimoji="1" lang="en-US" altLang="ja-JP" sz="3600" kern="1200" smtClean="0">
                <a:solidFill>
                  <a:schemeClr val="tx1"/>
                </a:solidFill>
                <a:effectLst/>
                <a:latin typeface="IPAexゴシック" panose="020B0500000000000000" pitchFamily="50" charset="-128"/>
                <a:ea typeface="IPAexゴシック" panose="020B0500000000000000" pitchFamily="50" charset="-128"/>
                <a:cs typeface="+mj-cs"/>
              </a:rPr>
              <a:t>3.1 </a:t>
            </a:r>
            <a:r>
              <a:rPr kumimoji="1" lang="ja-JP" altLang="ja-JP" sz="3600" kern="1200" smtClean="0">
                <a:solidFill>
                  <a:schemeClr val="tx1"/>
                </a:solidFill>
                <a:effectLst/>
                <a:latin typeface="IPAexゴシック" panose="020B0500000000000000" pitchFamily="50" charset="-128"/>
                <a:ea typeface="IPAexゴシック" panose="020B0500000000000000" pitchFamily="50" charset="-128"/>
                <a:cs typeface="+mj-cs"/>
              </a:rPr>
              <a:t>スイッチ故障検知</a:t>
            </a:r>
            <a:r>
              <a:rPr kumimoji="1" lang="en-US" altLang="ja-JP" sz="3600" kern="1200" smtClean="0">
                <a:solidFill>
                  <a:schemeClr val="tx1"/>
                </a:solidFill>
                <a:effectLst/>
                <a:latin typeface="IPAexゴシック" panose="020B0500000000000000" pitchFamily="50" charset="-128"/>
                <a:ea typeface="IPAexゴシック" panose="020B0500000000000000" pitchFamily="50" charset="-128"/>
                <a:cs typeface="+mj-cs"/>
              </a:rPr>
              <a:t>			1/2</a:t>
            </a:r>
            <a:endParaRPr kumimoji="1" lang="ja-JP" altLang="en-US"/>
          </a:p>
        </p:txBody>
      </p:sp>
      <p:sp>
        <p:nvSpPr>
          <p:cNvPr id="3" name="コンテンツ プレースホルダー 2"/>
          <p:cNvSpPr>
            <a:spLocks noGrp="1"/>
          </p:cNvSpPr>
          <p:nvPr>
            <p:ph idx="1"/>
          </p:nvPr>
        </p:nvSpPr>
        <p:spPr/>
        <p:txBody>
          <a:bodyPr>
            <a:normAutofit fontScale="85000" lnSpcReduction="20000"/>
          </a:bodyPr>
          <a:lstStyle/>
          <a:p>
            <a:pPr marL="514350" indent="-514350">
              <a:buFont typeface="+mj-lt"/>
              <a:buAutoNum type="arabicPeriod" startAt="3"/>
            </a:pPr>
            <a:r>
              <a:rPr lang="ja-JP" altLang="en-US"/>
              <a:t>以下の表に従って故障有無の</a:t>
            </a:r>
            <a:r>
              <a:rPr lang="ja-JP" altLang="en-US" smtClean="0"/>
              <a:t>判断</a:t>
            </a:r>
            <a:endParaRPr lang="en-US" altLang="ja-JP" smtClean="0"/>
          </a:p>
          <a:p>
            <a:pPr marL="514350" indent="-514350">
              <a:buFont typeface="+mj-lt"/>
              <a:buAutoNum type="arabicPeriod" startAt="3"/>
            </a:pPr>
            <a:endParaRPr lang="en-US" altLang="ja-JP"/>
          </a:p>
          <a:p>
            <a:pPr marL="514350" indent="-514350">
              <a:buFont typeface="+mj-lt"/>
              <a:buAutoNum type="arabicPeriod" startAt="3"/>
            </a:pPr>
            <a:endParaRPr lang="en-US" altLang="ja-JP" smtClean="0"/>
          </a:p>
          <a:p>
            <a:pPr marL="514350" indent="-514350">
              <a:buFont typeface="+mj-lt"/>
              <a:buAutoNum type="arabicPeriod" startAt="3"/>
            </a:pPr>
            <a:endParaRPr lang="en-US" altLang="ja-JP"/>
          </a:p>
          <a:p>
            <a:pPr marL="514350" indent="-514350">
              <a:buFont typeface="+mj-lt"/>
              <a:buAutoNum type="arabicPeriod" startAt="3"/>
            </a:pPr>
            <a:endParaRPr lang="en-US" altLang="ja-JP" smtClean="0"/>
          </a:p>
          <a:p>
            <a:pPr marL="514350" indent="-514350">
              <a:buFont typeface="+mj-lt"/>
              <a:buAutoNum type="arabicPeriod" startAt="3"/>
            </a:pPr>
            <a:endParaRPr lang="en-US" altLang="ja-JP"/>
          </a:p>
          <a:p>
            <a:pPr marL="514350" indent="-514350">
              <a:buFont typeface="+mj-lt"/>
              <a:buAutoNum type="arabicPeriod" startAt="3"/>
            </a:pPr>
            <a:endParaRPr lang="en-US" altLang="ja-JP" smtClean="0"/>
          </a:p>
          <a:p>
            <a:pPr marL="514350" indent="-514350">
              <a:buFont typeface="+mj-lt"/>
              <a:buAutoNum type="arabicPeriod" startAt="3"/>
            </a:pPr>
            <a:endParaRPr lang="en-US" altLang="ja-JP" sz="1600" smtClean="0"/>
          </a:p>
          <a:p>
            <a:pPr marL="514350" indent="-514350">
              <a:buFont typeface="+mj-lt"/>
              <a:buAutoNum type="arabicPeriod" startAt="3"/>
            </a:pPr>
            <a:endParaRPr lang="en-US" altLang="ja-JP" sz="1600" smtClean="0"/>
          </a:p>
          <a:p>
            <a:pPr marL="514350" indent="-514350">
              <a:buFont typeface="+mj-lt"/>
              <a:buAutoNum type="arabicPeriod" startAt="3"/>
            </a:pPr>
            <a:r>
              <a:rPr lang="ja-JP" altLang="en-US" smtClean="0"/>
              <a:t>パス計算時に故障スイッチを除外</a:t>
            </a:r>
            <a:endParaRPr lang="ja-JP" altLang="en-US"/>
          </a:p>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19</a:t>
            </a:fld>
            <a:endParaRPr kumimoji="1" lang="ja-JP" altLang="en-US"/>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2854904585"/>
                  </p:ext>
                </p:extLst>
              </p:nvPr>
            </p:nvGraphicFramePr>
            <p:xfrm>
              <a:off x="774456" y="2562202"/>
              <a:ext cx="4507831" cy="2286000"/>
            </p:xfrm>
            <a:graphic>
              <a:graphicData uri="http://schemas.openxmlformats.org/drawingml/2006/table">
                <a:tbl>
                  <a:tblPr firstRow="1" bandRow="1">
                    <a:tableStyleId>{5C22544A-7EE6-4342-B048-85BDC9FD1C3A}</a:tableStyleId>
                  </a:tblPr>
                  <a:tblGrid>
                    <a:gridCol w="1175118">
                      <a:extLst>
                        <a:ext uri="{9D8B030D-6E8A-4147-A177-3AD203B41FA5}">
                          <a16:colId xmlns:a16="http://schemas.microsoft.com/office/drawing/2014/main" xmlns="" val="20000"/>
                        </a:ext>
                      </a:extLst>
                    </a:gridCol>
                    <a:gridCol w="1175119">
                      <a:extLst>
                        <a:ext uri="{9D8B030D-6E8A-4147-A177-3AD203B41FA5}">
                          <a16:colId xmlns:a16="http://schemas.microsoft.com/office/drawing/2014/main" xmlns="" val="20001"/>
                        </a:ext>
                      </a:extLst>
                    </a:gridCol>
                    <a:gridCol w="2157594">
                      <a:extLst>
                        <a:ext uri="{9D8B030D-6E8A-4147-A177-3AD203B41FA5}">
                          <a16:colId xmlns:a16="http://schemas.microsoft.com/office/drawing/2014/main" xmlns="" val="20002"/>
                        </a:ext>
                      </a:extLst>
                    </a:gridCol>
                  </a:tblGrid>
                  <a:tr h="370840">
                    <a:tc>
                      <a:txBody>
                        <a:bodyPr/>
                        <a:lstStyle/>
                        <a:p>
                          <a:pPr algn="ctr"/>
                          <a:r>
                            <a:rPr kumimoji="1" lang="en-US" altLang="ja-JP" sz="2400" smtClean="0">
                              <a:ea typeface="IPAexゴシック" panose="020B0500000000000000" pitchFamily="50" charset="-128"/>
                            </a:rPr>
                            <a:t> </a:t>
                          </a:r>
                          <a14:m>
                            <m:oMath xmlns:m="http://schemas.openxmlformats.org/officeDocument/2006/math">
                              <m:sSub>
                                <m:sSubPr>
                                  <m:ctrlPr>
                                    <a:rPr kumimoji="1" lang="en-US" altLang="ja-JP" sz="2400" i="1" smtClean="0">
                                      <a:latin typeface="Cambria Math"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𝑖</m:t>
                                  </m:r>
                                </m:sub>
                              </m:sSub>
                            </m:oMath>
                          </a14:m>
                          <a:endParaRPr kumimoji="1" lang="ja-JP" altLang="en-US" sz="2400">
                            <a:ea typeface="IPAexゴシック" panose="020B0500000000000000"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oMath>
                            </m:oMathPara>
                          </a14:m>
                          <a:endParaRPr kumimoji="1" lang="ja-JP" altLang="en-US" sz="2400">
                            <a:ea typeface="IPAexゴシック" panose="020B0500000000000000" pitchFamily="50" charset="-128"/>
                          </a:endParaRPr>
                        </a:p>
                      </a:txBody>
                      <a:tcPr/>
                    </a:tc>
                    <a:tc>
                      <a:txBody>
                        <a:bodyPr/>
                        <a:lstStyle/>
                        <a:p>
                          <a:pPr algn="ctr"/>
                          <a:r>
                            <a:rPr kumimoji="1" lang="ja-JP" altLang="en-US" sz="2400" smtClean="0">
                              <a:ea typeface="IPAexゴシック" panose="020B0500000000000000" pitchFamily="50" charset="-128"/>
                            </a:rPr>
                            <a:t>状態判断</a:t>
                          </a:r>
                          <a:endParaRPr kumimoji="1" lang="ja-JP" altLang="en-US" sz="2400">
                            <a:ea typeface="IPAexゴシック" panose="020B0500000000000000" pitchFamily="50" charset="-128"/>
                          </a:endParaRPr>
                        </a:p>
                      </a:txBody>
                      <a:tcPr/>
                    </a:tc>
                    <a:extLst>
                      <a:ext uri="{0D108BD9-81ED-4DB2-BD59-A6C34878D82A}">
                        <a16:rowId xmlns:a16="http://schemas.microsoft.com/office/drawing/2014/main" xmlns="" val="10000"/>
                      </a:ext>
                    </a:extLst>
                  </a:tr>
                  <a:tr h="370840">
                    <a:tc>
                      <a:txBody>
                        <a:bodyPr/>
                        <a:lstStyle/>
                        <a:p>
                          <a:pPr algn="ctr"/>
                          <a:r>
                            <a:rPr kumimoji="1" lang="en-US" altLang="ja-JP" sz="2400" smtClean="0">
                              <a:ea typeface="IPAexゴシック" panose="020B0500000000000000" pitchFamily="50" charset="-128"/>
                            </a:rPr>
                            <a:t>&gt; </a:t>
                          </a:r>
                          <a14:m>
                            <m:oMath xmlns:m="http://schemas.openxmlformats.org/officeDocument/2006/math">
                              <m:sSub>
                                <m:sSubPr>
                                  <m:ctrlPr>
                                    <a:rPr kumimoji="1" lang="en-US" altLang="ja-JP" sz="2400" i="1" smtClean="0">
                                      <a:latin typeface="Cambria Math"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a:ea typeface="IPAexゴシック" panose="020B0500000000000000"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smtClean="0">
                              <a:ea typeface="IPAexゴシック" panose="020B0500000000000000" pitchFamily="50" charset="-128"/>
                            </a:rPr>
                            <a:t>&gt; </a:t>
                          </a:r>
                          <a14:m>
                            <m:oMath xmlns:m="http://schemas.openxmlformats.org/officeDocument/2006/math">
                              <m:sSub>
                                <m:sSubPr>
                                  <m:ctrlPr>
                                    <a:rPr kumimoji="1" lang="en-US" altLang="ja-JP" sz="2400" i="1" smtClean="0">
                                      <a:latin typeface="Cambria Math"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smtClean="0">
                            <a:ea typeface="IPAexゴシック" panose="020B0500000000000000" pitchFamily="50" charset="-128"/>
                          </a:endParaRPr>
                        </a:p>
                      </a:txBody>
                      <a:tcPr/>
                    </a:tc>
                    <a:tc>
                      <a:txBody>
                        <a:bodyPr/>
                        <a:lstStyle/>
                        <a:p>
                          <a:pPr algn="ctr"/>
                          <a:r>
                            <a:rPr kumimoji="1" lang="ja-JP" altLang="en-US" sz="2400" smtClean="0">
                              <a:solidFill>
                                <a:schemeClr val="tx1"/>
                              </a:solidFill>
                              <a:ea typeface="IPAexゴシック" panose="020B0500000000000000" pitchFamily="50" charset="-128"/>
                            </a:rPr>
                            <a:t>正常</a:t>
                          </a:r>
                          <a:endParaRPr kumimoji="1" lang="ja-JP" altLang="en-US" sz="2400">
                            <a:solidFill>
                              <a:schemeClr val="tx1"/>
                            </a:solidFill>
                            <a:ea typeface="IPAexゴシック" panose="020B0500000000000000" pitchFamily="50" charset="-128"/>
                          </a:endParaRPr>
                        </a:p>
                      </a:txBody>
                      <a:tcPr/>
                    </a:tc>
                    <a:extLst>
                      <a:ext uri="{0D108BD9-81ED-4DB2-BD59-A6C34878D82A}">
                        <a16:rowId xmlns:a16="http://schemas.microsoft.com/office/drawing/2014/main" xmlns=""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smtClean="0">
                              <a:ea typeface="IPAexゴシック" panose="020B0500000000000000" pitchFamily="50" charset="-128"/>
                            </a:rPr>
                            <a:t>&gt; </a:t>
                          </a:r>
                          <a14:m>
                            <m:oMath xmlns:m="http://schemas.openxmlformats.org/officeDocument/2006/math">
                              <m:sSub>
                                <m:sSubPr>
                                  <m:ctrlPr>
                                    <a:rPr kumimoji="1" lang="en-US" altLang="ja-JP" sz="2400" i="1" smtClean="0">
                                      <a:latin typeface="Cambria Math"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smtClean="0">
                            <a:ea typeface="IPAexゴシック" panose="020B0500000000000000"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smtClean="0">
                              <a:ea typeface="IPAexゴシック" panose="020B0500000000000000" pitchFamily="50" charset="-128"/>
                            </a:rPr>
                            <a:t>&lt; </a:t>
                          </a:r>
                          <a14:m>
                            <m:oMath xmlns:m="http://schemas.openxmlformats.org/officeDocument/2006/math">
                              <m:sSub>
                                <m:sSubPr>
                                  <m:ctrlPr>
                                    <a:rPr kumimoji="1" lang="en-US" altLang="ja-JP" sz="2400" i="1" smtClean="0">
                                      <a:latin typeface="Cambria Math"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smtClean="0">
                            <a:ea typeface="IPAexゴシック" panose="020B0500000000000000" pitchFamily="50" charset="-128"/>
                          </a:endParaRPr>
                        </a:p>
                      </a:txBody>
                      <a:tcPr/>
                    </a:tc>
                    <a:tc>
                      <a:txBody>
                        <a:bodyPr/>
                        <a:lstStyle/>
                        <a:p>
                          <a:pPr algn="ctr"/>
                          <a:r>
                            <a:rPr kumimoji="1" lang="ja-JP" altLang="en-US" sz="2400" smtClean="0">
                              <a:ea typeface="IPAexゴシック" panose="020B0500000000000000" pitchFamily="50" charset="-128"/>
                            </a:rPr>
                            <a:t>正常</a:t>
                          </a:r>
                          <a:endParaRPr kumimoji="1" lang="ja-JP" altLang="en-US" sz="2400">
                            <a:ea typeface="IPAexゴシック" panose="020B0500000000000000" pitchFamily="50" charset="-128"/>
                          </a:endParaRPr>
                        </a:p>
                      </a:txBody>
                      <a:tcPr/>
                    </a:tc>
                    <a:extLst>
                      <a:ext uri="{0D108BD9-81ED-4DB2-BD59-A6C34878D82A}">
                        <a16:rowId xmlns:a16="http://schemas.microsoft.com/office/drawing/2014/main" xmlns=""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smtClean="0">
                              <a:ea typeface="IPAexゴシック" panose="020B0500000000000000" pitchFamily="50" charset="-128"/>
                            </a:rPr>
                            <a:t>&lt; </a:t>
                          </a:r>
                          <a14:m>
                            <m:oMath xmlns:m="http://schemas.openxmlformats.org/officeDocument/2006/math">
                              <m:sSub>
                                <m:sSubPr>
                                  <m:ctrlPr>
                                    <a:rPr kumimoji="1" lang="en-US" altLang="ja-JP" sz="2400" i="1" smtClean="0">
                                      <a:latin typeface="Cambria Math"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smtClean="0">
                            <a:ea typeface="IPAexゴシック" panose="020B0500000000000000"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smtClean="0">
                              <a:ea typeface="IPAexゴシック" panose="020B0500000000000000" pitchFamily="50" charset="-128"/>
                            </a:rPr>
                            <a:t>&gt; </a:t>
                          </a:r>
                          <a14:m>
                            <m:oMath xmlns:m="http://schemas.openxmlformats.org/officeDocument/2006/math">
                              <m:sSub>
                                <m:sSubPr>
                                  <m:ctrlPr>
                                    <a:rPr kumimoji="1" lang="en-US" altLang="ja-JP" sz="2400" i="1" smtClean="0">
                                      <a:latin typeface="Cambria Math"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smtClean="0">
                            <a:ea typeface="IPAexゴシック" panose="020B0500000000000000" pitchFamily="50" charset="-128"/>
                          </a:endParaRPr>
                        </a:p>
                      </a:txBody>
                      <a:tcPr/>
                    </a:tc>
                    <a:tc>
                      <a:txBody>
                        <a:bodyPr/>
                        <a:lstStyle/>
                        <a:p>
                          <a:pPr algn="ctr"/>
                          <a:r>
                            <a:rPr kumimoji="1" lang="ja-JP" altLang="en-US" sz="2400" smtClean="0">
                              <a:ea typeface="IPAexゴシック" panose="020B0500000000000000" pitchFamily="50" charset="-128"/>
                            </a:rPr>
                            <a:t>正常</a:t>
                          </a:r>
                          <a:endParaRPr kumimoji="1" lang="ja-JP" altLang="en-US" sz="2400">
                            <a:ea typeface="IPAexゴシック" panose="020B0500000000000000" pitchFamily="50" charset="-128"/>
                          </a:endParaRPr>
                        </a:p>
                      </a:txBody>
                      <a:tcPr/>
                    </a:tc>
                    <a:extLst>
                      <a:ext uri="{0D108BD9-81ED-4DB2-BD59-A6C34878D82A}">
                        <a16:rowId xmlns:a16="http://schemas.microsoft.com/office/drawing/2014/main" xmlns=""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smtClean="0">
                              <a:ea typeface="IPAexゴシック" panose="020B0500000000000000" pitchFamily="50" charset="-128"/>
                            </a:rPr>
                            <a:t>&lt; </a:t>
                          </a:r>
                          <a14:m>
                            <m:oMath xmlns:m="http://schemas.openxmlformats.org/officeDocument/2006/math">
                              <m:sSub>
                                <m:sSubPr>
                                  <m:ctrlPr>
                                    <a:rPr kumimoji="1" lang="en-US" altLang="ja-JP" sz="2400" i="1" smtClean="0">
                                      <a:latin typeface="Cambria Math"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smtClean="0">
                            <a:ea typeface="IPAexゴシック" panose="020B0500000000000000"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smtClean="0">
                              <a:ea typeface="IPAexゴシック" panose="020B0500000000000000" pitchFamily="50" charset="-128"/>
                            </a:rPr>
                            <a:t>&lt; </a:t>
                          </a:r>
                          <a14:m>
                            <m:oMath xmlns:m="http://schemas.openxmlformats.org/officeDocument/2006/math">
                              <m:sSub>
                                <m:sSubPr>
                                  <m:ctrlPr>
                                    <a:rPr kumimoji="1" lang="en-US" altLang="ja-JP" sz="2400" i="1" smtClean="0">
                                      <a:latin typeface="Cambria Math"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smtClean="0">
                            <a:ea typeface="IPAexゴシック" panose="020B0500000000000000" pitchFamily="50" charset="-128"/>
                          </a:endParaRPr>
                        </a:p>
                      </a:txBody>
                      <a:tcPr/>
                    </a:tc>
                    <a:tc>
                      <a:txBody>
                        <a:bodyPr/>
                        <a:lstStyle/>
                        <a:p>
                          <a:pPr algn="ctr"/>
                          <a:r>
                            <a:rPr kumimoji="1" lang="ja-JP" altLang="en-US" sz="2400" smtClean="0">
                              <a:solidFill>
                                <a:srgbClr val="FF0000"/>
                              </a:solidFill>
                              <a:ea typeface="IPAexゴシック" panose="020B0500000000000000" pitchFamily="50" charset="-128"/>
                            </a:rPr>
                            <a:t>故障</a:t>
                          </a:r>
                          <a:endParaRPr kumimoji="1" lang="ja-JP" altLang="en-US" sz="2400">
                            <a:solidFill>
                              <a:srgbClr val="FF0000"/>
                            </a:solidFill>
                            <a:ea typeface="IPAexゴシック" panose="020B0500000000000000" pitchFamily="50" charset="-128"/>
                          </a:endParaRPr>
                        </a:p>
                      </a:txBody>
                      <a:tcPr/>
                    </a:tc>
                    <a:extLst>
                      <a:ext uri="{0D108BD9-81ED-4DB2-BD59-A6C34878D82A}">
                        <a16:rowId xmlns:a16="http://schemas.microsoft.com/office/drawing/2014/main" xmlns="" val="10004"/>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2854904585"/>
                  </p:ext>
                </p:extLst>
              </p:nvPr>
            </p:nvGraphicFramePr>
            <p:xfrm>
              <a:off x="774456" y="2562202"/>
              <a:ext cx="4507831" cy="2286000"/>
            </p:xfrm>
            <a:graphic>
              <a:graphicData uri="http://schemas.openxmlformats.org/drawingml/2006/table">
                <a:tbl>
                  <a:tblPr firstRow="1" bandRow="1">
                    <a:tableStyleId>{5C22544A-7EE6-4342-B048-85BDC9FD1C3A}</a:tableStyleId>
                  </a:tblPr>
                  <a:tblGrid>
                    <a:gridCol w="1175118">
                      <a:extLst>
                        <a:ext uri="{9D8B030D-6E8A-4147-A177-3AD203B41FA5}">
                          <a16:colId xmlns:a16="http://schemas.microsoft.com/office/drawing/2014/main" val="20000"/>
                        </a:ext>
                      </a:extLst>
                    </a:gridCol>
                    <a:gridCol w="1175119">
                      <a:extLst>
                        <a:ext uri="{9D8B030D-6E8A-4147-A177-3AD203B41FA5}">
                          <a16:colId xmlns:a16="http://schemas.microsoft.com/office/drawing/2014/main" val="20001"/>
                        </a:ext>
                      </a:extLst>
                    </a:gridCol>
                    <a:gridCol w="2157594">
                      <a:extLst>
                        <a:ext uri="{9D8B030D-6E8A-4147-A177-3AD203B41FA5}">
                          <a16:colId xmlns:a16="http://schemas.microsoft.com/office/drawing/2014/main" val="20002"/>
                        </a:ext>
                      </a:extLst>
                    </a:gridCol>
                  </a:tblGrid>
                  <a:tr h="457200">
                    <a:tc>
                      <a:txBody>
                        <a:bodyPr/>
                        <a:lstStyle/>
                        <a:p>
                          <a:endParaRPr lang="ja-JP"/>
                        </a:p>
                      </a:txBody>
                      <a:tcPr>
                        <a:blipFill>
                          <a:blip r:embed="rId3"/>
                          <a:stretch>
                            <a:fillRect l="-518" t="-13333" r="-285492" b="-430667"/>
                          </a:stretch>
                        </a:blipFill>
                      </a:tcPr>
                    </a:tc>
                    <a:tc>
                      <a:txBody>
                        <a:bodyPr/>
                        <a:lstStyle/>
                        <a:p>
                          <a:endParaRPr lang="ja-JP"/>
                        </a:p>
                      </a:txBody>
                      <a:tcPr>
                        <a:blipFill>
                          <a:blip r:embed="rId3"/>
                          <a:stretch>
                            <a:fillRect l="-100518" t="-13333" r="-185492" b="-430667"/>
                          </a:stretch>
                        </a:blipFill>
                      </a:tcPr>
                    </a:tc>
                    <a:tc>
                      <a:txBody>
                        <a:bodyPr/>
                        <a:lstStyle/>
                        <a:p>
                          <a:pPr algn="ctr"/>
                          <a:r>
                            <a:rPr kumimoji="1" lang="ja-JP" altLang="en-US" sz="2400" smtClean="0">
                              <a:ea typeface="IPAexゴシック" panose="020B0500000000000000" pitchFamily="50" charset="-128"/>
                            </a:rPr>
                            <a:t>状態判断</a:t>
                          </a:r>
                          <a:endParaRPr kumimoji="1" lang="ja-JP" altLang="en-US" sz="2400">
                            <a:ea typeface="IPAexゴシック" panose="020B0500000000000000" pitchFamily="50" charset="-128"/>
                          </a:endParaRPr>
                        </a:p>
                      </a:txBody>
                      <a:tcPr/>
                    </a:tc>
                    <a:extLst>
                      <a:ext uri="{0D108BD9-81ED-4DB2-BD59-A6C34878D82A}">
                        <a16:rowId xmlns:a16="http://schemas.microsoft.com/office/drawing/2014/main" val="10000"/>
                      </a:ext>
                    </a:extLst>
                  </a:tr>
                  <a:tr h="457200">
                    <a:tc>
                      <a:txBody>
                        <a:bodyPr/>
                        <a:lstStyle/>
                        <a:p>
                          <a:endParaRPr lang="ja-JP"/>
                        </a:p>
                      </a:txBody>
                      <a:tcPr>
                        <a:blipFill>
                          <a:blip r:embed="rId3"/>
                          <a:stretch>
                            <a:fillRect l="-518" t="-113333" r="-285492" b="-330667"/>
                          </a:stretch>
                        </a:blipFill>
                      </a:tcPr>
                    </a:tc>
                    <a:tc>
                      <a:txBody>
                        <a:bodyPr/>
                        <a:lstStyle/>
                        <a:p>
                          <a:endParaRPr lang="ja-JP"/>
                        </a:p>
                      </a:txBody>
                      <a:tcPr>
                        <a:blipFill>
                          <a:blip r:embed="rId3"/>
                          <a:stretch>
                            <a:fillRect l="-100518" t="-113333" r="-185492" b="-330667"/>
                          </a:stretch>
                        </a:blipFill>
                      </a:tcPr>
                    </a:tc>
                    <a:tc>
                      <a:txBody>
                        <a:bodyPr/>
                        <a:lstStyle/>
                        <a:p>
                          <a:pPr algn="ctr"/>
                          <a:r>
                            <a:rPr kumimoji="1" lang="ja-JP" altLang="en-US" sz="2400" smtClean="0">
                              <a:solidFill>
                                <a:schemeClr val="tx1"/>
                              </a:solidFill>
                              <a:ea typeface="IPAexゴシック" panose="020B0500000000000000" pitchFamily="50" charset="-128"/>
                            </a:rPr>
                            <a:t>正常</a:t>
                          </a:r>
                          <a:endParaRPr kumimoji="1" lang="ja-JP" altLang="en-US" sz="2400">
                            <a:solidFill>
                              <a:schemeClr val="tx1"/>
                            </a:solidFill>
                            <a:ea typeface="IPAexゴシック" panose="020B0500000000000000" pitchFamily="50" charset="-128"/>
                          </a:endParaRPr>
                        </a:p>
                      </a:txBody>
                      <a:tcPr/>
                    </a:tc>
                    <a:extLst>
                      <a:ext uri="{0D108BD9-81ED-4DB2-BD59-A6C34878D82A}">
                        <a16:rowId xmlns:a16="http://schemas.microsoft.com/office/drawing/2014/main" val="10001"/>
                      </a:ext>
                    </a:extLst>
                  </a:tr>
                  <a:tr h="457200">
                    <a:tc>
                      <a:txBody>
                        <a:bodyPr/>
                        <a:lstStyle/>
                        <a:p>
                          <a:endParaRPr lang="ja-JP"/>
                        </a:p>
                      </a:txBody>
                      <a:tcPr>
                        <a:blipFill>
                          <a:blip r:embed="rId3"/>
                          <a:stretch>
                            <a:fillRect l="-518" t="-210526" r="-285492" b="-226316"/>
                          </a:stretch>
                        </a:blipFill>
                      </a:tcPr>
                    </a:tc>
                    <a:tc>
                      <a:txBody>
                        <a:bodyPr/>
                        <a:lstStyle/>
                        <a:p>
                          <a:endParaRPr lang="ja-JP"/>
                        </a:p>
                      </a:txBody>
                      <a:tcPr>
                        <a:blipFill>
                          <a:blip r:embed="rId3"/>
                          <a:stretch>
                            <a:fillRect l="-100518" t="-210526" r="-185492" b="-226316"/>
                          </a:stretch>
                        </a:blipFill>
                      </a:tcPr>
                    </a:tc>
                    <a:tc>
                      <a:txBody>
                        <a:bodyPr/>
                        <a:lstStyle/>
                        <a:p>
                          <a:pPr algn="ctr"/>
                          <a:r>
                            <a:rPr kumimoji="1" lang="ja-JP" altLang="en-US" sz="2400" smtClean="0">
                              <a:ea typeface="IPAexゴシック" panose="020B0500000000000000" pitchFamily="50" charset="-128"/>
                            </a:rPr>
                            <a:t>正常</a:t>
                          </a:r>
                          <a:endParaRPr kumimoji="1" lang="ja-JP" altLang="en-US" sz="2400">
                            <a:ea typeface="IPAexゴシック" panose="020B0500000000000000" pitchFamily="50" charset="-128"/>
                          </a:endParaRPr>
                        </a:p>
                      </a:txBody>
                      <a:tcPr/>
                    </a:tc>
                    <a:extLst>
                      <a:ext uri="{0D108BD9-81ED-4DB2-BD59-A6C34878D82A}">
                        <a16:rowId xmlns:a16="http://schemas.microsoft.com/office/drawing/2014/main" val="10002"/>
                      </a:ext>
                    </a:extLst>
                  </a:tr>
                  <a:tr h="457200">
                    <a:tc>
                      <a:txBody>
                        <a:bodyPr/>
                        <a:lstStyle/>
                        <a:p>
                          <a:endParaRPr lang="ja-JP"/>
                        </a:p>
                      </a:txBody>
                      <a:tcPr>
                        <a:blipFill>
                          <a:blip r:embed="rId3"/>
                          <a:stretch>
                            <a:fillRect l="-518" t="-314667" r="-285492" b="-129333"/>
                          </a:stretch>
                        </a:blipFill>
                      </a:tcPr>
                    </a:tc>
                    <a:tc>
                      <a:txBody>
                        <a:bodyPr/>
                        <a:lstStyle/>
                        <a:p>
                          <a:endParaRPr lang="ja-JP"/>
                        </a:p>
                      </a:txBody>
                      <a:tcPr>
                        <a:blipFill>
                          <a:blip r:embed="rId3"/>
                          <a:stretch>
                            <a:fillRect l="-100518" t="-314667" r="-185492" b="-129333"/>
                          </a:stretch>
                        </a:blipFill>
                      </a:tcPr>
                    </a:tc>
                    <a:tc>
                      <a:txBody>
                        <a:bodyPr/>
                        <a:lstStyle/>
                        <a:p>
                          <a:pPr algn="ctr"/>
                          <a:r>
                            <a:rPr kumimoji="1" lang="ja-JP" altLang="en-US" sz="2400" smtClean="0">
                              <a:ea typeface="IPAexゴシック" panose="020B0500000000000000" pitchFamily="50" charset="-128"/>
                            </a:rPr>
                            <a:t>正常</a:t>
                          </a:r>
                          <a:endParaRPr kumimoji="1" lang="ja-JP" altLang="en-US" sz="2400">
                            <a:ea typeface="IPAexゴシック" panose="020B0500000000000000" pitchFamily="50" charset="-128"/>
                          </a:endParaRPr>
                        </a:p>
                      </a:txBody>
                      <a:tcPr/>
                    </a:tc>
                    <a:extLst>
                      <a:ext uri="{0D108BD9-81ED-4DB2-BD59-A6C34878D82A}">
                        <a16:rowId xmlns:a16="http://schemas.microsoft.com/office/drawing/2014/main" val="10003"/>
                      </a:ext>
                    </a:extLst>
                  </a:tr>
                  <a:tr h="457200">
                    <a:tc>
                      <a:txBody>
                        <a:bodyPr/>
                        <a:lstStyle/>
                        <a:p>
                          <a:endParaRPr lang="ja-JP"/>
                        </a:p>
                      </a:txBody>
                      <a:tcPr>
                        <a:blipFill>
                          <a:blip r:embed="rId3"/>
                          <a:stretch>
                            <a:fillRect l="-518" t="-414667" r="-285492" b="-29333"/>
                          </a:stretch>
                        </a:blipFill>
                      </a:tcPr>
                    </a:tc>
                    <a:tc>
                      <a:txBody>
                        <a:bodyPr/>
                        <a:lstStyle/>
                        <a:p>
                          <a:endParaRPr lang="ja-JP"/>
                        </a:p>
                      </a:txBody>
                      <a:tcPr>
                        <a:blipFill>
                          <a:blip r:embed="rId3"/>
                          <a:stretch>
                            <a:fillRect l="-100518" t="-414667" r="-185492" b="-29333"/>
                          </a:stretch>
                        </a:blipFill>
                      </a:tcPr>
                    </a:tc>
                    <a:tc>
                      <a:txBody>
                        <a:bodyPr/>
                        <a:lstStyle/>
                        <a:p>
                          <a:pPr algn="ctr"/>
                          <a:r>
                            <a:rPr kumimoji="1" lang="ja-JP" altLang="en-US" sz="2400" smtClean="0">
                              <a:solidFill>
                                <a:srgbClr val="FF0000"/>
                              </a:solidFill>
                              <a:ea typeface="IPAexゴシック" panose="020B0500000000000000" pitchFamily="50" charset="-128"/>
                            </a:rPr>
                            <a:t>故障</a:t>
                          </a:r>
                          <a:endParaRPr kumimoji="1" lang="ja-JP" altLang="en-US" sz="2400">
                            <a:solidFill>
                              <a:srgbClr val="FF0000"/>
                            </a:solidFill>
                            <a:ea typeface="IPAexゴシック" panose="020B0500000000000000" pitchFamily="50" charset="-128"/>
                          </a:endParaRPr>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1484744" y="4848202"/>
                <a:ext cx="3642560" cy="461665"/>
              </a:xfrm>
              <a:prstGeom prst="rect">
                <a:avLst/>
              </a:prstGeom>
              <a:noFill/>
            </p:spPr>
            <p:txBody>
              <a:bodyPr wrap="square" rtlCol="0">
                <a:spAutoFit/>
              </a:bodyPr>
              <a:lstStyle/>
              <a:p>
                <a:r>
                  <a:rPr kumimoji="1" lang="ja-JP" altLang="en-US" sz="2400" smtClean="0">
                    <a:solidFill>
                      <a:schemeClr val="tx1">
                        <a:lumMod val="65000"/>
                        <a:lumOff val="35000"/>
                      </a:schemeClr>
                    </a:solidFill>
                    <a:ea typeface="IPAexゴシック" panose="020B0500000000000000" pitchFamily="50" charset="-128"/>
                  </a:rPr>
                  <a:t>閾値</a:t>
                </a:r>
                <a14:m>
                  <m:oMath xmlns:m="http://schemas.openxmlformats.org/officeDocument/2006/math">
                    <m:sSub>
                      <m:sSubPr>
                        <m:ctrlPr>
                          <a:rPr kumimoji="1" lang="en-US" altLang="ja-JP" sz="2400" i="1" smtClean="0">
                            <a:solidFill>
                              <a:schemeClr val="tx1">
                                <a:lumMod val="65000"/>
                                <a:lumOff val="35000"/>
                              </a:schemeClr>
                            </a:solidFill>
                            <a:latin typeface="Cambria Math" charset="0"/>
                          </a:rPr>
                        </m:ctrlPr>
                      </m:sSubPr>
                      <m:e>
                        <m:r>
                          <a:rPr kumimoji="1" lang="en-US" altLang="ja-JP" sz="2400" b="0" i="1" smtClean="0">
                            <a:solidFill>
                              <a:schemeClr val="tx1">
                                <a:lumMod val="65000"/>
                                <a:lumOff val="35000"/>
                              </a:schemeClr>
                            </a:solidFill>
                            <a:latin typeface="Cambria Math" panose="02040503050406030204" pitchFamily="18" charset="0"/>
                          </a:rPr>
                          <m:t>𝑟</m:t>
                        </m:r>
                      </m:e>
                      <m:sub>
                        <m:r>
                          <a:rPr kumimoji="1" lang="en-US" altLang="ja-JP" sz="2400" b="0" i="1" smtClean="0">
                            <a:solidFill>
                              <a:schemeClr val="tx1">
                                <a:lumMod val="65000"/>
                                <a:lumOff val="35000"/>
                              </a:schemeClr>
                            </a:solidFill>
                            <a:latin typeface="Cambria Math" panose="02040503050406030204" pitchFamily="18" charset="0"/>
                          </a:rPr>
                          <m:t>𝑡h</m:t>
                        </m:r>
                      </m:sub>
                    </m:sSub>
                    <m:r>
                      <a:rPr kumimoji="1" lang="en-US" altLang="ja-JP" sz="2400" b="0" i="1" smtClean="0">
                        <a:solidFill>
                          <a:schemeClr val="tx1">
                            <a:lumMod val="65000"/>
                            <a:lumOff val="35000"/>
                          </a:schemeClr>
                        </a:solidFill>
                        <a:latin typeface="Cambria Math" panose="02040503050406030204" pitchFamily="18" charset="0"/>
                      </a:rPr>
                      <m:t>,  </m:t>
                    </m:r>
                    <m:sSub>
                      <m:sSubPr>
                        <m:ctrlPr>
                          <a:rPr lang="en-US" altLang="ja-JP" sz="2400" i="1">
                            <a:solidFill>
                              <a:schemeClr val="tx1">
                                <a:lumMod val="65000"/>
                                <a:lumOff val="35000"/>
                              </a:schemeClr>
                            </a:solidFill>
                            <a:latin typeface="Cambria Math" charset="0"/>
                          </a:rPr>
                        </m:ctrlPr>
                      </m:sSubPr>
                      <m:e>
                        <m:r>
                          <a:rPr lang="en-US" altLang="ja-JP" sz="2400" i="1">
                            <a:solidFill>
                              <a:schemeClr val="tx1">
                                <a:lumMod val="65000"/>
                                <a:lumOff val="35000"/>
                              </a:schemeClr>
                            </a:solidFill>
                            <a:latin typeface="Cambria Math" panose="02040503050406030204" pitchFamily="18" charset="0"/>
                          </a:rPr>
                          <m:t>𝑝</m:t>
                        </m:r>
                      </m:e>
                      <m:sub>
                        <m:r>
                          <a:rPr lang="en-US" altLang="ja-JP" sz="2400" i="1">
                            <a:solidFill>
                              <a:schemeClr val="tx1">
                                <a:lumMod val="65000"/>
                                <a:lumOff val="35000"/>
                              </a:schemeClr>
                            </a:solidFill>
                            <a:latin typeface="Cambria Math" panose="02040503050406030204" pitchFamily="18" charset="0"/>
                          </a:rPr>
                          <m:t>𝑡h</m:t>
                        </m:r>
                      </m:sub>
                    </m:sSub>
                  </m:oMath>
                </a14:m>
                <a:r>
                  <a:rPr kumimoji="1" lang="ja-JP" altLang="en-US" sz="2400" smtClean="0">
                    <a:solidFill>
                      <a:schemeClr val="tx1">
                        <a:lumMod val="65000"/>
                        <a:lumOff val="35000"/>
                      </a:schemeClr>
                    </a:solidFill>
                    <a:ea typeface="IPAexゴシック" panose="020B0500000000000000" pitchFamily="50" charset="-128"/>
                  </a:rPr>
                  <a:t>は予め決定</a:t>
                </a:r>
                <a:endParaRPr kumimoji="1" lang="en-US" altLang="ja-JP" sz="2400" smtClean="0">
                  <a:solidFill>
                    <a:schemeClr val="tx1">
                      <a:lumMod val="65000"/>
                      <a:lumOff val="35000"/>
                    </a:schemeClr>
                  </a:solidFill>
                  <a:ea typeface="IPAexゴシック" panose="020B0500000000000000" pitchFamily="50" charset="-128"/>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84744" y="4848202"/>
                <a:ext cx="3642560" cy="461665"/>
              </a:xfrm>
              <a:prstGeom prst="rect">
                <a:avLst/>
              </a:prstGeom>
              <a:blipFill>
                <a:blip r:embed="rId4"/>
                <a:stretch>
                  <a:fillRect l="-2680" t="-13158" b="-26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5392952" y="2470973"/>
                <a:ext cx="3642560" cy="2677656"/>
              </a:xfrm>
              <a:prstGeom prst="rect">
                <a:avLst/>
              </a:prstGeom>
              <a:noFill/>
            </p:spPr>
            <p:txBody>
              <a:bodyPr wrap="square" rtlCol="0">
                <a:spAutoFit/>
              </a:bodyPr>
              <a:lstStyle/>
              <a:p>
                <a14:m>
                  <m:oMath xmlns:m="http://schemas.openxmlformats.org/officeDocument/2006/math">
                    <m:r>
                      <a:rPr lang="en-US" altLang="ja-JP" sz="2400" b="1" i="1" smtClean="0">
                        <a:solidFill>
                          <a:schemeClr val="tx1">
                            <a:lumMod val="65000"/>
                            <a:lumOff val="35000"/>
                          </a:schemeClr>
                        </a:solidFill>
                        <a:latin typeface="Cambria Math" panose="02040503050406030204" pitchFamily="18" charset="0"/>
                      </a:rPr>
                      <m:t>[</m:t>
                    </m:r>
                    <m:sSub>
                      <m:sSubPr>
                        <m:ctrlPr>
                          <a:rPr lang="en-US" altLang="ja-JP" sz="2400" b="1" i="1" smtClean="0">
                            <a:solidFill>
                              <a:schemeClr val="tx1">
                                <a:lumMod val="65000"/>
                                <a:lumOff val="35000"/>
                              </a:schemeClr>
                            </a:solidFill>
                            <a:latin typeface="Cambria Math" charset="0"/>
                          </a:rPr>
                        </m:ctrlPr>
                      </m:sSubPr>
                      <m:e>
                        <m:r>
                          <a:rPr lang="en-US" altLang="ja-JP" sz="2400" b="1" i="1">
                            <a:solidFill>
                              <a:schemeClr val="tx1">
                                <a:lumMod val="65000"/>
                                <a:lumOff val="35000"/>
                              </a:schemeClr>
                            </a:solidFill>
                            <a:latin typeface="Cambria Math" panose="02040503050406030204" pitchFamily="18" charset="0"/>
                          </a:rPr>
                          <m:t>𝒓</m:t>
                        </m:r>
                      </m:e>
                      <m:sub>
                        <m:r>
                          <a:rPr lang="en-US" altLang="ja-JP" sz="2400" b="1" i="1" smtClean="0">
                            <a:solidFill>
                              <a:schemeClr val="tx1">
                                <a:lumMod val="65000"/>
                                <a:lumOff val="35000"/>
                              </a:schemeClr>
                            </a:solidFill>
                            <a:latin typeface="Cambria Math"/>
                          </a:rPr>
                          <m:t>𝒊</m:t>
                        </m:r>
                      </m:sub>
                    </m:sSub>
                    <m:r>
                      <a:rPr lang="en-US" altLang="ja-JP" sz="2400" b="1" i="1" smtClean="0">
                        <a:solidFill>
                          <a:schemeClr val="tx1">
                            <a:lumMod val="65000"/>
                            <a:lumOff val="35000"/>
                          </a:schemeClr>
                        </a:solidFill>
                        <a:latin typeface="Cambria Math"/>
                      </a:rPr>
                      <m:t>&gt; </m:t>
                    </m:r>
                    <m:sSub>
                      <m:sSubPr>
                        <m:ctrlPr>
                          <a:rPr kumimoji="1" lang="en-US" altLang="ja-JP" sz="2400" b="1" i="1" smtClean="0">
                            <a:solidFill>
                              <a:schemeClr val="tx1">
                                <a:lumMod val="65000"/>
                                <a:lumOff val="35000"/>
                              </a:schemeClr>
                            </a:solidFill>
                            <a:latin typeface="Cambria Math" charset="0"/>
                          </a:rPr>
                        </m:ctrlPr>
                      </m:sSubPr>
                      <m:e>
                        <m:r>
                          <a:rPr kumimoji="1" lang="en-US" altLang="ja-JP" sz="2400" b="1" i="1" smtClean="0">
                            <a:solidFill>
                              <a:schemeClr val="tx1">
                                <a:lumMod val="65000"/>
                                <a:lumOff val="35000"/>
                              </a:schemeClr>
                            </a:solidFill>
                            <a:latin typeface="Cambria Math" panose="02040503050406030204" pitchFamily="18" charset="0"/>
                          </a:rPr>
                          <m:t>𝒓</m:t>
                        </m:r>
                      </m:e>
                      <m:sub>
                        <m:r>
                          <a:rPr kumimoji="1" lang="en-US" altLang="ja-JP" sz="2400" b="1" i="1" smtClean="0">
                            <a:solidFill>
                              <a:schemeClr val="tx1">
                                <a:lumMod val="65000"/>
                                <a:lumOff val="35000"/>
                              </a:schemeClr>
                            </a:solidFill>
                            <a:latin typeface="Cambria Math" panose="02040503050406030204" pitchFamily="18" charset="0"/>
                          </a:rPr>
                          <m:t>𝒕𝒉</m:t>
                        </m:r>
                      </m:sub>
                    </m:sSub>
                  </m:oMath>
                </a14:m>
                <a:r>
                  <a:rPr lang="en-US" altLang="ja-JP" sz="2400" b="1" smtClean="0">
                    <a:solidFill>
                      <a:schemeClr val="tx1">
                        <a:lumMod val="65000"/>
                        <a:lumOff val="35000"/>
                      </a:schemeClr>
                    </a:solidFill>
                    <a:latin typeface="Cambria Math" panose="02040503050406030204" pitchFamily="18" charset="0"/>
                    <a:ea typeface="IPAexゴシック" panose="020B0500000000000000" pitchFamily="50" charset="-128"/>
                  </a:rPr>
                  <a:t> </a:t>
                </a:r>
                <a:r>
                  <a:rPr lang="ja-JP" altLang="en-US" sz="2400" b="1" smtClean="0">
                    <a:solidFill>
                      <a:schemeClr val="tx1">
                        <a:lumMod val="65000"/>
                        <a:lumOff val="35000"/>
                      </a:schemeClr>
                    </a:solidFill>
                    <a:latin typeface="Cambria Math" panose="02040503050406030204" pitchFamily="18" charset="0"/>
                    <a:ea typeface="IPAexゴシック" panose="020B0500000000000000" pitchFamily="50" charset="-128"/>
                  </a:rPr>
                  <a:t>の場合</a:t>
                </a:r>
                <a:r>
                  <a:rPr lang="en-US" altLang="ja-JP" sz="2400" b="1" smtClean="0">
                    <a:solidFill>
                      <a:schemeClr val="tx1">
                        <a:lumMod val="65000"/>
                        <a:lumOff val="35000"/>
                      </a:schemeClr>
                    </a:solidFill>
                    <a:latin typeface="Cambria Math" panose="02040503050406030204" pitchFamily="18" charset="0"/>
                    <a:ea typeface="IPAexゴシック" panose="020B0500000000000000" pitchFamily="50" charset="-128"/>
                  </a:rPr>
                  <a:t>]</a:t>
                </a:r>
                <a:endParaRPr lang="en-US" altLang="ja-JP" sz="2400" b="1">
                  <a:solidFill>
                    <a:schemeClr val="tx1">
                      <a:lumMod val="65000"/>
                      <a:lumOff val="35000"/>
                    </a:schemeClr>
                  </a:solidFill>
                  <a:latin typeface="Cambria Math" panose="02040503050406030204" pitchFamily="18" charset="0"/>
                  <a:ea typeface="IPAexゴシック" panose="020B0500000000000000" pitchFamily="50" charset="-128"/>
                </a:endParaRPr>
              </a:p>
              <a:p>
                <a:r>
                  <a:rPr lang="ja-JP" altLang="en-US" sz="2400" smtClean="0">
                    <a:solidFill>
                      <a:schemeClr val="tx1">
                        <a:lumMod val="65000"/>
                        <a:lumOff val="35000"/>
                      </a:schemeClr>
                    </a:solidFill>
                    <a:latin typeface="Cambria Math" panose="02040503050406030204" pitchFamily="18" charset="0"/>
                    <a:ea typeface="IPAexゴシック" panose="020B0500000000000000" pitchFamily="50" charset="-128"/>
                  </a:rPr>
                  <a:t>正常にパケットが</a:t>
                </a:r>
                <a:r>
                  <a:rPr lang="en-US" altLang="ja-JP" sz="2400" smtClean="0">
                    <a:solidFill>
                      <a:schemeClr val="tx1">
                        <a:lumMod val="65000"/>
                        <a:lumOff val="35000"/>
                      </a:schemeClr>
                    </a:solidFill>
                    <a:latin typeface="Cambria Math" panose="02040503050406030204" pitchFamily="18" charset="0"/>
                    <a:ea typeface="IPAexゴシック" panose="020B0500000000000000" pitchFamily="50" charset="-128"/>
                  </a:rPr>
                  <a:t/>
                </a:r>
                <a:br>
                  <a:rPr lang="en-US" altLang="ja-JP" sz="2400" smtClean="0">
                    <a:solidFill>
                      <a:schemeClr val="tx1">
                        <a:lumMod val="65000"/>
                        <a:lumOff val="35000"/>
                      </a:schemeClr>
                    </a:solidFill>
                    <a:latin typeface="Cambria Math" panose="02040503050406030204" pitchFamily="18" charset="0"/>
                    <a:ea typeface="IPAexゴシック" panose="020B0500000000000000" pitchFamily="50" charset="-128"/>
                  </a:rPr>
                </a:br>
                <a:r>
                  <a:rPr lang="ja-JP" altLang="en-US" sz="2400" smtClean="0">
                    <a:solidFill>
                      <a:schemeClr val="tx1">
                        <a:lumMod val="65000"/>
                        <a:lumOff val="35000"/>
                      </a:schemeClr>
                    </a:solidFill>
                    <a:latin typeface="Cambria Math" panose="02040503050406030204" pitchFamily="18" charset="0"/>
                    <a:ea typeface="IPAexゴシック" panose="020B0500000000000000" pitchFamily="50" charset="-128"/>
                  </a:rPr>
                  <a:t>転送されている</a:t>
                </a:r>
                <a:endParaRPr lang="en-US" altLang="ja-JP" sz="2400" smtClean="0">
                  <a:solidFill>
                    <a:schemeClr val="tx1">
                      <a:lumMod val="65000"/>
                      <a:lumOff val="35000"/>
                    </a:schemeClr>
                  </a:solidFill>
                  <a:latin typeface="Cambria Math" panose="02040503050406030204" pitchFamily="18" charset="0"/>
                  <a:ea typeface="IPAexゴシック" panose="020B0500000000000000" pitchFamily="50" charset="-128"/>
                </a:endParaRPr>
              </a:p>
              <a:p>
                <a:pPr marL="342900" indent="-342900">
                  <a:buFont typeface="Arial" panose="020B0604020202020204" pitchFamily="34" charset="0"/>
                  <a:buChar char="•"/>
                </a:pPr>
                <a:endParaRPr kumimoji="1" lang="en-US" altLang="ja-JP" sz="2400" b="0" smtClean="0">
                  <a:solidFill>
                    <a:schemeClr val="tx1">
                      <a:lumMod val="65000"/>
                      <a:lumOff val="35000"/>
                    </a:schemeClr>
                  </a:solidFill>
                  <a:latin typeface="Cambria Math" panose="02040503050406030204" pitchFamily="18" charset="0"/>
                  <a:ea typeface="IPAexゴシック" panose="020B0500000000000000" pitchFamily="50" charset="-128"/>
                </a:endParaRPr>
              </a:p>
              <a:p>
                <a:r>
                  <a:rPr lang="en-US" altLang="ja-JP" sz="2400" b="1">
                    <a:solidFill>
                      <a:schemeClr val="tx1">
                        <a:lumMod val="65000"/>
                        <a:lumOff val="35000"/>
                      </a:schemeClr>
                    </a:solidFill>
                    <a:ea typeface="IPAexゴシック" panose="020B0500000000000000" pitchFamily="50" charset="-128"/>
                  </a:rPr>
                  <a:t>[</a:t>
                </a:r>
                <a14:m>
                  <m:oMath xmlns:m="http://schemas.openxmlformats.org/officeDocument/2006/math">
                    <m:sSub>
                      <m:sSubPr>
                        <m:ctrlPr>
                          <a:rPr lang="en-US" altLang="ja-JP" sz="2400" b="1" i="1">
                            <a:solidFill>
                              <a:schemeClr val="tx1">
                                <a:lumMod val="65000"/>
                                <a:lumOff val="35000"/>
                              </a:schemeClr>
                            </a:solidFill>
                            <a:latin typeface="Cambria Math" charset="0"/>
                          </a:rPr>
                        </m:ctrlPr>
                      </m:sSubPr>
                      <m:e>
                        <m:r>
                          <a:rPr lang="en-US" altLang="ja-JP" sz="2400" b="1" i="1" smtClean="0">
                            <a:solidFill>
                              <a:schemeClr val="tx1">
                                <a:lumMod val="65000"/>
                                <a:lumOff val="35000"/>
                              </a:schemeClr>
                            </a:solidFill>
                            <a:latin typeface="Cambria Math"/>
                          </a:rPr>
                          <m:t>𝒑</m:t>
                        </m:r>
                      </m:e>
                      <m:sub>
                        <m:r>
                          <a:rPr lang="en-US" altLang="ja-JP" sz="2400" b="1" i="1">
                            <a:solidFill>
                              <a:schemeClr val="tx1">
                                <a:lumMod val="65000"/>
                                <a:lumOff val="35000"/>
                              </a:schemeClr>
                            </a:solidFill>
                            <a:latin typeface="Cambria Math"/>
                          </a:rPr>
                          <m:t>𝒊</m:t>
                        </m:r>
                      </m:sub>
                    </m:sSub>
                    <m:r>
                      <a:rPr lang="en-US" altLang="ja-JP" sz="2400" b="1" i="1">
                        <a:solidFill>
                          <a:schemeClr val="tx1">
                            <a:lumMod val="65000"/>
                            <a:lumOff val="35000"/>
                          </a:schemeClr>
                        </a:solidFill>
                        <a:latin typeface="Cambria Math"/>
                      </a:rPr>
                      <m:t>&gt; </m:t>
                    </m:r>
                    <m:sSub>
                      <m:sSubPr>
                        <m:ctrlPr>
                          <a:rPr lang="en-US" altLang="ja-JP" sz="2400" b="1" i="1">
                            <a:solidFill>
                              <a:schemeClr val="tx1">
                                <a:lumMod val="65000"/>
                                <a:lumOff val="35000"/>
                              </a:schemeClr>
                            </a:solidFill>
                            <a:latin typeface="Cambria Math" charset="0"/>
                          </a:rPr>
                        </m:ctrlPr>
                      </m:sSubPr>
                      <m:e>
                        <m:r>
                          <a:rPr lang="en-US" altLang="ja-JP" sz="2400" b="1" i="1" smtClean="0">
                            <a:solidFill>
                              <a:schemeClr val="tx1">
                                <a:lumMod val="65000"/>
                                <a:lumOff val="35000"/>
                              </a:schemeClr>
                            </a:solidFill>
                            <a:latin typeface="Cambria Math"/>
                          </a:rPr>
                          <m:t>𝒑</m:t>
                        </m:r>
                      </m:e>
                      <m:sub>
                        <m:r>
                          <a:rPr lang="en-US" altLang="ja-JP" sz="2400" b="1" i="1">
                            <a:solidFill>
                              <a:schemeClr val="tx1">
                                <a:lumMod val="65000"/>
                                <a:lumOff val="35000"/>
                              </a:schemeClr>
                            </a:solidFill>
                            <a:latin typeface="Cambria Math" panose="02040503050406030204" pitchFamily="18" charset="0"/>
                          </a:rPr>
                          <m:t>𝒕𝒉</m:t>
                        </m:r>
                      </m:sub>
                    </m:sSub>
                  </m:oMath>
                </a14:m>
                <a:r>
                  <a:rPr lang="en-US" altLang="ja-JP" sz="2400" b="1" smtClean="0">
                    <a:solidFill>
                      <a:schemeClr val="tx1">
                        <a:lumMod val="65000"/>
                        <a:lumOff val="35000"/>
                      </a:schemeClr>
                    </a:solidFill>
                    <a:latin typeface="Cambria Math" panose="02040503050406030204" pitchFamily="18" charset="0"/>
                    <a:ea typeface="IPAexゴシック" panose="020B0500000000000000" pitchFamily="50" charset="-128"/>
                  </a:rPr>
                  <a:t> </a:t>
                </a:r>
                <a:r>
                  <a:rPr lang="ja-JP" altLang="en-US" sz="2400" b="1" smtClean="0">
                    <a:solidFill>
                      <a:schemeClr val="tx1">
                        <a:lumMod val="65000"/>
                        <a:lumOff val="35000"/>
                      </a:schemeClr>
                    </a:solidFill>
                    <a:latin typeface="Cambria Math" panose="02040503050406030204" pitchFamily="18" charset="0"/>
                    <a:ea typeface="IPAexゴシック" panose="020B0500000000000000" pitchFamily="50" charset="-128"/>
                  </a:rPr>
                  <a:t>の場合</a:t>
                </a:r>
                <a:r>
                  <a:rPr lang="en-US" altLang="ja-JP" sz="2400" b="1" smtClean="0">
                    <a:solidFill>
                      <a:schemeClr val="tx1">
                        <a:lumMod val="65000"/>
                        <a:lumOff val="35000"/>
                      </a:schemeClr>
                    </a:solidFill>
                    <a:latin typeface="Cambria Math" panose="02040503050406030204" pitchFamily="18" charset="0"/>
                    <a:ea typeface="IPAexゴシック" panose="020B0500000000000000" pitchFamily="50" charset="-128"/>
                  </a:rPr>
                  <a:t>]</a:t>
                </a:r>
                <a:endParaRPr lang="en-US" altLang="ja-JP" sz="2400" b="1">
                  <a:solidFill>
                    <a:schemeClr val="tx1">
                      <a:lumMod val="65000"/>
                      <a:lumOff val="35000"/>
                    </a:schemeClr>
                  </a:solidFill>
                  <a:latin typeface="Cambria Math" panose="02040503050406030204" pitchFamily="18" charset="0"/>
                  <a:ea typeface="IPAexゴシック" panose="020B0500000000000000" pitchFamily="50" charset="-128"/>
                </a:endParaRPr>
              </a:p>
              <a:p>
                <a:r>
                  <a:rPr lang="ja-JP" altLang="en-US" sz="2400">
                    <a:solidFill>
                      <a:schemeClr val="tx1">
                        <a:lumMod val="65000"/>
                        <a:lumOff val="35000"/>
                      </a:schemeClr>
                    </a:solidFill>
                    <a:latin typeface="Cambria Math"/>
                    <a:ea typeface="IPAexゴシック" panose="020B0500000000000000" pitchFamily="50" charset="-128"/>
                  </a:rPr>
                  <a:t>充分</a:t>
                </a:r>
                <a:r>
                  <a:rPr lang="ja-JP" altLang="en-US" sz="2400" smtClean="0">
                    <a:solidFill>
                      <a:schemeClr val="tx1">
                        <a:lumMod val="65000"/>
                        <a:lumOff val="35000"/>
                      </a:schemeClr>
                    </a:solidFill>
                    <a:latin typeface="Cambria Math"/>
                    <a:ea typeface="IPAexゴシック" panose="020B0500000000000000" pitchFamily="50" charset="-128"/>
                  </a:rPr>
                  <a:t>なスループットが</a:t>
                </a:r>
                <a:r>
                  <a:rPr lang="en-US" altLang="ja-JP" sz="2400" smtClean="0">
                    <a:solidFill>
                      <a:schemeClr val="tx1">
                        <a:lumMod val="65000"/>
                        <a:lumOff val="35000"/>
                      </a:schemeClr>
                    </a:solidFill>
                    <a:latin typeface="Cambria Math"/>
                    <a:ea typeface="IPAexゴシック" panose="020B0500000000000000" pitchFamily="50" charset="-128"/>
                  </a:rPr>
                  <a:t/>
                </a:r>
                <a:br>
                  <a:rPr lang="en-US" altLang="ja-JP" sz="2400" smtClean="0">
                    <a:solidFill>
                      <a:schemeClr val="tx1">
                        <a:lumMod val="65000"/>
                        <a:lumOff val="35000"/>
                      </a:schemeClr>
                    </a:solidFill>
                    <a:latin typeface="Cambria Math"/>
                    <a:ea typeface="IPAexゴシック" panose="020B0500000000000000" pitchFamily="50" charset="-128"/>
                  </a:rPr>
                </a:br>
                <a:r>
                  <a:rPr lang="ja-JP" altLang="en-US" sz="2400" smtClean="0">
                    <a:solidFill>
                      <a:schemeClr val="tx1">
                        <a:lumMod val="65000"/>
                        <a:lumOff val="35000"/>
                      </a:schemeClr>
                    </a:solidFill>
                    <a:latin typeface="Cambria Math"/>
                    <a:ea typeface="IPAexゴシック" panose="020B0500000000000000" pitchFamily="50" charset="-128"/>
                  </a:rPr>
                  <a:t>出ている</a:t>
                </a:r>
                <a:endParaRPr lang="en-US" altLang="ja-JP" sz="2400" smtClean="0">
                  <a:solidFill>
                    <a:schemeClr val="tx1">
                      <a:lumMod val="65000"/>
                      <a:lumOff val="35000"/>
                    </a:schemeClr>
                  </a:solidFill>
                  <a:latin typeface="Cambria Math"/>
                  <a:ea typeface="IPAexゴシック" panose="020B0500000000000000" pitchFamily="50" charset="-128"/>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5392952" y="2470973"/>
                <a:ext cx="3642560" cy="2677656"/>
              </a:xfrm>
              <a:prstGeom prst="rect">
                <a:avLst/>
              </a:prstGeom>
              <a:blipFill>
                <a:blip r:embed="rId5"/>
                <a:stretch>
                  <a:fillRect l="-2680" t="-1818" b="-40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1519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0. </a:t>
            </a:r>
            <a:r>
              <a:rPr lang="ja-JP" altLang="en-US"/>
              <a:t>目次</a:t>
            </a:r>
            <a:endParaRPr kumimoji="1" lang="ja-JP" altLang="en-US"/>
          </a:p>
        </p:txBody>
      </p:sp>
      <p:sp>
        <p:nvSpPr>
          <p:cNvPr id="3" name="コンテンツ プレースホルダー 2"/>
          <p:cNvSpPr>
            <a:spLocks noGrp="1"/>
          </p:cNvSpPr>
          <p:nvPr>
            <p:ph idx="1"/>
          </p:nvPr>
        </p:nvSpPr>
        <p:spPr/>
        <p:txBody>
          <a:bodyPr/>
          <a:lstStyle/>
          <a:p>
            <a:pPr marL="457200" lvl="0" indent="-457200">
              <a:buFont typeface="+mj-lt"/>
              <a:buAutoNum type="arabicPeriod"/>
            </a:pPr>
            <a:r>
              <a:rPr lang="ja-JP" altLang="en-US"/>
              <a:t>実装</a:t>
            </a:r>
            <a:r>
              <a:rPr lang="ja-JP" altLang="en-US" smtClean="0"/>
              <a:t>した </a:t>
            </a:r>
            <a:r>
              <a:rPr lang="en-US" altLang="ja-JP" smtClean="0"/>
              <a:t>IaaS </a:t>
            </a:r>
            <a:r>
              <a:rPr lang="ja-JP" altLang="en-US" smtClean="0"/>
              <a:t>の仕様</a:t>
            </a:r>
            <a:endParaRPr lang="en-US" altLang="ja-JP" smtClean="0"/>
          </a:p>
          <a:p>
            <a:pPr marL="457200" lvl="0" indent="-457200">
              <a:buFont typeface="+mj-lt"/>
              <a:buAutoNum type="arabicPeriod"/>
            </a:pPr>
            <a:r>
              <a:rPr lang="ja-JP" altLang="en-US" smtClean="0"/>
              <a:t>デモ内容</a:t>
            </a:r>
            <a:endParaRPr lang="en-US" altLang="ja-JP" smtClean="0"/>
          </a:p>
          <a:p>
            <a:pPr marL="457200" lvl="0" indent="-457200">
              <a:buFont typeface="+mj-lt"/>
              <a:buAutoNum type="arabicPeriod"/>
            </a:pPr>
            <a:r>
              <a:rPr lang="ja-JP" altLang="en-US" smtClean="0"/>
              <a:t>独自機能</a:t>
            </a:r>
            <a:endParaRPr lang="en-US" altLang="ja-JP" smtClean="0"/>
          </a:p>
          <a:p>
            <a:pPr marL="457200" lvl="0" indent="-457200">
              <a:buFont typeface="+mj-lt"/>
              <a:buAutoNum type="arabicPeriod"/>
            </a:pPr>
            <a:r>
              <a:rPr lang="ja-JP" altLang="en-US"/>
              <a:t>質疑</a:t>
            </a:r>
            <a:endParaRPr lang="en-US" altLang="ja-JP" smtClean="0"/>
          </a:p>
          <a:p>
            <a:pPr marL="457200" lvl="0" indent="-457200">
              <a:buFont typeface="+mj-lt"/>
              <a:buAutoNum type="arabicPeriod"/>
            </a:pPr>
            <a:r>
              <a:rPr lang="ja-JP" altLang="en-US" smtClean="0"/>
              <a:t>スケジュールと実際</a:t>
            </a:r>
            <a:endParaRPr lang="en-US" altLang="ja-JP" smtClean="0"/>
          </a:p>
          <a:p>
            <a:pPr marL="457200" lvl="0" indent="-457200">
              <a:buFont typeface="+mj-lt"/>
              <a:buAutoNum type="arabicPeriod"/>
            </a:pPr>
            <a:r>
              <a:rPr lang="ja-JP" altLang="en-US" smtClean="0"/>
              <a:t>役割分担</a:t>
            </a:r>
            <a:endParaRPr lang="en-US" altLang="ja-JP" smtClean="0"/>
          </a:p>
          <a:p>
            <a:pPr lvl="0"/>
            <a:endParaRPr lang="en-US" altLang="ja-JP" smtClean="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a:t>
            </a:fld>
            <a:endParaRPr kumimoji="1" lang="ja-JP" altLang="en-US"/>
          </a:p>
        </p:txBody>
      </p:sp>
    </p:spTree>
    <p:extLst>
      <p:ext uri="{BB962C8B-B14F-4D97-AF65-F5344CB8AC3E}">
        <p14:creationId xmlns:p14="http://schemas.microsoft.com/office/powerpoint/2010/main" val="223914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3.2 </a:t>
            </a:r>
            <a:r>
              <a:rPr kumimoji="1" lang="ja-JP" altLang="en-US" smtClean="0"/>
              <a:t>具体的な実装</a:t>
            </a:r>
            <a:endParaRPr kumimoji="1" lang="ja-JP" altLang="en-US"/>
          </a:p>
        </p:txBody>
      </p:sp>
      <p:sp>
        <p:nvSpPr>
          <p:cNvPr id="3" name="コンテンツ プレースホルダー 2"/>
          <p:cNvSpPr>
            <a:spLocks noGrp="1"/>
          </p:cNvSpPr>
          <p:nvPr>
            <p:ph idx="1"/>
          </p:nvPr>
        </p:nvSpPr>
        <p:spPr>
          <a:xfrm>
            <a:off x="628650" y="1825624"/>
            <a:ext cx="7886700" cy="4895851"/>
          </a:xfrm>
        </p:spPr>
        <p:txBody>
          <a:bodyPr>
            <a:normAutofit fontScale="92500" lnSpcReduction="10000"/>
          </a:bodyPr>
          <a:lstStyle/>
          <a:p>
            <a:r>
              <a:rPr lang="ja-JP" altLang="en-US"/>
              <a:t>パフォーマンスの低下</a:t>
            </a:r>
            <a:r>
              <a:rPr lang="ja-JP" altLang="en-US" smtClean="0"/>
              <a:t>を</a:t>
            </a:r>
            <a:r>
              <a:rPr lang="ja-JP" altLang="en-US"/>
              <a:t>実装</a:t>
            </a:r>
            <a:r>
              <a:rPr lang="ja-JP" altLang="en-US" smtClean="0"/>
              <a:t> </a:t>
            </a:r>
            <a:endParaRPr lang="ja-JP" altLang="en-US"/>
          </a:p>
          <a:p>
            <a:pPr lvl="1"/>
            <a:r>
              <a:rPr lang="ja-JP" altLang="en-US"/>
              <a:t>仮想マシンでリピータを作成し，スイッチ間に接続</a:t>
            </a:r>
          </a:p>
          <a:p>
            <a:pPr lvl="1"/>
            <a:r>
              <a:rPr lang="ja-JP" altLang="en-US"/>
              <a:t>仮想マシン上でネットワークインターフェースに対し，</a:t>
            </a:r>
            <a:r>
              <a:rPr lang="en-US" altLang="ja-JP" err="1"/>
              <a:t>tc</a:t>
            </a:r>
            <a:r>
              <a:rPr lang="ja-JP" altLang="en-US"/>
              <a:t>コマンドを用いて遅延を発生させる</a:t>
            </a:r>
          </a:p>
          <a:p>
            <a:pPr lvl="1"/>
            <a:r>
              <a:rPr lang="ja-JP" altLang="en-US"/>
              <a:t>スイッチは，リピータに接続されているリンクに対してパケットの転送速度を下げることになり，パフォーマンスの低下が実現できる</a:t>
            </a:r>
          </a:p>
          <a:p>
            <a:r>
              <a:rPr lang="en-US" altLang="ja-JP" err="1"/>
              <a:t>OpenFlow</a:t>
            </a:r>
            <a:r>
              <a:rPr lang="en-US" altLang="ja-JP"/>
              <a:t> </a:t>
            </a:r>
            <a:r>
              <a:rPr lang="en-US" altLang="ja-JP" smtClean="0"/>
              <a:t>1.0 </a:t>
            </a:r>
            <a:r>
              <a:rPr lang="ja-JP" altLang="en-US" smtClean="0"/>
              <a:t>で</a:t>
            </a:r>
            <a:r>
              <a:rPr lang="ja-JP" altLang="en-US"/>
              <a:t>定められて</a:t>
            </a:r>
            <a:r>
              <a:rPr lang="ja-JP" altLang="en-US" smtClean="0"/>
              <a:t>いる </a:t>
            </a:r>
            <a:r>
              <a:rPr lang="en-US" altLang="ja-JP" smtClean="0"/>
              <a:t>PortStatsReply </a:t>
            </a:r>
            <a:r>
              <a:rPr lang="ja-JP" altLang="en-US" smtClean="0"/>
              <a:t>が</a:t>
            </a:r>
            <a:r>
              <a:rPr lang="en-US" altLang="ja-JP" smtClean="0"/>
              <a:t/>
            </a:r>
            <a:br>
              <a:rPr lang="en-US" altLang="ja-JP" smtClean="0"/>
            </a:br>
            <a:r>
              <a:rPr lang="en-US" altLang="ja-JP" smtClean="0"/>
              <a:t>Trema </a:t>
            </a:r>
            <a:r>
              <a:rPr lang="ja-JP" altLang="en-US" smtClean="0"/>
              <a:t>には未実装のため，追加</a:t>
            </a:r>
            <a:r>
              <a:rPr lang="ja-JP" altLang="en-US"/>
              <a:t>機能</a:t>
            </a:r>
            <a:r>
              <a:rPr lang="ja-JP" altLang="en-US" smtClean="0"/>
              <a:t>の実装ができなかった </a:t>
            </a:r>
            <a:endParaRPr lang="ja-JP" altLang="en-US"/>
          </a:p>
          <a:p>
            <a:pPr lvl="1"/>
            <a:r>
              <a:rPr lang="en-US" altLang="ja-JP" smtClean="0"/>
              <a:t>Trema </a:t>
            </a:r>
            <a:r>
              <a:rPr lang="ja-JP" altLang="en-US" smtClean="0"/>
              <a:t>には </a:t>
            </a:r>
            <a:r>
              <a:rPr lang="en-US" altLang="ja-JP" smtClean="0"/>
              <a:t>PortStatsRequest </a:t>
            </a:r>
            <a:r>
              <a:rPr lang="ja-JP" altLang="en-US" smtClean="0"/>
              <a:t>は</a:t>
            </a:r>
            <a:r>
              <a:rPr lang="ja-JP" altLang="en-US"/>
              <a:t>用意されているが，</a:t>
            </a:r>
            <a:r>
              <a:rPr lang="en-US" altLang="ja-JP" smtClean="0"/>
              <a:t>PortStatsReply </a:t>
            </a:r>
            <a:r>
              <a:rPr lang="ja-JP" altLang="en-US" smtClean="0"/>
              <a:t>クラス</a:t>
            </a:r>
            <a:r>
              <a:rPr lang="ja-JP" altLang="en-US"/>
              <a:t>は存在せず</a:t>
            </a:r>
            <a:r>
              <a:rPr lang="ja-JP" altLang="en-US" smtClean="0"/>
              <a:t>， </a:t>
            </a:r>
            <a:r>
              <a:rPr lang="en-US" altLang="ja-JP" smtClean="0"/>
              <a:t>StatsReply </a:t>
            </a:r>
            <a:r>
              <a:rPr lang="ja-JP" altLang="en-US" smtClean="0"/>
              <a:t>クラス</a:t>
            </a:r>
            <a:r>
              <a:rPr lang="ja-JP" altLang="en-US"/>
              <a:t>でも</a:t>
            </a:r>
            <a:r>
              <a:rPr lang="en-US" altLang="ja-JP" smtClean="0"/>
              <a:t>PortStatsReply </a:t>
            </a:r>
            <a:r>
              <a:rPr lang="ja-JP" altLang="en-US" smtClean="0"/>
              <a:t>を</a:t>
            </a:r>
            <a:r>
              <a:rPr lang="ja-JP" altLang="en-US"/>
              <a:t>処理できない</a:t>
            </a:r>
          </a:p>
          <a:p>
            <a:pPr lvl="1"/>
            <a:r>
              <a:rPr lang="en-US" altLang="ja-JP" smtClean="0"/>
              <a:t>PortStatsReply </a:t>
            </a:r>
            <a:r>
              <a:rPr lang="ja-JP" altLang="en-US" smtClean="0"/>
              <a:t>の</a:t>
            </a:r>
            <a:r>
              <a:rPr lang="ja-JP" altLang="en-US"/>
              <a:t>実装を試みたが，時間が足りなかった</a:t>
            </a:r>
          </a:p>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20</a:t>
            </a:fld>
            <a:endParaRPr kumimoji="1" lang="ja-JP" altLang="en-US"/>
          </a:p>
        </p:txBody>
      </p:sp>
    </p:spTree>
    <p:extLst>
      <p:ext uri="{BB962C8B-B14F-4D97-AF65-F5344CB8AC3E}">
        <p14:creationId xmlns:p14="http://schemas.microsoft.com/office/powerpoint/2010/main" val="1832164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4.1 [</a:t>
            </a:r>
            <a:r>
              <a:rPr lang="ja-JP" altLang="en-US"/>
              <a:t>質問</a:t>
            </a:r>
            <a:r>
              <a:rPr kumimoji="1" lang="en-US" altLang="ja-JP" smtClean="0"/>
              <a:t>] </a:t>
            </a:r>
            <a:r>
              <a:rPr lang="ja-JP" altLang="en-US" smtClean="0"/>
              <a:t>ドロップパケットについて</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5"/>
                <a:ext cx="7886700" cy="4530726"/>
              </a:xfrm>
            </p:spPr>
            <p:txBody>
              <a:bodyPr>
                <a:normAutofit fontScale="70000" lnSpcReduction="20000"/>
              </a:bodyPr>
              <a:lstStyle/>
              <a:p>
                <a:pPr marL="0" indent="0">
                  <a:buNone/>
                </a:pPr>
                <a:r>
                  <a:rPr lang="ja-JP" altLang="en-US" sz="3000" b="1" smtClean="0"/>
                  <a:t>質問</a:t>
                </a:r>
                <a:endParaRPr lang="en-US" altLang="ja-JP" b="1" dirty="0" smtClean="0"/>
              </a:p>
              <a:p>
                <a:pPr marL="0" indent="0">
                  <a:buNone/>
                </a:pPr>
                <a:r>
                  <a:rPr lang="ja-JP" altLang="en-US" smtClean="0"/>
                  <a:t>追加</a:t>
                </a:r>
                <a:r>
                  <a:rPr lang="ja-JP" altLang="en-US" dirty="0"/>
                  <a:t>機能の性能指標を計算する際</a:t>
                </a:r>
                <a:r>
                  <a:rPr lang="ja-JP" altLang="en-US"/>
                  <a:t>に</a:t>
                </a:r>
                <a:r>
                  <a:rPr lang="ja-JP" altLang="en-US" smtClean="0"/>
                  <a:t>，</a:t>
                </a:r>
                <a:r>
                  <a:rPr lang="en-US" altLang="ja-JP" smtClean="0"/>
                  <a:t/>
                </a:r>
                <a:br>
                  <a:rPr lang="en-US" altLang="ja-JP" smtClean="0"/>
                </a:br>
                <a:r>
                  <a:rPr lang="ja-JP" altLang="en-US" smtClean="0"/>
                  <a:t>スイッチの「</a:t>
                </a:r>
                <a:r>
                  <a:rPr lang="ja-JP" altLang="en-US" dirty="0"/>
                  <a:t>受信パケット数」と「転送パケット数</a:t>
                </a:r>
                <a:r>
                  <a:rPr lang="ja-JP" altLang="en-US"/>
                  <a:t>」</a:t>
                </a:r>
                <a:r>
                  <a:rPr lang="ja-JP" altLang="en-US" smtClean="0"/>
                  <a:t>の比を</a:t>
                </a:r>
                <a:r>
                  <a:rPr lang="en-US" altLang="ja-JP" smtClean="0"/>
                  <a:t/>
                </a:r>
                <a:br>
                  <a:rPr lang="en-US" altLang="ja-JP" smtClean="0"/>
                </a:br>
                <a:r>
                  <a:rPr lang="ja-JP" altLang="en-US" smtClean="0"/>
                  <a:t>計算</a:t>
                </a:r>
                <a:r>
                  <a:rPr lang="ja-JP" altLang="en-US" dirty="0"/>
                  <a:t>している</a:t>
                </a:r>
                <a:r>
                  <a:rPr lang="ja-JP" altLang="en-US"/>
                  <a:t>が</a:t>
                </a:r>
                <a:r>
                  <a:rPr lang="ja-JP" altLang="en-US" smtClean="0"/>
                  <a:t>，ドロップ</a:t>
                </a:r>
                <a:r>
                  <a:rPr lang="ja-JP" altLang="en-US" dirty="0"/>
                  <a:t>した</a:t>
                </a:r>
                <a:r>
                  <a:rPr lang="ja-JP" altLang="en-US"/>
                  <a:t>パケット数</a:t>
                </a:r>
                <a:r>
                  <a:rPr lang="ja-JP" altLang="en-US" smtClean="0"/>
                  <a:t>は含めない</a:t>
                </a:r>
                <a:r>
                  <a:rPr lang="ja-JP" altLang="en-US"/>
                  <a:t>の</a:t>
                </a:r>
                <a:r>
                  <a:rPr lang="ja-JP" altLang="en-US" smtClean="0"/>
                  <a:t>か</a:t>
                </a:r>
                <a:endParaRPr lang="en-US" altLang="ja-JP" smtClean="0"/>
              </a:p>
              <a:p>
                <a:pPr marL="0" indent="0">
                  <a:buNone/>
                </a:pPr>
                <a:r>
                  <a:rPr lang="ja-JP" altLang="en-US"/>
                  <a:t>（異なるスライス間の端末</a:t>
                </a:r>
                <a:r>
                  <a:rPr lang="ja-JP" altLang="en-US" smtClean="0"/>
                  <a:t>を宛先</a:t>
                </a:r>
                <a:r>
                  <a:rPr lang="ja-JP" altLang="en-US"/>
                  <a:t>とした</a:t>
                </a:r>
                <a:r>
                  <a:rPr lang="ja-JP" altLang="en-US" smtClean="0"/>
                  <a:t>パケットな</a:t>
                </a:r>
                <a:r>
                  <a:rPr lang="ja-JP" altLang="en-US"/>
                  <a:t>ど</a:t>
                </a:r>
                <a:r>
                  <a:rPr lang="ja-JP" altLang="en-US" smtClean="0"/>
                  <a:t>）</a:t>
                </a:r>
                <a:endParaRPr lang="ja-JP" altLang="en-US" b="1" dirty="0"/>
              </a:p>
              <a:p>
                <a:pPr marL="0" indent="0">
                  <a:buNone/>
                </a:pPr>
                <a:r>
                  <a:rPr lang="ja-JP" altLang="en-US" sz="3000" b="1" smtClean="0"/>
                  <a:t>回答</a:t>
                </a:r>
                <a:r>
                  <a:rPr lang="en-US" altLang="ja-JP" sz="3000" b="1"/>
                  <a:t>/</a:t>
                </a:r>
                <a:r>
                  <a:rPr lang="ja-JP" altLang="en-US" sz="3000" b="1" smtClean="0"/>
                  <a:t>考察</a:t>
                </a:r>
                <a:endParaRPr lang="en-US" altLang="ja-JP" b="1" dirty="0" smtClean="0"/>
              </a:p>
              <a:p>
                <a:pPr marL="0" indent="0">
                  <a:buNone/>
                </a:pPr>
                <a:r>
                  <a:rPr lang="ja-JP" altLang="en-US" smtClean="0"/>
                  <a:t>含めなくて</a:t>
                </a:r>
                <a:r>
                  <a:rPr lang="ja-JP" altLang="en-US"/>
                  <a:t>は</a:t>
                </a:r>
                <a:r>
                  <a:rPr lang="ja-JP" altLang="en-US" smtClean="0"/>
                  <a:t>ならない．（</a:t>
                </a:r>
                <a:r>
                  <a:rPr lang="ja-JP" altLang="en-US" dirty="0"/>
                  <a:t>考察不足だったが</a:t>
                </a:r>
                <a:r>
                  <a:rPr lang="ja-JP" altLang="en-US"/>
                  <a:t>，</a:t>
                </a:r>
                <a:r>
                  <a:rPr lang="en-US" altLang="ja-JP" smtClean="0"/>
                  <a:t>PortStatsReply </a:t>
                </a:r>
                <a:r>
                  <a:rPr lang="ja-JP" altLang="en-US" smtClean="0"/>
                  <a:t>の</a:t>
                </a:r>
                <a:r>
                  <a:rPr lang="ja-JP" altLang="en-US" dirty="0"/>
                  <a:t>未実装</a:t>
                </a:r>
                <a:r>
                  <a:rPr lang="ja-JP" altLang="en-US"/>
                  <a:t>問題</a:t>
                </a:r>
                <a:r>
                  <a:rPr lang="ja-JP" altLang="en-US" smtClean="0"/>
                  <a:t>で</a:t>
                </a:r>
                <a:r>
                  <a:rPr lang="en-US" altLang="ja-JP" smtClean="0"/>
                  <a:t/>
                </a:r>
                <a:br>
                  <a:rPr lang="en-US" altLang="ja-JP" smtClean="0"/>
                </a:br>
                <a:r>
                  <a:rPr lang="ja-JP" altLang="en-US" smtClean="0"/>
                  <a:t>テスト</a:t>
                </a:r>
                <a:r>
                  <a:rPr lang="ja-JP" altLang="en-US" dirty="0"/>
                  <a:t>ができなかったため気づけなかった</a:t>
                </a:r>
                <a:r>
                  <a:rPr lang="ja-JP" altLang="en-US" dirty="0" smtClean="0"/>
                  <a:t>）</a:t>
                </a:r>
                <a:endParaRPr lang="en-US" altLang="ja-JP" dirty="0" smtClean="0"/>
              </a:p>
              <a:p>
                <a:pPr marL="0" indent="0">
                  <a:buNone/>
                </a:pPr>
                <a:r>
                  <a:rPr lang="ja-JP" altLang="en-US" smtClean="0"/>
                  <a:t>ドロップパケット数 </a:t>
                </a:r>
                <a14:m>
                  <m:oMath xmlns:m="http://schemas.openxmlformats.org/officeDocument/2006/math">
                    <m:sSub>
                      <m:sSubPr>
                        <m:ctrlPr>
                          <a:rPr lang="en-US" altLang="ja-JP" i="1" smtClean="0">
                            <a:latin typeface="Cambria Math" charset="0"/>
                          </a:rPr>
                        </m:ctrlPr>
                      </m:sSubPr>
                      <m:e>
                        <m:r>
                          <a:rPr lang="en-US" altLang="ja-JP" b="0" i="1" smtClean="0">
                            <a:latin typeface="Cambria Math"/>
                          </a:rPr>
                          <m:t>𝐷</m:t>
                        </m:r>
                      </m:e>
                      <m:sub>
                        <m:r>
                          <a:rPr lang="en-US" altLang="ja-JP" i="1">
                            <a:latin typeface="Cambria Math"/>
                          </a:rPr>
                          <m:t>𝑖</m:t>
                        </m:r>
                      </m:sub>
                    </m:sSub>
                  </m:oMath>
                </a14:m>
                <a:r>
                  <a:rPr lang="ja-JP" altLang="en-US" smtClean="0"/>
                  <a:t> を用いて式</a:t>
                </a:r>
                <a:r>
                  <a:rPr lang="en-US" altLang="ja-JP" smtClean="0"/>
                  <a:t>(1)</a:t>
                </a:r>
                <a:r>
                  <a:rPr lang="ja-JP" altLang="en-US" smtClean="0"/>
                  <a:t>を</a:t>
                </a:r>
                <a:endParaRPr lang="en-US" altLang="ja-JP" dirty="0" smtClean="0"/>
              </a:p>
              <a:p>
                <a:pPr marL="457200" lvl="1" indent="0" algn="ctr">
                  <a:buNone/>
                </a:pPr>
                <a14:m>
                  <m:oMath xmlns:m="http://schemas.openxmlformats.org/officeDocument/2006/math">
                    <m:sSub>
                      <m:sSubPr>
                        <m:ctrlPr>
                          <a:rPr lang="en-US" altLang="ja-JP" sz="2900" i="1">
                            <a:solidFill>
                              <a:srgbClr val="FF0000"/>
                            </a:solidFill>
                            <a:latin typeface="Cambria Math" charset="0"/>
                          </a:rPr>
                        </m:ctrlPr>
                      </m:sSubPr>
                      <m:e>
                        <m:r>
                          <a:rPr lang="en-US" altLang="ja-JP" sz="2900" i="1">
                            <a:solidFill>
                              <a:srgbClr val="FF0000"/>
                            </a:solidFill>
                            <a:latin typeface="Cambria Math"/>
                          </a:rPr>
                          <m:t>𝑟</m:t>
                        </m:r>
                      </m:e>
                      <m:sub>
                        <m:r>
                          <a:rPr lang="en-US" altLang="ja-JP" sz="2900" i="1">
                            <a:solidFill>
                              <a:srgbClr val="FF0000"/>
                            </a:solidFill>
                            <a:latin typeface="Cambria Math"/>
                          </a:rPr>
                          <m:t>𝑖</m:t>
                        </m:r>
                      </m:sub>
                    </m:sSub>
                    <m:r>
                      <a:rPr lang="en-US" altLang="ja-JP" sz="2900" i="1">
                        <a:solidFill>
                          <a:srgbClr val="FF0000"/>
                        </a:solidFill>
                        <a:latin typeface="Cambria Math"/>
                      </a:rPr>
                      <m:t>=</m:t>
                    </m:r>
                  </m:oMath>
                </a14:m>
                <a:r>
                  <a:rPr lang="ja-JP" altLang="en-US" sz="2900" dirty="0">
                    <a:solidFill>
                      <a:srgbClr val="FF0000"/>
                    </a:solidFill>
                  </a:rPr>
                  <a:t> </a:t>
                </a:r>
                <a14:m>
                  <m:oMath xmlns:m="http://schemas.openxmlformats.org/officeDocument/2006/math">
                    <m:f>
                      <m:fPr>
                        <m:ctrlPr>
                          <a:rPr lang="en-US" altLang="ja-JP" sz="2900" i="1">
                            <a:solidFill>
                              <a:srgbClr val="FF0000"/>
                            </a:solidFill>
                            <a:latin typeface="Cambria Math" charset="0"/>
                          </a:rPr>
                        </m:ctrlPr>
                      </m:fPr>
                      <m:num>
                        <m:sSub>
                          <m:sSubPr>
                            <m:ctrlPr>
                              <a:rPr lang="en-US" altLang="ja-JP" sz="2900" i="1">
                                <a:solidFill>
                                  <a:srgbClr val="FF0000"/>
                                </a:solidFill>
                                <a:latin typeface="Cambria Math" charset="0"/>
                              </a:rPr>
                            </m:ctrlPr>
                          </m:sSubPr>
                          <m:e>
                            <m:r>
                              <a:rPr lang="en-US" altLang="ja-JP" sz="2900" b="0" i="1" smtClean="0">
                                <a:solidFill>
                                  <a:srgbClr val="FF0000"/>
                                </a:solidFill>
                                <a:latin typeface="Cambria Math" panose="02040503050406030204" pitchFamily="18" charset="0"/>
                              </a:rPr>
                              <m:t>𝑇</m:t>
                            </m:r>
                          </m:e>
                          <m:sub>
                            <m:r>
                              <a:rPr lang="en-US" altLang="ja-JP" sz="2900" i="1">
                                <a:solidFill>
                                  <a:srgbClr val="FF0000"/>
                                </a:solidFill>
                                <a:latin typeface="Cambria Math"/>
                              </a:rPr>
                              <m:t>𝑖</m:t>
                            </m:r>
                          </m:sub>
                        </m:sSub>
                        <m:r>
                          <a:rPr lang="en-US" altLang="ja-JP" sz="2900" i="1">
                            <a:solidFill>
                              <a:srgbClr val="FF0000"/>
                            </a:solidFill>
                            <a:latin typeface="Cambria Math"/>
                          </a:rPr>
                          <m:t> −</m:t>
                        </m:r>
                        <m:sSub>
                          <m:sSubPr>
                            <m:ctrlPr>
                              <a:rPr lang="en-US" altLang="ja-JP" sz="2900" i="1">
                                <a:solidFill>
                                  <a:srgbClr val="FF0000"/>
                                </a:solidFill>
                                <a:latin typeface="Cambria Math" charset="0"/>
                              </a:rPr>
                            </m:ctrlPr>
                          </m:sSubPr>
                          <m:e>
                            <m:r>
                              <a:rPr lang="en-US" altLang="ja-JP" sz="2900" b="0" i="1" smtClean="0">
                                <a:solidFill>
                                  <a:srgbClr val="FF0000"/>
                                </a:solidFill>
                                <a:latin typeface="Cambria Math" panose="02040503050406030204" pitchFamily="18" charset="0"/>
                              </a:rPr>
                              <m:t>𝑇</m:t>
                            </m:r>
                          </m:e>
                          <m:sub>
                            <m:r>
                              <a:rPr lang="en-US" altLang="ja-JP" sz="2900" i="1">
                                <a:solidFill>
                                  <a:srgbClr val="FF0000"/>
                                </a:solidFill>
                                <a:latin typeface="Cambria Math"/>
                              </a:rPr>
                              <m:t>𝑖</m:t>
                            </m:r>
                            <m:r>
                              <a:rPr lang="en-US" altLang="ja-JP" sz="2900" i="1">
                                <a:solidFill>
                                  <a:srgbClr val="FF0000"/>
                                </a:solidFill>
                                <a:latin typeface="Cambria Math"/>
                              </a:rPr>
                              <m:t>−1</m:t>
                            </m:r>
                          </m:sub>
                        </m:sSub>
                        <m:r>
                          <a:rPr lang="en-US" altLang="ja-JP" sz="2900" b="0" i="1" smtClean="0">
                            <a:solidFill>
                              <a:srgbClr val="FF0000"/>
                            </a:solidFill>
                            <a:latin typeface="Cambria Math"/>
                          </a:rPr>
                          <m:t>+</m:t>
                        </m:r>
                        <m:sSub>
                          <m:sSubPr>
                            <m:ctrlPr>
                              <a:rPr lang="en-US" altLang="ja-JP" sz="2900" i="1">
                                <a:solidFill>
                                  <a:srgbClr val="FF0000"/>
                                </a:solidFill>
                                <a:latin typeface="Cambria Math" charset="0"/>
                              </a:rPr>
                            </m:ctrlPr>
                          </m:sSubPr>
                          <m:e>
                            <m:r>
                              <a:rPr lang="en-US" altLang="ja-JP" sz="2900" b="0" i="1" smtClean="0">
                                <a:solidFill>
                                  <a:srgbClr val="FF0000"/>
                                </a:solidFill>
                                <a:latin typeface="Cambria Math"/>
                              </a:rPr>
                              <m:t>𝐷</m:t>
                            </m:r>
                          </m:e>
                          <m:sub>
                            <m:r>
                              <a:rPr lang="en-US" altLang="ja-JP" sz="2900" i="1">
                                <a:solidFill>
                                  <a:srgbClr val="FF0000"/>
                                </a:solidFill>
                                <a:latin typeface="Cambria Math"/>
                              </a:rPr>
                              <m:t>𝑖</m:t>
                            </m:r>
                          </m:sub>
                        </m:sSub>
                        <m:r>
                          <a:rPr lang="en-US" altLang="ja-JP" sz="2900" i="1">
                            <a:solidFill>
                              <a:srgbClr val="FF0000"/>
                            </a:solidFill>
                            <a:latin typeface="Cambria Math"/>
                          </a:rPr>
                          <m:t> −</m:t>
                        </m:r>
                        <m:sSub>
                          <m:sSubPr>
                            <m:ctrlPr>
                              <a:rPr lang="en-US" altLang="ja-JP" sz="2900" i="1">
                                <a:solidFill>
                                  <a:srgbClr val="FF0000"/>
                                </a:solidFill>
                                <a:latin typeface="Cambria Math" charset="0"/>
                              </a:rPr>
                            </m:ctrlPr>
                          </m:sSubPr>
                          <m:e>
                            <m:r>
                              <a:rPr lang="en-US" altLang="ja-JP" sz="2900" b="0" i="1" smtClean="0">
                                <a:solidFill>
                                  <a:srgbClr val="FF0000"/>
                                </a:solidFill>
                                <a:latin typeface="Cambria Math"/>
                              </a:rPr>
                              <m:t>𝐷</m:t>
                            </m:r>
                          </m:e>
                          <m:sub>
                            <m:r>
                              <a:rPr lang="en-US" altLang="ja-JP" sz="2900" i="1">
                                <a:solidFill>
                                  <a:srgbClr val="FF0000"/>
                                </a:solidFill>
                                <a:latin typeface="Cambria Math"/>
                              </a:rPr>
                              <m:t>𝑖</m:t>
                            </m:r>
                            <m:r>
                              <a:rPr lang="en-US" altLang="ja-JP" sz="2900" i="1">
                                <a:solidFill>
                                  <a:srgbClr val="FF0000"/>
                                </a:solidFill>
                                <a:latin typeface="Cambria Math"/>
                              </a:rPr>
                              <m:t>−1</m:t>
                            </m:r>
                          </m:sub>
                        </m:sSub>
                      </m:num>
                      <m:den>
                        <m:sSub>
                          <m:sSubPr>
                            <m:ctrlPr>
                              <a:rPr lang="en-US" altLang="ja-JP" sz="2900" i="1">
                                <a:solidFill>
                                  <a:srgbClr val="FF0000"/>
                                </a:solidFill>
                                <a:latin typeface="Cambria Math" charset="0"/>
                              </a:rPr>
                            </m:ctrlPr>
                          </m:sSubPr>
                          <m:e>
                            <m:r>
                              <a:rPr lang="en-US" altLang="ja-JP" sz="2900" i="1">
                                <a:solidFill>
                                  <a:srgbClr val="FF0000"/>
                                </a:solidFill>
                                <a:latin typeface="Cambria Math"/>
                              </a:rPr>
                              <m:t>𝑅</m:t>
                            </m:r>
                          </m:e>
                          <m:sub>
                            <m:r>
                              <a:rPr lang="en-US" altLang="ja-JP" sz="2900" i="1">
                                <a:solidFill>
                                  <a:srgbClr val="FF0000"/>
                                </a:solidFill>
                                <a:latin typeface="Cambria Math"/>
                              </a:rPr>
                              <m:t>𝑖</m:t>
                            </m:r>
                          </m:sub>
                        </m:sSub>
                        <m:r>
                          <a:rPr lang="en-US" altLang="ja-JP" sz="2900" i="1">
                            <a:solidFill>
                              <a:srgbClr val="FF0000"/>
                            </a:solidFill>
                            <a:latin typeface="Cambria Math"/>
                          </a:rPr>
                          <m:t> −</m:t>
                        </m:r>
                        <m:sSub>
                          <m:sSubPr>
                            <m:ctrlPr>
                              <a:rPr lang="en-US" altLang="ja-JP" sz="2900" i="1">
                                <a:solidFill>
                                  <a:srgbClr val="FF0000"/>
                                </a:solidFill>
                                <a:latin typeface="Cambria Math" charset="0"/>
                              </a:rPr>
                            </m:ctrlPr>
                          </m:sSubPr>
                          <m:e>
                            <m:r>
                              <a:rPr lang="en-US" altLang="ja-JP" sz="2900" i="1">
                                <a:solidFill>
                                  <a:srgbClr val="FF0000"/>
                                </a:solidFill>
                                <a:latin typeface="Cambria Math"/>
                              </a:rPr>
                              <m:t>𝑅</m:t>
                            </m:r>
                          </m:e>
                          <m:sub>
                            <m:r>
                              <a:rPr lang="en-US" altLang="ja-JP" sz="2900" i="1">
                                <a:solidFill>
                                  <a:srgbClr val="FF0000"/>
                                </a:solidFill>
                                <a:latin typeface="Cambria Math"/>
                              </a:rPr>
                              <m:t>𝑖</m:t>
                            </m:r>
                            <m:r>
                              <a:rPr lang="en-US" altLang="ja-JP" sz="2900" i="1">
                                <a:solidFill>
                                  <a:srgbClr val="FF0000"/>
                                </a:solidFill>
                                <a:latin typeface="Cambria Math"/>
                              </a:rPr>
                              <m:t>−1</m:t>
                            </m:r>
                          </m:sub>
                        </m:sSub>
                      </m:den>
                    </m:f>
                  </m:oMath>
                </a14:m>
                <a:r>
                  <a:rPr lang="ja-JP" altLang="en-US" dirty="0">
                    <a:solidFill>
                      <a:srgbClr val="FF0000"/>
                    </a:solidFill>
                  </a:rPr>
                  <a:t> </a:t>
                </a:r>
                <a:endParaRPr lang="en-US" altLang="ja-JP" dirty="0" smtClean="0"/>
              </a:p>
              <a:p>
                <a:pPr marL="0" indent="0">
                  <a:buNone/>
                </a:pPr>
                <a:r>
                  <a:rPr lang="ja-JP" altLang="en-US" dirty="0" smtClean="0"/>
                  <a:t>に変更すること</a:t>
                </a:r>
                <a:r>
                  <a:rPr lang="ja-JP" altLang="en-US" dirty="0"/>
                  <a:t>で</a:t>
                </a:r>
                <a:r>
                  <a:rPr lang="ja-JP" altLang="en-US" dirty="0" smtClean="0"/>
                  <a:t>解決できると考えられる</a:t>
                </a:r>
                <a:endParaRPr lang="ja-JP" altLang="en-US" dirty="0"/>
              </a:p>
              <a:p>
                <a:pPr marL="0" indent="0">
                  <a:buNone/>
                </a:pPr>
                <a:endParaRPr lang="ja-JP" altLang="en-US"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5"/>
                <a:ext cx="7886700" cy="4530726"/>
              </a:xfrm>
              <a:blipFill>
                <a:blip r:embed="rId3"/>
                <a:stretch>
                  <a:fillRect l="-927" t="-80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21</a:t>
            </a:fld>
            <a:endParaRPr kumimoji="1" lang="ja-JP" altLang="en-US"/>
          </a:p>
        </p:txBody>
      </p:sp>
    </p:spTree>
    <p:extLst>
      <p:ext uri="{BB962C8B-B14F-4D97-AF65-F5344CB8AC3E}">
        <p14:creationId xmlns:p14="http://schemas.microsoft.com/office/powerpoint/2010/main" val="572195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4.2 [</a:t>
            </a:r>
            <a:r>
              <a:rPr lang="ja-JP" altLang="en-US"/>
              <a:t>質問</a:t>
            </a:r>
            <a:r>
              <a:rPr lang="en-US" altLang="ja-JP" smtClean="0"/>
              <a:t>] </a:t>
            </a:r>
            <a:r>
              <a:rPr lang="ja-JP" altLang="en-US" smtClean="0"/>
              <a:t>故障の定義について</a:t>
            </a:r>
            <a:endParaRPr kumimoji="1" lang="ja-JP" altLang="en-US" dirty="0"/>
          </a:p>
        </p:txBody>
      </p:sp>
      <p:sp>
        <p:nvSpPr>
          <p:cNvPr id="3" name="コンテンツ プレースホルダー 2"/>
          <p:cNvSpPr>
            <a:spLocks noGrp="1"/>
          </p:cNvSpPr>
          <p:nvPr>
            <p:ph idx="1"/>
          </p:nvPr>
        </p:nvSpPr>
        <p:spPr>
          <a:xfrm>
            <a:off x="628650" y="1825625"/>
            <a:ext cx="8197850" cy="4530726"/>
          </a:xfrm>
        </p:spPr>
        <p:txBody>
          <a:bodyPr>
            <a:normAutofit fontScale="70000" lnSpcReduction="20000"/>
          </a:bodyPr>
          <a:lstStyle/>
          <a:p>
            <a:pPr marL="0" indent="0">
              <a:buNone/>
            </a:pPr>
            <a:r>
              <a:rPr lang="ja-JP" altLang="en-US" sz="3000" b="1" smtClean="0"/>
              <a:t>質問</a:t>
            </a:r>
            <a:endParaRPr lang="en-US" altLang="ja-JP" b="1" dirty="0" smtClean="0"/>
          </a:p>
          <a:p>
            <a:pPr marL="0" indent="0">
              <a:buNone/>
            </a:pPr>
            <a:r>
              <a:rPr lang="ja-JP" altLang="en-US"/>
              <a:t>スイッチのインターフェースやリンクのパフォーマンス</a:t>
            </a:r>
            <a:r>
              <a:rPr lang="ja-JP" altLang="en-US" smtClean="0"/>
              <a:t>が低下</a:t>
            </a:r>
            <a:r>
              <a:rPr lang="ja-JP" altLang="en-US"/>
              <a:t>すること</a:t>
            </a:r>
            <a:r>
              <a:rPr lang="ja-JP" altLang="en-US" smtClean="0"/>
              <a:t>も</a:t>
            </a:r>
            <a:r>
              <a:rPr lang="en-US" altLang="ja-JP"/>
              <a:t/>
            </a:r>
            <a:br>
              <a:rPr lang="en-US" altLang="ja-JP"/>
            </a:br>
            <a:r>
              <a:rPr lang="ja-JP" altLang="en-US" smtClean="0"/>
              <a:t>考えられる</a:t>
            </a:r>
            <a:r>
              <a:rPr lang="ja-JP" altLang="en-US"/>
              <a:t>が</a:t>
            </a:r>
            <a:r>
              <a:rPr lang="ja-JP" altLang="en-US" smtClean="0"/>
              <a:t>，なぜ</a:t>
            </a:r>
            <a:r>
              <a:rPr lang="ja-JP" altLang="en-US"/>
              <a:t>今回はスイッチ本体のパフォーマンス低下の検知にしたの</a:t>
            </a:r>
            <a:r>
              <a:rPr lang="ja-JP" altLang="en-US" smtClean="0"/>
              <a:t>か</a:t>
            </a:r>
            <a:endParaRPr lang="ja-JP" altLang="en-US" b="1" smtClean="0"/>
          </a:p>
          <a:p>
            <a:pPr marL="0" indent="0">
              <a:buNone/>
            </a:pPr>
            <a:r>
              <a:rPr lang="ja-JP" altLang="en-US" sz="3000" b="1" smtClean="0"/>
              <a:t>回答</a:t>
            </a:r>
            <a:r>
              <a:rPr lang="en-US" altLang="ja-JP" sz="3000" b="1"/>
              <a:t>/</a:t>
            </a:r>
            <a:r>
              <a:rPr lang="ja-JP" altLang="en-US" sz="3000" b="1" smtClean="0"/>
              <a:t>考察</a:t>
            </a:r>
            <a:endParaRPr lang="en-US" altLang="ja-JP" b="1" dirty="0" smtClean="0"/>
          </a:p>
          <a:p>
            <a:pPr marL="0" indent="0">
              <a:buNone/>
            </a:pPr>
            <a:r>
              <a:rPr lang="en-US" altLang="ja-JP" smtClean="0"/>
              <a:t>PortStatsReply </a:t>
            </a:r>
            <a:r>
              <a:rPr lang="ja-JP" altLang="en-US" smtClean="0"/>
              <a:t>に</a:t>
            </a:r>
            <a:r>
              <a:rPr lang="ja-JP" altLang="en-US"/>
              <a:t>より，スイッチに存在するポートごと</a:t>
            </a:r>
            <a:r>
              <a:rPr lang="ja-JP" altLang="en-US" smtClean="0"/>
              <a:t>に受信</a:t>
            </a:r>
            <a:r>
              <a:rPr lang="ja-JP" altLang="en-US"/>
              <a:t>・転送</a:t>
            </a:r>
            <a:r>
              <a:rPr lang="ja-JP" altLang="en-US" smtClean="0"/>
              <a:t>・</a:t>
            </a:r>
            <a:r>
              <a:rPr lang="en-US" altLang="ja-JP" smtClean="0"/>
              <a:t/>
            </a:r>
            <a:br>
              <a:rPr lang="en-US" altLang="ja-JP" smtClean="0"/>
            </a:br>
            <a:r>
              <a:rPr lang="ja-JP" altLang="en-US" smtClean="0"/>
              <a:t>ドロップパケット数</a:t>
            </a:r>
            <a:r>
              <a:rPr lang="ja-JP" altLang="en-US"/>
              <a:t>を得ることができ</a:t>
            </a:r>
            <a:r>
              <a:rPr lang="ja-JP" altLang="en-US" smtClean="0"/>
              <a:t>，また</a:t>
            </a:r>
            <a:r>
              <a:rPr lang="ja-JP" altLang="en-US"/>
              <a:t>，</a:t>
            </a:r>
            <a:r>
              <a:rPr lang="ja-JP" altLang="en-US" smtClean="0"/>
              <a:t>パス上のインターフェース，</a:t>
            </a:r>
            <a:r>
              <a:rPr lang="en-US" altLang="ja-JP" smtClean="0"/>
              <a:t/>
            </a:r>
            <a:br>
              <a:rPr lang="en-US" altLang="ja-JP" smtClean="0"/>
            </a:br>
            <a:r>
              <a:rPr lang="ja-JP" altLang="en-US" smtClean="0"/>
              <a:t>リンクごとに性能</a:t>
            </a:r>
            <a:r>
              <a:rPr lang="ja-JP" altLang="en-US"/>
              <a:t>を計算することに</a:t>
            </a:r>
            <a:r>
              <a:rPr lang="ja-JP" altLang="en-US" smtClean="0"/>
              <a:t>よってインターフェース</a:t>
            </a:r>
            <a:r>
              <a:rPr lang="ja-JP" altLang="en-US"/>
              <a:t>やリンク</a:t>
            </a:r>
            <a:r>
              <a:rPr lang="ja-JP" altLang="en-US" smtClean="0"/>
              <a:t>の</a:t>
            </a:r>
            <a:r>
              <a:rPr lang="en-US" altLang="ja-JP" smtClean="0"/>
              <a:t/>
            </a:r>
            <a:br>
              <a:rPr lang="en-US" altLang="ja-JP" smtClean="0"/>
            </a:br>
            <a:r>
              <a:rPr lang="ja-JP" altLang="en-US" smtClean="0"/>
              <a:t>パフォーマンス</a:t>
            </a:r>
            <a:r>
              <a:rPr lang="ja-JP" altLang="en-US"/>
              <a:t>低下を検知することができる</a:t>
            </a:r>
            <a:r>
              <a:rPr lang="ja-JP" altLang="en-US" smtClean="0"/>
              <a:t>．</a:t>
            </a:r>
            <a:r>
              <a:rPr lang="en-US" altLang="ja-JP" smtClean="0"/>
              <a:t/>
            </a:r>
            <a:br>
              <a:rPr lang="en-US" altLang="ja-JP" smtClean="0"/>
            </a:br>
            <a:r>
              <a:rPr lang="ja-JP" altLang="en-US" smtClean="0"/>
              <a:t>さらに</a:t>
            </a:r>
            <a:r>
              <a:rPr lang="ja-JP" altLang="en-US"/>
              <a:t>，同一のリンクに関して双方向の性能計算を行うこと</a:t>
            </a:r>
            <a:r>
              <a:rPr lang="ja-JP" altLang="en-US" smtClean="0"/>
              <a:t>でパフォーマンスの</a:t>
            </a:r>
            <a:r>
              <a:rPr lang="en-US" altLang="ja-JP" smtClean="0"/>
              <a:t/>
            </a:r>
            <a:br>
              <a:rPr lang="en-US" altLang="ja-JP" smtClean="0"/>
            </a:br>
            <a:r>
              <a:rPr lang="ja-JP" altLang="en-US" smtClean="0"/>
              <a:t>低下</a:t>
            </a:r>
            <a:r>
              <a:rPr lang="ja-JP" altLang="en-US"/>
              <a:t>がインターフェースのものかリンクのものかも</a:t>
            </a:r>
            <a:r>
              <a:rPr lang="ja-JP" altLang="en-US" smtClean="0"/>
              <a:t>判定可能である．</a:t>
            </a:r>
            <a:endParaRPr lang="ja-JP" altLang="en-US"/>
          </a:p>
          <a:p>
            <a:pPr marL="0" indent="0">
              <a:buNone/>
            </a:pPr>
            <a:r>
              <a:rPr lang="ja-JP" altLang="en-US"/>
              <a:t>しかしながら，実現可能性については議論し，考察したものの</a:t>
            </a:r>
            <a:r>
              <a:rPr lang="ja-JP" altLang="en-US" smtClean="0"/>
              <a:t>，</a:t>
            </a:r>
            <a:r>
              <a:rPr lang="en-US" altLang="ja-JP" smtClean="0"/>
              <a:t/>
            </a:r>
            <a:br>
              <a:rPr lang="en-US" altLang="ja-JP" smtClean="0"/>
            </a:br>
            <a:r>
              <a:rPr lang="ja-JP" altLang="en-US" smtClean="0"/>
              <a:t>今回</a:t>
            </a:r>
            <a:r>
              <a:rPr lang="ja-JP" altLang="en-US"/>
              <a:t>は実装のためにかかる工数および時間の観点</a:t>
            </a:r>
            <a:r>
              <a:rPr lang="ja-JP" altLang="en-US" smtClean="0"/>
              <a:t>から</a:t>
            </a:r>
            <a:r>
              <a:rPr lang="en-US" altLang="ja-JP" smtClean="0"/>
              <a:t/>
            </a:r>
            <a:br>
              <a:rPr lang="en-US" altLang="ja-JP" smtClean="0"/>
            </a:br>
            <a:r>
              <a:rPr lang="ja-JP" altLang="en-US" smtClean="0"/>
              <a:t>スイッチ</a:t>
            </a:r>
            <a:r>
              <a:rPr lang="ja-JP" altLang="en-US"/>
              <a:t>のパフォーマンス低下を検知するに</a:t>
            </a:r>
            <a:r>
              <a:rPr lang="ja-JP" altLang="en-US" smtClean="0"/>
              <a:t>とどまった</a:t>
            </a:r>
            <a:endParaRPr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22</a:t>
            </a:fld>
            <a:endParaRPr kumimoji="1" lang="ja-JP" altLang="en-US"/>
          </a:p>
        </p:txBody>
      </p:sp>
    </p:spTree>
    <p:extLst>
      <p:ext uri="{BB962C8B-B14F-4D97-AF65-F5344CB8AC3E}">
        <p14:creationId xmlns:p14="http://schemas.microsoft.com/office/powerpoint/2010/main" val="51011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4.3 [</a:t>
            </a:r>
            <a:r>
              <a:rPr lang="ja-JP" altLang="en-US"/>
              <a:t>質問</a:t>
            </a:r>
            <a:r>
              <a:rPr lang="en-US" altLang="ja-JP" smtClean="0"/>
              <a:t>] </a:t>
            </a:r>
            <a:r>
              <a:rPr lang="ja-JP" altLang="en-US" smtClean="0"/>
              <a:t>頑張った</a:t>
            </a:r>
            <a:r>
              <a:rPr lang="ja-JP" altLang="en-US"/>
              <a:t>点</a:t>
            </a:r>
            <a:r>
              <a:rPr lang="ja-JP" altLang="en-US" smtClean="0"/>
              <a:t>について</a:t>
            </a:r>
            <a:r>
              <a:rPr lang="en-US" altLang="ja-JP" smtClean="0"/>
              <a:t>	1/2</a:t>
            </a:r>
            <a:endParaRPr kumimoji="1" lang="ja-JP" altLang="en-US" dirty="0"/>
          </a:p>
        </p:txBody>
      </p:sp>
      <p:sp>
        <p:nvSpPr>
          <p:cNvPr id="3" name="コンテンツ プレースホルダー 2"/>
          <p:cNvSpPr>
            <a:spLocks noGrp="1"/>
          </p:cNvSpPr>
          <p:nvPr>
            <p:ph idx="1"/>
          </p:nvPr>
        </p:nvSpPr>
        <p:spPr>
          <a:xfrm>
            <a:off x="628650" y="1825625"/>
            <a:ext cx="8299450" cy="4530726"/>
          </a:xfrm>
        </p:spPr>
        <p:txBody>
          <a:bodyPr>
            <a:normAutofit fontScale="92500" lnSpcReduction="20000"/>
          </a:bodyPr>
          <a:lstStyle/>
          <a:p>
            <a:pPr marL="0" indent="0">
              <a:buNone/>
            </a:pPr>
            <a:r>
              <a:rPr lang="ja-JP" altLang="en-US" sz="3000" b="1" smtClean="0"/>
              <a:t>質問</a:t>
            </a:r>
            <a:endParaRPr lang="en-US" altLang="ja-JP" b="1" dirty="0" smtClean="0"/>
          </a:p>
          <a:p>
            <a:pPr marL="0" indent="0">
              <a:buNone/>
            </a:pPr>
            <a:r>
              <a:rPr lang="ja-JP" altLang="en-US"/>
              <a:t>頑張った点はどこか</a:t>
            </a:r>
          </a:p>
          <a:p>
            <a:pPr marL="0" indent="0">
              <a:buNone/>
            </a:pPr>
            <a:r>
              <a:rPr lang="ja-JP" altLang="en-US" sz="3000" b="1" smtClean="0"/>
              <a:t>回答</a:t>
            </a:r>
            <a:r>
              <a:rPr lang="en-US" altLang="ja-JP" sz="3000" b="1"/>
              <a:t>/</a:t>
            </a:r>
            <a:r>
              <a:rPr lang="ja-JP" altLang="en-US" sz="3000" b="1" smtClean="0"/>
              <a:t>考察</a:t>
            </a:r>
            <a:endParaRPr lang="en-US" altLang="ja-JP" b="1" dirty="0" smtClean="0"/>
          </a:p>
          <a:p>
            <a:r>
              <a:rPr lang="ja-JP" altLang="en-US"/>
              <a:t>作業前に話し合い，仕様書（ガイドライン）</a:t>
            </a:r>
            <a:r>
              <a:rPr lang="ja-JP" altLang="en-US" smtClean="0"/>
              <a:t>を</a:t>
            </a:r>
            <a:r>
              <a:rPr lang="en-US" altLang="ja-JP" smtClean="0"/>
              <a:t/>
            </a:r>
            <a:br>
              <a:rPr lang="en-US" altLang="ja-JP" smtClean="0"/>
            </a:br>
            <a:r>
              <a:rPr lang="ja-JP" altLang="en-US" smtClean="0"/>
              <a:t>作成</a:t>
            </a:r>
            <a:r>
              <a:rPr lang="ja-JP" altLang="en-US"/>
              <a:t>・編集することで，分担して作業をする際にも</a:t>
            </a:r>
            <a:r>
              <a:rPr lang="ja-JP" altLang="en-US" smtClean="0"/>
              <a:t>，</a:t>
            </a:r>
            <a:r>
              <a:rPr lang="en-US" altLang="ja-JP" smtClean="0"/>
              <a:t/>
            </a:r>
            <a:br>
              <a:rPr lang="en-US" altLang="ja-JP" smtClean="0"/>
            </a:br>
            <a:r>
              <a:rPr lang="ja-JP" altLang="en-US" smtClean="0"/>
              <a:t>班員</a:t>
            </a:r>
            <a:r>
              <a:rPr lang="ja-JP" altLang="en-US"/>
              <a:t>の作業内容や各種仕様（構成や利用する</a:t>
            </a:r>
            <a:r>
              <a:rPr lang="en-US" altLang="ja-JP"/>
              <a:t>IP</a:t>
            </a:r>
            <a:r>
              <a:rPr lang="ja-JP" altLang="en-US"/>
              <a:t>アドレス・</a:t>
            </a:r>
            <a:r>
              <a:rPr lang="en-US" altLang="ja-JP"/>
              <a:t>Rest </a:t>
            </a:r>
            <a:r>
              <a:rPr lang="en-US" altLang="ja-JP" smtClean="0"/>
              <a:t>API </a:t>
            </a:r>
            <a:r>
              <a:rPr lang="ja-JP" altLang="en-US" smtClean="0"/>
              <a:t>の</a:t>
            </a:r>
            <a:r>
              <a:rPr lang="ja-JP" altLang="en-US"/>
              <a:t>ため</a:t>
            </a:r>
            <a:r>
              <a:rPr lang="ja-JP" altLang="en-US" smtClean="0"/>
              <a:t>の </a:t>
            </a:r>
            <a:r>
              <a:rPr lang="en-US" altLang="ja-JP" smtClean="0"/>
              <a:t>URI </a:t>
            </a:r>
            <a:r>
              <a:rPr lang="ja-JP" altLang="en-US" smtClean="0"/>
              <a:t>に</a:t>
            </a:r>
            <a:r>
              <a:rPr lang="ja-JP" altLang="en-US"/>
              <a:t>いたるまで）を確認することができた</a:t>
            </a:r>
          </a:p>
          <a:p>
            <a:r>
              <a:rPr lang="ja-JP" altLang="en-US"/>
              <a:t>分担作業時の個別テスト，組み合わせたときの統合テスト</a:t>
            </a:r>
            <a:r>
              <a:rPr lang="ja-JP" altLang="en-US" smtClean="0"/>
              <a:t>を</a:t>
            </a:r>
            <a:r>
              <a:rPr lang="en-US" altLang="ja-JP" smtClean="0"/>
              <a:t/>
            </a:r>
            <a:br>
              <a:rPr lang="en-US" altLang="ja-JP" smtClean="0"/>
            </a:br>
            <a:r>
              <a:rPr lang="ja-JP" altLang="en-US" smtClean="0"/>
              <a:t>事前</a:t>
            </a:r>
            <a:r>
              <a:rPr lang="ja-JP" altLang="en-US"/>
              <a:t>に考えてから実行することで</a:t>
            </a:r>
            <a:r>
              <a:rPr lang="ja-JP" altLang="en-US" smtClean="0"/>
              <a:t>，</a:t>
            </a:r>
            <a:r>
              <a:rPr lang="en-US" altLang="ja-JP" smtClean="0"/>
              <a:t/>
            </a:r>
            <a:br>
              <a:rPr lang="en-US" altLang="ja-JP" smtClean="0"/>
            </a:br>
            <a:r>
              <a:rPr lang="ja-JP" altLang="en-US" smtClean="0"/>
              <a:t>「</a:t>
            </a:r>
            <a:r>
              <a:rPr lang="ja-JP" altLang="en-US"/>
              <a:t>テスト漏れ」がないようにした</a:t>
            </a:r>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23</a:t>
            </a:fld>
            <a:endParaRPr kumimoji="1" lang="ja-JP" altLang="en-US"/>
          </a:p>
        </p:txBody>
      </p:sp>
    </p:spTree>
    <p:extLst>
      <p:ext uri="{BB962C8B-B14F-4D97-AF65-F5344CB8AC3E}">
        <p14:creationId xmlns:p14="http://schemas.microsoft.com/office/powerpoint/2010/main" val="867060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4.3 [</a:t>
            </a:r>
            <a:r>
              <a:rPr lang="ja-JP" altLang="en-US"/>
              <a:t>質問</a:t>
            </a:r>
            <a:r>
              <a:rPr lang="en-US" altLang="ja-JP" smtClean="0"/>
              <a:t>] </a:t>
            </a:r>
            <a:r>
              <a:rPr lang="ja-JP" altLang="en-US" smtClean="0"/>
              <a:t>頑張った</a:t>
            </a:r>
            <a:r>
              <a:rPr lang="ja-JP" altLang="en-US"/>
              <a:t>点</a:t>
            </a:r>
            <a:r>
              <a:rPr lang="ja-JP" altLang="en-US" smtClean="0"/>
              <a:t>について</a:t>
            </a:r>
            <a:r>
              <a:rPr lang="en-US" altLang="ja-JP" smtClean="0"/>
              <a:t>	2/2</a:t>
            </a:r>
            <a:endParaRPr kumimoji="1" lang="ja-JP" altLang="en-US" dirty="0"/>
          </a:p>
        </p:txBody>
      </p:sp>
      <p:sp>
        <p:nvSpPr>
          <p:cNvPr id="3" name="コンテンツ プレースホルダー 2"/>
          <p:cNvSpPr>
            <a:spLocks noGrp="1"/>
          </p:cNvSpPr>
          <p:nvPr>
            <p:ph idx="1"/>
          </p:nvPr>
        </p:nvSpPr>
        <p:spPr>
          <a:xfrm>
            <a:off x="628650" y="1825625"/>
            <a:ext cx="8197850" cy="4530726"/>
          </a:xfrm>
        </p:spPr>
        <p:txBody>
          <a:bodyPr>
            <a:normAutofit fontScale="85000" lnSpcReduction="10000"/>
          </a:bodyPr>
          <a:lstStyle/>
          <a:p>
            <a:pPr marL="0" indent="0">
              <a:buNone/>
            </a:pPr>
            <a:r>
              <a:rPr lang="ja-JP" altLang="en-US" sz="3000" b="1" smtClean="0"/>
              <a:t>回答</a:t>
            </a:r>
            <a:r>
              <a:rPr lang="en-US" altLang="ja-JP" sz="3000" b="1"/>
              <a:t>/</a:t>
            </a:r>
            <a:r>
              <a:rPr lang="ja-JP" altLang="en-US" sz="3000" b="1" smtClean="0"/>
              <a:t>考察の</a:t>
            </a:r>
            <a:r>
              <a:rPr lang="ja-JP" altLang="en-US" sz="3000" b="1"/>
              <a:t>続</a:t>
            </a:r>
            <a:r>
              <a:rPr lang="ja-JP" altLang="en-US" sz="3000" b="1" smtClean="0"/>
              <a:t>き</a:t>
            </a:r>
            <a:endParaRPr lang="en-US" altLang="ja-JP" b="1" dirty="0" smtClean="0"/>
          </a:p>
          <a:p>
            <a:r>
              <a:rPr lang="ja-JP" altLang="en-US"/>
              <a:t>「自然</a:t>
            </a:r>
            <a:r>
              <a:rPr lang="ja-JP" altLang="en-US" smtClean="0"/>
              <a:t>な </a:t>
            </a:r>
            <a:r>
              <a:rPr lang="en-US" altLang="ja-JP" smtClean="0"/>
              <a:t>IaaS </a:t>
            </a:r>
            <a:r>
              <a:rPr lang="ja-JP" altLang="en-US" smtClean="0"/>
              <a:t>を</a:t>
            </a:r>
            <a:r>
              <a:rPr lang="ja-JP" altLang="en-US"/>
              <a:t>目指す」というのをコンセプトに掲げており</a:t>
            </a:r>
            <a:r>
              <a:rPr lang="ja-JP" altLang="en-US" smtClean="0"/>
              <a:t>，</a:t>
            </a:r>
            <a:r>
              <a:rPr lang="en-US" altLang="ja-JP" smtClean="0"/>
              <a:t/>
            </a:r>
            <a:br>
              <a:rPr lang="en-US" altLang="ja-JP" smtClean="0"/>
            </a:br>
            <a:r>
              <a:rPr lang="ja-JP" altLang="en-US" smtClean="0"/>
              <a:t>不自然</a:t>
            </a:r>
            <a:r>
              <a:rPr lang="ja-JP" altLang="en-US"/>
              <a:t>な仕様の排除に努めた </a:t>
            </a:r>
          </a:p>
          <a:p>
            <a:pPr lvl="1"/>
            <a:r>
              <a:rPr lang="en-US" altLang="ja-JP" smtClean="0"/>
              <a:t>VM </a:t>
            </a:r>
            <a:r>
              <a:rPr lang="ja-JP" altLang="en-US" smtClean="0"/>
              <a:t>マネージャと </a:t>
            </a:r>
            <a:r>
              <a:rPr lang="en-US" altLang="ja-JP" smtClean="0"/>
              <a:t>VM </a:t>
            </a:r>
            <a:r>
              <a:rPr lang="ja-JP" altLang="en-US" smtClean="0"/>
              <a:t>サーバ</a:t>
            </a:r>
            <a:r>
              <a:rPr lang="ja-JP" altLang="en-US"/>
              <a:t>を分離することにより</a:t>
            </a:r>
            <a:r>
              <a:rPr lang="ja-JP" altLang="en-US" smtClean="0"/>
              <a:t>，</a:t>
            </a:r>
            <a:r>
              <a:rPr lang="en-US" altLang="ja-JP" smtClean="0"/>
              <a:t/>
            </a:r>
            <a:br>
              <a:rPr lang="en-US" altLang="ja-JP" smtClean="0"/>
            </a:br>
            <a:r>
              <a:rPr lang="en-US" altLang="ja-JP" smtClean="0"/>
              <a:t>VM </a:t>
            </a:r>
            <a:r>
              <a:rPr lang="ja-JP" altLang="en-US" smtClean="0"/>
              <a:t>マネージャおよび </a:t>
            </a:r>
            <a:r>
              <a:rPr lang="en-US" altLang="ja-JP" smtClean="0"/>
              <a:t>VM </a:t>
            </a:r>
            <a:r>
              <a:rPr lang="ja-JP" altLang="en-US" smtClean="0"/>
              <a:t>サーバ</a:t>
            </a:r>
            <a:r>
              <a:rPr lang="ja-JP" altLang="en-US"/>
              <a:t>を管理しているサービス事業者は</a:t>
            </a:r>
            <a:r>
              <a:rPr lang="ja-JP" altLang="en-US" smtClean="0"/>
              <a:t>，</a:t>
            </a:r>
            <a:r>
              <a:rPr lang="en-US" altLang="ja-JP" smtClean="0"/>
              <a:t/>
            </a:r>
            <a:br>
              <a:rPr lang="en-US" altLang="ja-JP" smtClean="0"/>
            </a:br>
            <a:r>
              <a:rPr lang="ja-JP" altLang="en-US" smtClean="0"/>
              <a:t>必要</a:t>
            </a:r>
            <a:r>
              <a:rPr lang="ja-JP" altLang="en-US"/>
              <a:t>に応じて簡単</a:t>
            </a:r>
            <a:r>
              <a:rPr lang="ja-JP" altLang="en-US" smtClean="0"/>
              <a:t>に </a:t>
            </a:r>
            <a:r>
              <a:rPr lang="en-US" altLang="ja-JP" smtClean="0"/>
              <a:t>VM </a:t>
            </a:r>
            <a:r>
              <a:rPr lang="ja-JP" altLang="en-US" smtClean="0"/>
              <a:t>サーバ</a:t>
            </a:r>
            <a:r>
              <a:rPr lang="ja-JP" altLang="en-US"/>
              <a:t>を増やすことが</a:t>
            </a:r>
            <a:r>
              <a:rPr lang="ja-JP" altLang="en-US" smtClean="0"/>
              <a:t>できる</a:t>
            </a:r>
            <a:r>
              <a:rPr lang="en-US" altLang="ja-JP" smtClean="0"/>
              <a:t/>
            </a:r>
            <a:br>
              <a:rPr lang="en-US" altLang="ja-JP" smtClean="0"/>
            </a:br>
            <a:r>
              <a:rPr lang="ja-JP" altLang="en-US" smtClean="0"/>
              <a:t>（</a:t>
            </a:r>
            <a:r>
              <a:rPr lang="ja-JP" altLang="en-US"/>
              <a:t>設備投資や事業拡大が簡単になる）</a:t>
            </a:r>
          </a:p>
          <a:p>
            <a:pPr lvl="1"/>
            <a:r>
              <a:rPr lang="ja-JP" altLang="en-US"/>
              <a:t>ユーザ端末や管理用端末は複数存在しうる</a:t>
            </a:r>
          </a:p>
          <a:p>
            <a:pPr lvl="1"/>
            <a:r>
              <a:rPr lang="ja-JP" altLang="en-US"/>
              <a:t>「管理用端末以外の端末は，コントローラ</a:t>
            </a:r>
            <a:r>
              <a:rPr lang="ja-JP" altLang="en-US" smtClean="0"/>
              <a:t>の </a:t>
            </a:r>
            <a:r>
              <a:rPr lang="en-US" altLang="ja-JP" smtClean="0"/>
              <a:t>IP </a:t>
            </a:r>
            <a:r>
              <a:rPr lang="ja-JP" altLang="en-US" smtClean="0"/>
              <a:t>アドレスも</a:t>
            </a:r>
            <a:r>
              <a:rPr lang="ja-JP" altLang="en-US"/>
              <a:t>知らず</a:t>
            </a:r>
            <a:r>
              <a:rPr lang="ja-JP" altLang="en-US" smtClean="0"/>
              <a:t>，</a:t>
            </a:r>
            <a:r>
              <a:rPr lang="en-US" altLang="ja-JP" smtClean="0"/>
              <a:t/>
            </a:r>
            <a:br>
              <a:rPr lang="en-US" altLang="ja-JP" smtClean="0"/>
            </a:br>
            <a:r>
              <a:rPr lang="ja-JP" altLang="en-US" smtClean="0"/>
              <a:t>知って</a:t>
            </a:r>
            <a:r>
              <a:rPr lang="ja-JP" altLang="en-US"/>
              <a:t>いて</a:t>
            </a:r>
            <a:r>
              <a:rPr lang="ja-JP" altLang="en-US" smtClean="0"/>
              <a:t>もアクセス</a:t>
            </a:r>
            <a:r>
              <a:rPr lang="ja-JP" altLang="en-US"/>
              <a:t>できない」というような自然なアクセス規則</a:t>
            </a:r>
          </a:p>
          <a:p>
            <a:r>
              <a:rPr lang="ja-JP" altLang="en-US"/>
              <a:t>「</a:t>
            </a:r>
            <a:r>
              <a:rPr lang="en-US" altLang="ja-JP" smtClean="0"/>
              <a:t>OpenFlow </a:t>
            </a:r>
            <a:r>
              <a:rPr lang="ja-JP" altLang="en-US" smtClean="0"/>
              <a:t>で</a:t>
            </a:r>
            <a:r>
              <a:rPr lang="ja-JP" altLang="en-US"/>
              <a:t>実現する」という利点を利用するため</a:t>
            </a:r>
            <a:r>
              <a:rPr lang="ja-JP" altLang="en-US" smtClean="0"/>
              <a:t>，</a:t>
            </a:r>
            <a:r>
              <a:rPr lang="en-US" altLang="ja-JP" smtClean="0"/>
              <a:t/>
            </a:r>
            <a:br>
              <a:rPr lang="en-US" altLang="ja-JP" smtClean="0"/>
            </a:br>
            <a:r>
              <a:rPr lang="ja-JP" altLang="en-US" smtClean="0"/>
              <a:t>スライス</a:t>
            </a:r>
            <a:r>
              <a:rPr lang="ja-JP" altLang="en-US"/>
              <a:t>やインターフェースの工夫によるプレーン分離を実現した</a:t>
            </a:r>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24</a:t>
            </a:fld>
            <a:endParaRPr kumimoji="1" lang="ja-JP" altLang="en-US"/>
          </a:p>
        </p:txBody>
      </p:sp>
    </p:spTree>
    <p:extLst>
      <p:ext uri="{BB962C8B-B14F-4D97-AF65-F5344CB8AC3E}">
        <p14:creationId xmlns:p14="http://schemas.microsoft.com/office/powerpoint/2010/main" val="156974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4.4 [</a:t>
            </a:r>
            <a:r>
              <a:rPr lang="ja-JP" altLang="en-US"/>
              <a:t>質問</a:t>
            </a:r>
            <a:r>
              <a:rPr lang="en-US" altLang="ja-JP" smtClean="0"/>
              <a:t>] </a:t>
            </a:r>
            <a:r>
              <a:rPr lang="ja-JP" altLang="en-US" smtClean="0"/>
              <a:t>大変</a:t>
            </a:r>
            <a:r>
              <a:rPr lang="ja-JP" altLang="en-US"/>
              <a:t>だった</a:t>
            </a:r>
            <a:r>
              <a:rPr lang="ja-JP" altLang="en-US" smtClean="0"/>
              <a:t>点について</a:t>
            </a:r>
            <a:endParaRPr kumimoji="1" lang="ja-JP" altLang="en-US" dirty="0"/>
          </a:p>
        </p:txBody>
      </p:sp>
      <p:sp>
        <p:nvSpPr>
          <p:cNvPr id="3" name="コンテンツ プレースホルダー 2"/>
          <p:cNvSpPr>
            <a:spLocks noGrp="1"/>
          </p:cNvSpPr>
          <p:nvPr>
            <p:ph idx="1"/>
          </p:nvPr>
        </p:nvSpPr>
        <p:spPr>
          <a:xfrm>
            <a:off x="628650" y="1825625"/>
            <a:ext cx="8197850" cy="4530726"/>
          </a:xfrm>
        </p:spPr>
        <p:txBody>
          <a:bodyPr>
            <a:normAutofit fontScale="70000" lnSpcReduction="20000"/>
          </a:bodyPr>
          <a:lstStyle/>
          <a:p>
            <a:pPr marL="0" indent="0">
              <a:buNone/>
            </a:pPr>
            <a:r>
              <a:rPr lang="ja-JP" altLang="en-US" sz="4000" b="1"/>
              <a:t>質問</a:t>
            </a:r>
            <a:endParaRPr lang="en-US" altLang="ja-JP" sz="3200" b="1"/>
          </a:p>
          <a:p>
            <a:pPr marL="0" indent="0">
              <a:buNone/>
            </a:pPr>
            <a:r>
              <a:rPr lang="ja-JP" altLang="en-US" sz="3200"/>
              <a:t>大変だった点はどこか</a:t>
            </a:r>
            <a:endParaRPr lang="en-US" altLang="ja-JP" sz="3200"/>
          </a:p>
          <a:p>
            <a:pPr marL="0" indent="0">
              <a:buNone/>
            </a:pPr>
            <a:r>
              <a:rPr lang="ja-JP" altLang="en-US" sz="4000" b="1" smtClean="0"/>
              <a:t>回答</a:t>
            </a:r>
            <a:r>
              <a:rPr lang="en-US" altLang="ja-JP" sz="4000" b="1"/>
              <a:t>/</a:t>
            </a:r>
            <a:r>
              <a:rPr lang="ja-JP" altLang="en-US" sz="4000" b="1"/>
              <a:t>考察</a:t>
            </a:r>
            <a:endParaRPr lang="en-US" altLang="ja-JP" sz="3200" b="1"/>
          </a:p>
          <a:p>
            <a:r>
              <a:rPr lang="en-US" altLang="ja-JP" sz="3200" smtClean="0"/>
              <a:t>Docker </a:t>
            </a:r>
            <a:r>
              <a:rPr lang="ja-JP" altLang="en-US" sz="3200" smtClean="0"/>
              <a:t>を</a:t>
            </a:r>
            <a:r>
              <a:rPr lang="ja-JP" altLang="en-US" sz="3200"/>
              <a:t>利用した</a:t>
            </a:r>
            <a:r>
              <a:rPr lang="ja-JP" altLang="en-US" sz="3200" smtClean="0"/>
              <a:t>固定 </a:t>
            </a:r>
            <a:r>
              <a:rPr lang="en-US" altLang="ja-JP" sz="3200" smtClean="0"/>
              <a:t>IP </a:t>
            </a:r>
            <a:r>
              <a:rPr lang="ja-JP" altLang="en-US" sz="3200" smtClean="0"/>
              <a:t>での</a:t>
            </a:r>
            <a:r>
              <a:rPr lang="ja-JP" altLang="en-US" sz="3200"/>
              <a:t>コンテナ作成</a:t>
            </a:r>
            <a:r>
              <a:rPr lang="ja-JP" altLang="en-US" sz="3200" smtClean="0"/>
              <a:t>及び</a:t>
            </a:r>
            <a:r>
              <a:rPr lang="en-US" altLang="ja-JP" sz="3200" smtClean="0"/>
              <a:t/>
            </a:r>
            <a:br>
              <a:rPr lang="en-US" altLang="ja-JP" sz="3200" smtClean="0"/>
            </a:br>
            <a:r>
              <a:rPr lang="en-US" altLang="ja-JP" sz="3200" smtClean="0"/>
              <a:t>VM </a:t>
            </a:r>
            <a:r>
              <a:rPr lang="ja-JP" altLang="en-US" sz="3200" smtClean="0"/>
              <a:t>サーバ外</a:t>
            </a:r>
            <a:r>
              <a:rPr lang="ja-JP" altLang="en-US" sz="3200"/>
              <a:t>の端末とコンテナとの通信実現</a:t>
            </a:r>
          </a:p>
          <a:p>
            <a:r>
              <a:rPr lang="ja-JP" altLang="en-US" sz="3200"/>
              <a:t>仮想環境で動く状態のものを実スイッチを</a:t>
            </a:r>
            <a:r>
              <a:rPr lang="ja-JP" altLang="en-US" sz="3200" smtClean="0"/>
              <a:t>通して</a:t>
            </a:r>
            <a:r>
              <a:rPr lang="en-US" altLang="ja-JP" sz="3200" smtClean="0"/>
              <a:t/>
            </a:r>
            <a:br>
              <a:rPr lang="en-US" altLang="ja-JP" sz="3200" smtClean="0"/>
            </a:br>
            <a:r>
              <a:rPr lang="ja-JP" altLang="en-US" sz="3200" smtClean="0"/>
              <a:t>動く</a:t>
            </a:r>
            <a:r>
              <a:rPr lang="ja-JP" altLang="en-US" sz="3200"/>
              <a:t>ようにするための調整</a:t>
            </a:r>
            <a:r>
              <a:rPr lang="ja-JP" altLang="en-US" sz="3200" smtClean="0"/>
              <a:t>および</a:t>
            </a:r>
            <a:r>
              <a:rPr lang="en-US" altLang="ja-JP" sz="3200" smtClean="0"/>
              <a:t/>
            </a:r>
            <a:br>
              <a:rPr lang="en-US" altLang="ja-JP" sz="3200" smtClean="0"/>
            </a:br>
            <a:r>
              <a:rPr lang="ja-JP" altLang="en-US" sz="3200" smtClean="0"/>
              <a:t>正常</a:t>
            </a:r>
            <a:r>
              <a:rPr lang="ja-JP" altLang="en-US" sz="3200"/>
              <a:t>に動作</a:t>
            </a:r>
            <a:r>
              <a:rPr lang="ja-JP" altLang="en-US" sz="3200" smtClean="0"/>
              <a:t>できない場合の原因</a:t>
            </a:r>
            <a:r>
              <a:rPr lang="ja-JP" altLang="en-US" sz="3200"/>
              <a:t>究明</a:t>
            </a:r>
          </a:p>
          <a:p>
            <a:r>
              <a:rPr lang="ja-JP" altLang="en-US" sz="3200"/>
              <a:t>追加機能に</a:t>
            </a:r>
            <a:r>
              <a:rPr lang="ja-JP" altLang="en-US" sz="3200" smtClean="0"/>
              <a:t>おける </a:t>
            </a:r>
            <a:r>
              <a:rPr lang="en-US" altLang="ja-JP" sz="3200" smtClean="0"/>
              <a:t>PortStatsReply </a:t>
            </a:r>
            <a:r>
              <a:rPr lang="ja-JP" altLang="en-US" sz="3200" smtClean="0"/>
              <a:t>の</a:t>
            </a:r>
            <a:r>
              <a:rPr lang="ja-JP" altLang="en-US" sz="3200"/>
              <a:t>実装（できなかった</a:t>
            </a:r>
            <a:r>
              <a:rPr lang="ja-JP" altLang="en-US" sz="3200" smtClean="0"/>
              <a:t>）</a:t>
            </a:r>
            <a:endParaRPr lang="ja-JP" altLang="en-US" sz="320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25</a:t>
            </a:fld>
            <a:endParaRPr kumimoji="1" lang="ja-JP" altLang="en-US"/>
          </a:p>
        </p:txBody>
      </p:sp>
    </p:spTree>
    <p:extLst>
      <p:ext uri="{BB962C8B-B14F-4D97-AF65-F5344CB8AC3E}">
        <p14:creationId xmlns:p14="http://schemas.microsoft.com/office/powerpoint/2010/main" val="1794715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5. </a:t>
            </a:r>
            <a:r>
              <a:rPr kumimoji="1" lang="ja-JP" altLang="en-US" smtClean="0"/>
              <a:t>スケジュールと実際</a:t>
            </a:r>
            <a:r>
              <a:rPr kumimoji="1" lang="en-US" altLang="ja-JP" smtClean="0"/>
              <a:t>		1/2</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26</a:t>
            </a:fld>
            <a:endParaRPr kumimoji="1" lang="ja-JP" altLang="en-US"/>
          </a:p>
        </p:txBody>
      </p:sp>
      <p:cxnSp>
        <p:nvCxnSpPr>
          <p:cNvPr id="6" name="直線矢印コネクタ 5"/>
          <p:cNvCxnSpPr/>
          <p:nvPr/>
        </p:nvCxnSpPr>
        <p:spPr>
          <a:xfrm>
            <a:off x="991891" y="1844298"/>
            <a:ext cx="0" cy="48819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79512" y="2276872"/>
            <a:ext cx="1131377" cy="369332"/>
          </a:xfrm>
          <a:prstGeom prst="rect">
            <a:avLst/>
          </a:prstGeom>
          <a:noFill/>
        </p:spPr>
        <p:txBody>
          <a:bodyPr wrap="square" rtlCol="0">
            <a:spAutoFit/>
          </a:bodyPr>
          <a:lstStyle/>
          <a:p>
            <a:r>
              <a:rPr kumimoji="1" lang="en-US" altLang="ja-JP" dirty="0" smtClean="0">
                <a:ea typeface="IPAexゴシック" panose="020B0500000000000000" pitchFamily="50" charset="-128"/>
              </a:rPr>
              <a:t>12/14</a:t>
            </a:r>
            <a:endParaRPr kumimoji="1" lang="ja-JP" altLang="en-US" dirty="0">
              <a:ea typeface="IPAexゴシック" panose="020B0500000000000000" pitchFamily="50" charset="-128"/>
            </a:endParaRPr>
          </a:p>
        </p:txBody>
      </p:sp>
      <p:cxnSp>
        <p:nvCxnSpPr>
          <p:cNvPr id="8" name="直線矢印コネクタ 7"/>
          <p:cNvCxnSpPr>
            <a:stCxn id="13" idx="2"/>
          </p:cNvCxnSpPr>
          <p:nvPr/>
        </p:nvCxnSpPr>
        <p:spPr>
          <a:xfrm>
            <a:off x="4646908" y="2643511"/>
            <a:ext cx="0" cy="408275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15150" y="1831205"/>
            <a:ext cx="1131377" cy="369332"/>
          </a:xfrm>
          <a:prstGeom prst="rect">
            <a:avLst/>
          </a:prstGeom>
          <a:noFill/>
        </p:spPr>
        <p:txBody>
          <a:bodyPr wrap="square" rtlCol="0">
            <a:spAutoFit/>
          </a:bodyPr>
          <a:lstStyle/>
          <a:p>
            <a:r>
              <a:rPr kumimoji="1" lang="ja-JP" altLang="en-US" dirty="0" smtClean="0">
                <a:ea typeface="IPAexゴシック" panose="020B0500000000000000" pitchFamily="50" charset="-128"/>
              </a:rPr>
              <a:t>予定</a:t>
            </a:r>
            <a:endParaRPr kumimoji="1" lang="ja-JP" altLang="en-US" dirty="0">
              <a:ea typeface="IPAexゴシック" panose="020B0500000000000000" pitchFamily="50" charset="-128"/>
            </a:endParaRPr>
          </a:p>
        </p:txBody>
      </p:sp>
      <p:sp>
        <p:nvSpPr>
          <p:cNvPr id="10" name="テキスト ボックス 9"/>
          <p:cNvSpPr txBox="1"/>
          <p:nvPr/>
        </p:nvSpPr>
        <p:spPr>
          <a:xfrm>
            <a:off x="6442126" y="1811366"/>
            <a:ext cx="1131377" cy="369332"/>
          </a:xfrm>
          <a:prstGeom prst="rect">
            <a:avLst/>
          </a:prstGeom>
          <a:noFill/>
        </p:spPr>
        <p:txBody>
          <a:bodyPr wrap="square" rtlCol="0">
            <a:spAutoFit/>
          </a:bodyPr>
          <a:lstStyle/>
          <a:p>
            <a:r>
              <a:rPr kumimoji="1" lang="ja-JP" altLang="en-US" dirty="0" smtClean="0">
                <a:ea typeface="IPAexゴシック" panose="020B0500000000000000" pitchFamily="50" charset="-128"/>
              </a:rPr>
              <a:t>実際</a:t>
            </a:r>
            <a:endParaRPr kumimoji="1" lang="ja-JP" altLang="en-US" dirty="0">
              <a:ea typeface="IPAexゴシック" panose="020B0500000000000000" pitchFamily="50" charset="-128"/>
            </a:endParaRPr>
          </a:p>
        </p:txBody>
      </p:sp>
      <p:sp>
        <p:nvSpPr>
          <p:cNvPr id="13" name="テキスト ボックス 12"/>
          <p:cNvSpPr txBox="1"/>
          <p:nvPr/>
        </p:nvSpPr>
        <p:spPr>
          <a:xfrm>
            <a:off x="4081219" y="2274179"/>
            <a:ext cx="1131377" cy="369332"/>
          </a:xfrm>
          <a:prstGeom prst="rect">
            <a:avLst/>
          </a:prstGeom>
          <a:noFill/>
        </p:spPr>
        <p:txBody>
          <a:bodyPr wrap="square" rtlCol="0">
            <a:spAutoFit/>
          </a:bodyPr>
          <a:lstStyle/>
          <a:p>
            <a:r>
              <a:rPr kumimoji="1" lang="ja-JP" altLang="en-US" dirty="0" smtClean="0">
                <a:ea typeface="IPAexゴシック" panose="020B0500000000000000" pitchFamily="50" charset="-128"/>
              </a:rPr>
              <a:t>課題発表</a:t>
            </a:r>
            <a:endParaRPr kumimoji="1" lang="ja-JP" altLang="en-US" dirty="0">
              <a:ea typeface="IPAexゴシック" panose="020B0500000000000000" pitchFamily="50" charset="-128"/>
            </a:endParaRPr>
          </a:p>
        </p:txBody>
      </p:sp>
      <p:sp>
        <p:nvSpPr>
          <p:cNvPr id="15" name="テキスト ボックス 14"/>
          <p:cNvSpPr txBox="1"/>
          <p:nvPr/>
        </p:nvSpPr>
        <p:spPr>
          <a:xfrm>
            <a:off x="179511" y="2776516"/>
            <a:ext cx="1131377" cy="369332"/>
          </a:xfrm>
          <a:prstGeom prst="rect">
            <a:avLst/>
          </a:prstGeom>
          <a:noFill/>
        </p:spPr>
        <p:txBody>
          <a:bodyPr wrap="square" rtlCol="0">
            <a:spAutoFit/>
          </a:bodyPr>
          <a:lstStyle/>
          <a:p>
            <a:r>
              <a:rPr kumimoji="1" lang="en-US" altLang="ja-JP" dirty="0" smtClean="0">
                <a:ea typeface="IPAexゴシック" panose="020B0500000000000000" pitchFamily="50" charset="-128"/>
              </a:rPr>
              <a:t>12/21</a:t>
            </a:r>
            <a:endParaRPr kumimoji="1" lang="ja-JP" altLang="en-US" dirty="0">
              <a:ea typeface="IPAexゴシック" panose="020B0500000000000000" pitchFamily="50" charset="-128"/>
            </a:endParaRPr>
          </a:p>
        </p:txBody>
      </p:sp>
      <p:sp>
        <p:nvSpPr>
          <p:cNvPr id="16" name="テキスト ボックス 15"/>
          <p:cNvSpPr txBox="1"/>
          <p:nvPr/>
        </p:nvSpPr>
        <p:spPr>
          <a:xfrm>
            <a:off x="4646907" y="2773425"/>
            <a:ext cx="3917196" cy="369332"/>
          </a:xfrm>
          <a:prstGeom prst="rect">
            <a:avLst/>
          </a:prstGeom>
          <a:noFill/>
        </p:spPr>
        <p:txBody>
          <a:bodyPr wrap="square" rtlCol="0">
            <a:spAutoFit/>
          </a:bodyPr>
          <a:lstStyle/>
          <a:p>
            <a:r>
              <a:rPr kumimoji="1" lang="ja-JP" altLang="en-US" dirty="0" smtClean="0">
                <a:ea typeface="IPAexゴシック" panose="020B0500000000000000" pitchFamily="50" charset="-128"/>
              </a:rPr>
              <a:t>ガイドライン</a:t>
            </a:r>
            <a:r>
              <a:rPr kumimoji="1" lang="ja-JP" altLang="en-US" smtClean="0">
                <a:ea typeface="IPAexゴシック" panose="020B0500000000000000" pitchFamily="50" charset="-128"/>
              </a:rPr>
              <a:t>のプロトタイプ完成</a:t>
            </a:r>
            <a:endParaRPr kumimoji="1" lang="ja-JP" altLang="en-US" dirty="0">
              <a:ea typeface="IPAexゴシック" panose="020B0500000000000000" pitchFamily="50" charset="-128"/>
            </a:endParaRPr>
          </a:p>
        </p:txBody>
      </p:sp>
      <p:sp>
        <p:nvSpPr>
          <p:cNvPr id="17" name="テキスト ボックス 16"/>
          <p:cNvSpPr txBox="1"/>
          <p:nvPr/>
        </p:nvSpPr>
        <p:spPr>
          <a:xfrm>
            <a:off x="179512" y="3190704"/>
            <a:ext cx="1131377" cy="369332"/>
          </a:xfrm>
          <a:prstGeom prst="rect">
            <a:avLst/>
          </a:prstGeom>
          <a:noFill/>
        </p:spPr>
        <p:txBody>
          <a:bodyPr wrap="square" rtlCol="0">
            <a:spAutoFit/>
          </a:bodyPr>
          <a:lstStyle/>
          <a:p>
            <a:r>
              <a:rPr kumimoji="1" lang="en-US" altLang="ja-JP" dirty="0" smtClean="0">
                <a:ea typeface="IPAexゴシック" panose="020B0500000000000000" pitchFamily="50" charset="-128"/>
              </a:rPr>
              <a:t>1/11</a:t>
            </a:r>
            <a:endParaRPr kumimoji="1" lang="ja-JP" altLang="en-US" dirty="0">
              <a:ea typeface="IPAexゴシック" panose="020B0500000000000000" pitchFamily="50" charset="-128"/>
            </a:endParaRPr>
          </a:p>
        </p:txBody>
      </p:sp>
      <p:sp>
        <p:nvSpPr>
          <p:cNvPr id="18" name="テキスト ボックス 17"/>
          <p:cNvSpPr txBox="1"/>
          <p:nvPr/>
        </p:nvSpPr>
        <p:spPr>
          <a:xfrm>
            <a:off x="4646906" y="3226345"/>
            <a:ext cx="3957237" cy="369332"/>
          </a:xfrm>
          <a:prstGeom prst="rect">
            <a:avLst/>
          </a:prstGeom>
          <a:noFill/>
        </p:spPr>
        <p:txBody>
          <a:bodyPr wrap="square" rtlCol="0">
            <a:spAutoFit/>
          </a:bodyPr>
          <a:lstStyle/>
          <a:p>
            <a:r>
              <a:rPr kumimoji="1" lang="ja-JP" altLang="en-US" smtClean="0">
                <a:ea typeface="IPAexゴシック" panose="020B0500000000000000" pitchFamily="50" charset="-128"/>
              </a:rPr>
              <a:t>ガイドラインの詳細化</a:t>
            </a:r>
            <a:endParaRPr kumimoji="1" lang="ja-JP" altLang="en-US" dirty="0">
              <a:ea typeface="IPAexゴシック" panose="020B0500000000000000" pitchFamily="50" charset="-128"/>
            </a:endParaRPr>
          </a:p>
        </p:txBody>
      </p:sp>
      <p:sp>
        <p:nvSpPr>
          <p:cNvPr id="20" name="テキスト ボックス 19"/>
          <p:cNvSpPr txBox="1"/>
          <p:nvPr/>
        </p:nvSpPr>
        <p:spPr>
          <a:xfrm>
            <a:off x="179512" y="4425445"/>
            <a:ext cx="1131377" cy="369332"/>
          </a:xfrm>
          <a:prstGeom prst="rect">
            <a:avLst/>
          </a:prstGeom>
          <a:noFill/>
        </p:spPr>
        <p:txBody>
          <a:bodyPr wrap="square" rtlCol="0">
            <a:spAutoFit/>
          </a:bodyPr>
          <a:lstStyle/>
          <a:p>
            <a:r>
              <a:rPr kumimoji="1" lang="en-US" altLang="ja-JP" dirty="0" smtClean="0">
                <a:ea typeface="IPAexゴシック" panose="020B0500000000000000" pitchFamily="50" charset="-128"/>
              </a:rPr>
              <a:t>1/18</a:t>
            </a:r>
            <a:endParaRPr kumimoji="1" lang="ja-JP" altLang="en-US" dirty="0">
              <a:ea typeface="IPAexゴシック" panose="020B0500000000000000" pitchFamily="50" charset="-128"/>
            </a:endParaRPr>
          </a:p>
        </p:txBody>
      </p:sp>
      <p:sp>
        <p:nvSpPr>
          <p:cNvPr id="21" name="テキスト ボックス 20"/>
          <p:cNvSpPr txBox="1"/>
          <p:nvPr/>
        </p:nvSpPr>
        <p:spPr>
          <a:xfrm>
            <a:off x="4626886" y="4425445"/>
            <a:ext cx="3957237" cy="369332"/>
          </a:xfrm>
          <a:prstGeom prst="rect">
            <a:avLst/>
          </a:prstGeom>
          <a:noFill/>
        </p:spPr>
        <p:txBody>
          <a:bodyPr wrap="square" rtlCol="0">
            <a:spAutoFit/>
          </a:bodyPr>
          <a:lstStyle/>
          <a:p>
            <a:r>
              <a:rPr kumimoji="1" lang="ja-JP" altLang="en-US" dirty="0" smtClean="0">
                <a:ea typeface="IPAexゴシック" panose="020B0500000000000000" pitchFamily="50" charset="-128"/>
              </a:rPr>
              <a:t>割り当て</a:t>
            </a:r>
            <a:r>
              <a:rPr kumimoji="1" lang="en-US" altLang="ja-JP" smtClean="0">
                <a:ea typeface="IPAexゴシック" panose="020B0500000000000000" pitchFamily="50" charset="-128"/>
              </a:rPr>
              <a:t>IP</a:t>
            </a:r>
            <a:r>
              <a:rPr kumimoji="1" lang="ja-JP" altLang="en-US" smtClean="0">
                <a:ea typeface="IPAexゴシック" panose="020B0500000000000000" pitchFamily="50" charset="-128"/>
              </a:rPr>
              <a:t>リスト作成</a:t>
            </a:r>
            <a:endParaRPr kumimoji="1" lang="ja-JP" altLang="en-US" dirty="0">
              <a:ea typeface="IPAexゴシック" panose="020B0500000000000000" pitchFamily="50" charset="-128"/>
            </a:endParaRPr>
          </a:p>
        </p:txBody>
      </p:sp>
      <p:sp>
        <p:nvSpPr>
          <p:cNvPr id="22" name="テキスト ボックス 21"/>
          <p:cNvSpPr txBox="1"/>
          <p:nvPr/>
        </p:nvSpPr>
        <p:spPr>
          <a:xfrm>
            <a:off x="179512" y="5380502"/>
            <a:ext cx="1131377" cy="369332"/>
          </a:xfrm>
          <a:prstGeom prst="rect">
            <a:avLst/>
          </a:prstGeom>
          <a:noFill/>
        </p:spPr>
        <p:txBody>
          <a:bodyPr wrap="square" rtlCol="0">
            <a:spAutoFit/>
          </a:bodyPr>
          <a:lstStyle/>
          <a:p>
            <a:r>
              <a:rPr kumimoji="1" lang="en-US" altLang="ja-JP" dirty="0" smtClean="0">
                <a:ea typeface="IPAexゴシック" panose="020B0500000000000000" pitchFamily="50" charset="-128"/>
              </a:rPr>
              <a:t>1/24</a:t>
            </a:r>
            <a:endParaRPr kumimoji="1" lang="ja-JP" altLang="en-US" dirty="0">
              <a:ea typeface="IPAexゴシック" panose="020B0500000000000000" pitchFamily="50" charset="-128"/>
            </a:endParaRPr>
          </a:p>
        </p:txBody>
      </p:sp>
      <p:sp>
        <p:nvSpPr>
          <p:cNvPr id="23" name="テキスト ボックス 22"/>
          <p:cNvSpPr txBox="1"/>
          <p:nvPr/>
        </p:nvSpPr>
        <p:spPr>
          <a:xfrm>
            <a:off x="4646906" y="5377109"/>
            <a:ext cx="3957237" cy="1200329"/>
          </a:xfrm>
          <a:prstGeom prst="rect">
            <a:avLst/>
          </a:prstGeom>
          <a:noFill/>
        </p:spPr>
        <p:txBody>
          <a:bodyPr wrap="square" rtlCol="0">
            <a:spAutoFit/>
          </a:bodyPr>
          <a:lstStyle/>
          <a:p>
            <a:r>
              <a:rPr lang="en-US" altLang="ja-JP" dirty="0">
                <a:ea typeface="IPAexゴシック" panose="020B0500000000000000" pitchFamily="50" charset="-128"/>
              </a:rPr>
              <a:t>VM</a:t>
            </a:r>
            <a:r>
              <a:rPr lang="ja-JP" altLang="en-US" dirty="0">
                <a:ea typeface="IPAexゴシック" panose="020B0500000000000000" pitchFamily="50" charset="-128"/>
              </a:rPr>
              <a:t>マネージャ上の</a:t>
            </a:r>
            <a:r>
              <a:rPr lang="en-US" altLang="ja-JP" dirty="0">
                <a:ea typeface="IPAexゴシック" panose="020B0500000000000000" pitchFamily="50" charset="-128"/>
              </a:rPr>
              <a:t>REST </a:t>
            </a:r>
            <a:r>
              <a:rPr lang="en-US" altLang="ja-JP" dirty="0" smtClean="0">
                <a:ea typeface="IPAexゴシック" panose="020B0500000000000000" pitchFamily="50" charset="-128"/>
              </a:rPr>
              <a:t>API</a:t>
            </a:r>
            <a:br>
              <a:rPr lang="en-US" altLang="ja-JP" dirty="0" smtClean="0">
                <a:ea typeface="IPAexゴシック" panose="020B0500000000000000" pitchFamily="50" charset="-128"/>
              </a:rPr>
            </a:br>
            <a:r>
              <a:rPr lang="ja-JP" altLang="en-US" dirty="0" smtClean="0">
                <a:ea typeface="IPAexゴシック" panose="020B0500000000000000" pitchFamily="50" charset="-128"/>
              </a:rPr>
              <a:t>トポロジ</a:t>
            </a:r>
            <a:r>
              <a:rPr lang="ja-JP" altLang="en-US" dirty="0">
                <a:ea typeface="IPAexゴシック" panose="020B0500000000000000" pitchFamily="50" charset="-128"/>
              </a:rPr>
              <a:t>の可視化</a:t>
            </a:r>
            <a:r>
              <a:rPr lang="ja-JP" altLang="en-US" dirty="0" smtClean="0">
                <a:ea typeface="IPAexゴシック" panose="020B0500000000000000" pitchFamily="50" charset="-128"/>
              </a:rPr>
              <a:t>機能</a:t>
            </a:r>
            <a:r>
              <a:rPr lang="en-US" altLang="ja-JP" dirty="0" smtClean="0">
                <a:ea typeface="IPAexゴシック" panose="020B0500000000000000" pitchFamily="50" charset="-128"/>
              </a:rPr>
              <a:t/>
            </a:r>
            <a:br>
              <a:rPr lang="en-US" altLang="ja-JP" dirty="0" smtClean="0">
                <a:ea typeface="IPAexゴシック" panose="020B0500000000000000" pitchFamily="50" charset="-128"/>
              </a:rPr>
            </a:br>
            <a:r>
              <a:rPr lang="en-US" altLang="ja-JP" dirty="0" err="1" smtClean="0">
                <a:ea typeface="IPAexゴシック" panose="020B0500000000000000" pitchFamily="50" charset="-128"/>
              </a:rPr>
              <a:t>docker</a:t>
            </a:r>
            <a:r>
              <a:rPr lang="ja-JP" altLang="en-US" dirty="0">
                <a:ea typeface="IPAexゴシック" panose="020B0500000000000000" pitchFamily="50" charset="-128"/>
              </a:rPr>
              <a:t>によるコンテナ</a:t>
            </a:r>
            <a:r>
              <a:rPr lang="ja-JP" altLang="en-US" dirty="0" smtClean="0">
                <a:ea typeface="IPAexゴシック" panose="020B0500000000000000" pitchFamily="50" charset="-128"/>
              </a:rPr>
              <a:t>作成</a:t>
            </a:r>
            <a:r>
              <a:rPr lang="en-US" altLang="ja-JP" dirty="0" smtClean="0">
                <a:ea typeface="IPAexゴシック" panose="020B0500000000000000" pitchFamily="50" charset="-128"/>
              </a:rPr>
              <a:t/>
            </a:r>
            <a:br>
              <a:rPr lang="en-US" altLang="ja-JP" dirty="0" smtClean="0">
                <a:ea typeface="IPAexゴシック" panose="020B0500000000000000" pitchFamily="50" charset="-128"/>
              </a:rPr>
            </a:br>
            <a:r>
              <a:rPr lang="ja-JP" altLang="en-US" dirty="0" smtClean="0">
                <a:ea typeface="IPAexゴシック" panose="020B0500000000000000" pitchFamily="50" charset="-128"/>
              </a:rPr>
              <a:t>コンテナ</a:t>
            </a:r>
            <a:r>
              <a:rPr lang="ja-JP" altLang="en-US" dirty="0">
                <a:ea typeface="IPAexゴシック" panose="020B0500000000000000" pitchFamily="50" charset="-128"/>
              </a:rPr>
              <a:t>のネットワーク</a:t>
            </a:r>
            <a:r>
              <a:rPr lang="ja-JP" altLang="en-US" dirty="0" smtClean="0">
                <a:ea typeface="IPAexゴシック" panose="020B0500000000000000" pitchFamily="50" charset="-128"/>
              </a:rPr>
              <a:t>参加</a:t>
            </a:r>
            <a:endParaRPr lang="ja-JP" altLang="en-US" dirty="0">
              <a:ea typeface="IPAexゴシック" panose="020B0500000000000000" pitchFamily="50" charset="-128"/>
            </a:endParaRPr>
          </a:p>
        </p:txBody>
      </p:sp>
      <p:sp>
        <p:nvSpPr>
          <p:cNvPr id="26" name="テキスト ボックス 25"/>
          <p:cNvSpPr txBox="1"/>
          <p:nvPr/>
        </p:nvSpPr>
        <p:spPr>
          <a:xfrm>
            <a:off x="991892" y="2773425"/>
            <a:ext cx="3655016" cy="369332"/>
          </a:xfrm>
          <a:prstGeom prst="rect">
            <a:avLst/>
          </a:prstGeom>
          <a:noFill/>
        </p:spPr>
        <p:txBody>
          <a:bodyPr wrap="square" rtlCol="0">
            <a:spAutoFit/>
          </a:bodyPr>
          <a:lstStyle/>
          <a:p>
            <a:r>
              <a:rPr kumimoji="1" lang="ja-JP" altLang="en-US" dirty="0" smtClean="0">
                <a:ea typeface="IPAexゴシック" panose="020B0500000000000000" pitchFamily="50" charset="-128"/>
              </a:rPr>
              <a:t>ガイドライン</a:t>
            </a:r>
            <a:r>
              <a:rPr kumimoji="1" lang="ja-JP" altLang="en-US" smtClean="0">
                <a:ea typeface="IPAexゴシック" panose="020B0500000000000000" pitchFamily="50" charset="-128"/>
              </a:rPr>
              <a:t>のプロトタイプ完成</a:t>
            </a:r>
            <a:endParaRPr kumimoji="1" lang="ja-JP" altLang="en-US" dirty="0">
              <a:ea typeface="IPAexゴシック" panose="020B0500000000000000" pitchFamily="50" charset="-128"/>
            </a:endParaRPr>
          </a:p>
        </p:txBody>
      </p:sp>
      <p:sp>
        <p:nvSpPr>
          <p:cNvPr id="27" name="テキスト ボックス 26"/>
          <p:cNvSpPr txBox="1"/>
          <p:nvPr/>
        </p:nvSpPr>
        <p:spPr>
          <a:xfrm>
            <a:off x="991891" y="3209037"/>
            <a:ext cx="3655015" cy="1200329"/>
          </a:xfrm>
          <a:prstGeom prst="rect">
            <a:avLst/>
          </a:prstGeom>
          <a:noFill/>
        </p:spPr>
        <p:txBody>
          <a:bodyPr wrap="square" rtlCol="0">
            <a:spAutoFit/>
          </a:bodyPr>
          <a:lstStyle/>
          <a:p>
            <a:r>
              <a:rPr lang="ja-JP" altLang="en-US" dirty="0">
                <a:ea typeface="IPAexゴシック" panose="020B0500000000000000" pitchFamily="50" charset="-128"/>
              </a:rPr>
              <a:t>ガイドラインの</a:t>
            </a:r>
            <a:r>
              <a:rPr lang="ja-JP" altLang="en-US" dirty="0" smtClean="0">
                <a:ea typeface="IPAexゴシック" panose="020B0500000000000000" pitchFamily="50" charset="-128"/>
              </a:rPr>
              <a:t>詳細化</a:t>
            </a:r>
            <a:r>
              <a:rPr lang="en-US" altLang="ja-JP" smtClean="0">
                <a:ea typeface="IPAexゴシック" panose="020B0500000000000000" pitchFamily="50" charset="-128"/>
              </a:rPr>
              <a:t/>
            </a:r>
            <a:br>
              <a:rPr lang="en-US" altLang="ja-JP" smtClean="0">
                <a:ea typeface="IPAexゴシック" panose="020B0500000000000000" pitchFamily="50" charset="-128"/>
              </a:rPr>
            </a:br>
            <a:r>
              <a:rPr lang="en-US" altLang="ja-JP" dirty="0" err="1">
                <a:ea typeface="IPAexゴシック" panose="020B0500000000000000" pitchFamily="50" charset="-128"/>
              </a:rPr>
              <a:t>D</a:t>
            </a:r>
            <a:r>
              <a:rPr lang="en-US" altLang="ja-JP" smtClean="0">
                <a:ea typeface="IPAexゴシック" panose="020B0500000000000000" pitchFamily="50" charset="-128"/>
              </a:rPr>
              <a:t>ocker</a:t>
            </a:r>
            <a:r>
              <a:rPr lang="ja-JP" altLang="en-US" dirty="0">
                <a:ea typeface="IPAexゴシック" panose="020B0500000000000000" pitchFamily="50" charset="-128"/>
              </a:rPr>
              <a:t>によるコンテナ</a:t>
            </a:r>
            <a:r>
              <a:rPr lang="ja-JP" altLang="en-US" dirty="0" smtClean="0">
                <a:ea typeface="IPAexゴシック" panose="020B0500000000000000" pitchFamily="50" charset="-128"/>
              </a:rPr>
              <a:t>作成</a:t>
            </a:r>
            <a:endParaRPr lang="en-US" altLang="ja-JP" dirty="0">
              <a:ea typeface="IPAexゴシック" panose="020B0500000000000000" pitchFamily="50" charset="-128"/>
            </a:endParaRPr>
          </a:p>
          <a:p>
            <a:r>
              <a:rPr lang="ja-JP" altLang="en-US" dirty="0" smtClean="0">
                <a:ea typeface="IPAexゴシック" panose="020B0500000000000000" pitchFamily="50" charset="-128"/>
              </a:rPr>
              <a:t>コンテナ</a:t>
            </a:r>
            <a:r>
              <a:rPr lang="ja-JP" altLang="en-US" dirty="0">
                <a:ea typeface="IPAexゴシック" panose="020B0500000000000000" pitchFamily="50" charset="-128"/>
              </a:rPr>
              <a:t>のネットワーク参加</a:t>
            </a:r>
            <a:r>
              <a:rPr lang="ja-JP" altLang="en-US" dirty="0" smtClean="0">
                <a:ea typeface="IPAexゴシック" panose="020B0500000000000000" pitchFamily="50" charset="-128"/>
              </a:rPr>
              <a:t>実現</a:t>
            </a:r>
            <a:r>
              <a:rPr lang="en-US" altLang="ja-JP" dirty="0" smtClean="0">
                <a:ea typeface="IPAexゴシック" panose="020B0500000000000000" pitchFamily="50" charset="-128"/>
              </a:rPr>
              <a:t>L3</a:t>
            </a:r>
            <a:r>
              <a:rPr lang="ja-JP" altLang="en-US" dirty="0">
                <a:ea typeface="IPAexゴシック" panose="020B0500000000000000" pitchFamily="50" charset="-128"/>
              </a:rPr>
              <a:t>配送の実現</a:t>
            </a:r>
          </a:p>
        </p:txBody>
      </p:sp>
      <p:sp>
        <p:nvSpPr>
          <p:cNvPr id="28" name="テキスト ボックス 27"/>
          <p:cNvSpPr txBox="1"/>
          <p:nvPr/>
        </p:nvSpPr>
        <p:spPr>
          <a:xfrm>
            <a:off x="991891" y="4433269"/>
            <a:ext cx="3655015" cy="923330"/>
          </a:xfrm>
          <a:prstGeom prst="rect">
            <a:avLst/>
          </a:prstGeom>
          <a:noFill/>
        </p:spPr>
        <p:txBody>
          <a:bodyPr wrap="square" rtlCol="0">
            <a:spAutoFit/>
          </a:bodyPr>
          <a:lstStyle/>
          <a:p>
            <a:r>
              <a:rPr lang="ja-JP" altLang="en-US" dirty="0">
                <a:ea typeface="IPAexゴシック" panose="020B0500000000000000" pitchFamily="50" charset="-128"/>
              </a:rPr>
              <a:t>スライス機能の</a:t>
            </a:r>
            <a:r>
              <a:rPr lang="ja-JP" altLang="en-US" dirty="0" smtClean="0">
                <a:ea typeface="IPAexゴシック" panose="020B0500000000000000" pitchFamily="50" charset="-128"/>
              </a:rPr>
              <a:t>実装</a:t>
            </a:r>
            <a:endParaRPr lang="en-US" altLang="ja-JP" dirty="0" smtClean="0">
              <a:ea typeface="IPAexゴシック" panose="020B0500000000000000" pitchFamily="50" charset="-128"/>
            </a:endParaRPr>
          </a:p>
          <a:p>
            <a:r>
              <a:rPr lang="ja-JP" altLang="en-US" dirty="0" smtClean="0">
                <a:ea typeface="IPAexゴシック" panose="020B0500000000000000" pitchFamily="50" charset="-128"/>
              </a:rPr>
              <a:t>トポロジ</a:t>
            </a:r>
            <a:r>
              <a:rPr lang="ja-JP" altLang="en-US" dirty="0">
                <a:ea typeface="IPAexゴシック" panose="020B0500000000000000" pitchFamily="50" charset="-128"/>
              </a:rPr>
              <a:t>情報の可視化</a:t>
            </a:r>
            <a:r>
              <a:rPr lang="ja-JP" altLang="en-US" dirty="0" smtClean="0">
                <a:ea typeface="IPAexゴシック" panose="020B0500000000000000" pitchFamily="50" charset="-128"/>
              </a:rPr>
              <a:t>完成</a:t>
            </a:r>
            <a:endParaRPr lang="en-US" altLang="ja-JP" dirty="0" smtClean="0">
              <a:ea typeface="IPAexゴシック" panose="020B0500000000000000" pitchFamily="50" charset="-128"/>
            </a:endParaRPr>
          </a:p>
          <a:p>
            <a:r>
              <a:rPr lang="ja-JP" altLang="en-US" dirty="0" smtClean="0">
                <a:ea typeface="IPAexゴシック" panose="020B0500000000000000" pitchFamily="50" charset="-128"/>
              </a:rPr>
              <a:t>追加</a:t>
            </a:r>
            <a:r>
              <a:rPr lang="ja-JP" altLang="en-US" dirty="0">
                <a:ea typeface="IPAexゴシック" panose="020B0500000000000000" pitchFamily="50" charset="-128"/>
              </a:rPr>
              <a:t>機能</a:t>
            </a:r>
            <a:r>
              <a:rPr lang="ja-JP" altLang="en-US" dirty="0" smtClean="0">
                <a:ea typeface="IPAexゴシック" panose="020B0500000000000000" pitchFamily="50" charset="-128"/>
              </a:rPr>
              <a:t>のアルゴリズム</a:t>
            </a:r>
            <a:r>
              <a:rPr lang="ja-JP" altLang="en-US" dirty="0">
                <a:ea typeface="IPAexゴシック" panose="020B0500000000000000" pitchFamily="50" charset="-128"/>
              </a:rPr>
              <a:t>考案</a:t>
            </a:r>
          </a:p>
        </p:txBody>
      </p:sp>
    </p:spTree>
    <p:extLst>
      <p:ext uri="{BB962C8B-B14F-4D97-AF65-F5344CB8AC3E}">
        <p14:creationId xmlns:p14="http://schemas.microsoft.com/office/powerpoint/2010/main" val="3984586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5. </a:t>
            </a:r>
            <a:r>
              <a:rPr lang="ja-JP" altLang="en-US" smtClean="0"/>
              <a:t>スケジュール</a:t>
            </a:r>
            <a:r>
              <a:rPr lang="ja-JP" altLang="en-US"/>
              <a:t>と</a:t>
            </a:r>
            <a:r>
              <a:rPr lang="ja-JP" altLang="en-US" smtClean="0"/>
              <a:t>実際</a:t>
            </a:r>
            <a:r>
              <a:rPr lang="en-US" altLang="ja-JP" smtClean="0"/>
              <a:t>		2/2</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27</a:t>
            </a:fld>
            <a:endParaRPr kumimoji="1" lang="ja-JP" altLang="en-US"/>
          </a:p>
        </p:txBody>
      </p:sp>
      <p:cxnSp>
        <p:nvCxnSpPr>
          <p:cNvPr id="6" name="直線矢印コネクタ 5"/>
          <p:cNvCxnSpPr/>
          <p:nvPr/>
        </p:nvCxnSpPr>
        <p:spPr>
          <a:xfrm>
            <a:off x="991891" y="1844298"/>
            <a:ext cx="0" cy="48819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79508" y="3449315"/>
            <a:ext cx="1131377" cy="369332"/>
          </a:xfrm>
          <a:prstGeom prst="rect">
            <a:avLst/>
          </a:prstGeom>
          <a:noFill/>
        </p:spPr>
        <p:txBody>
          <a:bodyPr wrap="square" rtlCol="0">
            <a:spAutoFit/>
          </a:bodyPr>
          <a:lstStyle/>
          <a:p>
            <a:r>
              <a:rPr kumimoji="1" lang="en-US" altLang="ja-JP" dirty="0" smtClean="0">
                <a:ea typeface="IPAexゴシック" panose="020B0500000000000000" pitchFamily="50" charset="-128"/>
              </a:rPr>
              <a:t>1/26</a:t>
            </a:r>
            <a:endParaRPr kumimoji="1" lang="ja-JP" altLang="en-US" dirty="0">
              <a:ea typeface="IPAexゴシック" panose="020B0500000000000000" pitchFamily="50" charset="-128"/>
            </a:endParaRPr>
          </a:p>
        </p:txBody>
      </p:sp>
      <p:cxnSp>
        <p:nvCxnSpPr>
          <p:cNvPr id="8" name="直線矢印コネクタ 7"/>
          <p:cNvCxnSpPr/>
          <p:nvPr/>
        </p:nvCxnSpPr>
        <p:spPr>
          <a:xfrm>
            <a:off x="4646908" y="2276872"/>
            <a:ext cx="0" cy="348024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15150" y="1831205"/>
            <a:ext cx="1131377" cy="369332"/>
          </a:xfrm>
          <a:prstGeom prst="rect">
            <a:avLst/>
          </a:prstGeom>
          <a:noFill/>
        </p:spPr>
        <p:txBody>
          <a:bodyPr wrap="square" rtlCol="0">
            <a:spAutoFit/>
          </a:bodyPr>
          <a:lstStyle/>
          <a:p>
            <a:r>
              <a:rPr kumimoji="1" lang="ja-JP" altLang="en-US" dirty="0" smtClean="0">
                <a:ea typeface="IPAexゴシック" panose="020B0500000000000000" pitchFamily="50" charset="-128"/>
              </a:rPr>
              <a:t>予定</a:t>
            </a:r>
            <a:endParaRPr kumimoji="1" lang="ja-JP" altLang="en-US" dirty="0">
              <a:ea typeface="IPAexゴシック" panose="020B0500000000000000" pitchFamily="50" charset="-128"/>
            </a:endParaRPr>
          </a:p>
        </p:txBody>
      </p:sp>
      <p:sp>
        <p:nvSpPr>
          <p:cNvPr id="10" name="テキスト ボックス 9"/>
          <p:cNvSpPr txBox="1"/>
          <p:nvPr/>
        </p:nvSpPr>
        <p:spPr>
          <a:xfrm>
            <a:off x="6442126" y="1811366"/>
            <a:ext cx="1131377" cy="369332"/>
          </a:xfrm>
          <a:prstGeom prst="rect">
            <a:avLst/>
          </a:prstGeom>
          <a:noFill/>
        </p:spPr>
        <p:txBody>
          <a:bodyPr wrap="square" rtlCol="0">
            <a:spAutoFit/>
          </a:bodyPr>
          <a:lstStyle/>
          <a:p>
            <a:r>
              <a:rPr kumimoji="1" lang="ja-JP" altLang="en-US" dirty="0" smtClean="0">
                <a:ea typeface="IPAexゴシック" panose="020B0500000000000000" pitchFamily="50" charset="-128"/>
              </a:rPr>
              <a:t>実際</a:t>
            </a:r>
            <a:endParaRPr kumimoji="1" lang="ja-JP" altLang="en-US" dirty="0">
              <a:ea typeface="IPAexゴシック" panose="020B0500000000000000" pitchFamily="50" charset="-128"/>
            </a:endParaRPr>
          </a:p>
        </p:txBody>
      </p:sp>
      <p:sp>
        <p:nvSpPr>
          <p:cNvPr id="15" name="テキスト ボックス 14"/>
          <p:cNvSpPr txBox="1"/>
          <p:nvPr/>
        </p:nvSpPr>
        <p:spPr>
          <a:xfrm>
            <a:off x="179505" y="4454969"/>
            <a:ext cx="1131377" cy="369332"/>
          </a:xfrm>
          <a:prstGeom prst="rect">
            <a:avLst/>
          </a:prstGeom>
          <a:noFill/>
        </p:spPr>
        <p:txBody>
          <a:bodyPr wrap="square" rtlCol="0">
            <a:spAutoFit/>
          </a:bodyPr>
          <a:lstStyle/>
          <a:p>
            <a:r>
              <a:rPr kumimoji="1" lang="en-US" altLang="ja-JP" dirty="0" smtClean="0">
                <a:ea typeface="IPAexゴシック" panose="020B0500000000000000" pitchFamily="50" charset="-128"/>
              </a:rPr>
              <a:t>1/28</a:t>
            </a:r>
            <a:endParaRPr kumimoji="1" lang="ja-JP" altLang="en-US" dirty="0">
              <a:ea typeface="IPAexゴシック" panose="020B0500000000000000" pitchFamily="50" charset="-128"/>
            </a:endParaRPr>
          </a:p>
        </p:txBody>
      </p:sp>
      <p:sp>
        <p:nvSpPr>
          <p:cNvPr id="16" name="テキスト ボックス 15"/>
          <p:cNvSpPr txBox="1"/>
          <p:nvPr/>
        </p:nvSpPr>
        <p:spPr>
          <a:xfrm>
            <a:off x="4646901" y="4454969"/>
            <a:ext cx="4078635" cy="369332"/>
          </a:xfrm>
          <a:prstGeom prst="rect">
            <a:avLst/>
          </a:prstGeom>
          <a:noFill/>
        </p:spPr>
        <p:txBody>
          <a:bodyPr wrap="square" rtlCol="0">
            <a:spAutoFit/>
          </a:bodyPr>
          <a:lstStyle/>
          <a:p>
            <a:r>
              <a:rPr lang="en-US" altLang="ja-JP" dirty="0">
                <a:ea typeface="IPAexゴシック" panose="020B0500000000000000" pitchFamily="50" charset="-128"/>
              </a:rPr>
              <a:t>VM</a:t>
            </a:r>
            <a:r>
              <a:rPr lang="ja-JP" altLang="en-US" dirty="0">
                <a:ea typeface="IPAexゴシック" panose="020B0500000000000000" pitchFamily="50" charset="-128"/>
              </a:rPr>
              <a:t>マネージャと</a:t>
            </a:r>
            <a:r>
              <a:rPr lang="en-US" altLang="ja-JP" dirty="0">
                <a:ea typeface="IPAexゴシック" panose="020B0500000000000000" pitchFamily="50" charset="-128"/>
              </a:rPr>
              <a:t>VM</a:t>
            </a:r>
            <a:r>
              <a:rPr lang="ja-JP" altLang="en-US" dirty="0">
                <a:ea typeface="IPAexゴシック" panose="020B0500000000000000" pitchFamily="50" charset="-128"/>
              </a:rPr>
              <a:t>サーバの分離</a:t>
            </a:r>
          </a:p>
        </p:txBody>
      </p:sp>
      <p:sp>
        <p:nvSpPr>
          <p:cNvPr id="17" name="テキスト ボックス 16"/>
          <p:cNvSpPr txBox="1"/>
          <p:nvPr/>
        </p:nvSpPr>
        <p:spPr>
          <a:xfrm>
            <a:off x="179510" y="4934147"/>
            <a:ext cx="1131377" cy="369332"/>
          </a:xfrm>
          <a:prstGeom prst="rect">
            <a:avLst/>
          </a:prstGeom>
          <a:noFill/>
        </p:spPr>
        <p:txBody>
          <a:bodyPr wrap="square" rtlCol="0">
            <a:spAutoFit/>
          </a:bodyPr>
          <a:lstStyle/>
          <a:p>
            <a:r>
              <a:rPr kumimoji="1" lang="en-US" altLang="ja-JP" dirty="0" smtClean="0">
                <a:ea typeface="IPAexゴシック" panose="020B0500000000000000" pitchFamily="50" charset="-128"/>
              </a:rPr>
              <a:t>1/31</a:t>
            </a:r>
            <a:endParaRPr kumimoji="1" lang="ja-JP" altLang="en-US" dirty="0">
              <a:ea typeface="IPAexゴシック" panose="020B0500000000000000" pitchFamily="50" charset="-128"/>
            </a:endParaRPr>
          </a:p>
        </p:txBody>
      </p:sp>
      <p:sp>
        <p:nvSpPr>
          <p:cNvPr id="20" name="テキスト ボックス 19"/>
          <p:cNvSpPr txBox="1"/>
          <p:nvPr/>
        </p:nvSpPr>
        <p:spPr>
          <a:xfrm>
            <a:off x="179506" y="5890146"/>
            <a:ext cx="1131377" cy="369332"/>
          </a:xfrm>
          <a:prstGeom prst="rect">
            <a:avLst/>
          </a:prstGeom>
          <a:noFill/>
        </p:spPr>
        <p:txBody>
          <a:bodyPr wrap="square" rtlCol="0">
            <a:spAutoFit/>
          </a:bodyPr>
          <a:lstStyle/>
          <a:p>
            <a:r>
              <a:rPr lang="en-US" altLang="ja-JP" dirty="0">
                <a:ea typeface="IPAexゴシック" panose="020B0500000000000000" pitchFamily="50" charset="-128"/>
              </a:rPr>
              <a:t>2</a:t>
            </a:r>
            <a:r>
              <a:rPr kumimoji="1" lang="en-US" altLang="ja-JP" dirty="0" smtClean="0">
                <a:ea typeface="IPAexゴシック" panose="020B0500000000000000" pitchFamily="50" charset="-128"/>
              </a:rPr>
              <a:t>/1</a:t>
            </a:r>
            <a:endParaRPr kumimoji="1" lang="ja-JP" altLang="en-US" dirty="0">
              <a:ea typeface="IPAexゴシック" panose="020B0500000000000000" pitchFamily="50" charset="-128"/>
            </a:endParaRPr>
          </a:p>
        </p:txBody>
      </p:sp>
      <p:sp>
        <p:nvSpPr>
          <p:cNvPr id="21" name="テキスト ボックス 20"/>
          <p:cNvSpPr txBox="1"/>
          <p:nvPr/>
        </p:nvSpPr>
        <p:spPr>
          <a:xfrm>
            <a:off x="4646901" y="4932786"/>
            <a:ext cx="3957231" cy="646331"/>
          </a:xfrm>
          <a:prstGeom prst="rect">
            <a:avLst/>
          </a:prstGeom>
          <a:noFill/>
        </p:spPr>
        <p:txBody>
          <a:bodyPr wrap="square" rtlCol="0">
            <a:spAutoFit/>
          </a:bodyPr>
          <a:lstStyle/>
          <a:p>
            <a:r>
              <a:rPr lang="en-US" altLang="ja-JP" dirty="0">
                <a:ea typeface="IPAexゴシック" panose="020B0500000000000000" pitchFamily="50" charset="-128"/>
              </a:rPr>
              <a:t>IaaS</a:t>
            </a:r>
            <a:r>
              <a:rPr lang="ja-JP" altLang="en-US" dirty="0" smtClean="0">
                <a:ea typeface="IPAexゴシック" panose="020B0500000000000000" pitchFamily="50" charset="-128"/>
              </a:rPr>
              <a:t>完成</a:t>
            </a:r>
            <a:r>
              <a:rPr lang="en-US" altLang="ja-JP" dirty="0" smtClean="0">
                <a:ea typeface="IPAexゴシック" panose="020B0500000000000000" pitchFamily="50" charset="-128"/>
              </a:rPr>
              <a:t/>
            </a:r>
            <a:br>
              <a:rPr lang="en-US" altLang="ja-JP" dirty="0" smtClean="0">
                <a:ea typeface="IPAexゴシック" panose="020B0500000000000000" pitchFamily="50" charset="-128"/>
              </a:rPr>
            </a:br>
            <a:r>
              <a:rPr lang="ja-JP" altLang="en-US" dirty="0" smtClean="0">
                <a:ea typeface="IPAexゴシック" panose="020B0500000000000000" pitchFamily="50" charset="-128"/>
              </a:rPr>
              <a:t>追加</a:t>
            </a:r>
            <a:r>
              <a:rPr lang="ja-JP" altLang="en-US" dirty="0">
                <a:ea typeface="IPAexゴシック" panose="020B0500000000000000" pitchFamily="50" charset="-128"/>
              </a:rPr>
              <a:t>機能の実装（未完成）</a:t>
            </a:r>
          </a:p>
        </p:txBody>
      </p:sp>
      <p:sp>
        <p:nvSpPr>
          <p:cNvPr id="26" name="テキスト ボックス 25"/>
          <p:cNvSpPr txBox="1"/>
          <p:nvPr/>
        </p:nvSpPr>
        <p:spPr>
          <a:xfrm>
            <a:off x="4646901" y="3429041"/>
            <a:ext cx="3957234" cy="923330"/>
          </a:xfrm>
          <a:prstGeom prst="rect">
            <a:avLst/>
          </a:prstGeom>
          <a:noFill/>
        </p:spPr>
        <p:txBody>
          <a:bodyPr wrap="square" rtlCol="0">
            <a:spAutoFit/>
          </a:bodyPr>
          <a:lstStyle/>
          <a:p>
            <a:r>
              <a:rPr lang="ja-JP" altLang="en-US" dirty="0" smtClean="0">
                <a:ea typeface="IPAexゴシック" panose="020B0500000000000000" pitchFamily="50" charset="-128"/>
              </a:rPr>
              <a:t>追加</a:t>
            </a:r>
            <a:r>
              <a:rPr lang="ja-JP" altLang="en-US" dirty="0">
                <a:ea typeface="IPAexゴシック" panose="020B0500000000000000" pitchFamily="50" charset="-128"/>
              </a:rPr>
              <a:t>機能</a:t>
            </a:r>
            <a:r>
              <a:rPr lang="ja-JP" altLang="en-US" dirty="0" smtClean="0">
                <a:ea typeface="IPAexゴシック" panose="020B0500000000000000" pitchFamily="50" charset="-128"/>
              </a:rPr>
              <a:t>のアルゴリズム考案</a:t>
            </a:r>
            <a:endParaRPr lang="en-US" altLang="ja-JP" dirty="0" smtClean="0">
              <a:ea typeface="IPAexゴシック" panose="020B0500000000000000" pitchFamily="50" charset="-128"/>
            </a:endParaRPr>
          </a:p>
          <a:p>
            <a:r>
              <a:rPr lang="ja-JP" altLang="en-US" dirty="0" smtClean="0">
                <a:ea typeface="IPAexゴシック" panose="020B0500000000000000" pitchFamily="50" charset="-128"/>
              </a:rPr>
              <a:t>パフォーマンス</a:t>
            </a:r>
            <a:r>
              <a:rPr lang="ja-JP" altLang="en-US" dirty="0">
                <a:ea typeface="IPAexゴシック" panose="020B0500000000000000" pitchFamily="50" charset="-128"/>
              </a:rPr>
              <a:t>低下実現用リピータの作成</a:t>
            </a:r>
          </a:p>
        </p:txBody>
      </p:sp>
      <p:sp>
        <p:nvSpPr>
          <p:cNvPr id="27" name="テキスト ボックス 26"/>
          <p:cNvSpPr txBox="1"/>
          <p:nvPr/>
        </p:nvSpPr>
        <p:spPr>
          <a:xfrm>
            <a:off x="4081213" y="5890146"/>
            <a:ext cx="1131377" cy="369332"/>
          </a:xfrm>
          <a:prstGeom prst="rect">
            <a:avLst/>
          </a:prstGeom>
          <a:noFill/>
        </p:spPr>
        <p:txBody>
          <a:bodyPr wrap="square" rtlCol="0">
            <a:spAutoFit/>
          </a:bodyPr>
          <a:lstStyle/>
          <a:p>
            <a:r>
              <a:rPr lang="ja-JP" altLang="en-US" dirty="0">
                <a:ea typeface="IPAexゴシック" panose="020B0500000000000000" pitchFamily="50" charset="-128"/>
              </a:rPr>
              <a:t>最終</a:t>
            </a:r>
            <a:r>
              <a:rPr kumimoji="1" lang="ja-JP" altLang="en-US" dirty="0" smtClean="0">
                <a:ea typeface="IPAexゴシック" panose="020B0500000000000000" pitchFamily="50" charset="-128"/>
              </a:rPr>
              <a:t>発表</a:t>
            </a:r>
            <a:endParaRPr kumimoji="1" lang="ja-JP" altLang="en-US" dirty="0">
              <a:ea typeface="IPAexゴシック" panose="020B0500000000000000" pitchFamily="50" charset="-128"/>
            </a:endParaRPr>
          </a:p>
        </p:txBody>
      </p:sp>
      <p:sp>
        <p:nvSpPr>
          <p:cNvPr id="28" name="テキスト ボックス 27"/>
          <p:cNvSpPr txBox="1"/>
          <p:nvPr/>
        </p:nvSpPr>
        <p:spPr>
          <a:xfrm>
            <a:off x="179503" y="2331312"/>
            <a:ext cx="1131377" cy="369332"/>
          </a:xfrm>
          <a:prstGeom prst="rect">
            <a:avLst/>
          </a:prstGeom>
          <a:noFill/>
        </p:spPr>
        <p:txBody>
          <a:bodyPr wrap="square" rtlCol="0">
            <a:spAutoFit/>
          </a:bodyPr>
          <a:lstStyle/>
          <a:p>
            <a:r>
              <a:rPr kumimoji="1" lang="en-US" altLang="ja-JP" dirty="0" smtClean="0">
                <a:ea typeface="IPAexゴシック" panose="020B0500000000000000" pitchFamily="50" charset="-128"/>
              </a:rPr>
              <a:t>1/25</a:t>
            </a:r>
            <a:endParaRPr kumimoji="1" lang="ja-JP" altLang="en-US" dirty="0">
              <a:ea typeface="IPAexゴシック" panose="020B0500000000000000" pitchFamily="50" charset="-128"/>
            </a:endParaRPr>
          </a:p>
        </p:txBody>
      </p:sp>
      <p:sp>
        <p:nvSpPr>
          <p:cNvPr id="29" name="テキスト ボックス 28"/>
          <p:cNvSpPr txBox="1"/>
          <p:nvPr/>
        </p:nvSpPr>
        <p:spPr>
          <a:xfrm>
            <a:off x="4646901" y="2301296"/>
            <a:ext cx="3957232" cy="646331"/>
          </a:xfrm>
          <a:prstGeom prst="rect">
            <a:avLst/>
          </a:prstGeom>
          <a:noFill/>
        </p:spPr>
        <p:txBody>
          <a:bodyPr wrap="square" rtlCol="0">
            <a:spAutoFit/>
          </a:bodyPr>
          <a:lstStyle/>
          <a:p>
            <a:r>
              <a:rPr lang="en-US" altLang="ja-JP" dirty="0">
                <a:ea typeface="IPAexゴシック" panose="020B0500000000000000" pitchFamily="50" charset="-128"/>
              </a:rPr>
              <a:t>L3</a:t>
            </a:r>
            <a:r>
              <a:rPr lang="ja-JP" altLang="en-US" dirty="0">
                <a:ea typeface="IPAexゴシック" panose="020B0500000000000000" pitchFamily="50" charset="-128"/>
              </a:rPr>
              <a:t>配送の</a:t>
            </a:r>
            <a:r>
              <a:rPr lang="ja-JP" altLang="en-US" dirty="0" smtClean="0">
                <a:ea typeface="IPAexゴシック" panose="020B0500000000000000" pitchFamily="50" charset="-128"/>
              </a:rPr>
              <a:t>実現</a:t>
            </a:r>
            <a:endParaRPr lang="en-US" altLang="ja-JP" dirty="0" smtClean="0">
              <a:ea typeface="IPAexゴシック" panose="020B0500000000000000" pitchFamily="50" charset="-128"/>
            </a:endParaRPr>
          </a:p>
          <a:p>
            <a:r>
              <a:rPr lang="ja-JP" altLang="en-US" dirty="0">
                <a:ea typeface="IPAexゴシック" panose="020B0500000000000000" pitchFamily="50" charset="-128"/>
              </a:rPr>
              <a:t>発表資料作成</a:t>
            </a:r>
            <a:r>
              <a:rPr lang="ja-JP" altLang="en-US" dirty="0" smtClean="0">
                <a:ea typeface="IPAexゴシック" panose="020B0500000000000000" pitchFamily="50" charset="-128"/>
              </a:rPr>
              <a:t>開始</a:t>
            </a:r>
            <a:endParaRPr lang="ja-JP" altLang="en-US" dirty="0">
              <a:ea typeface="IPAexゴシック" panose="020B0500000000000000" pitchFamily="50" charset="-128"/>
            </a:endParaRPr>
          </a:p>
        </p:txBody>
      </p:sp>
      <p:sp>
        <p:nvSpPr>
          <p:cNvPr id="12" name="正方形/長方形 11"/>
          <p:cNvSpPr/>
          <p:nvPr/>
        </p:nvSpPr>
        <p:spPr>
          <a:xfrm>
            <a:off x="991891" y="2331312"/>
            <a:ext cx="2955689" cy="646331"/>
          </a:xfrm>
          <a:prstGeom prst="rect">
            <a:avLst/>
          </a:prstGeom>
        </p:spPr>
        <p:txBody>
          <a:bodyPr wrap="square">
            <a:spAutoFit/>
          </a:bodyPr>
          <a:lstStyle/>
          <a:p>
            <a:r>
              <a:rPr lang="en-US" altLang="ja-JP" dirty="0">
                <a:ea typeface="IPAexゴシック" panose="020B0500000000000000" pitchFamily="50" charset="-128"/>
              </a:rPr>
              <a:t>IaaS</a:t>
            </a:r>
            <a:r>
              <a:rPr lang="ja-JP" altLang="en-US" dirty="0" smtClean="0">
                <a:ea typeface="IPAexゴシック" panose="020B0500000000000000" pitchFamily="50" charset="-128"/>
              </a:rPr>
              <a:t>完成</a:t>
            </a:r>
            <a:endParaRPr lang="en-US" altLang="ja-JP" dirty="0" smtClean="0">
              <a:ea typeface="IPAexゴシック" panose="020B0500000000000000" pitchFamily="50" charset="-128"/>
            </a:endParaRPr>
          </a:p>
          <a:p>
            <a:r>
              <a:rPr lang="ja-JP" altLang="en-US" dirty="0" smtClean="0">
                <a:ea typeface="IPAexゴシック" panose="020B0500000000000000" pitchFamily="50" charset="-128"/>
              </a:rPr>
              <a:t>追加</a:t>
            </a:r>
            <a:r>
              <a:rPr lang="ja-JP" altLang="en-US" dirty="0">
                <a:ea typeface="IPAexゴシック" panose="020B0500000000000000" pitchFamily="50" charset="-128"/>
              </a:rPr>
              <a:t>機能の実装開始</a:t>
            </a:r>
          </a:p>
        </p:txBody>
      </p:sp>
      <p:sp>
        <p:nvSpPr>
          <p:cNvPr id="14" name="正方形/長方形 13"/>
          <p:cNvSpPr/>
          <p:nvPr/>
        </p:nvSpPr>
        <p:spPr>
          <a:xfrm>
            <a:off x="1005222" y="4932968"/>
            <a:ext cx="2724856" cy="369332"/>
          </a:xfrm>
          <a:prstGeom prst="rect">
            <a:avLst/>
          </a:prstGeom>
        </p:spPr>
        <p:txBody>
          <a:bodyPr wrap="square">
            <a:spAutoFit/>
          </a:bodyPr>
          <a:lstStyle/>
          <a:p>
            <a:r>
              <a:rPr lang="ja-JP" altLang="en-US" dirty="0">
                <a:ea typeface="IPAexゴシック" panose="020B0500000000000000" pitchFamily="50" charset="-128"/>
              </a:rPr>
              <a:t>追加機能実装完了</a:t>
            </a:r>
          </a:p>
        </p:txBody>
      </p:sp>
    </p:spTree>
    <p:extLst>
      <p:ext uri="{BB962C8B-B14F-4D97-AF65-F5344CB8AC3E}">
        <p14:creationId xmlns:p14="http://schemas.microsoft.com/office/powerpoint/2010/main" val="2783842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6. </a:t>
            </a:r>
            <a:r>
              <a:rPr lang="ja-JP" altLang="en-US" smtClean="0"/>
              <a:t>役割</a:t>
            </a:r>
            <a:r>
              <a:rPr lang="ja-JP" altLang="en-US" dirty="0"/>
              <a:t>分担</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28</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2715892572"/>
              </p:ext>
            </p:extLst>
          </p:nvPr>
        </p:nvGraphicFramePr>
        <p:xfrm>
          <a:off x="760021" y="2851688"/>
          <a:ext cx="7635834" cy="1483360"/>
        </p:xfrm>
        <a:graphic>
          <a:graphicData uri="http://schemas.openxmlformats.org/drawingml/2006/table">
            <a:tbl>
              <a:tblPr firstRow="1" bandRow="1">
                <a:tableStyleId>{69CF1AB2-1976-4502-BF36-3FF5EA218861}</a:tableStyleId>
              </a:tblPr>
              <a:tblGrid>
                <a:gridCol w="859793">
                  <a:extLst>
                    <a:ext uri="{9D8B030D-6E8A-4147-A177-3AD203B41FA5}">
                      <a16:colId xmlns:a16="http://schemas.microsoft.com/office/drawing/2014/main" xmlns="" val="20000"/>
                    </a:ext>
                  </a:extLst>
                </a:gridCol>
                <a:gridCol w="6776041">
                  <a:extLst>
                    <a:ext uri="{9D8B030D-6E8A-4147-A177-3AD203B41FA5}">
                      <a16:colId xmlns:a16="http://schemas.microsoft.com/office/drawing/2014/main" xmlns="" val="20001"/>
                    </a:ext>
                  </a:extLst>
                </a:gridCol>
              </a:tblGrid>
              <a:tr h="370840">
                <a:tc>
                  <a:txBody>
                    <a:bodyPr/>
                    <a:lstStyle/>
                    <a:p>
                      <a:r>
                        <a:rPr kumimoji="1" lang="ja-JP" altLang="en-US" b="0" dirty="0" smtClean="0">
                          <a:ea typeface="IPAexゴシック" panose="020B0500000000000000" pitchFamily="50" charset="-128"/>
                        </a:rPr>
                        <a:t>阿部</a:t>
                      </a:r>
                      <a:endParaRPr kumimoji="1" lang="ja-JP" altLang="en-US" b="0" dirty="0">
                        <a:ea typeface="IPAexゴシック" panose="020B0500000000000000" pitchFamily="50" charset="-128"/>
                      </a:endParaRPr>
                    </a:p>
                  </a:txBody>
                  <a:tcPr/>
                </a:tc>
                <a:tc>
                  <a:txBody>
                    <a:bodyPr/>
                    <a:lstStyle/>
                    <a:p>
                      <a:r>
                        <a:rPr kumimoji="1" lang="ja-JP" altLang="en-US" b="0" smtClean="0">
                          <a:ea typeface="IPAexゴシック" panose="020B0500000000000000" pitchFamily="50" charset="-128"/>
                        </a:rPr>
                        <a:t>リピータ，ガイドライン，</a:t>
                      </a:r>
                      <a:r>
                        <a:rPr kumimoji="1" lang="en-US" altLang="ja-JP" b="0" smtClean="0">
                          <a:ea typeface="IPAexゴシック" panose="020B0500000000000000" pitchFamily="50" charset="-128"/>
                        </a:rPr>
                        <a:t>Docker</a:t>
                      </a:r>
                      <a:r>
                        <a:rPr kumimoji="1" lang="ja-JP" altLang="en-US" b="0" smtClean="0">
                          <a:ea typeface="IPAexゴシック" panose="020B0500000000000000" pitchFamily="50" charset="-128"/>
                        </a:rPr>
                        <a:t>，スライド，テスト</a:t>
                      </a:r>
                      <a:endParaRPr kumimoji="1" lang="ja-JP" altLang="en-US" b="0" dirty="0">
                        <a:ea typeface="IPAexゴシック" panose="020B0500000000000000" pitchFamily="50" charset="-128"/>
                      </a:endParaRPr>
                    </a:p>
                  </a:txBody>
                  <a:tcPr/>
                </a:tc>
                <a:extLst>
                  <a:ext uri="{0D108BD9-81ED-4DB2-BD59-A6C34878D82A}">
                    <a16:rowId xmlns:a16="http://schemas.microsoft.com/office/drawing/2014/main" xmlns="" val="10000"/>
                  </a:ext>
                </a:extLst>
              </a:tr>
              <a:tr h="370840">
                <a:tc>
                  <a:txBody>
                    <a:bodyPr/>
                    <a:lstStyle/>
                    <a:p>
                      <a:r>
                        <a:rPr kumimoji="1" lang="ja-JP" altLang="en-US" dirty="0" smtClean="0">
                          <a:ea typeface="IPAexゴシック" panose="020B0500000000000000" pitchFamily="50" charset="-128"/>
                        </a:rPr>
                        <a:t>佐竹</a:t>
                      </a:r>
                      <a:endParaRPr kumimoji="1" lang="ja-JP" altLang="en-US" dirty="0">
                        <a:ea typeface="IPAexゴシック" panose="020B0500000000000000" pitchFamily="50" charset="-128"/>
                      </a:endParaRPr>
                    </a:p>
                  </a:txBody>
                  <a:tcPr/>
                </a:tc>
                <a:tc>
                  <a:txBody>
                    <a:bodyPr/>
                    <a:lstStyle/>
                    <a:p>
                      <a:r>
                        <a:rPr kumimoji="1" lang="ja-JP" altLang="en-US" smtClean="0">
                          <a:ea typeface="IPAexゴシック" panose="020B0500000000000000" pitchFamily="50" charset="-128"/>
                        </a:rPr>
                        <a:t>トポロジ可視化，ガイドライン</a:t>
                      </a:r>
                      <a:r>
                        <a:rPr kumimoji="1" lang="ja-JP" altLang="en-US" dirty="0" smtClean="0">
                          <a:ea typeface="IPAexゴシック" panose="020B0500000000000000" pitchFamily="50" charset="-128"/>
                        </a:rPr>
                        <a:t>，</a:t>
                      </a:r>
                      <a:r>
                        <a:rPr kumimoji="1" lang="en-US" altLang="ja-JP" smtClean="0">
                          <a:ea typeface="IPAexゴシック" panose="020B0500000000000000" pitchFamily="50" charset="-128"/>
                        </a:rPr>
                        <a:t>IP</a:t>
                      </a:r>
                      <a:r>
                        <a:rPr kumimoji="1" lang="ja-JP" altLang="en-US" smtClean="0">
                          <a:ea typeface="IPAexゴシック" panose="020B0500000000000000" pitchFamily="50" charset="-128"/>
                        </a:rPr>
                        <a:t>リスト，スライド</a:t>
                      </a:r>
                      <a:r>
                        <a:rPr kumimoji="1" lang="ja-JP" altLang="en-US" dirty="0" smtClean="0">
                          <a:ea typeface="IPAexゴシック" panose="020B0500000000000000" pitchFamily="50" charset="-128"/>
                        </a:rPr>
                        <a:t>，</a:t>
                      </a:r>
                      <a:r>
                        <a:rPr kumimoji="1" lang="ja-JP" altLang="en-US" smtClean="0">
                          <a:ea typeface="IPAexゴシック" panose="020B0500000000000000" pitchFamily="50" charset="-128"/>
                        </a:rPr>
                        <a:t>テスト</a:t>
                      </a:r>
                      <a:endParaRPr kumimoji="1" lang="en-US" altLang="ja-JP" dirty="0" smtClean="0">
                        <a:ea typeface="IPAexゴシック" panose="020B0500000000000000" pitchFamily="50" charset="-128"/>
                      </a:endParaRPr>
                    </a:p>
                  </a:txBody>
                  <a:tcPr/>
                </a:tc>
                <a:extLst>
                  <a:ext uri="{0D108BD9-81ED-4DB2-BD59-A6C34878D82A}">
                    <a16:rowId xmlns:a16="http://schemas.microsoft.com/office/drawing/2014/main" xmlns="" val="10001"/>
                  </a:ext>
                </a:extLst>
              </a:tr>
              <a:tr h="370840">
                <a:tc>
                  <a:txBody>
                    <a:bodyPr/>
                    <a:lstStyle/>
                    <a:p>
                      <a:r>
                        <a:rPr kumimoji="1" lang="ja-JP" altLang="en-US" dirty="0" smtClean="0">
                          <a:ea typeface="IPAexゴシック" panose="020B0500000000000000" pitchFamily="50" charset="-128"/>
                        </a:rPr>
                        <a:t>錦織</a:t>
                      </a:r>
                      <a:endParaRPr kumimoji="1" lang="ja-JP" altLang="en-US" dirty="0">
                        <a:ea typeface="IPAexゴシック" panose="020B0500000000000000" pitchFamily="50" charset="-128"/>
                      </a:endParaRPr>
                    </a:p>
                  </a:txBody>
                  <a:tcPr/>
                </a:tc>
                <a:tc>
                  <a:txBody>
                    <a:bodyPr/>
                    <a:lstStyle/>
                    <a:p>
                      <a:r>
                        <a:rPr kumimoji="1" lang="en-US" altLang="ja-JP" smtClean="0">
                          <a:ea typeface="IPAexゴシック" panose="020B0500000000000000" pitchFamily="50" charset="-128"/>
                        </a:rPr>
                        <a:t>Docker</a:t>
                      </a:r>
                      <a:r>
                        <a:rPr kumimoji="1" lang="ja-JP" altLang="en-US" smtClean="0">
                          <a:ea typeface="IPAexゴシック" panose="020B0500000000000000" pitchFamily="50" charset="-128"/>
                        </a:rPr>
                        <a:t>，スライド，テスト</a:t>
                      </a:r>
                      <a:endParaRPr kumimoji="1" lang="ja-JP" altLang="en-US" dirty="0">
                        <a:ea typeface="IPAexゴシック" panose="020B0500000000000000" pitchFamily="50" charset="-128"/>
                      </a:endParaRPr>
                    </a:p>
                  </a:txBody>
                  <a:tcPr/>
                </a:tc>
                <a:extLst>
                  <a:ext uri="{0D108BD9-81ED-4DB2-BD59-A6C34878D82A}">
                    <a16:rowId xmlns:a16="http://schemas.microsoft.com/office/drawing/2014/main" xmlns="" val="10002"/>
                  </a:ext>
                </a:extLst>
              </a:tr>
              <a:tr h="370840">
                <a:tc>
                  <a:txBody>
                    <a:bodyPr/>
                    <a:lstStyle/>
                    <a:p>
                      <a:r>
                        <a:rPr kumimoji="1" lang="ja-JP" altLang="en-US" dirty="0" smtClean="0">
                          <a:ea typeface="IPAexゴシック" panose="020B0500000000000000" pitchFamily="50" charset="-128"/>
                        </a:rPr>
                        <a:t>西村</a:t>
                      </a:r>
                      <a:endParaRPr kumimoji="1" lang="ja-JP" altLang="en-US" dirty="0">
                        <a:ea typeface="IPAexゴシック" panose="020B0500000000000000" pitchFamily="50" charset="-128"/>
                      </a:endParaRPr>
                    </a:p>
                  </a:txBody>
                  <a:tcPr/>
                </a:tc>
                <a:tc>
                  <a:txBody>
                    <a:bodyPr/>
                    <a:lstStyle/>
                    <a:p>
                      <a:r>
                        <a:rPr kumimoji="1" lang="ja-JP" altLang="en-US" smtClean="0">
                          <a:ea typeface="IPAexゴシック" panose="020B0500000000000000" pitchFamily="50" charset="-128"/>
                        </a:rPr>
                        <a:t>コントローラ，</a:t>
                      </a:r>
                      <a:r>
                        <a:rPr kumimoji="1" lang="en-US" altLang="ja-JP" smtClean="0">
                          <a:ea typeface="IPAexゴシック" panose="020B0500000000000000" pitchFamily="50" charset="-128"/>
                        </a:rPr>
                        <a:t>REST</a:t>
                      </a:r>
                      <a:r>
                        <a:rPr kumimoji="1" lang="ja-JP" altLang="en-US" smtClean="0">
                          <a:ea typeface="IPAexゴシック" panose="020B0500000000000000" pitchFamily="50" charset="-128"/>
                        </a:rPr>
                        <a:t> </a:t>
                      </a:r>
                      <a:r>
                        <a:rPr kumimoji="1" lang="en-US" altLang="ja-JP" smtClean="0">
                          <a:ea typeface="IPAexゴシック" panose="020B0500000000000000" pitchFamily="50" charset="-128"/>
                        </a:rPr>
                        <a:t>API</a:t>
                      </a:r>
                      <a:r>
                        <a:rPr kumimoji="1" lang="ja-JP" altLang="en-US" smtClean="0">
                          <a:ea typeface="IPAexゴシック" panose="020B0500000000000000" pitchFamily="50" charset="-128"/>
                        </a:rPr>
                        <a:t>，トポロジ可視化，テスト</a:t>
                      </a:r>
                      <a:endParaRPr kumimoji="1" lang="ja-JP" altLang="en-US" dirty="0">
                        <a:ea typeface="IPAexゴシック" panose="020B0500000000000000" pitchFamily="50" charset="-128"/>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283775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7. </a:t>
            </a:r>
            <a:r>
              <a:rPr lang="ja-JP" altLang="en-US" smtClean="0"/>
              <a:t>成果物公開場所</a:t>
            </a:r>
            <a:endParaRPr kumimoji="1" lang="ja-JP" altLang="en-US"/>
          </a:p>
        </p:txBody>
      </p:sp>
      <p:sp>
        <p:nvSpPr>
          <p:cNvPr id="3" name="コンテンツ プレースホルダー 2"/>
          <p:cNvSpPr>
            <a:spLocks noGrp="1"/>
          </p:cNvSpPr>
          <p:nvPr>
            <p:ph idx="1"/>
          </p:nvPr>
        </p:nvSpPr>
        <p:spPr>
          <a:xfrm>
            <a:off x="628650" y="2882899"/>
            <a:ext cx="7886700" cy="3294063"/>
          </a:xfrm>
        </p:spPr>
        <p:txBody>
          <a:bodyPr/>
          <a:lstStyle/>
          <a:p>
            <a:pPr marL="0" indent="0">
              <a:buNone/>
            </a:pPr>
            <a:r>
              <a:rPr kumimoji="1" lang="ja-JP" altLang="en-US" dirty="0" smtClean="0"/>
              <a:t>成果物公開用</a:t>
            </a:r>
            <a:r>
              <a:rPr kumimoji="1" lang="en-US" altLang="ja-JP" dirty="0" smtClean="0"/>
              <a:t>URL</a:t>
            </a:r>
          </a:p>
          <a:p>
            <a:pPr marL="0" indent="0">
              <a:buNone/>
            </a:pPr>
            <a:r>
              <a:rPr lang="en-US" altLang="ja-JP" sz="2000" dirty="0"/>
              <a:t>https://</a:t>
            </a:r>
            <a:r>
              <a:rPr lang="en-US" altLang="ja-JP" sz="2000" dirty="0" err="1"/>
              <a:t>github.com</a:t>
            </a:r>
            <a:r>
              <a:rPr lang="en-US" altLang="ja-JP" sz="2000" dirty="0"/>
              <a:t>/</a:t>
            </a:r>
            <a:r>
              <a:rPr lang="en-US" altLang="ja-JP" sz="2000" dirty="0" err="1"/>
              <a:t>handai-trema</a:t>
            </a:r>
            <a:r>
              <a:rPr lang="en-US" altLang="ja-JP" sz="2000" dirty="0"/>
              <a:t>/IaaS-</a:t>
            </a:r>
            <a:r>
              <a:rPr lang="en-US" altLang="ja-JP" sz="2000" dirty="0" err="1"/>
              <a:t>amn</a:t>
            </a:r>
            <a:r>
              <a:rPr lang="en-US" altLang="ja-JP" sz="2000" dirty="0"/>
              <a:t>/tree/develop</a:t>
            </a:r>
            <a:endParaRPr kumimoji="1" lang="ja-JP" altLang="en-US" sz="2000"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29</a:t>
            </a:fld>
            <a:endParaRPr kumimoji="1" lang="ja-JP" altLang="en-US"/>
          </a:p>
        </p:txBody>
      </p:sp>
    </p:spTree>
    <p:extLst>
      <p:ext uri="{BB962C8B-B14F-4D97-AF65-F5344CB8AC3E}">
        <p14:creationId xmlns:p14="http://schemas.microsoft.com/office/powerpoint/2010/main" val="4220894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8" name="直線コネクタ 137"/>
          <p:cNvCxnSpPr/>
          <p:nvPr/>
        </p:nvCxnSpPr>
        <p:spPr>
          <a:xfrm flipH="1">
            <a:off x="2360744" y="4184959"/>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en-US" altLang="ja-JP" dirty="0" smtClean="0"/>
              <a:t>1.1 </a:t>
            </a:r>
            <a:r>
              <a:rPr kumimoji="1" lang="ja-JP" altLang="en-US" dirty="0" smtClean="0"/>
              <a:t>ネットワークモデル</a:t>
            </a:r>
            <a:endParaRPr kumimoji="1" lang="ja-JP" altLang="en-US" dirty="0"/>
          </a:p>
        </p:txBody>
      </p:sp>
      <p:sp>
        <p:nvSpPr>
          <p:cNvPr id="7" name="コンテンツ プレースホルダー 6"/>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a:t>
            </a:fld>
            <a:endParaRPr kumimoji="1" lang="ja-JP" altLang="en-US"/>
          </a:p>
        </p:txBody>
      </p:sp>
      <p:cxnSp>
        <p:nvCxnSpPr>
          <p:cNvPr id="108" name="直線コネクタ 107"/>
          <p:cNvCxnSpPr>
            <a:endCxn id="193"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stCxn id="193" idx="3"/>
            <a:endCxn id="188"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endCxn id="188"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3506769" y="4448794"/>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3571482" y="5012552"/>
            <a:ext cx="1167179" cy="369332"/>
          </a:xfrm>
          <a:prstGeom prst="rect">
            <a:avLst/>
          </a:prstGeom>
          <a:noFill/>
        </p:spPr>
        <p:txBody>
          <a:bodyPr wrap="none" rtlCol="0">
            <a:spAutoFit/>
          </a:bodyPr>
          <a:lstStyle/>
          <a:p>
            <a:r>
              <a:rPr lang="en-US" altLang="ja-JP" smtClean="0">
                <a:ea typeface="IPAexゴシック" panose="020B0500000000000000" pitchFamily="50" charset="-128"/>
              </a:rPr>
              <a:t>VM Server</a:t>
            </a:r>
            <a:endParaRPr kumimoji="1" lang="ja-JP" altLang="en-US">
              <a:ea typeface="IPAexゴシック" panose="020B0500000000000000" pitchFamily="50" charset="-128"/>
            </a:endParaRPr>
          </a:p>
        </p:txBody>
      </p:sp>
      <p:sp>
        <p:nvSpPr>
          <p:cNvPr id="115" name="テキスト ボックス 114"/>
          <p:cNvSpPr txBox="1"/>
          <p:nvPr/>
        </p:nvSpPr>
        <p:spPr>
          <a:xfrm>
            <a:off x="3855182" y="2895979"/>
            <a:ext cx="1662571" cy="369332"/>
          </a:xfrm>
          <a:prstGeom prst="rect">
            <a:avLst/>
          </a:prstGeom>
          <a:noFill/>
        </p:spPr>
        <p:txBody>
          <a:bodyPr wrap="none" rtlCol="0">
            <a:spAutoFit/>
          </a:bodyPr>
          <a:lstStyle/>
          <a:p>
            <a:r>
              <a:rPr lang="en-US" altLang="ja-JP" smtClean="0">
                <a:ea typeface="IPAexゴシック" panose="020B0500000000000000" pitchFamily="50" charset="-128"/>
              </a:rPr>
              <a:t>Switch Network</a:t>
            </a:r>
          </a:p>
        </p:txBody>
      </p:sp>
      <p:sp>
        <p:nvSpPr>
          <p:cNvPr id="117" name="テキスト ボックス 116"/>
          <p:cNvSpPr txBox="1"/>
          <p:nvPr/>
        </p:nvSpPr>
        <p:spPr>
          <a:xfrm>
            <a:off x="6835848" y="2851910"/>
            <a:ext cx="1338828"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管理用端末</a:t>
            </a:r>
            <a:endParaRPr lang="en-US" altLang="ja-JP" smtClean="0">
              <a:latin typeface="IPAexゴシック" panose="020B0500000000000000" pitchFamily="50" charset="-128"/>
              <a:ea typeface="IPAexゴシック" panose="020B0500000000000000" pitchFamily="50" charset="-128"/>
            </a:endParaRPr>
          </a:p>
        </p:txBody>
      </p:sp>
      <p:sp>
        <p:nvSpPr>
          <p:cNvPr id="194" name="円/楕円 19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a:solidFill>
                  <a:prstClr val="black"/>
                </a:solidFill>
                <a:ea typeface="IPAexゴシック" panose="020B0500000000000000" pitchFamily="50" charset="-128"/>
              </a:rPr>
              <a:t>Controller</a:t>
            </a:r>
            <a:endParaRPr lang="ja-JP" altLang="en-US">
              <a:solidFill>
                <a:prstClr val="black"/>
              </a:solidFill>
              <a:ea typeface="IPAexゴシック" panose="020B0500000000000000" pitchFamily="50" charset="-128"/>
            </a:endParaRPr>
          </a:p>
        </p:txBody>
      </p:sp>
      <p:grpSp>
        <p:nvGrpSpPr>
          <p:cNvPr id="6" name="グループ化 5"/>
          <p:cNvGrpSpPr/>
          <p:nvPr/>
        </p:nvGrpSpPr>
        <p:grpSpPr>
          <a:xfrm>
            <a:off x="1196087" y="2946570"/>
            <a:ext cx="1484702" cy="1016292"/>
            <a:chOff x="1196087" y="2946570"/>
            <a:chExt cx="1484702" cy="1016292"/>
          </a:xfrm>
        </p:grpSpPr>
        <p:sp>
          <p:nvSpPr>
            <p:cNvPr id="116" name="テキスト ボックス 115"/>
            <p:cNvSpPr txBox="1"/>
            <p:nvPr/>
          </p:nvSpPr>
          <p:spPr>
            <a:xfrm>
              <a:off x="1196087" y="2946570"/>
              <a:ext cx="1484702"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ユーザ端末</a:t>
              </a:r>
              <a:r>
                <a:rPr lang="en-US" altLang="ja-JP" smtClean="0">
                  <a:latin typeface="IPAexゴシック" panose="020B0500000000000000" pitchFamily="50" charset="-128"/>
                  <a:ea typeface="IPAexゴシック" panose="020B0500000000000000" pitchFamily="50" charset="-128"/>
                </a:rPr>
                <a:t>1</a:t>
              </a:r>
            </a:p>
          </p:txBody>
        </p:sp>
        <p:pic>
          <p:nvPicPr>
            <p:cNvPr id="12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35016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 name="図形グループ 122"/>
          <p:cNvGrpSpPr/>
          <p:nvPr/>
        </p:nvGrpSpPr>
        <p:grpSpPr>
          <a:xfrm>
            <a:off x="3231305" y="3796879"/>
            <a:ext cx="1138205" cy="359009"/>
            <a:chOff x="2832542" y="2161779"/>
            <a:chExt cx="1833091" cy="578187"/>
          </a:xfrm>
        </p:grpSpPr>
        <p:sp>
          <p:nvSpPr>
            <p:cNvPr id="189" name="角丸四角形 18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90" name="角丸四角形 18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91" name="角丸四角形 19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92" name="角丸四角形 19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93"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grpSp>
      <p:grpSp>
        <p:nvGrpSpPr>
          <p:cNvPr id="124" name="図形グループ 123"/>
          <p:cNvGrpSpPr/>
          <p:nvPr/>
        </p:nvGrpSpPr>
        <p:grpSpPr>
          <a:xfrm>
            <a:off x="4831596" y="3796879"/>
            <a:ext cx="1138205" cy="359009"/>
            <a:chOff x="2832542" y="2161779"/>
            <a:chExt cx="1833091" cy="578187"/>
          </a:xfrm>
        </p:grpSpPr>
        <p:sp>
          <p:nvSpPr>
            <p:cNvPr id="184" name="角丸四角形 18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85" name="角丸四角形 18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86" name="角丸四角形 18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87" name="角丸四角形 18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88"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grpSp>
      <p:grpSp>
        <p:nvGrpSpPr>
          <p:cNvPr id="125" name="図形グループ 124"/>
          <p:cNvGrpSpPr/>
          <p:nvPr/>
        </p:nvGrpSpPr>
        <p:grpSpPr>
          <a:xfrm>
            <a:off x="4046530" y="3233850"/>
            <a:ext cx="1138205" cy="359009"/>
            <a:chOff x="2832542" y="2161779"/>
            <a:chExt cx="1833091" cy="578187"/>
          </a:xfrm>
        </p:grpSpPr>
        <p:sp>
          <p:nvSpPr>
            <p:cNvPr id="179" name="角丸四角形 17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80" name="角丸四角形 17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81" name="角丸四角形 18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82" name="角丸四角形 18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83"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grpSp>
      <p:sp>
        <p:nvSpPr>
          <p:cNvPr id="126" name="雲形吹き出し 125"/>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cxnSp>
        <p:nvCxnSpPr>
          <p:cNvPr id="127" name="直線コネクタ 126"/>
          <p:cNvCxnSpPr/>
          <p:nvPr/>
        </p:nvCxnSpPr>
        <p:spPr>
          <a:xfrm>
            <a:off x="5681436" y="4359908"/>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テキスト ボックス 136"/>
          <p:cNvSpPr txBox="1"/>
          <p:nvPr/>
        </p:nvSpPr>
        <p:spPr>
          <a:xfrm>
            <a:off x="6434911" y="5039948"/>
            <a:ext cx="1167179" cy="369332"/>
          </a:xfrm>
          <a:prstGeom prst="rect">
            <a:avLst/>
          </a:prstGeom>
          <a:noFill/>
        </p:spPr>
        <p:txBody>
          <a:bodyPr wrap="none" rtlCol="0">
            <a:spAutoFit/>
          </a:bodyPr>
          <a:lstStyle/>
          <a:p>
            <a:r>
              <a:rPr lang="en-US" altLang="ja-JP" smtClean="0">
                <a:ea typeface="IPAexゴシック" panose="020B0500000000000000" pitchFamily="50" charset="-128"/>
              </a:rPr>
              <a:t>VM Server</a:t>
            </a:r>
            <a:endParaRPr kumimoji="1" lang="ja-JP" altLang="en-US">
              <a:ea typeface="IPAexゴシック" panose="020B0500000000000000" pitchFamily="50" charset="-128"/>
            </a:endParaRPr>
          </a:p>
        </p:txBody>
      </p:sp>
      <p:grpSp>
        <p:nvGrpSpPr>
          <p:cNvPr id="139" name="図形グループ 138"/>
          <p:cNvGrpSpPr/>
          <p:nvPr/>
        </p:nvGrpSpPr>
        <p:grpSpPr>
          <a:xfrm>
            <a:off x="3021765" y="5302732"/>
            <a:ext cx="1727021" cy="1053619"/>
            <a:chOff x="491908" y="5075816"/>
            <a:chExt cx="2089695" cy="1274879"/>
          </a:xfrm>
        </p:grpSpPr>
        <p:sp>
          <p:nvSpPr>
            <p:cNvPr id="162" name="角丸四角形 161"/>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cxnSp>
          <p:nvCxnSpPr>
            <p:cNvPr id="163" name="直線コネクタ 162"/>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4" name="図形グループ 163"/>
            <p:cNvGrpSpPr/>
            <p:nvPr/>
          </p:nvGrpSpPr>
          <p:grpSpPr>
            <a:xfrm rot="10800000">
              <a:off x="1057315" y="5205088"/>
              <a:ext cx="781646" cy="457251"/>
              <a:chOff x="3578431" y="4446711"/>
              <a:chExt cx="1523207" cy="891053"/>
            </a:xfrm>
          </p:grpSpPr>
          <p:sp>
            <p:nvSpPr>
              <p:cNvPr id="175" name="角丸四角形 174"/>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cxnSp>
            <p:nvCxnSpPr>
              <p:cNvPr id="176" name="直線コネクタ 17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77" name="角丸四角形 176"/>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cxnSp>
            <p:nvCxnSpPr>
              <p:cNvPr id="178" name="直線コネクタ 17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5" name="正方形/長方形 164"/>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66" name="正方形/長方形 165"/>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68" name="テキスト ボックス 167"/>
            <p:cNvSpPr txBox="1"/>
            <p:nvPr/>
          </p:nvSpPr>
          <p:spPr>
            <a:xfrm>
              <a:off x="1799542" y="5191065"/>
              <a:ext cx="782061" cy="44689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a:t>
              </a:r>
              <a:endParaRPr kumimoji="1" lang="ja-JP" altLang="en-US">
                <a:latin typeface="IPAexゴシック" panose="020B0500000000000000" pitchFamily="50" charset="-128"/>
                <a:ea typeface="IPAexゴシック" panose="020B0500000000000000" pitchFamily="50" charset="-128"/>
              </a:endParaRPr>
            </a:p>
          </p:txBody>
        </p:sp>
        <p:sp>
          <p:nvSpPr>
            <p:cNvPr id="169" name="テキスト ボックス 168"/>
            <p:cNvSpPr txBox="1"/>
            <p:nvPr/>
          </p:nvSpPr>
          <p:spPr>
            <a:xfrm>
              <a:off x="1651388" y="5810656"/>
              <a:ext cx="782060" cy="44689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a:t>
              </a:r>
              <a:endParaRPr kumimoji="1" lang="ja-JP" altLang="en-US">
                <a:latin typeface="IPAexゴシック" panose="020B0500000000000000" pitchFamily="50" charset="-128"/>
                <a:ea typeface="IPAexゴシック" panose="020B0500000000000000" pitchFamily="50" charset="-128"/>
              </a:endParaRPr>
            </a:p>
          </p:txBody>
        </p:sp>
        <p:grpSp>
          <p:nvGrpSpPr>
            <p:cNvPr id="170" name="図形グループ 169"/>
            <p:cNvGrpSpPr/>
            <p:nvPr/>
          </p:nvGrpSpPr>
          <p:grpSpPr>
            <a:xfrm>
              <a:off x="869743" y="5648682"/>
              <a:ext cx="781646" cy="457251"/>
              <a:chOff x="3578431" y="4446711"/>
              <a:chExt cx="1523207" cy="891053"/>
            </a:xfrm>
          </p:grpSpPr>
          <p:sp>
            <p:nvSpPr>
              <p:cNvPr id="171" name="角丸四角形 17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cxnSp>
            <p:nvCxnSpPr>
              <p:cNvPr id="172" name="直線コネクタ 17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73" name="角丸四角形 17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cxnSp>
            <p:nvCxnSpPr>
              <p:cNvPr id="174" name="直線コネクタ 17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40" name="カギ線コネクタ 139"/>
          <p:cNvCxnSpPr/>
          <p:nvPr/>
        </p:nvCxnSpPr>
        <p:spPr>
          <a:xfrm rot="5400000" flipH="1" flipV="1">
            <a:off x="2506373" y="4840650"/>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1" name="図形グループ 140"/>
          <p:cNvGrpSpPr/>
          <p:nvPr/>
        </p:nvGrpSpPr>
        <p:grpSpPr>
          <a:xfrm>
            <a:off x="5874896" y="5302732"/>
            <a:ext cx="1727021" cy="1053619"/>
            <a:chOff x="491908" y="5075816"/>
            <a:chExt cx="2089695" cy="1274879"/>
          </a:xfrm>
        </p:grpSpPr>
        <p:sp>
          <p:nvSpPr>
            <p:cNvPr id="145" name="角丸四角形 14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cxnSp>
          <p:nvCxnSpPr>
            <p:cNvPr id="146" name="直線コネクタ 14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7" name="図形グループ 146"/>
            <p:cNvGrpSpPr/>
            <p:nvPr/>
          </p:nvGrpSpPr>
          <p:grpSpPr>
            <a:xfrm rot="10800000">
              <a:off x="1057315" y="5205088"/>
              <a:ext cx="781646" cy="457251"/>
              <a:chOff x="3578431" y="4446711"/>
              <a:chExt cx="1523207" cy="891053"/>
            </a:xfrm>
          </p:grpSpPr>
          <p:sp>
            <p:nvSpPr>
              <p:cNvPr id="158" name="角丸四角形 157"/>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cxnSp>
            <p:nvCxnSpPr>
              <p:cNvPr id="159" name="直線コネクタ 158"/>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60" name="角丸四角形 159"/>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cxnSp>
            <p:nvCxnSpPr>
              <p:cNvPr id="161" name="直線コネクタ 160"/>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8" name="正方形/長方形 14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49" name="正方形/長方形 14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51" name="テキスト ボックス 150"/>
            <p:cNvSpPr txBox="1"/>
            <p:nvPr/>
          </p:nvSpPr>
          <p:spPr>
            <a:xfrm>
              <a:off x="1799542" y="5191065"/>
              <a:ext cx="782061" cy="44689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a:t>
              </a:r>
              <a:endParaRPr kumimoji="1" lang="ja-JP" altLang="en-US">
                <a:latin typeface="IPAexゴシック" panose="020B0500000000000000" pitchFamily="50" charset="-128"/>
                <a:ea typeface="IPAexゴシック" panose="020B0500000000000000" pitchFamily="50" charset="-128"/>
              </a:endParaRPr>
            </a:p>
          </p:txBody>
        </p:sp>
        <p:sp>
          <p:nvSpPr>
            <p:cNvPr id="152" name="テキスト ボックス 151"/>
            <p:cNvSpPr txBox="1"/>
            <p:nvPr/>
          </p:nvSpPr>
          <p:spPr>
            <a:xfrm>
              <a:off x="1651388" y="5810656"/>
              <a:ext cx="782060" cy="44689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a:t>
              </a:r>
              <a:endParaRPr kumimoji="1" lang="ja-JP" altLang="en-US">
                <a:latin typeface="IPAexゴシック" panose="020B0500000000000000" pitchFamily="50" charset="-128"/>
                <a:ea typeface="IPAexゴシック" panose="020B0500000000000000" pitchFamily="50" charset="-128"/>
              </a:endParaRPr>
            </a:p>
          </p:txBody>
        </p:sp>
        <p:grpSp>
          <p:nvGrpSpPr>
            <p:cNvPr id="153" name="図形グループ 152"/>
            <p:cNvGrpSpPr/>
            <p:nvPr/>
          </p:nvGrpSpPr>
          <p:grpSpPr>
            <a:xfrm>
              <a:off x="869743" y="5648682"/>
              <a:ext cx="781646" cy="457251"/>
              <a:chOff x="3578431" y="4446711"/>
              <a:chExt cx="1523207" cy="891053"/>
            </a:xfrm>
          </p:grpSpPr>
          <p:sp>
            <p:nvSpPr>
              <p:cNvPr id="154" name="角丸四角形 153"/>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cxnSp>
            <p:nvCxnSpPr>
              <p:cNvPr id="155" name="直線コネクタ 154"/>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6" name="角丸四角形 155"/>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cxnSp>
            <p:nvCxnSpPr>
              <p:cNvPr id="157" name="直線コネクタ 156"/>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42" name="カギ線コネクタ 141"/>
          <p:cNvCxnSpPr/>
          <p:nvPr/>
        </p:nvCxnSpPr>
        <p:spPr>
          <a:xfrm rot="16200000" flipV="1">
            <a:off x="4822101" y="4733272"/>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a:stCxn id="121" idx="3"/>
          </p:cNvCxnSpPr>
          <p:nvPr/>
        </p:nvCxnSpPr>
        <p:spPr>
          <a:xfrm>
            <a:off x="2152481" y="365651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endCxn id="126" idx="2"/>
          </p:cNvCxnSpPr>
          <p:nvPr/>
        </p:nvCxnSpPr>
        <p:spPr>
          <a:xfrm flipH="1">
            <a:off x="6400321" y="3637093"/>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flipV="1">
            <a:off x="6158105" y="3981301"/>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flipV="1">
            <a:off x="6059051" y="4065595"/>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テキスト ボックス 102"/>
          <p:cNvSpPr txBox="1"/>
          <p:nvPr/>
        </p:nvSpPr>
        <p:spPr>
          <a:xfrm>
            <a:off x="6479635" y="1530774"/>
            <a:ext cx="1484702"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ユーザ端末</a:t>
            </a:r>
            <a:r>
              <a:rPr lang="en-US" altLang="ja-JP" smtClean="0">
                <a:latin typeface="IPAexゴシック" panose="020B0500000000000000" pitchFamily="50" charset="-128"/>
                <a:ea typeface="IPAexゴシック" panose="020B0500000000000000" pitchFamily="50" charset="-128"/>
              </a:rPr>
              <a:t>2</a:t>
            </a:r>
          </a:p>
        </p:txBody>
      </p:sp>
      <p:cxnSp>
        <p:nvCxnSpPr>
          <p:cNvPr id="104" name="直線コネクタ 103"/>
          <p:cNvCxnSpPr/>
          <p:nvPr/>
        </p:nvCxnSpPr>
        <p:spPr>
          <a:xfrm flipH="1">
            <a:off x="5969802" y="2417193"/>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882642" y="4272138"/>
            <a:ext cx="1534530" cy="1379754"/>
            <a:chOff x="882642" y="4272138"/>
            <a:chExt cx="1534530" cy="1379754"/>
          </a:xfrm>
        </p:grpSpPr>
        <p:sp>
          <p:nvSpPr>
            <p:cNvPr id="131" name="角丸四角形 130"/>
            <p:cNvSpPr/>
            <p:nvPr/>
          </p:nvSpPr>
          <p:spPr>
            <a:xfrm>
              <a:off x="882642" y="4651684"/>
              <a:ext cx="1534530" cy="10002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32" name="角丸四角形 131"/>
            <p:cNvSpPr/>
            <p:nvPr/>
          </p:nvSpPr>
          <p:spPr>
            <a:xfrm>
              <a:off x="968260" y="4798049"/>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ea typeface="IPAexゴシック" panose="020B0500000000000000" pitchFamily="50" charset="-128"/>
                </a:rPr>
                <a:t>Web Server</a:t>
              </a:r>
              <a:endParaRPr kumimoji="1" lang="ja-JP" altLang="en-US">
                <a:solidFill>
                  <a:sysClr val="windowText" lastClr="000000"/>
                </a:solidFill>
                <a:ea typeface="IPAexゴシック" panose="020B0500000000000000" pitchFamily="50" charset="-128"/>
              </a:endParaRPr>
            </a:p>
          </p:txBody>
        </p:sp>
        <p:sp>
          <p:nvSpPr>
            <p:cNvPr id="134" name="角丸四角形 133"/>
            <p:cNvSpPr/>
            <p:nvPr/>
          </p:nvSpPr>
          <p:spPr>
            <a:xfrm>
              <a:off x="968260" y="5210516"/>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ja-JP">
                  <a:solidFill>
                    <a:prstClr val="black"/>
                  </a:solidFill>
                  <a:latin typeface="IPAexゴシック" panose="020B0500000000000000" pitchFamily="50" charset="-128"/>
                  <a:ea typeface="IPAexゴシック" panose="020B0500000000000000" pitchFamily="50" charset="-128"/>
                </a:rPr>
                <a:t>IP </a:t>
              </a:r>
              <a:r>
                <a:rPr lang="ja-JP" altLang="en-US">
                  <a:solidFill>
                    <a:prstClr val="black"/>
                  </a:solidFill>
                  <a:latin typeface="IPAexゴシック" panose="020B0500000000000000" pitchFamily="50" charset="-128"/>
                  <a:ea typeface="IPAexゴシック" panose="020B0500000000000000" pitchFamily="50" charset="-128"/>
                </a:rPr>
                <a:t>管理</a:t>
              </a:r>
            </a:p>
          </p:txBody>
        </p:sp>
        <p:sp>
          <p:nvSpPr>
            <p:cNvPr id="87" name="テキスト ボックス 86"/>
            <p:cNvSpPr txBox="1"/>
            <p:nvPr/>
          </p:nvSpPr>
          <p:spPr>
            <a:xfrm>
              <a:off x="945387" y="4272138"/>
              <a:ext cx="1409040" cy="369332"/>
            </a:xfrm>
            <a:prstGeom prst="rect">
              <a:avLst/>
            </a:prstGeom>
            <a:noFill/>
          </p:spPr>
          <p:txBody>
            <a:bodyPr wrap="none" rtlCol="0">
              <a:spAutoFit/>
            </a:bodyPr>
            <a:lstStyle/>
            <a:p>
              <a:r>
                <a:rPr lang="en-US" altLang="ja-JP" smtClean="0">
                  <a:ea typeface="IPAexゴシック" panose="020B0500000000000000" pitchFamily="50" charset="-128"/>
                </a:rPr>
                <a:t>VM Manager</a:t>
              </a:r>
              <a:endParaRPr kumimoji="1" lang="ja-JP" altLang="en-US">
                <a:ea typeface="IPAexゴシック" panose="020B0500000000000000" pitchFamily="50" charset="-128"/>
              </a:endParaRPr>
            </a:p>
          </p:txBody>
        </p:sp>
      </p:grpSp>
    </p:spTree>
    <p:extLst>
      <p:ext uri="{BB962C8B-B14F-4D97-AF65-F5344CB8AC3E}">
        <p14:creationId xmlns:p14="http://schemas.microsoft.com/office/powerpoint/2010/main" val="1452586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1.2 IaaS </a:t>
            </a:r>
            <a:r>
              <a:rPr kumimoji="1" lang="ja-JP" altLang="en-US" smtClean="0"/>
              <a:t>の機能</a:t>
            </a:r>
            <a:endParaRPr kumimoji="1" lang="ja-JP" altLang="en-US"/>
          </a:p>
        </p:txBody>
      </p:sp>
      <p:sp>
        <p:nvSpPr>
          <p:cNvPr id="3" name="コンテンツ プレースホルダー 2"/>
          <p:cNvSpPr>
            <a:spLocks noGrp="1"/>
          </p:cNvSpPr>
          <p:nvPr>
            <p:ph idx="1"/>
          </p:nvPr>
        </p:nvSpPr>
        <p:spPr/>
        <p:txBody>
          <a:bodyPr>
            <a:normAutofit fontScale="92500" lnSpcReduction="20000"/>
          </a:bodyPr>
          <a:lstStyle/>
          <a:p>
            <a:r>
              <a:rPr lang="ja-JP" altLang="en-US" smtClean="0"/>
              <a:t>ユーザは </a:t>
            </a:r>
            <a:r>
              <a:rPr lang="en-US" altLang="ja-JP" smtClean="0"/>
              <a:t>VM </a:t>
            </a:r>
            <a:r>
              <a:rPr lang="ja-JP" altLang="en-US" smtClean="0"/>
              <a:t>マネージャ上の </a:t>
            </a:r>
            <a:r>
              <a:rPr lang="en-US" altLang="ja-JP" smtClean="0"/>
              <a:t>Web </a:t>
            </a:r>
            <a:r>
              <a:rPr lang="ja-JP" altLang="en-US" smtClean="0"/>
              <a:t>ページ</a:t>
            </a:r>
            <a:r>
              <a:rPr lang="ja-JP" altLang="en-US"/>
              <a:t>にアクセス</a:t>
            </a:r>
            <a:r>
              <a:rPr lang="ja-JP" altLang="en-US" smtClean="0"/>
              <a:t>し，</a:t>
            </a:r>
            <a:r>
              <a:rPr lang="en-US" altLang="ja-JP" smtClean="0"/>
              <a:t/>
            </a:r>
            <a:br>
              <a:rPr lang="en-US" altLang="ja-JP" smtClean="0"/>
            </a:br>
            <a:r>
              <a:rPr lang="en-US" altLang="ja-JP" smtClean="0"/>
              <a:t>GUI </a:t>
            </a:r>
            <a:r>
              <a:rPr lang="ja-JP" altLang="en-US" smtClean="0"/>
              <a:t>操作</a:t>
            </a:r>
            <a:r>
              <a:rPr lang="ja-JP" altLang="en-US"/>
              <a:t>によって任意の台数のコンテナを</a:t>
            </a:r>
            <a:r>
              <a:rPr lang="ja-JP" altLang="en-US" smtClean="0"/>
              <a:t>要求可能</a:t>
            </a:r>
            <a:endParaRPr lang="en-US" altLang="ja-JP" smtClean="0"/>
          </a:p>
          <a:p>
            <a:r>
              <a:rPr lang="ja-JP" altLang="en-US" smtClean="0"/>
              <a:t>ユーザは割り当てられた</a:t>
            </a:r>
            <a:r>
              <a:rPr lang="ja-JP" altLang="en-US"/>
              <a:t>コンテナ</a:t>
            </a:r>
            <a:r>
              <a:rPr lang="ja-JP" altLang="en-US" smtClean="0"/>
              <a:t>を</a:t>
            </a:r>
            <a:r>
              <a:rPr lang="en-US" altLang="ja-JP"/>
              <a:t> </a:t>
            </a:r>
            <a:r>
              <a:rPr lang="en-US" altLang="ja-JP" smtClean="0"/>
              <a:t>SSH </a:t>
            </a:r>
            <a:r>
              <a:rPr lang="ja-JP" altLang="en-US" smtClean="0"/>
              <a:t>コマンドで</a:t>
            </a:r>
            <a:r>
              <a:rPr lang="en-US" altLang="ja-JP" smtClean="0"/>
              <a:t/>
            </a:r>
            <a:br>
              <a:rPr lang="en-US" altLang="ja-JP" smtClean="0"/>
            </a:br>
            <a:r>
              <a:rPr lang="ja-JP" altLang="en-US" smtClean="0"/>
              <a:t>自由</a:t>
            </a:r>
            <a:r>
              <a:rPr lang="ja-JP" altLang="en-US"/>
              <a:t>に操作</a:t>
            </a:r>
            <a:r>
              <a:rPr lang="ja-JP" altLang="en-US" smtClean="0"/>
              <a:t>可能</a:t>
            </a:r>
            <a:r>
              <a:rPr lang="en-US" altLang="ja-JP" smtClean="0"/>
              <a:t/>
            </a:r>
            <a:br>
              <a:rPr lang="en-US" altLang="ja-JP" smtClean="0"/>
            </a:br>
            <a:r>
              <a:rPr lang="ja-JP" altLang="en-US" smtClean="0"/>
              <a:t>（</a:t>
            </a:r>
            <a:r>
              <a:rPr lang="en-US" altLang="ja-JP" smtClean="0"/>
              <a:t>OpenFlow </a:t>
            </a:r>
            <a:r>
              <a:rPr lang="ja-JP" altLang="en-US" smtClean="0"/>
              <a:t>に</a:t>
            </a:r>
            <a:r>
              <a:rPr lang="ja-JP" altLang="en-US"/>
              <a:t>よるパケット</a:t>
            </a:r>
            <a:r>
              <a:rPr lang="ja-JP" altLang="en-US" smtClean="0"/>
              <a:t>の </a:t>
            </a:r>
            <a:r>
              <a:rPr lang="en-US" altLang="ja-JP" smtClean="0"/>
              <a:t>L2</a:t>
            </a:r>
            <a:r>
              <a:rPr lang="en-US" altLang="ja-JP"/>
              <a:t>, L3</a:t>
            </a:r>
            <a:r>
              <a:rPr lang="ja-JP" altLang="en-US" smtClean="0"/>
              <a:t>配送）</a:t>
            </a:r>
            <a:endParaRPr lang="ja-JP" altLang="en-US"/>
          </a:p>
          <a:p>
            <a:r>
              <a:rPr lang="ja-JP" altLang="en-US" smtClean="0"/>
              <a:t>ユーザ</a:t>
            </a:r>
            <a:r>
              <a:rPr lang="ja-JP" altLang="en-US"/>
              <a:t>とコンテナ間にはプライベートネットワーク</a:t>
            </a:r>
            <a:r>
              <a:rPr lang="ja-JP" altLang="en-US" smtClean="0"/>
              <a:t>が</a:t>
            </a:r>
            <a:r>
              <a:rPr lang="en-US" altLang="ja-JP" smtClean="0"/>
              <a:t/>
            </a:r>
            <a:br>
              <a:rPr lang="en-US" altLang="ja-JP" smtClean="0"/>
            </a:br>
            <a:r>
              <a:rPr lang="ja-JP" altLang="en-US" smtClean="0"/>
              <a:t>形成</a:t>
            </a:r>
            <a:r>
              <a:rPr lang="ja-JP" altLang="en-US"/>
              <a:t>され，他の</a:t>
            </a:r>
            <a:r>
              <a:rPr lang="ja-JP" altLang="en-US" smtClean="0"/>
              <a:t>ユーザによるアクセス</a:t>
            </a:r>
            <a:r>
              <a:rPr lang="ja-JP" altLang="en-US"/>
              <a:t>を防ぐことが</a:t>
            </a:r>
            <a:r>
              <a:rPr lang="ja-JP" altLang="en-US" smtClean="0"/>
              <a:t>可能</a:t>
            </a:r>
            <a:r>
              <a:rPr lang="ja-JP" altLang="en-US"/>
              <a:t>（</a:t>
            </a:r>
            <a:r>
              <a:rPr lang="en-US" altLang="ja-JP" smtClean="0"/>
              <a:t>OpenFlow </a:t>
            </a:r>
            <a:r>
              <a:rPr lang="ja-JP" altLang="en-US" smtClean="0"/>
              <a:t>に</a:t>
            </a:r>
            <a:r>
              <a:rPr lang="ja-JP" altLang="en-US"/>
              <a:t>よるスライスの</a:t>
            </a:r>
            <a:r>
              <a:rPr lang="ja-JP" altLang="en-US" smtClean="0"/>
              <a:t>実現）</a:t>
            </a:r>
            <a:endParaRPr lang="ja-JP" altLang="en-US"/>
          </a:p>
          <a:p>
            <a:r>
              <a:rPr lang="ja-JP" altLang="en-US"/>
              <a:t>コントローラとネットワーク管理用端末は独自の管理用ネットワークを持ち，ユーザからのアクセスを</a:t>
            </a:r>
            <a:r>
              <a:rPr lang="ja-JP" altLang="en-US" smtClean="0"/>
              <a:t>受けない</a:t>
            </a:r>
            <a:r>
              <a:rPr lang="ja-JP" altLang="en-US"/>
              <a:t>（</a:t>
            </a:r>
            <a:r>
              <a:rPr lang="en-US" altLang="ja-JP" smtClean="0"/>
              <a:t>OpenFlow </a:t>
            </a:r>
            <a:r>
              <a:rPr lang="ja-JP" altLang="en-US" smtClean="0"/>
              <a:t>に</a:t>
            </a:r>
            <a:r>
              <a:rPr lang="ja-JP" altLang="en-US"/>
              <a:t>よるスライスの</a:t>
            </a:r>
            <a:r>
              <a:rPr lang="ja-JP" altLang="en-US" smtClean="0"/>
              <a:t>実現）</a:t>
            </a:r>
            <a:endParaRPr lang="ja-JP" altLang="en-US"/>
          </a:p>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4</a:t>
            </a:fld>
            <a:endParaRPr kumimoji="1" lang="ja-JP" altLang="en-US"/>
          </a:p>
        </p:txBody>
      </p:sp>
    </p:spTree>
    <p:extLst>
      <p:ext uri="{BB962C8B-B14F-4D97-AF65-F5344CB8AC3E}">
        <p14:creationId xmlns:p14="http://schemas.microsoft.com/office/powerpoint/2010/main" val="1766976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1.3 </a:t>
            </a:r>
            <a:r>
              <a:rPr kumimoji="1" lang="ja-JP" altLang="en-US" smtClean="0"/>
              <a:t>各ノードの機能と所属スライス</a:t>
            </a:r>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5</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953587686"/>
              </p:ext>
            </p:extLst>
          </p:nvPr>
        </p:nvGraphicFramePr>
        <p:xfrm>
          <a:off x="14281" y="1690689"/>
          <a:ext cx="9129719" cy="3898915"/>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xmlns="" val="1766304999"/>
                    </a:ext>
                  </a:extLst>
                </a:gridCol>
                <a:gridCol w="5264883">
                  <a:extLst>
                    <a:ext uri="{9D8B030D-6E8A-4147-A177-3AD203B41FA5}">
                      <a16:colId xmlns:a16="http://schemas.microsoft.com/office/drawing/2014/main" xmlns="" val="3222608356"/>
                    </a:ext>
                  </a:extLst>
                </a:gridCol>
                <a:gridCol w="2284956">
                  <a:extLst>
                    <a:ext uri="{9D8B030D-6E8A-4147-A177-3AD203B41FA5}">
                      <a16:colId xmlns:a16="http://schemas.microsoft.com/office/drawing/2014/main" xmlns="" val="331489292"/>
                    </a:ext>
                  </a:extLst>
                </a:gridCol>
              </a:tblGrid>
              <a:tr h="0">
                <a:tc>
                  <a:txBody>
                    <a:bodyPr/>
                    <a:lstStyle/>
                    <a:p>
                      <a:r>
                        <a:rPr kumimoji="1" lang="ja-JP" altLang="en-US" sz="1600" smtClean="0">
                          <a:ea typeface="IPAexゴシック" panose="020B0500000000000000" pitchFamily="50" charset="-128"/>
                        </a:rPr>
                        <a:t>ノード名</a:t>
                      </a:r>
                      <a:endParaRPr kumimoji="1" lang="ja-JP" altLang="en-US" sz="1600">
                        <a:ea typeface="IPAexゴシック" panose="020B0500000000000000" pitchFamily="50" charset="-128"/>
                      </a:endParaRPr>
                    </a:p>
                  </a:txBody>
                  <a:tcPr/>
                </a:tc>
                <a:tc>
                  <a:txBody>
                    <a:bodyPr/>
                    <a:lstStyle/>
                    <a:p>
                      <a:r>
                        <a:rPr kumimoji="1" lang="ja-JP" altLang="en-US" sz="1600" smtClean="0">
                          <a:ea typeface="IPAexゴシック" panose="020B0500000000000000" pitchFamily="50" charset="-128"/>
                        </a:rPr>
                        <a:t>機能</a:t>
                      </a:r>
                      <a:endParaRPr kumimoji="1" lang="ja-JP" altLang="en-US" sz="1600">
                        <a:ea typeface="IPAexゴシック" panose="020B0500000000000000" pitchFamily="50" charset="-128"/>
                      </a:endParaRPr>
                    </a:p>
                  </a:txBody>
                  <a:tcPr/>
                </a:tc>
                <a:tc>
                  <a:txBody>
                    <a:bodyPr/>
                    <a:lstStyle/>
                    <a:p>
                      <a:r>
                        <a:rPr kumimoji="1" lang="ja-JP" altLang="en-US" sz="1600" smtClean="0">
                          <a:ea typeface="IPAexゴシック" panose="020B0500000000000000" pitchFamily="50" charset="-128"/>
                        </a:rPr>
                        <a:t>所属スライス</a:t>
                      </a:r>
                      <a:endParaRPr kumimoji="1" lang="ja-JP" altLang="en-US" sz="1600">
                        <a:ea typeface="IPAexゴシック" panose="020B0500000000000000" pitchFamily="50" charset="-128"/>
                      </a:endParaRPr>
                    </a:p>
                  </a:txBody>
                  <a:tcPr/>
                </a:tc>
                <a:extLst>
                  <a:ext uri="{0D108BD9-81ED-4DB2-BD59-A6C34878D82A}">
                    <a16:rowId xmlns:a16="http://schemas.microsoft.com/office/drawing/2014/main" xmlns="" val="733656859"/>
                  </a:ext>
                </a:extLst>
              </a:tr>
              <a:tr h="596915">
                <a:tc>
                  <a:txBody>
                    <a:bodyPr/>
                    <a:lstStyle/>
                    <a:p>
                      <a:r>
                        <a:rPr kumimoji="1" lang="ja-JP" altLang="en-US" sz="1600" smtClean="0">
                          <a:ea typeface="IPAexゴシック" panose="020B0500000000000000" pitchFamily="50" charset="-128"/>
                        </a:rPr>
                        <a:t>コントローラ</a:t>
                      </a:r>
                      <a:endParaRPr kumimoji="1" lang="ja-JP" altLang="en-US" sz="1600">
                        <a:ea typeface="IPAexゴシック" panose="020B0500000000000000" pitchFamily="50" charset="-128"/>
                      </a:endParaRPr>
                    </a:p>
                  </a:txBody>
                  <a:tcPr/>
                </a:tc>
                <a:tc>
                  <a:txBody>
                    <a:bodyPr/>
                    <a:lstStyle/>
                    <a:p>
                      <a:pPr marL="0" lvl="0" indent="0" algn="l">
                        <a:buFont typeface="Arial" panose="020B0604020202020204" pitchFamily="34" charset="0"/>
                        <a:buNone/>
                      </a:pPr>
                      <a:r>
                        <a:rPr lang="en-US" altLang="ja-JP" sz="1600" smtClean="0">
                          <a:ea typeface="IPAexゴシック" panose="020B0500000000000000" pitchFamily="50" charset="-128"/>
                        </a:rPr>
                        <a:t>OpenFlow </a:t>
                      </a:r>
                      <a:r>
                        <a:rPr lang="ja-JP" altLang="en-US" sz="1600" smtClean="0">
                          <a:ea typeface="IPAexゴシック" panose="020B0500000000000000" pitchFamily="50" charset="-128"/>
                        </a:rPr>
                        <a:t>を用いたスイッチの管理，制御</a:t>
                      </a:r>
                      <a:endParaRPr lang="en-US" altLang="ja-JP" sz="1600" smtClean="0">
                        <a:ea typeface="IPAexゴシック" panose="020B0500000000000000" pitchFamily="50" charset="-128"/>
                      </a:endParaRPr>
                    </a:p>
                    <a:p>
                      <a:pPr marL="0" lvl="0" indent="0" algn="l">
                        <a:buFont typeface="Arial" panose="020B0604020202020204" pitchFamily="34" charset="0"/>
                        <a:buNone/>
                      </a:pPr>
                      <a:r>
                        <a:rPr lang="en-US" altLang="ja-JP" sz="1600" smtClean="0">
                          <a:ea typeface="IPAexゴシック" panose="020B0500000000000000" pitchFamily="50" charset="-128"/>
                        </a:rPr>
                        <a:t>Web </a:t>
                      </a:r>
                      <a:r>
                        <a:rPr lang="ja-JP" altLang="en-US" sz="1600" smtClean="0">
                          <a:ea typeface="IPAexゴシック" panose="020B0500000000000000" pitchFamily="50" charset="-128"/>
                        </a:rPr>
                        <a:t>サーバ（管理用 </a:t>
                      </a:r>
                      <a:r>
                        <a:rPr lang="en-US" altLang="ja-JP" sz="1600" smtClean="0">
                          <a:ea typeface="IPAexゴシック" panose="020B0500000000000000" pitchFamily="50" charset="-128"/>
                        </a:rPr>
                        <a:t>Web </a:t>
                      </a:r>
                      <a:r>
                        <a:rPr lang="ja-JP" altLang="en-US" sz="1600" smtClean="0">
                          <a:ea typeface="IPAexゴシック" panose="020B0500000000000000" pitchFamily="50" charset="-128"/>
                        </a:rPr>
                        <a:t>インターフェース）</a:t>
                      </a:r>
                    </a:p>
                  </a:txBody>
                  <a:tcPr/>
                </a:tc>
                <a:tc>
                  <a:txBody>
                    <a:bodyPr/>
                    <a:lstStyle/>
                    <a:p>
                      <a:pPr marL="0" indent="0">
                        <a:buFont typeface="Arial" panose="020B0604020202020204" pitchFamily="34" charset="0"/>
                        <a:buNone/>
                      </a:pPr>
                      <a:r>
                        <a:rPr kumimoji="1" lang="en-US" altLang="ja-JP" sz="1600" smtClean="0">
                          <a:ea typeface="IPAexゴシック" panose="020B0500000000000000" pitchFamily="50" charset="-128"/>
                        </a:rPr>
                        <a:t>NW </a:t>
                      </a:r>
                      <a:r>
                        <a:rPr kumimoji="1" lang="ja-JP" altLang="en-US" sz="1600" smtClean="0">
                          <a:ea typeface="IPAexゴシック" panose="020B0500000000000000" pitchFamily="50" charset="-128"/>
                        </a:rPr>
                        <a:t>管理スライス，</a:t>
                      </a:r>
                      <a:r>
                        <a:rPr kumimoji="1" lang="en-US" altLang="ja-JP" sz="1600" smtClean="0">
                          <a:ea typeface="IPAexゴシック" panose="020B0500000000000000" pitchFamily="50" charset="-128"/>
                        </a:rPr>
                        <a:t/>
                      </a:r>
                      <a:br>
                        <a:rPr kumimoji="1" lang="en-US" altLang="ja-JP" sz="1600" smtClean="0">
                          <a:ea typeface="IPAexゴシック" panose="020B0500000000000000" pitchFamily="50" charset="-128"/>
                        </a:rPr>
                      </a:br>
                      <a:r>
                        <a:rPr kumimoji="1" lang="en-US" altLang="ja-JP" sz="1600" smtClean="0">
                          <a:ea typeface="IPAexゴシック" panose="020B0500000000000000" pitchFamily="50" charset="-128"/>
                        </a:rPr>
                        <a:t>VM </a:t>
                      </a:r>
                      <a:r>
                        <a:rPr kumimoji="1" lang="ja-JP" altLang="en-US" sz="1600" smtClean="0">
                          <a:ea typeface="IPAexゴシック" panose="020B0500000000000000" pitchFamily="50" charset="-128"/>
                        </a:rPr>
                        <a:t>管理スライス</a:t>
                      </a:r>
                      <a:endParaRPr kumimoji="1" lang="en-US" altLang="ja-JP" sz="1600" smtClean="0">
                        <a:ea typeface="IPAexゴシック" panose="020B0500000000000000" pitchFamily="50" charset="-128"/>
                      </a:endParaRPr>
                    </a:p>
                  </a:txBody>
                  <a:tcPr/>
                </a:tc>
                <a:extLst>
                  <a:ext uri="{0D108BD9-81ED-4DB2-BD59-A6C34878D82A}">
                    <a16:rowId xmlns:a16="http://schemas.microsoft.com/office/drawing/2014/main" xmlns="" val="655945837"/>
                  </a:ext>
                </a:extLst>
              </a:tr>
              <a:tr h="370840">
                <a:tc>
                  <a:txBody>
                    <a:bodyPr/>
                    <a:lstStyle/>
                    <a:p>
                      <a:r>
                        <a:rPr kumimoji="1" lang="ja-JP" altLang="en-US" sz="1600" smtClean="0">
                          <a:ea typeface="IPAexゴシック" panose="020B0500000000000000" pitchFamily="50" charset="-128"/>
                        </a:rPr>
                        <a:t>管理用端末</a:t>
                      </a:r>
                      <a:endParaRPr kumimoji="1" lang="ja-JP" altLang="en-US" sz="1600">
                        <a:ea typeface="IPAexゴシック" panose="020B0500000000000000" pitchFamily="50" charset="-128"/>
                      </a:endParaRPr>
                    </a:p>
                  </a:txBody>
                  <a:tcPr/>
                </a:tc>
                <a:tc>
                  <a:txBody>
                    <a:bodyPr/>
                    <a:lstStyle/>
                    <a:p>
                      <a:pPr marL="0" indent="0">
                        <a:buFont typeface="Arial" panose="020B0604020202020204" pitchFamily="34" charset="0"/>
                        <a:buNone/>
                      </a:pPr>
                      <a:r>
                        <a:rPr kumimoji="1" lang="ja-JP" altLang="en-US" sz="1600" smtClean="0">
                          <a:ea typeface="IPAexゴシック" panose="020B0500000000000000" pitchFamily="50" charset="-128"/>
                        </a:rPr>
                        <a:t>管理用</a:t>
                      </a:r>
                      <a:r>
                        <a:rPr kumimoji="1" lang="en-US" altLang="ja-JP" sz="1600" smtClean="0">
                          <a:ea typeface="IPAexゴシック" panose="020B0500000000000000" pitchFamily="50" charset="-128"/>
                        </a:rPr>
                        <a:t>Web</a:t>
                      </a:r>
                      <a:r>
                        <a:rPr kumimoji="1" lang="ja-JP" altLang="en-US" sz="1600" smtClean="0">
                          <a:ea typeface="IPAexゴシック" panose="020B0500000000000000" pitchFamily="50" charset="-128"/>
                        </a:rPr>
                        <a:t>インターフェースにより</a:t>
                      </a:r>
                      <a:r>
                        <a:rPr kumimoji="1" lang="en-US" altLang="ja-JP" sz="1600" smtClean="0">
                          <a:ea typeface="IPAexゴシック" panose="020B0500000000000000" pitchFamily="50" charset="-128"/>
                        </a:rPr>
                        <a:t>NW</a:t>
                      </a:r>
                      <a:r>
                        <a:rPr kumimoji="1" lang="ja-JP" altLang="en-US" sz="1600" smtClean="0">
                          <a:ea typeface="IPAexゴシック" panose="020B0500000000000000" pitchFamily="50" charset="-128"/>
                        </a:rPr>
                        <a:t>の状態を確認</a:t>
                      </a:r>
                      <a:endParaRPr kumimoji="1" lang="ja-JP" altLang="en-US" sz="1600">
                        <a:ea typeface="IPAexゴシック" panose="020B0500000000000000" pitchFamily="50" charset="-128"/>
                      </a:endParaRPr>
                    </a:p>
                  </a:txBody>
                  <a:tcPr/>
                </a:tc>
                <a:tc>
                  <a:txBody>
                    <a:bodyPr/>
                    <a:lstStyle/>
                    <a:p>
                      <a:r>
                        <a:rPr kumimoji="1" lang="en-US" altLang="ja-JP" sz="1600" smtClean="0">
                          <a:ea typeface="IPAexゴシック" panose="020B0500000000000000" pitchFamily="50" charset="-128"/>
                        </a:rPr>
                        <a:t>NW </a:t>
                      </a:r>
                      <a:r>
                        <a:rPr kumimoji="1" lang="ja-JP" altLang="en-US" sz="1600" smtClean="0">
                          <a:ea typeface="IPAexゴシック" panose="020B0500000000000000" pitchFamily="50" charset="-128"/>
                        </a:rPr>
                        <a:t>管理スライス</a:t>
                      </a:r>
                      <a:endParaRPr kumimoji="1" lang="ja-JP" altLang="en-US" sz="1600">
                        <a:ea typeface="IPAexゴシック" panose="020B0500000000000000" pitchFamily="50" charset="-128"/>
                      </a:endParaRPr>
                    </a:p>
                  </a:txBody>
                  <a:tcPr/>
                </a:tc>
                <a:extLst>
                  <a:ext uri="{0D108BD9-81ED-4DB2-BD59-A6C34878D82A}">
                    <a16:rowId xmlns:a16="http://schemas.microsoft.com/office/drawing/2014/main" xmlns="" val="2820545296"/>
                  </a:ext>
                </a:extLst>
              </a:tr>
              <a:tr h="370840">
                <a:tc>
                  <a:txBody>
                    <a:bodyPr/>
                    <a:lstStyle/>
                    <a:p>
                      <a:r>
                        <a:rPr kumimoji="1" lang="ja-JP" altLang="en-US" sz="1600" smtClean="0">
                          <a:ea typeface="IPAexゴシック" panose="020B0500000000000000" pitchFamily="50" charset="-128"/>
                        </a:rPr>
                        <a:t>ユーザ端末</a:t>
                      </a:r>
                      <a:endParaRPr kumimoji="1" lang="ja-JP" altLang="en-US" sz="1600">
                        <a:ea typeface="IPAexゴシック" panose="020B0500000000000000" pitchFamily="50" charset="-128"/>
                      </a:endParaRPr>
                    </a:p>
                  </a:txBody>
                  <a:tcPr/>
                </a:tc>
                <a:tc>
                  <a:txBody>
                    <a:bodyPr/>
                    <a:lstStyle/>
                    <a:p>
                      <a:pPr marL="0" indent="0">
                        <a:buFont typeface="Arial" panose="020B0604020202020204" pitchFamily="34" charset="0"/>
                        <a:buNone/>
                      </a:pPr>
                      <a:r>
                        <a:rPr kumimoji="1" lang="ja-JP" altLang="en-US" sz="1600" smtClean="0">
                          <a:ea typeface="IPAexゴシック" panose="020B0500000000000000" pitchFamily="50" charset="-128"/>
                        </a:rPr>
                        <a:t>ユーザ用 </a:t>
                      </a:r>
                      <a:r>
                        <a:rPr kumimoji="1" lang="en-US" altLang="ja-JP" sz="1600" smtClean="0">
                          <a:ea typeface="IPAexゴシック" panose="020B0500000000000000" pitchFamily="50" charset="-128"/>
                        </a:rPr>
                        <a:t>Web </a:t>
                      </a:r>
                      <a:r>
                        <a:rPr kumimoji="1" lang="ja-JP" altLang="en-US" sz="1600" smtClean="0">
                          <a:ea typeface="IPAexゴシック" panose="020B0500000000000000" pitchFamily="50" charset="-128"/>
                        </a:rPr>
                        <a:t>インターフェースによりコンテナ要求</a:t>
                      </a:r>
                      <a:endParaRPr kumimoji="1" lang="en-US" altLang="ja-JP" sz="1600" smtClean="0">
                        <a:ea typeface="IPAexゴシック" panose="020B0500000000000000" pitchFamily="50" charset="-128"/>
                      </a:endParaRPr>
                    </a:p>
                    <a:p>
                      <a:pPr marL="0" indent="0">
                        <a:buFont typeface="Arial" panose="020B0604020202020204" pitchFamily="34" charset="0"/>
                        <a:buNone/>
                      </a:pPr>
                      <a:r>
                        <a:rPr kumimoji="1" lang="en-US" altLang="ja-JP" sz="1600" smtClean="0">
                          <a:ea typeface="IPAexゴシック" panose="020B0500000000000000" pitchFamily="50" charset="-128"/>
                        </a:rPr>
                        <a:t>SSH </a:t>
                      </a:r>
                      <a:r>
                        <a:rPr kumimoji="1" lang="ja-JP" altLang="en-US" sz="1600" smtClean="0">
                          <a:ea typeface="IPAexゴシック" panose="020B0500000000000000" pitchFamily="50" charset="-128"/>
                        </a:rPr>
                        <a:t>コマンドによるコンテナ操作</a:t>
                      </a:r>
                    </a:p>
                  </a:txBody>
                  <a:tcPr/>
                </a:tc>
                <a:tc>
                  <a:txBody>
                    <a:bodyPr/>
                    <a:lstStyle/>
                    <a:p>
                      <a:r>
                        <a:rPr kumimoji="1" lang="ja-JP" altLang="en-US" sz="1600" smtClean="0">
                          <a:ea typeface="IPAexゴシック" panose="020B0500000000000000" pitchFamily="50" charset="-128"/>
                        </a:rPr>
                        <a:t>プライベートスライス</a:t>
                      </a:r>
                      <a:endParaRPr kumimoji="1" lang="ja-JP" altLang="en-US" sz="1600">
                        <a:ea typeface="IPAexゴシック" panose="020B0500000000000000" pitchFamily="50" charset="-128"/>
                      </a:endParaRPr>
                    </a:p>
                  </a:txBody>
                  <a:tcPr/>
                </a:tc>
                <a:extLst>
                  <a:ext uri="{0D108BD9-81ED-4DB2-BD59-A6C34878D82A}">
                    <a16:rowId xmlns:a16="http://schemas.microsoft.com/office/drawing/2014/main" xmlns="" val="2594034122"/>
                  </a:ext>
                </a:extLst>
              </a:tr>
              <a:tr h="370840">
                <a:tc>
                  <a:txBody>
                    <a:bodyPr/>
                    <a:lstStyle/>
                    <a:p>
                      <a:r>
                        <a:rPr kumimoji="1" lang="en-US" altLang="ja-JP" sz="1600" smtClean="0">
                          <a:ea typeface="IPAexゴシック" panose="020B0500000000000000" pitchFamily="50" charset="-128"/>
                        </a:rPr>
                        <a:t>VM </a:t>
                      </a:r>
                      <a:r>
                        <a:rPr kumimoji="1" lang="ja-JP" altLang="en-US" sz="1600" smtClean="0">
                          <a:ea typeface="IPAexゴシック" panose="020B0500000000000000" pitchFamily="50" charset="-128"/>
                        </a:rPr>
                        <a:t>マネージャ</a:t>
                      </a:r>
                      <a:endParaRPr kumimoji="1" lang="ja-JP" altLang="en-US" sz="1600">
                        <a:ea typeface="IPAexゴシック" panose="020B0500000000000000"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600" smtClean="0">
                          <a:ea typeface="IPAexゴシック" panose="020B0500000000000000" pitchFamily="50" charset="-128"/>
                        </a:rPr>
                        <a:t>Web </a:t>
                      </a:r>
                      <a:r>
                        <a:rPr lang="ja-JP" altLang="en-US" sz="1600" smtClean="0">
                          <a:ea typeface="IPAexゴシック" panose="020B0500000000000000" pitchFamily="50" charset="-128"/>
                        </a:rPr>
                        <a:t>サーバ（管理用</a:t>
                      </a:r>
                      <a:r>
                        <a:rPr lang="en-US" altLang="ja-JP" sz="1600" smtClean="0">
                          <a:ea typeface="IPAexゴシック" panose="020B0500000000000000" pitchFamily="50" charset="-128"/>
                        </a:rPr>
                        <a:t>Web</a:t>
                      </a:r>
                      <a:r>
                        <a:rPr lang="ja-JP" altLang="en-US" sz="1600" smtClean="0">
                          <a:ea typeface="IPAexゴシック" panose="020B0500000000000000" pitchFamily="50" charset="-128"/>
                        </a:rPr>
                        <a:t>インターフェース）</a:t>
                      </a:r>
                    </a:p>
                    <a:p>
                      <a:pPr marL="0" indent="0">
                        <a:buFont typeface="Arial" panose="020B0604020202020204" pitchFamily="34" charset="0"/>
                        <a:buNone/>
                      </a:pPr>
                      <a:r>
                        <a:rPr kumimoji="1" lang="en-US" altLang="ja-JP" sz="1600" smtClean="0">
                          <a:ea typeface="IPAexゴシック" panose="020B0500000000000000" pitchFamily="50" charset="-128"/>
                        </a:rPr>
                        <a:t>IP </a:t>
                      </a:r>
                      <a:r>
                        <a:rPr kumimoji="1" lang="ja-JP" altLang="en-US" sz="1600" smtClean="0">
                          <a:ea typeface="IPAexゴシック" panose="020B0500000000000000" pitchFamily="50" charset="-128"/>
                        </a:rPr>
                        <a:t>アドレス管理</a:t>
                      </a:r>
                      <a:endParaRPr kumimoji="1" lang="en-US" altLang="ja-JP" sz="1600" smtClean="0">
                        <a:ea typeface="IPAexゴシック" panose="020B0500000000000000" pitchFamily="50" charset="-128"/>
                      </a:endParaRPr>
                    </a:p>
                    <a:p>
                      <a:pPr marL="0" indent="0">
                        <a:buFont typeface="Arial" panose="020B0604020202020204" pitchFamily="34" charset="0"/>
                        <a:buNone/>
                      </a:pPr>
                      <a:r>
                        <a:rPr kumimoji="1" lang="en-US" altLang="ja-JP" sz="1600" smtClean="0">
                          <a:ea typeface="IPAexゴシック" panose="020B0500000000000000" pitchFamily="50" charset="-128"/>
                        </a:rPr>
                        <a:t>VM </a:t>
                      </a:r>
                      <a:r>
                        <a:rPr kumimoji="1" lang="ja-JP" altLang="en-US" sz="1600" smtClean="0">
                          <a:ea typeface="IPAexゴシック" panose="020B0500000000000000" pitchFamily="50" charset="-128"/>
                        </a:rPr>
                        <a:t>サーバにコンテナの制御を要求</a:t>
                      </a:r>
                      <a:endParaRPr kumimoji="1" lang="en-US" altLang="ja-JP" sz="1600" smtClean="0">
                        <a:ea typeface="IPAexゴシック" panose="020B0500000000000000" pitchFamily="50" charset="-128"/>
                      </a:endParaRPr>
                    </a:p>
                    <a:p>
                      <a:pPr marL="0" indent="0">
                        <a:buFont typeface="Arial" panose="020B0604020202020204" pitchFamily="34" charset="0"/>
                        <a:buNone/>
                      </a:pPr>
                      <a:r>
                        <a:rPr kumimoji="1" lang="ja-JP" altLang="en-US" sz="1600" smtClean="0">
                          <a:ea typeface="IPAexゴシック" panose="020B0500000000000000" pitchFamily="50" charset="-128"/>
                        </a:rPr>
                        <a:t>コントローラにスライス追加を要求</a:t>
                      </a:r>
                      <a:endParaRPr kumimoji="1" lang="ja-JP" altLang="en-US" sz="1600">
                        <a:ea typeface="IPAexゴシック" panose="020B0500000000000000" pitchFamily="50" charset="-128"/>
                      </a:endParaRPr>
                    </a:p>
                  </a:txBody>
                  <a:tcPr/>
                </a:tc>
                <a:tc>
                  <a:txBody>
                    <a:bodyPr/>
                    <a:lstStyle/>
                    <a:p>
                      <a:r>
                        <a:rPr kumimoji="1" lang="en-US" altLang="ja-JP" sz="1600" smtClean="0">
                          <a:ea typeface="IPAexゴシック" panose="020B0500000000000000" pitchFamily="50" charset="-128"/>
                        </a:rPr>
                        <a:t>VM </a:t>
                      </a:r>
                      <a:r>
                        <a:rPr kumimoji="1" lang="ja-JP" altLang="en-US" sz="1600" smtClean="0">
                          <a:ea typeface="IPAexゴシック" panose="020B0500000000000000" pitchFamily="50" charset="-128"/>
                        </a:rPr>
                        <a:t>管理スライス，</a:t>
                      </a:r>
                      <a:r>
                        <a:rPr kumimoji="1" lang="en-US" altLang="ja-JP" sz="1600" smtClean="0">
                          <a:ea typeface="IPAexゴシック" panose="020B0500000000000000" pitchFamily="50" charset="-128"/>
                        </a:rPr>
                        <a:t/>
                      </a:r>
                      <a:br>
                        <a:rPr kumimoji="1" lang="en-US" altLang="ja-JP" sz="1600" smtClean="0">
                          <a:ea typeface="IPAexゴシック" panose="020B0500000000000000" pitchFamily="50" charset="-128"/>
                        </a:rPr>
                      </a:br>
                      <a:r>
                        <a:rPr kumimoji="1" lang="ja-JP" altLang="en-US" sz="1600" smtClean="0">
                          <a:ea typeface="IPAexゴシック" panose="020B0500000000000000" pitchFamily="50" charset="-128"/>
                        </a:rPr>
                        <a:t>プライベートスライス</a:t>
                      </a:r>
                      <a:endParaRPr kumimoji="1" lang="ja-JP" altLang="en-US" sz="1600">
                        <a:ea typeface="IPAexゴシック" panose="020B0500000000000000" pitchFamily="50" charset="-128"/>
                      </a:endParaRPr>
                    </a:p>
                  </a:txBody>
                  <a:tcPr/>
                </a:tc>
                <a:extLst>
                  <a:ext uri="{0D108BD9-81ED-4DB2-BD59-A6C34878D82A}">
                    <a16:rowId xmlns:a16="http://schemas.microsoft.com/office/drawing/2014/main" xmlns="" val="2020072293"/>
                  </a:ext>
                </a:extLst>
              </a:tr>
              <a:tr h="370840">
                <a:tc>
                  <a:txBody>
                    <a:bodyPr/>
                    <a:lstStyle/>
                    <a:p>
                      <a:r>
                        <a:rPr kumimoji="1" lang="en-US" altLang="ja-JP" sz="1600" smtClean="0">
                          <a:ea typeface="IPAexゴシック" panose="020B0500000000000000" pitchFamily="50" charset="-128"/>
                        </a:rPr>
                        <a:t>VM </a:t>
                      </a:r>
                      <a:r>
                        <a:rPr kumimoji="1" lang="ja-JP" altLang="en-US" sz="1600" smtClean="0">
                          <a:ea typeface="IPAexゴシック" panose="020B0500000000000000" pitchFamily="50" charset="-128"/>
                        </a:rPr>
                        <a:t>サーバ</a:t>
                      </a:r>
                      <a:endParaRPr kumimoji="1" lang="ja-JP" altLang="en-US" sz="1600">
                        <a:ea typeface="IPAexゴシック" panose="020B0500000000000000"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600" smtClean="0">
                          <a:ea typeface="IPAexゴシック" panose="020B0500000000000000" pitchFamily="50" charset="-128"/>
                        </a:rPr>
                        <a:t>Web </a:t>
                      </a:r>
                      <a:r>
                        <a:rPr lang="ja-JP" altLang="en-US" sz="1600" smtClean="0">
                          <a:ea typeface="IPAexゴシック" panose="020B0500000000000000" pitchFamily="50" charset="-128"/>
                        </a:rPr>
                        <a:t>サーバ（コンテナの制御命令受信用）</a:t>
                      </a:r>
                      <a:endParaRPr lang="en-US" altLang="ja-JP" sz="1600" smtClean="0">
                        <a:ea typeface="IPAexゴシック"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ja-JP" altLang="en-US" sz="1600" smtClean="0">
                          <a:ea typeface="IPAexゴシック" panose="020B0500000000000000" pitchFamily="50" charset="-128"/>
                        </a:rPr>
                        <a:t>コンテナの制御</a:t>
                      </a:r>
                    </a:p>
                  </a:txBody>
                  <a:tcPr/>
                </a:tc>
                <a:tc>
                  <a:txBody>
                    <a:bodyPr/>
                    <a:lstStyle/>
                    <a:p>
                      <a:r>
                        <a:rPr kumimoji="1" lang="en-US" altLang="ja-JP" sz="1600" smtClean="0">
                          <a:ea typeface="IPAexゴシック" panose="020B0500000000000000" pitchFamily="50" charset="-128"/>
                        </a:rPr>
                        <a:t>VM </a:t>
                      </a:r>
                      <a:r>
                        <a:rPr kumimoji="1" lang="ja-JP" altLang="en-US" sz="1600" smtClean="0">
                          <a:ea typeface="IPAexゴシック" panose="020B0500000000000000" pitchFamily="50" charset="-128"/>
                        </a:rPr>
                        <a:t>管理スライス</a:t>
                      </a:r>
                      <a:endParaRPr kumimoji="1" lang="ja-JP" altLang="en-US" sz="1600">
                        <a:ea typeface="IPAexゴシック" panose="020B0500000000000000" pitchFamily="50" charset="-128"/>
                      </a:endParaRPr>
                    </a:p>
                  </a:txBody>
                  <a:tcPr/>
                </a:tc>
                <a:extLst>
                  <a:ext uri="{0D108BD9-81ED-4DB2-BD59-A6C34878D82A}">
                    <a16:rowId xmlns:a16="http://schemas.microsoft.com/office/drawing/2014/main" xmlns="" val="1125736534"/>
                  </a:ext>
                </a:extLst>
              </a:tr>
              <a:tr h="370840">
                <a:tc>
                  <a:txBody>
                    <a:bodyPr/>
                    <a:lstStyle/>
                    <a:p>
                      <a:r>
                        <a:rPr kumimoji="1" lang="ja-JP" altLang="en-US" sz="1600" smtClean="0">
                          <a:ea typeface="IPAexゴシック" panose="020B0500000000000000" pitchFamily="50" charset="-128"/>
                        </a:rPr>
                        <a:t>コンテナ</a:t>
                      </a:r>
                      <a:endParaRPr kumimoji="1" lang="ja-JP" altLang="en-US" sz="1600">
                        <a:ea typeface="IPAexゴシック" panose="020B0500000000000000" pitchFamily="50" charset="-128"/>
                      </a:endParaRPr>
                    </a:p>
                  </a:txBody>
                  <a:tcPr/>
                </a:tc>
                <a:tc>
                  <a:txBody>
                    <a:bodyPr/>
                    <a:lstStyle/>
                    <a:p>
                      <a:pPr marL="0" indent="0">
                        <a:buFont typeface="Arial" panose="020B0604020202020204" pitchFamily="34" charset="0"/>
                        <a:buNone/>
                      </a:pPr>
                      <a:r>
                        <a:rPr kumimoji="1" lang="en-US" altLang="ja-JP" sz="1600" smtClean="0">
                          <a:ea typeface="IPAexゴシック" panose="020B0500000000000000" pitchFamily="50" charset="-128"/>
                        </a:rPr>
                        <a:t>SSH </a:t>
                      </a:r>
                      <a:r>
                        <a:rPr kumimoji="1" lang="ja-JP" altLang="en-US" sz="1600" smtClean="0">
                          <a:ea typeface="IPAexゴシック" panose="020B0500000000000000" pitchFamily="50" charset="-128"/>
                        </a:rPr>
                        <a:t>や </a:t>
                      </a:r>
                      <a:r>
                        <a:rPr kumimoji="1" lang="en-US" altLang="ja-JP" sz="1600" smtClean="0">
                          <a:ea typeface="IPAexゴシック" panose="020B0500000000000000" pitchFamily="50" charset="-128"/>
                        </a:rPr>
                        <a:t>Web </a:t>
                      </a:r>
                      <a:r>
                        <a:rPr kumimoji="1" lang="ja-JP" altLang="en-US" sz="1600" smtClean="0">
                          <a:ea typeface="IPAexゴシック" panose="020B0500000000000000" pitchFamily="50" charset="-128"/>
                        </a:rPr>
                        <a:t>サーバ機能など</a:t>
                      </a:r>
                      <a:endParaRPr kumimoji="1" lang="ja-JP" altLang="en-US" sz="1600">
                        <a:ea typeface="IPAexゴシック" panose="020B0500000000000000" pitchFamily="50" charset="-128"/>
                      </a:endParaRPr>
                    </a:p>
                  </a:txBody>
                  <a:tcPr/>
                </a:tc>
                <a:tc>
                  <a:txBody>
                    <a:bodyPr/>
                    <a:lstStyle/>
                    <a:p>
                      <a:r>
                        <a:rPr kumimoji="1" lang="ja-JP" altLang="en-US" sz="1600" dirty="0" smtClean="0">
                          <a:ea typeface="IPAexゴシック" panose="020B0500000000000000" pitchFamily="50" charset="-128"/>
                        </a:rPr>
                        <a:t>プライベートスライス</a:t>
                      </a:r>
                      <a:endParaRPr kumimoji="1" lang="ja-JP" altLang="en-US" sz="1600" dirty="0">
                        <a:ea typeface="IPAexゴシック" panose="020B0500000000000000" pitchFamily="50" charset="-128"/>
                      </a:endParaRPr>
                    </a:p>
                  </a:txBody>
                  <a:tcPr/>
                </a:tc>
                <a:extLst>
                  <a:ext uri="{0D108BD9-81ED-4DB2-BD59-A6C34878D82A}">
                    <a16:rowId xmlns:a16="http://schemas.microsoft.com/office/drawing/2014/main" xmlns="" val="1759134028"/>
                  </a:ext>
                </a:extLst>
              </a:tr>
            </a:tbl>
          </a:graphicData>
        </a:graphic>
      </p:graphicFrame>
    </p:spTree>
    <p:extLst>
      <p:ext uri="{BB962C8B-B14F-4D97-AF65-F5344CB8AC3E}">
        <p14:creationId xmlns:p14="http://schemas.microsoft.com/office/powerpoint/2010/main" val="33104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1.4 </a:t>
            </a:r>
            <a:r>
              <a:rPr kumimoji="1" lang="ja-JP" altLang="en-US" smtClean="0"/>
              <a:t>スライス</a:t>
            </a:r>
            <a:endParaRPr kumimoji="1" lang="ja-JP" altLang="en-US"/>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altLang="ja-JP" b="1" smtClean="0"/>
              <a:t>NW </a:t>
            </a:r>
            <a:r>
              <a:rPr lang="ja-JP" altLang="en-US" b="1" smtClean="0"/>
              <a:t>管理スライス</a:t>
            </a:r>
            <a:endParaRPr lang="en-US" altLang="ja-JP" b="1" smtClean="0"/>
          </a:p>
          <a:p>
            <a:pPr marL="533400" lvl="1" indent="-266700"/>
            <a:r>
              <a:rPr lang="ja-JP" altLang="en-US" smtClean="0"/>
              <a:t>コントローラ，管理用端末が所属</a:t>
            </a:r>
            <a:endParaRPr lang="en-US" altLang="ja-JP" smtClean="0"/>
          </a:p>
          <a:p>
            <a:pPr marL="533400" lvl="1" indent="-266700"/>
            <a:r>
              <a:rPr lang="ja-JP" altLang="en-US" smtClean="0"/>
              <a:t>管理用</a:t>
            </a:r>
            <a:r>
              <a:rPr lang="ja-JP" altLang="en-US"/>
              <a:t>端末</a:t>
            </a:r>
            <a:r>
              <a:rPr lang="ja-JP" altLang="en-US" smtClean="0"/>
              <a:t>がネットワークのトポロジ情報を</a:t>
            </a:r>
            <a:r>
              <a:rPr lang="en-US" altLang="ja-JP" smtClean="0"/>
              <a:t/>
            </a:r>
            <a:br>
              <a:rPr lang="en-US" altLang="ja-JP" smtClean="0"/>
            </a:br>
            <a:r>
              <a:rPr lang="ja-JP" altLang="en-US" smtClean="0"/>
              <a:t>コントローラから取得するために利用</a:t>
            </a:r>
            <a:endParaRPr lang="en-US" altLang="ja-JP" smtClean="0"/>
          </a:p>
          <a:p>
            <a:pPr marL="0" indent="0">
              <a:buNone/>
            </a:pPr>
            <a:r>
              <a:rPr lang="en-US" altLang="ja-JP" b="1" smtClean="0"/>
              <a:t>VM </a:t>
            </a:r>
            <a:r>
              <a:rPr lang="ja-JP" altLang="en-US" b="1" smtClean="0"/>
              <a:t>管理スライス</a:t>
            </a:r>
            <a:endParaRPr lang="en-US" altLang="ja-JP" b="1" smtClean="0"/>
          </a:p>
          <a:p>
            <a:pPr marL="533400" lvl="1" indent="-266700"/>
            <a:r>
              <a:rPr lang="ja-JP" altLang="en-US" smtClean="0"/>
              <a:t>コントローラ，</a:t>
            </a:r>
            <a:r>
              <a:rPr lang="en-US" altLang="ja-JP" smtClean="0"/>
              <a:t>VM </a:t>
            </a:r>
            <a:r>
              <a:rPr lang="ja-JP" altLang="en-US" smtClean="0"/>
              <a:t>マネージャ，</a:t>
            </a:r>
            <a:r>
              <a:rPr lang="en-US" altLang="ja-JP" smtClean="0"/>
              <a:t>VM </a:t>
            </a:r>
            <a:r>
              <a:rPr lang="ja-JP" altLang="en-US" smtClean="0"/>
              <a:t>サーバが所属</a:t>
            </a:r>
            <a:endParaRPr lang="en-US" altLang="ja-JP" smtClean="0"/>
          </a:p>
          <a:p>
            <a:pPr marL="533400" lvl="1" indent="-266700"/>
            <a:r>
              <a:rPr lang="en-US" altLang="ja-JP" smtClean="0"/>
              <a:t>VM </a:t>
            </a:r>
            <a:r>
              <a:rPr lang="ja-JP" altLang="en-US" smtClean="0"/>
              <a:t>マネージャがコンテナの作成を </a:t>
            </a:r>
            <a:r>
              <a:rPr lang="en-US" altLang="ja-JP" smtClean="0"/>
              <a:t>VM </a:t>
            </a:r>
            <a:r>
              <a:rPr lang="ja-JP" altLang="en-US" smtClean="0"/>
              <a:t>サーバに，</a:t>
            </a:r>
            <a:r>
              <a:rPr lang="en-US" altLang="ja-JP" smtClean="0"/>
              <a:t/>
            </a:r>
            <a:br>
              <a:rPr lang="en-US" altLang="ja-JP" smtClean="0"/>
            </a:br>
            <a:r>
              <a:rPr lang="ja-JP" altLang="en-US" smtClean="0"/>
              <a:t>スライスの作成をコントローラに要求するために利用</a:t>
            </a:r>
            <a:endParaRPr lang="en-US" altLang="ja-JP" smtClean="0"/>
          </a:p>
          <a:p>
            <a:pPr marL="0" indent="0">
              <a:buNone/>
            </a:pPr>
            <a:r>
              <a:rPr lang="ja-JP" altLang="en-US" b="1" smtClean="0"/>
              <a:t>プライベートスライス</a:t>
            </a:r>
            <a:endParaRPr lang="en-US" altLang="ja-JP" b="1" smtClean="0"/>
          </a:p>
          <a:p>
            <a:pPr marL="533400" lvl="1" indent="-266700"/>
            <a:r>
              <a:rPr lang="ja-JP" altLang="en-US" smtClean="0"/>
              <a:t>ユーザ端末，</a:t>
            </a:r>
            <a:r>
              <a:rPr lang="en-US" altLang="ja-JP" smtClean="0"/>
              <a:t>VM </a:t>
            </a:r>
            <a:r>
              <a:rPr lang="ja-JP" altLang="en-US" smtClean="0"/>
              <a:t>マネージャ，コンテナが所属</a:t>
            </a:r>
            <a:endParaRPr lang="en-US" altLang="ja-JP" smtClean="0"/>
          </a:p>
          <a:p>
            <a:pPr marL="533400" lvl="1" indent="-266700"/>
            <a:r>
              <a:rPr lang="ja-JP" altLang="en-US" smtClean="0"/>
              <a:t>ユーザ</a:t>
            </a:r>
            <a:r>
              <a:rPr lang="ja-JP" altLang="en-US"/>
              <a:t>端末</a:t>
            </a:r>
            <a:r>
              <a:rPr lang="ja-JP" altLang="en-US" smtClean="0"/>
              <a:t>ごとに作成されるプライベートネットワーク</a:t>
            </a:r>
            <a:endParaRPr lang="en-US" altLang="ja-JP" smtClean="0"/>
          </a:p>
          <a:p>
            <a:pPr marL="533400" lvl="1" indent="-266700"/>
            <a:r>
              <a:rPr lang="ja-JP" altLang="en-US"/>
              <a:t>ユーザ</a:t>
            </a:r>
            <a:r>
              <a:rPr lang="ja-JP" altLang="en-US" smtClean="0"/>
              <a:t>が</a:t>
            </a:r>
            <a:r>
              <a:rPr lang="ja-JP" altLang="en-US"/>
              <a:t>コンテナ</a:t>
            </a:r>
            <a:r>
              <a:rPr lang="ja-JP" altLang="en-US" smtClean="0"/>
              <a:t>を</a:t>
            </a:r>
            <a:r>
              <a:rPr lang="ja-JP" altLang="en-US"/>
              <a:t>利用</a:t>
            </a:r>
            <a:r>
              <a:rPr lang="ja-JP" altLang="en-US" smtClean="0"/>
              <a:t>するために利用</a:t>
            </a:r>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6</a:t>
            </a:fld>
            <a:endParaRPr kumimoji="1" lang="ja-JP" altLang="en-US"/>
          </a:p>
        </p:txBody>
      </p:sp>
    </p:spTree>
    <p:extLst>
      <p:ext uri="{BB962C8B-B14F-4D97-AF65-F5344CB8AC3E}">
        <p14:creationId xmlns:p14="http://schemas.microsoft.com/office/powerpoint/2010/main" val="344145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 </a:t>
            </a:r>
            <a:r>
              <a:rPr kumimoji="1" lang="ja-JP" altLang="en-US" smtClean="0"/>
              <a:t>デモ内容</a:t>
            </a:r>
            <a:endParaRPr kumimoji="1" lang="ja-JP" altLang="en-US"/>
          </a:p>
        </p:txBody>
      </p:sp>
      <p:sp>
        <p:nvSpPr>
          <p:cNvPr id="3" name="コンテンツ プレースホルダー 2"/>
          <p:cNvSpPr>
            <a:spLocks noGrp="1"/>
          </p:cNvSpPr>
          <p:nvPr>
            <p:ph idx="1"/>
          </p:nvPr>
        </p:nvSpPr>
        <p:spPr/>
        <p:txBody>
          <a:bodyPr>
            <a:normAutofit fontScale="70000" lnSpcReduction="20000"/>
          </a:bodyPr>
          <a:lstStyle/>
          <a:p>
            <a:pPr marL="457200" indent="-457200">
              <a:buFont typeface="+mj-lt"/>
              <a:buAutoNum type="arabicPeriod"/>
            </a:pPr>
            <a:r>
              <a:rPr lang="ja-JP" altLang="en-US"/>
              <a:t>コントローラを起動</a:t>
            </a:r>
          </a:p>
          <a:p>
            <a:pPr marL="457200" indent="-457200">
              <a:buFont typeface="+mj-lt"/>
              <a:buAutoNum type="arabicPeriod"/>
            </a:pPr>
            <a:r>
              <a:rPr lang="ja-JP" altLang="en-US"/>
              <a:t>管理用端末を起動し，コントローラ上</a:t>
            </a:r>
            <a:r>
              <a:rPr lang="ja-JP" altLang="en-US" smtClean="0"/>
              <a:t>の </a:t>
            </a:r>
            <a:r>
              <a:rPr lang="en-US" altLang="ja-JP" smtClean="0"/>
              <a:t>Web </a:t>
            </a:r>
            <a:r>
              <a:rPr lang="ja-JP" altLang="en-US" smtClean="0"/>
              <a:t>インターフェースに</a:t>
            </a:r>
            <a:r>
              <a:rPr lang="en-US" altLang="ja-JP" smtClean="0"/>
              <a:t/>
            </a:r>
            <a:br>
              <a:rPr lang="en-US" altLang="ja-JP" smtClean="0"/>
            </a:br>
            <a:r>
              <a:rPr lang="ja-JP" altLang="en-US" smtClean="0"/>
              <a:t>アクセス</a:t>
            </a:r>
            <a:r>
              <a:rPr lang="ja-JP" altLang="en-US"/>
              <a:t>し，トポロジを確認</a:t>
            </a:r>
          </a:p>
          <a:p>
            <a:pPr marL="457200" indent="-457200">
              <a:buFont typeface="+mj-lt"/>
              <a:buAutoNum type="arabicPeriod"/>
            </a:pPr>
            <a:r>
              <a:rPr lang="ja-JP" altLang="en-US"/>
              <a:t>コンテナ要求用</a:t>
            </a:r>
            <a:r>
              <a:rPr lang="ja-JP" altLang="en-US" smtClean="0"/>
              <a:t>の </a:t>
            </a:r>
            <a:r>
              <a:rPr lang="en-US" altLang="ja-JP" smtClean="0"/>
              <a:t>Web </a:t>
            </a:r>
            <a:r>
              <a:rPr lang="ja-JP" altLang="en-US" smtClean="0"/>
              <a:t>サーバ</a:t>
            </a:r>
            <a:r>
              <a:rPr lang="ja-JP" altLang="en-US"/>
              <a:t>（</a:t>
            </a:r>
            <a:r>
              <a:rPr lang="en-US" altLang="ja-JP" smtClean="0"/>
              <a:t>VM </a:t>
            </a:r>
            <a:r>
              <a:rPr lang="ja-JP" altLang="en-US" smtClean="0"/>
              <a:t>マネージャ</a:t>
            </a:r>
            <a:r>
              <a:rPr lang="ja-JP" altLang="en-US"/>
              <a:t>）を起動</a:t>
            </a:r>
          </a:p>
          <a:p>
            <a:pPr marL="457200" indent="-457200">
              <a:buFont typeface="+mj-lt"/>
              <a:buAutoNum type="arabicPeriod"/>
            </a:pPr>
            <a:r>
              <a:rPr lang="ja-JP" altLang="en-US"/>
              <a:t>ユーザ端末</a:t>
            </a:r>
            <a:r>
              <a:rPr lang="en-US" altLang="ja-JP"/>
              <a:t>1</a:t>
            </a:r>
            <a:r>
              <a:rPr lang="ja-JP" altLang="en-US" smtClean="0"/>
              <a:t>から </a:t>
            </a:r>
            <a:r>
              <a:rPr lang="en-US" altLang="ja-JP" smtClean="0"/>
              <a:t>VM </a:t>
            </a:r>
            <a:r>
              <a:rPr lang="ja-JP" altLang="en-US" smtClean="0"/>
              <a:t>マネージャ上の </a:t>
            </a:r>
            <a:r>
              <a:rPr lang="en-US" altLang="ja-JP" smtClean="0"/>
              <a:t>Web </a:t>
            </a:r>
            <a:r>
              <a:rPr lang="ja-JP" altLang="en-US" smtClean="0"/>
              <a:t>サーバ</a:t>
            </a:r>
            <a:r>
              <a:rPr lang="ja-JP" altLang="en-US"/>
              <a:t>にアクセスし</a:t>
            </a:r>
            <a:r>
              <a:rPr lang="ja-JP" altLang="en-US" smtClean="0"/>
              <a:t>，</a:t>
            </a:r>
            <a:r>
              <a:rPr lang="en-US" altLang="ja-JP"/>
              <a:t/>
            </a:r>
            <a:br>
              <a:rPr lang="en-US" altLang="ja-JP"/>
            </a:br>
            <a:r>
              <a:rPr lang="en-US" altLang="ja-JP" smtClean="0"/>
              <a:t>Web </a:t>
            </a:r>
            <a:r>
              <a:rPr lang="ja-JP" altLang="en-US" smtClean="0"/>
              <a:t>インターフェースから</a:t>
            </a:r>
            <a:r>
              <a:rPr lang="ja-JP" altLang="en-US"/>
              <a:t>任意</a:t>
            </a:r>
            <a:r>
              <a:rPr lang="ja-JP" altLang="en-US" smtClean="0"/>
              <a:t>の</a:t>
            </a:r>
            <a:r>
              <a:rPr lang="ja-JP" altLang="en-US"/>
              <a:t>台数</a:t>
            </a:r>
            <a:r>
              <a:rPr lang="ja-JP" altLang="en-US" smtClean="0"/>
              <a:t>のコンテナ</a:t>
            </a:r>
            <a:r>
              <a:rPr lang="ja-JP" altLang="en-US"/>
              <a:t>の利用開始を</a:t>
            </a:r>
            <a:r>
              <a:rPr lang="ja-JP" altLang="en-US" smtClean="0"/>
              <a:t>要求</a:t>
            </a:r>
            <a:endParaRPr lang="en-US" altLang="ja-JP"/>
          </a:p>
          <a:p>
            <a:pPr marL="457200" indent="-457200">
              <a:buFont typeface="+mj-lt"/>
              <a:buAutoNum type="arabicPeriod"/>
            </a:pPr>
            <a:r>
              <a:rPr lang="ja-JP" altLang="en-US" smtClean="0"/>
              <a:t>管理用</a:t>
            </a:r>
            <a:r>
              <a:rPr lang="ja-JP" altLang="en-US"/>
              <a:t>端末</a:t>
            </a:r>
            <a:r>
              <a:rPr lang="ja-JP" altLang="en-US" smtClean="0"/>
              <a:t>の </a:t>
            </a:r>
            <a:r>
              <a:rPr lang="en-US" altLang="ja-JP" smtClean="0"/>
              <a:t>Web </a:t>
            </a:r>
            <a:r>
              <a:rPr lang="ja-JP" altLang="en-US" smtClean="0"/>
              <a:t>インターフェース</a:t>
            </a:r>
            <a:r>
              <a:rPr lang="ja-JP" altLang="en-US"/>
              <a:t>により，コンテナの起動を確認</a:t>
            </a:r>
          </a:p>
          <a:p>
            <a:pPr marL="457200" indent="-457200">
              <a:buFont typeface="+mj-lt"/>
              <a:buAutoNum type="arabicPeriod"/>
            </a:pPr>
            <a:r>
              <a:rPr lang="ja-JP" altLang="en-US"/>
              <a:t>ユーザ端末</a:t>
            </a:r>
            <a:r>
              <a:rPr lang="en-US" altLang="ja-JP"/>
              <a:t>1</a:t>
            </a:r>
            <a:r>
              <a:rPr lang="ja-JP" altLang="en-US"/>
              <a:t>からコンテナとの接続を確認し（</a:t>
            </a:r>
            <a:r>
              <a:rPr lang="en-US" altLang="ja-JP"/>
              <a:t>ping </a:t>
            </a:r>
            <a:r>
              <a:rPr lang="ja-JP" altLang="en-US" smtClean="0"/>
              <a:t>コマンドを利用），</a:t>
            </a:r>
            <a:r>
              <a:rPr lang="en-US" altLang="ja-JP" smtClean="0"/>
              <a:t/>
            </a:r>
            <a:br>
              <a:rPr lang="en-US" altLang="ja-JP" smtClean="0"/>
            </a:br>
            <a:r>
              <a:rPr lang="en-US" altLang="ja-JP" smtClean="0"/>
              <a:t>SSH </a:t>
            </a:r>
            <a:r>
              <a:rPr lang="ja-JP" altLang="en-US" smtClean="0"/>
              <a:t>コマンド</a:t>
            </a:r>
            <a:r>
              <a:rPr lang="ja-JP" altLang="en-US"/>
              <a:t>を利用してコンテナが操作可能なことを確認</a:t>
            </a:r>
          </a:p>
          <a:p>
            <a:pPr marL="457200" indent="-457200">
              <a:buFont typeface="+mj-lt"/>
              <a:buAutoNum type="arabicPeriod"/>
            </a:pPr>
            <a:r>
              <a:rPr lang="ja-JP" altLang="en-US"/>
              <a:t>ユーザ端末</a:t>
            </a:r>
            <a:r>
              <a:rPr lang="en-US" altLang="ja-JP"/>
              <a:t>2</a:t>
            </a:r>
            <a:r>
              <a:rPr lang="ja-JP" altLang="en-US"/>
              <a:t>をスイッチネットワークに接続し</a:t>
            </a:r>
            <a:r>
              <a:rPr lang="ja-JP" altLang="en-US" smtClean="0"/>
              <a:t>，</a:t>
            </a:r>
            <a:r>
              <a:rPr lang="en-US" altLang="ja-JP" smtClean="0"/>
              <a:t/>
            </a:r>
            <a:br>
              <a:rPr lang="en-US" altLang="ja-JP" smtClean="0"/>
            </a:br>
            <a:r>
              <a:rPr lang="ja-JP" altLang="en-US" smtClean="0"/>
              <a:t>ユーザ</a:t>
            </a:r>
            <a:r>
              <a:rPr lang="ja-JP" altLang="en-US"/>
              <a:t>端末</a:t>
            </a:r>
            <a:r>
              <a:rPr lang="en-US" altLang="ja-JP"/>
              <a:t>1</a:t>
            </a:r>
            <a:r>
              <a:rPr lang="ja-JP" altLang="en-US"/>
              <a:t>及びユーザ端末</a:t>
            </a:r>
            <a:r>
              <a:rPr lang="en-US" altLang="ja-JP"/>
              <a:t>1</a:t>
            </a:r>
            <a:r>
              <a:rPr lang="ja-JP" altLang="en-US"/>
              <a:t>に割り当てられたコンテナ</a:t>
            </a:r>
            <a:r>
              <a:rPr lang="ja-JP" altLang="en-US" smtClean="0"/>
              <a:t>と</a:t>
            </a:r>
            <a:r>
              <a:rPr lang="en-US" altLang="ja-JP" smtClean="0"/>
              <a:t/>
            </a:r>
            <a:br>
              <a:rPr lang="en-US" altLang="ja-JP" smtClean="0"/>
            </a:br>
            <a:r>
              <a:rPr lang="ja-JP" altLang="en-US" smtClean="0"/>
              <a:t>通信</a:t>
            </a:r>
            <a:r>
              <a:rPr lang="ja-JP" altLang="en-US"/>
              <a:t>できないこと</a:t>
            </a:r>
            <a:r>
              <a:rPr lang="ja-JP" altLang="en-US" smtClean="0"/>
              <a:t>を </a:t>
            </a:r>
            <a:r>
              <a:rPr lang="en-US" altLang="ja-JP" smtClean="0"/>
              <a:t>ping </a:t>
            </a:r>
            <a:r>
              <a:rPr lang="ja-JP" altLang="en-US" smtClean="0"/>
              <a:t>コマンド</a:t>
            </a:r>
            <a:r>
              <a:rPr lang="ja-JP" altLang="en-US"/>
              <a:t>により確認</a:t>
            </a:r>
          </a:p>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7</a:t>
            </a:fld>
            <a:endParaRPr kumimoji="1" lang="ja-JP" altLang="en-US"/>
          </a:p>
        </p:txBody>
      </p:sp>
    </p:spTree>
    <p:extLst>
      <p:ext uri="{BB962C8B-B14F-4D97-AF65-F5344CB8AC3E}">
        <p14:creationId xmlns:p14="http://schemas.microsoft.com/office/powerpoint/2010/main" val="225237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smtClean="0"/>
              <a:t>2.1 </a:t>
            </a:r>
            <a:r>
              <a:rPr kumimoji="1" lang="ja-JP" altLang="en-US" smtClean="0"/>
              <a:t>コントローラの起動</a:t>
            </a:r>
            <a:endParaRPr kumimoji="1" lang="ja-JP" altLang="en-US"/>
          </a:p>
        </p:txBody>
      </p:sp>
      <p:sp>
        <p:nvSpPr>
          <p:cNvPr id="5" name="コンテンツ プレースホルダー 4"/>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8</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167179" cy="369332"/>
          </a:xfrm>
          <a:prstGeom prst="rect">
            <a:avLst/>
          </a:prstGeom>
          <a:noFill/>
        </p:spPr>
        <p:txBody>
          <a:bodyPr wrap="none" rtlCol="0">
            <a:spAutoFit/>
          </a:bodyPr>
          <a:lstStyle/>
          <a:p>
            <a:r>
              <a:rPr lang="en-US" altLang="ja-JP" smtClean="0">
                <a:ea typeface="IPAexゴシック" panose="020B0500000000000000" pitchFamily="50" charset="-128"/>
              </a:rPr>
              <a:t>VM Server</a:t>
            </a:r>
            <a:endParaRPr kumimoji="1" lang="ja-JP" altLang="en-US">
              <a:ea typeface="IPAexゴシック" panose="020B0500000000000000" pitchFamily="50" charset="-128"/>
            </a:endParaRPr>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smtClean="0">
                <a:ea typeface="IPAexゴシック" panose="020B0500000000000000" pitchFamily="50" charset="-128"/>
              </a:rPr>
              <a:t>Switch Network</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smtClean="0">
                <a:ea typeface="IPAexゴシック" panose="020B0500000000000000" pitchFamily="50" charset="-128"/>
              </a:rPr>
              <a:t>管理用端末</a:t>
            </a:r>
            <a:endParaRPr lang="en-US" altLang="ja-JP" smtClean="0">
              <a:ea typeface="IPAexゴシック" panose="020B0500000000000000" pitchFamily="50" charset="-128"/>
            </a:endParaRPr>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7" name="テキスト ボックス 26"/>
          <p:cNvSpPr txBox="1"/>
          <p:nvPr/>
        </p:nvSpPr>
        <p:spPr>
          <a:xfrm>
            <a:off x="6434911" y="5039948"/>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grpSp>
        <p:nvGrpSpPr>
          <p:cNvPr id="29" name="図形グループ 138"/>
          <p:cNvGrpSpPr/>
          <p:nvPr/>
        </p:nvGrpSpPr>
        <p:grpSpPr>
          <a:xfrm>
            <a:off x="3021765" y="5302732"/>
            <a:ext cx="1727021" cy="1053619"/>
            <a:chOff x="491908" y="5075816"/>
            <a:chExt cx="208969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62" name="テキスト ボックス 61"/>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63" name="テキスト ボックス 62"/>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727021" cy="1053619"/>
            <a:chOff x="491908" y="5075816"/>
            <a:chExt cx="208969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46" name="テキスト ボックス 45"/>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47" name="テキスト ボックス 46"/>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smtClean="0">
                <a:ea typeface="IPAexゴシック" panose="020B0500000000000000" pitchFamily="50" charset="-128"/>
              </a:rPr>
              <a:t>Controller</a:t>
            </a:r>
            <a:endParaRPr kumimoji="1" lang="ja-JP" altLang="en-US">
              <a:ea typeface="IPAexゴシック" panose="020B0500000000000000" pitchFamily="50" charset="-128"/>
            </a:endParaRPr>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55848" cy="369332"/>
          </a:xfrm>
          <a:prstGeom prst="rect">
            <a:avLst/>
          </a:prstGeom>
          <a:noFill/>
        </p:spPr>
        <p:txBody>
          <a:bodyPr wrap="none" rtlCol="0">
            <a:spAutoFit/>
          </a:bodyPr>
          <a:lstStyle/>
          <a:p>
            <a:r>
              <a:rPr lang="ja-JP" altLang="en-US" smtClean="0">
                <a:ea typeface="IPAexゴシック" panose="020B0500000000000000" pitchFamily="50" charset="-128"/>
              </a:rPr>
              <a:t>ユーザ端末</a:t>
            </a:r>
            <a:r>
              <a:rPr lang="en-US" altLang="ja-JP" smtClean="0">
                <a:ea typeface="IPAexゴシック" panose="020B0500000000000000" pitchFamily="50" charset="-128"/>
              </a:rPr>
              <a:t>2</a:t>
            </a:r>
          </a:p>
        </p:txBody>
      </p:sp>
      <p:cxnSp>
        <p:nvCxnSpPr>
          <p:cNvPr id="88" name="直線コネクタ 87"/>
          <p:cNvCxnSpPr/>
          <p:nvPr/>
        </p:nvCxnSpPr>
        <p:spPr>
          <a:xfrm>
            <a:off x="6187156" y="3976383"/>
            <a:ext cx="717631" cy="418428"/>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6044398" y="4050487"/>
            <a:ext cx="717631" cy="418428"/>
          </a:xfrm>
          <a:prstGeom prst="line">
            <a:avLst/>
          </a:prstGeom>
          <a:ln w="635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3334025" y="5902756"/>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9" name="角丸四角形 88"/>
          <p:cNvSpPr/>
          <p:nvPr/>
        </p:nvSpPr>
        <p:spPr>
          <a:xfrm>
            <a:off x="3712418" y="5902756"/>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91" name="角丸四角形 90"/>
          <p:cNvSpPr/>
          <p:nvPr/>
        </p:nvSpPr>
        <p:spPr>
          <a:xfrm rot="10800000">
            <a:off x="6720567" y="5409568"/>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92" name="角丸四角形 91"/>
          <p:cNvSpPr/>
          <p:nvPr/>
        </p:nvSpPr>
        <p:spPr>
          <a:xfrm rot="10800000">
            <a:off x="6342174" y="5409568"/>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nvGrpSpPr>
          <p:cNvPr id="93" name="グループ化 92"/>
          <p:cNvGrpSpPr/>
          <p:nvPr/>
        </p:nvGrpSpPr>
        <p:grpSpPr>
          <a:xfrm>
            <a:off x="1196087" y="2946570"/>
            <a:ext cx="1484702" cy="1016292"/>
            <a:chOff x="1196087" y="2946570"/>
            <a:chExt cx="1484702" cy="1016292"/>
          </a:xfrm>
        </p:grpSpPr>
        <p:sp>
          <p:nvSpPr>
            <p:cNvPr id="94" name="テキスト ボックス 93"/>
            <p:cNvSpPr txBox="1"/>
            <p:nvPr/>
          </p:nvSpPr>
          <p:spPr>
            <a:xfrm>
              <a:off x="1196087" y="2946570"/>
              <a:ext cx="1484702"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ユーザ端末</a:t>
              </a:r>
              <a:r>
                <a:rPr lang="en-US" altLang="ja-JP" smtClean="0">
                  <a:latin typeface="IPAexゴシック" panose="020B0500000000000000" pitchFamily="50" charset="-128"/>
                  <a:ea typeface="IPAexゴシック" panose="020B0500000000000000" pitchFamily="50" charset="-128"/>
                </a:rPr>
                <a:t>1</a:t>
              </a:r>
            </a:p>
          </p:txBody>
        </p:sp>
        <p:pic>
          <p:nvPicPr>
            <p:cNvPr id="9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35016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6" name="グループ化 95"/>
          <p:cNvGrpSpPr/>
          <p:nvPr/>
        </p:nvGrpSpPr>
        <p:grpSpPr>
          <a:xfrm>
            <a:off x="882642" y="4272138"/>
            <a:ext cx="1534530" cy="1379754"/>
            <a:chOff x="882642" y="4272138"/>
            <a:chExt cx="1534530" cy="1379754"/>
          </a:xfrm>
        </p:grpSpPr>
        <p:sp>
          <p:nvSpPr>
            <p:cNvPr id="97" name="角丸四角形 96"/>
            <p:cNvSpPr/>
            <p:nvPr/>
          </p:nvSpPr>
          <p:spPr>
            <a:xfrm>
              <a:off x="882642" y="4651684"/>
              <a:ext cx="1534530" cy="10002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98" name="角丸四角形 97"/>
            <p:cNvSpPr/>
            <p:nvPr/>
          </p:nvSpPr>
          <p:spPr>
            <a:xfrm>
              <a:off x="968260" y="4798049"/>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ea typeface="IPAexゴシック" panose="020B0500000000000000" pitchFamily="50" charset="-128"/>
                </a:rPr>
                <a:t>Web Server</a:t>
              </a:r>
              <a:endParaRPr kumimoji="1" lang="ja-JP" altLang="en-US">
                <a:solidFill>
                  <a:sysClr val="windowText" lastClr="000000"/>
                </a:solidFill>
                <a:ea typeface="IPAexゴシック" panose="020B0500000000000000" pitchFamily="50" charset="-128"/>
              </a:endParaRPr>
            </a:p>
          </p:txBody>
        </p:sp>
        <p:sp>
          <p:nvSpPr>
            <p:cNvPr id="99" name="角丸四角形 98"/>
            <p:cNvSpPr/>
            <p:nvPr/>
          </p:nvSpPr>
          <p:spPr>
            <a:xfrm>
              <a:off x="968260" y="5210516"/>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ja-JP">
                  <a:solidFill>
                    <a:prstClr val="black"/>
                  </a:solidFill>
                  <a:latin typeface="IPAexゴシック" panose="020B0500000000000000" pitchFamily="50" charset="-128"/>
                  <a:ea typeface="IPAexゴシック" panose="020B0500000000000000" pitchFamily="50" charset="-128"/>
                </a:rPr>
                <a:t>IP </a:t>
              </a:r>
              <a:r>
                <a:rPr lang="ja-JP" altLang="en-US">
                  <a:solidFill>
                    <a:prstClr val="black"/>
                  </a:solidFill>
                  <a:latin typeface="IPAexゴシック" panose="020B0500000000000000" pitchFamily="50" charset="-128"/>
                  <a:ea typeface="IPAexゴシック" panose="020B0500000000000000" pitchFamily="50" charset="-128"/>
                </a:rPr>
                <a:t>管理</a:t>
              </a:r>
            </a:p>
          </p:txBody>
        </p:sp>
        <p:sp>
          <p:nvSpPr>
            <p:cNvPr id="100" name="テキスト ボックス 99"/>
            <p:cNvSpPr txBox="1"/>
            <p:nvPr/>
          </p:nvSpPr>
          <p:spPr>
            <a:xfrm>
              <a:off x="945387" y="4272138"/>
              <a:ext cx="1409040" cy="369332"/>
            </a:xfrm>
            <a:prstGeom prst="rect">
              <a:avLst/>
            </a:prstGeom>
            <a:noFill/>
          </p:spPr>
          <p:txBody>
            <a:bodyPr wrap="none" rtlCol="0">
              <a:spAutoFit/>
            </a:bodyPr>
            <a:lstStyle/>
            <a:p>
              <a:r>
                <a:rPr lang="en-US" altLang="ja-JP" smtClean="0">
                  <a:ea typeface="IPAexゴシック" panose="020B0500000000000000" pitchFamily="50" charset="-128"/>
                </a:rPr>
                <a:t>VM Manager</a:t>
              </a:r>
              <a:endParaRPr kumimoji="1" lang="ja-JP" altLang="en-US">
                <a:ea typeface="IPAexゴシック" panose="020B0500000000000000" pitchFamily="50" charset="-128"/>
              </a:endParaRPr>
            </a:p>
          </p:txBody>
        </p:sp>
      </p:grpSp>
    </p:spTree>
    <p:extLst>
      <p:ext uri="{BB962C8B-B14F-4D97-AF65-F5344CB8AC3E}">
        <p14:creationId xmlns:p14="http://schemas.microsoft.com/office/powerpoint/2010/main" val="472758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smtClean="0"/>
              <a:t>2.2 </a:t>
            </a:r>
            <a:r>
              <a:rPr kumimoji="1" lang="ja-JP" altLang="en-US" smtClean="0"/>
              <a:t>管理用端末の起動</a:t>
            </a:r>
            <a:endParaRPr kumimoji="1" lang="ja-JP" altLang="en-US"/>
          </a:p>
        </p:txBody>
      </p:sp>
      <p:sp>
        <p:nvSpPr>
          <p:cNvPr id="5" name="コンテンツ プレースホルダー 4"/>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9</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smtClean="0">
                <a:ea typeface="IPAexゴシック" panose="020B0500000000000000" pitchFamily="50" charset="-128"/>
              </a:rPr>
              <a:t>Switch Network</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smtClean="0">
                <a:ea typeface="IPAexゴシック" panose="020B0500000000000000" pitchFamily="50" charset="-128"/>
              </a:rPr>
              <a:t>管理用端末</a:t>
            </a:r>
            <a:endParaRPr lang="en-US" altLang="ja-JP" smtClean="0">
              <a:ea typeface="IPAexゴシック" panose="020B0500000000000000" pitchFamily="50" charset="-128"/>
            </a:endParaRPr>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27" name="テキスト ボックス 26"/>
          <p:cNvSpPr txBox="1"/>
          <p:nvPr/>
        </p:nvSpPr>
        <p:spPr>
          <a:xfrm>
            <a:off x="6434911" y="5039948"/>
            <a:ext cx="1167179" cy="369332"/>
          </a:xfrm>
          <a:prstGeom prst="rect">
            <a:avLst/>
          </a:prstGeom>
          <a:noFill/>
        </p:spPr>
        <p:txBody>
          <a:bodyPr wrap="none" rtlCol="0">
            <a:spAutoFit/>
          </a:bodyPr>
          <a:lstStyle/>
          <a:p>
            <a:r>
              <a:rPr lang="en-US" altLang="ja-JP">
                <a:ea typeface="IPAexゴシック" panose="020B0500000000000000" pitchFamily="50" charset="-128"/>
              </a:rPr>
              <a:t>VM Server</a:t>
            </a:r>
            <a:endParaRPr lang="ja-JP" altLang="en-US">
              <a:ea typeface="IPAexゴシック" panose="020B0500000000000000" pitchFamily="50" charset="-128"/>
            </a:endParaRPr>
          </a:p>
        </p:txBody>
      </p:sp>
      <p:grpSp>
        <p:nvGrpSpPr>
          <p:cNvPr id="29" name="図形グループ 138"/>
          <p:cNvGrpSpPr/>
          <p:nvPr/>
        </p:nvGrpSpPr>
        <p:grpSpPr>
          <a:xfrm>
            <a:off x="3021765" y="5302732"/>
            <a:ext cx="1727021" cy="1053619"/>
            <a:chOff x="491908" y="5075816"/>
            <a:chExt cx="208969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62" name="テキスト ボックス 61"/>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63" name="テキスト ボックス 62"/>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727021" cy="1053619"/>
            <a:chOff x="491908" y="5075816"/>
            <a:chExt cx="208969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46" name="テキスト ボックス 45"/>
            <p:cNvSpPr txBox="1"/>
            <p:nvPr/>
          </p:nvSpPr>
          <p:spPr>
            <a:xfrm>
              <a:off x="1799542" y="5191065"/>
              <a:ext cx="782061"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sp>
          <p:nvSpPr>
            <p:cNvPr id="47" name="テキスト ボックス 46"/>
            <p:cNvSpPr txBox="1"/>
            <p:nvPr/>
          </p:nvSpPr>
          <p:spPr>
            <a:xfrm>
              <a:off x="1651388" y="5810656"/>
              <a:ext cx="782060" cy="446892"/>
            </a:xfrm>
            <a:prstGeom prst="rect">
              <a:avLst/>
            </a:prstGeom>
            <a:noFill/>
          </p:spPr>
          <p:txBody>
            <a:bodyPr wrap="none" rtlCol="0">
              <a:spAutoFit/>
            </a:bodyPr>
            <a:lstStyle/>
            <a:p>
              <a:r>
                <a:rPr lang="ja-JP" altLang="en-US" smtClean="0">
                  <a:ea typeface="IPAexゴシック" panose="020B0500000000000000" pitchFamily="50" charset="-128"/>
                </a:rPr>
                <a:t>・・</a:t>
              </a:r>
              <a:endParaRPr kumimoji="1" lang="ja-JP" altLang="en-US">
                <a:ea typeface="IPAexゴシック" panose="020B0500000000000000" pitchFamily="50" charset="-128"/>
              </a:endParaRPr>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smtClean="0">
                <a:ea typeface="IPAexゴシック" panose="020B0500000000000000" pitchFamily="50" charset="-128"/>
              </a:rPr>
              <a:t>Controller</a:t>
            </a:r>
            <a:endParaRPr kumimoji="1" lang="ja-JP" altLang="en-US">
              <a:ea typeface="IPAexゴシック" panose="020B0500000000000000" pitchFamily="50" charset="-128"/>
            </a:endParaRPr>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55848" cy="369332"/>
          </a:xfrm>
          <a:prstGeom prst="rect">
            <a:avLst/>
          </a:prstGeom>
          <a:noFill/>
        </p:spPr>
        <p:txBody>
          <a:bodyPr wrap="none" rtlCol="0">
            <a:spAutoFit/>
          </a:bodyPr>
          <a:lstStyle/>
          <a:p>
            <a:r>
              <a:rPr lang="ja-JP" altLang="en-US" smtClean="0">
                <a:ea typeface="IPAexゴシック" panose="020B0500000000000000" pitchFamily="50" charset="-128"/>
              </a:rPr>
              <a:t>ユーザ端末</a:t>
            </a:r>
            <a:r>
              <a:rPr lang="en-US" altLang="ja-JP" smtClean="0">
                <a:ea typeface="IPAexゴシック" panose="020B0500000000000000" pitchFamily="50" charset="-128"/>
              </a:rPr>
              <a:t>2</a:t>
            </a:r>
          </a:p>
        </p:txBody>
      </p:sp>
      <p:cxnSp>
        <p:nvCxnSpPr>
          <p:cNvPr id="88" name="直線コネクタ 87"/>
          <p:cNvCxnSpPr/>
          <p:nvPr/>
        </p:nvCxnSpPr>
        <p:spPr>
          <a:xfrm flipV="1">
            <a:off x="6389620" y="3637093"/>
            <a:ext cx="780664" cy="28340"/>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flipV="1">
            <a:off x="6158105" y="3981301"/>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flipV="1">
            <a:off x="6059051" y="4065595"/>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3334025" y="5902756"/>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89" name="角丸四角形 88"/>
          <p:cNvSpPr/>
          <p:nvPr/>
        </p:nvSpPr>
        <p:spPr>
          <a:xfrm>
            <a:off x="3712418" y="5902756"/>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90" name="角丸四角形 89"/>
          <p:cNvSpPr/>
          <p:nvPr/>
        </p:nvSpPr>
        <p:spPr>
          <a:xfrm rot="10800000">
            <a:off x="6720567" y="5409568"/>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sp>
        <p:nvSpPr>
          <p:cNvPr id="93" name="角丸四角形 92"/>
          <p:cNvSpPr/>
          <p:nvPr/>
        </p:nvSpPr>
        <p:spPr>
          <a:xfrm rot="10800000">
            <a:off x="6342174" y="5409568"/>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a typeface="IPAexゴシック" panose="020B0500000000000000" pitchFamily="50" charset="-128"/>
            </a:endParaRPr>
          </a:p>
        </p:txBody>
      </p:sp>
      <p:grpSp>
        <p:nvGrpSpPr>
          <p:cNvPr id="102" name="グループ化 101"/>
          <p:cNvGrpSpPr/>
          <p:nvPr/>
        </p:nvGrpSpPr>
        <p:grpSpPr>
          <a:xfrm>
            <a:off x="1196087" y="2946570"/>
            <a:ext cx="1484702" cy="1016292"/>
            <a:chOff x="1196087" y="2946570"/>
            <a:chExt cx="1484702" cy="1016292"/>
          </a:xfrm>
        </p:grpSpPr>
        <p:sp>
          <p:nvSpPr>
            <p:cNvPr id="103" name="テキスト ボックス 102"/>
            <p:cNvSpPr txBox="1"/>
            <p:nvPr/>
          </p:nvSpPr>
          <p:spPr>
            <a:xfrm>
              <a:off x="1196087" y="2946570"/>
              <a:ext cx="1484702" cy="369332"/>
            </a:xfrm>
            <a:prstGeom prst="rect">
              <a:avLst/>
            </a:prstGeom>
            <a:noFill/>
          </p:spPr>
          <p:txBody>
            <a:bodyPr wrap="none" rtlCol="0">
              <a:spAutoFit/>
            </a:bodyPr>
            <a:lstStyle/>
            <a:p>
              <a:r>
                <a:rPr lang="ja-JP" altLang="en-US" smtClean="0">
                  <a:latin typeface="IPAexゴシック" panose="020B0500000000000000" pitchFamily="50" charset="-128"/>
                  <a:ea typeface="IPAexゴシック" panose="020B0500000000000000" pitchFamily="50" charset="-128"/>
                </a:rPr>
                <a:t>ユーザ端末</a:t>
              </a:r>
              <a:r>
                <a:rPr lang="en-US" altLang="ja-JP" smtClean="0">
                  <a:latin typeface="IPAexゴシック" panose="020B0500000000000000" pitchFamily="50" charset="-128"/>
                  <a:ea typeface="IPAexゴシック" panose="020B0500000000000000" pitchFamily="50" charset="-128"/>
                </a:rPr>
                <a:t>1</a:t>
              </a:r>
            </a:p>
          </p:txBody>
        </p:sp>
        <p:pic>
          <p:nvPicPr>
            <p:cNvPr id="104"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35016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5" name="グループ化 104"/>
          <p:cNvGrpSpPr/>
          <p:nvPr/>
        </p:nvGrpSpPr>
        <p:grpSpPr>
          <a:xfrm>
            <a:off x="882642" y="4272138"/>
            <a:ext cx="1534530" cy="1379754"/>
            <a:chOff x="882642" y="4272138"/>
            <a:chExt cx="1534530" cy="1379754"/>
          </a:xfrm>
        </p:grpSpPr>
        <p:sp>
          <p:nvSpPr>
            <p:cNvPr id="106" name="角丸四角形 105"/>
            <p:cNvSpPr/>
            <p:nvPr/>
          </p:nvSpPr>
          <p:spPr>
            <a:xfrm>
              <a:off x="882642" y="4651684"/>
              <a:ext cx="1534530" cy="10002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IPAexゴシック" panose="020B0500000000000000" pitchFamily="50" charset="-128"/>
                <a:ea typeface="IPAexゴシック" panose="020B0500000000000000" pitchFamily="50" charset="-128"/>
              </a:endParaRPr>
            </a:p>
          </p:txBody>
        </p:sp>
        <p:sp>
          <p:nvSpPr>
            <p:cNvPr id="107" name="角丸四角形 106"/>
            <p:cNvSpPr/>
            <p:nvPr/>
          </p:nvSpPr>
          <p:spPr>
            <a:xfrm>
              <a:off x="968260" y="4798049"/>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ysClr val="windowText" lastClr="000000"/>
                  </a:solidFill>
                  <a:ea typeface="IPAexゴシック" panose="020B0500000000000000" pitchFamily="50" charset="-128"/>
                </a:rPr>
                <a:t>Web Server</a:t>
              </a:r>
              <a:endParaRPr kumimoji="1" lang="ja-JP" altLang="en-US">
                <a:solidFill>
                  <a:sysClr val="windowText" lastClr="000000"/>
                </a:solidFill>
                <a:ea typeface="IPAexゴシック" panose="020B0500000000000000" pitchFamily="50" charset="-128"/>
              </a:endParaRPr>
            </a:p>
          </p:txBody>
        </p:sp>
        <p:sp>
          <p:nvSpPr>
            <p:cNvPr id="108" name="角丸四角形 107"/>
            <p:cNvSpPr/>
            <p:nvPr/>
          </p:nvSpPr>
          <p:spPr>
            <a:xfrm>
              <a:off x="968260" y="5210516"/>
              <a:ext cx="1363294"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ja-JP">
                  <a:solidFill>
                    <a:prstClr val="black"/>
                  </a:solidFill>
                  <a:latin typeface="IPAexゴシック" panose="020B0500000000000000" pitchFamily="50" charset="-128"/>
                  <a:ea typeface="IPAexゴシック" panose="020B0500000000000000" pitchFamily="50" charset="-128"/>
                </a:rPr>
                <a:t>IP </a:t>
              </a:r>
              <a:r>
                <a:rPr lang="ja-JP" altLang="en-US">
                  <a:solidFill>
                    <a:prstClr val="black"/>
                  </a:solidFill>
                  <a:latin typeface="IPAexゴシック" panose="020B0500000000000000" pitchFamily="50" charset="-128"/>
                  <a:ea typeface="IPAexゴシック" panose="020B0500000000000000" pitchFamily="50" charset="-128"/>
                </a:rPr>
                <a:t>管理</a:t>
              </a:r>
            </a:p>
          </p:txBody>
        </p:sp>
        <p:sp>
          <p:nvSpPr>
            <p:cNvPr id="109" name="テキスト ボックス 108"/>
            <p:cNvSpPr txBox="1"/>
            <p:nvPr/>
          </p:nvSpPr>
          <p:spPr>
            <a:xfrm>
              <a:off x="945387" y="4272138"/>
              <a:ext cx="1409040" cy="369332"/>
            </a:xfrm>
            <a:prstGeom prst="rect">
              <a:avLst/>
            </a:prstGeom>
            <a:noFill/>
          </p:spPr>
          <p:txBody>
            <a:bodyPr wrap="none" rtlCol="0">
              <a:spAutoFit/>
            </a:bodyPr>
            <a:lstStyle/>
            <a:p>
              <a:r>
                <a:rPr lang="en-US" altLang="ja-JP" smtClean="0">
                  <a:ea typeface="IPAexゴシック" panose="020B0500000000000000" pitchFamily="50" charset="-128"/>
                </a:rPr>
                <a:t>VM Manager</a:t>
              </a:r>
              <a:endParaRPr kumimoji="1" lang="ja-JP" altLang="en-US">
                <a:ea typeface="IPAexゴシック" panose="020B0500000000000000" pitchFamily="50" charset="-128"/>
              </a:endParaRPr>
            </a:p>
          </p:txBody>
        </p:sp>
      </p:grpSp>
    </p:spTree>
    <p:extLst>
      <p:ext uri="{BB962C8B-B14F-4D97-AF65-F5344CB8AC3E}">
        <p14:creationId xmlns:p14="http://schemas.microsoft.com/office/powerpoint/2010/main" val="3647306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1540</TotalTime>
  <Words>1364</Words>
  <Application>Microsoft Macintosh PowerPoint</Application>
  <PresentationFormat>画面に合わせる (4:3)</PresentationFormat>
  <Paragraphs>463</Paragraphs>
  <Slides>29</Slides>
  <Notes>15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Arial</vt:lpstr>
      <vt:lpstr>Calibri</vt:lpstr>
      <vt:lpstr>ＭＳ Ｐゴシック</vt:lpstr>
      <vt:lpstr>Cambria Math</vt:lpstr>
      <vt:lpstr>IPAexゴシック</vt:lpstr>
      <vt:lpstr>Wingdings</vt:lpstr>
      <vt:lpstr>Office テーマ</vt:lpstr>
      <vt:lpstr>情報ネットワーク学演習 II （Mini IaaS の実装）</vt:lpstr>
      <vt:lpstr>0. 目次</vt:lpstr>
      <vt:lpstr>1.1 ネットワークモデル</vt:lpstr>
      <vt:lpstr>1.2 IaaS の機能</vt:lpstr>
      <vt:lpstr>1.3 各ノードの機能と所属スライス</vt:lpstr>
      <vt:lpstr>1.4 スライス</vt:lpstr>
      <vt:lpstr>2. デモ内容</vt:lpstr>
      <vt:lpstr>2.1 コントローラの起動</vt:lpstr>
      <vt:lpstr>2.2 管理用端末の起動</vt:lpstr>
      <vt:lpstr>2.3 VM マネージャ/サーバの起動</vt:lpstr>
      <vt:lpstr>2.4 ユーザによるコンテナ要求</vt:lpstr>
      <vt:lpstr>2.5 コンテナ立ち上げ要求</vt:lpstr>
      <vt:lpstr>2.6 スライス形成</vt:lpstr>
      <vt:lpstr>2.7 コンテナ情報の通知</vt:lpstr>
      <vt:lpstr>2.8 コンテナ操作</vt:lpstr>
      <vt:lpstr>2.9 排他処理</vt:lpstr>
      <vt:lpstr>3. 独自機能（故障スイッチ回避）</vt:lpstr>
      <vt:lpstr>3.1 スイッチ故障検知   1/2</vt:lpstr>
      <vt:lpstr>3.1 スイッチ故障検知   1/2</vt:lpstr>
      <vt:lpstr>3.2 具体的な実装</vt:lpstr>
      <vt:lpstr>4.1 [質問] ドロップパケットについて</vt:lpstr>
      <vt:lpstr>4.2 [質問] 故障の定義について</vt:lpstr>
      <vt:lpstr>4.3 [質問] 頑張った点について 1/2</vt:lpstr>
      <vt:lpstr>4.3 [質問] 頑張った点について 2/2</vt:lpstr>
      <vt:lpstr>4.4 [質問] 大変だった点について</vt:lpstr>
      <vt:lpstr>5. スケジュールと実際  1/2</vt:lpstr>
      <vt:lpstr>5. スケジュールと実際  2/2</vt:lpstr>
      <vt:lpstr>6. 役割分担</vt:lpstr>
      <vt:lpstr>7. 成果物公開場所</vt:lpstr>
    </vt:vector>
  </TitlesOfParts>
  <Company>Toshiba</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nishikori</dc:creator>
  <cp:lastModifiedBy>k.satake.com@gmail.com</cp:lastModifiedBy>
  <cp:revision>138</cp:revision>
  <dcterms:created xsi:type="dcterms:W3CDTF">2017-01-25T04:48:23Z</dcterms:created>
  <dcterms:modified xsi:type="dcterms:W3CDTF">2017-02-08T09:43:28Z</dcterms:modified>
</cp:coreProperties>
</file>