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8"/>
  </p:notesMasterIdLst>
  <p:sldIdLst>
    <p:sldId id="256" r:id="rId2"/>
    <p:sldId id="268" r:id="rId3"/>
    <p:sldId id="306" r:id="rId4"/>
    <p:sldId id="319" r:id="rId5"/>
    <p:sldId id="320" r:id="rId6"/>
    <p:sldId id="321" r:id="rId7"/>
    <p:sldId id="324" r:id="rId8"/>
    <p:sldId id="325" r:id="rId9"/>
    <p:sldId id="326" r:id="rId10"/>
    <p:sldId id="327" r:id="rId11"/>
    <p:sldId id="328" r:id="rId12"/>
    <p:sldId id="329" r:id="rId13"/>
    <p:sldId id="330" r:id="rId14"/>
    <p:sldId id="336" r:id="rId15"/>
    <p:sldId id="337" r:id="rId16"/>
    <p:sldId id="338" r:id="rId17"/>
    <p:sldId id="339" r:id="rId18"/>
    <p:sldId id="312" r:id="rId19"/>
    <p:sldId id="313" r:id="rId20"/>
    <p:sldId id="286" r:id="rId21"/>
    <p:sldId id="285" r:id="rId22"/>
    <p:sldId id="316" r:id="rId23"/>
    <p:sldId id="289" r:id="rId24"/>
    <p:sldId id="294" r:id="rId25"/>
    <p:sldId id="295" r:id="rId26"/>
    <p:sldId id="296" r:id="rId27"/>
    <p:sldId id="343" r:id="rId28"/>
    <p:sldId id="299" r:id="rId29"/>
    <p:sldId id="340" r:id="rId30"/>
    <p:sldId id="332" r:id="rId31"/>
    <p:sldId id="333" r:id="rId32"/>
    <p:sldId id="334" r:id="rId33"/>
    <p:sldId id="341" r:id="rId34"/>
    <p:sldId id="342" r:id="rId35"/>
    <p:sldId id="335" r:id="rId36"/>
    <p:sldId id="344" r:id="rId3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294" autoAdjust="0"/>
    <p:restoredTop sz="89655" autoAdjust="0"/>
  </p:normalViewPr>
  <p:slideViewPr>
    <p:cSldViewPr snapToGrid="0">
      <p:cViewPr varScale="1">
        <p:scale>
          <a:sx n="61" d="100"/>
          <a:sy n="61" d="100"/>
        </p:scale>
        <p:origin x="-1308" y="-84"/>
      </p:cViewPr>
      <p:guideLst>
        <p:guide orient="horz" pos="2160"/>
        <p:guide pos="2880"/>
      </p:guideLst>
    </p:cSldViewPr>
  </p:slideViewPr>
  <p:outlineViewPr>
    <p:cViewPr>
      <p:scale>
        <a:sx n="33" d="100"/>
        <a:sy n="33" d="100"/>
      </p:scale>
      <p:origin x="0" y="-4416"/>
    </p:cViewPr>
  </p:outlineViewPr>
  <p:notesTextViewPr>
    <p:cViewPr>
      <p:scale>
        <a:sx n="1" d="1"/>
        <a:sy n="1" d="1"/>
      </p:scale>
      <p:origin x="0" y="0"/>
    </p:cViewPr>
  </p:notesTextViewPr>
  <p:sorterViewPr>
    <p:cViewPr>
      <p:scale>
        <a:sx n="120" d="100"/>
        <a:sy n="120" d="100"/>
      </p:scale>
      <p:origin x="0" y="-136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39C861-1101-4B3A-BEDE-322B352BD3D2}" type="datetimeFigureOut">
              <a:rPr kumimoji="1" lang="ja-JP" altLang="en-US" smtClean="0"/>
              <a:t>2017/2/7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BA2E0D-D616-410D-92BB-EDB607D3EC6E}" type="slidenum">
              <a:rPr kumimoji="1" lang="ja-JP" altLang="en-US" smtClean="0"/>
              <a:t>‹#›</a:t>
            </a:fld>
            <a:endParaRPr kumimoji="1" lang="ja-JP" altLang="en-US"/>
          </a:p>
        </p:txBody>
      </p:sp>
    </p:spTree>
    <p:extLst>
      <p:ext uri="{BB962C8B-B14F-4D97-AF65-F5344CB8AC3E}">
        <p14:creationId xmlns:p14="http://schemas.microsoft.com/office/powerpoint/2010/main" val="13618223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発表者に下線とか〇とか</a:t>
            </a:r>
            <a:endParaRPr kumimoji="1" lang="en-US" altLang="ja-JP" dirty="0" smtClean="0"/>
          </a:p>
          <a:p>
            <a:endParaRPr kumimoji="1" lang="en-US" altLang="ja-JP" dirty="0" smtClean="0"/>
          </a:p>
          <a:p>
            <a:r>
              <a:rPr kumimoji="1" lang="ja-JP" altLang="en-US" dirty="0" smtClean="0"/>
              <a:t>名前の順</a:t>
            </a:r>
            <a:endParaRPr kumimoji="1" lang="ja-JP" altLang="en-US" dirty="0"/>
          </a:p>
        </p:txBody>
      </p:sp>
      <p:sp>
        <p:nvSpPr>
          <p:cNvPr id="4" name="スライド番号プレースホルダー 3"/>
          <p:cNvSpPr>
            <a:spLocks noGrp="1"/>
          </p:cNvSpPr>
          <p:nvPr>
            <p:ph type="sldNum" sz="quarter" idx="10"/>
          </p:nvPr>
        </p:nvSpPr>
        <p:spPr/>
        <p:txBody>
          <a:bodyPr/>
          <a:lstStyle/>
          <a:p>
            <a:fld id="{D1BA2E0D-D616-410D-92BB-EDB607D3EC6E}" type="slidenum">
              <a:rPr kumimoji="1" lang="ja-JP" altLang="en-US" smtClean="0"/>
              <a:t>1</a:t>
            </a:fld>
            <a:endParaRPr kumimoji="1" lang="ja-JP" altLang="en-US"/>
          </a:p>
        </p:txBody>
      </p:sp>
    </p:spTree>
    <p:extLst>
      <p:ext uri="{BB962C8B-B14F-4D97-AF65-F5344CB8AC3E}">
        <p14:creationId xmlns:p14="http://schemas.microsoft.com/office/powerpoint/2010/main" val="1423062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各ページタイトルと統一する</a:t>
            </a:r>
            <a:endParaRPr kumimoji="1" lang="en-US" altLang="ja-JP" dirty="0" smtClean="0"/>
          </a:p>
          <a:p>
            <a:endParaRPr kumimoji="1" lang="en-US" altLang="ja-JP" dirty="0" smtClean="0"/>
          </a:p>
          <a:p>
            <a:r>
              <a:rPr kumimoji="1" lang="ja-JP" altLang="en-US" dirty="0" smtClean="0"/>
              <a:t>番号を振る</a:t>
            </a:r>
            <a:endParaRPr kumimoji="1" lang="ja-JP" altLang="en-US" dirty="0"/>
          </a:p>
        </p:txBody>
      </p:sp>
      <p:sp>
        <p:nvSpPr>
          <p:cNvPr id="4" name="スライド番号プレースホルダー 3"/>
          <p:cNvSpPr>
            <a:spLocks noGrp="1"/>
          </p:cNvSpPr>
          <p:nvPr>
            <p:ph type="sldNum" sz="quarter" idx="10"/>
          </p:nvPr>
        </p:nvSpPr>
        <p:spPr/>
        <p:txBody>
          <a:bodyPr/>
          <a:lstStyle/>
          <a:p>
            <a:fld id="{D1BA2E0D-D616-410D-92BB-EDB607D3EC6E}" type="slidenum">
              <a:rPr kumimoji="1" lang="ja-JP" altLang="en-US" smtClean="0"/>
              <a:t>2</a:t>
            </a:fld>
            <a:endParaRPr kumimoji="1" lang="ja-JP" altLang="en-US"/>
          </a:p>
        </p:txBody>
      </p:sp>
    </p:spTree>
    <p:extLst>
      <p:ext uri="{BB962C8B-B14F-4D97-AF65-F5344CB8AC3E}">
        <p14:creationId xmlns:p14="http://schemas.microsoft.com/office/powerpoint/2010/main" val="270608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雲と線をつなぐ</a:t>
            </a:r>
            <a:endParaRPr kumimoji="1" lang="en-US" altLang="ja-JP" dirty="0" smtClean="0"/>
          </a:p>
          <a:p>
            <a:r>
              <a:rPr kumimoji="1" lang="ja-JP" altLang="en-US" dirty="0" smtClean="0"/>
              <a:t>ノードとノードではなく</a:t>
            </a:r>
            <a:endParaRPr kumimoji="1" lang="en-US" altLang="ja-JP" dirty="0" smtClean="0"/>
          </a:p>
          <a:p>
            <a:endParaRPr kumimoji="1" lang="en-US" altLang="ja-JP" dirty="0" smtClean="0"/>
          </a:p>
          <a:p>
            <a:r>
              <a:rPr kumimoji="1" lang="ja-JP" altLang="en-US" dirty="0" smtClean="0"/>
              <a:t>ノードやネットワークの外枠と，リンクの線は色を分けた方がよい</a:t>
            </a:r>
            <a:endParaRPr kumimoji="1" lang="en-US" altLang="ja-JP" dirty="0" smtClean="0"/>
          </a:p>
          <a:p>
            <a:r>
              <a:rPr kumimoji="1" lang="ja-JP" altLang="en-US" dirty="0" smtClean="0"/>
              <a:t>あとで赤は使うから，リンクは黒とかかな</a:t>
            </a:r>
            <a:endParaRPr kumimoji="1" lang="ja-JP" altLang="en-US" dirty="0"/>
          </a:p>
        </p:txBody>
      </p:sp>
      <p:sp>
        <p:nvSpPr>
          <p:cNvPr id="4" name="スライド番号プレースホルダー 3"/>
          <p:cNvSpPr>
            <a:spLocks noGrp="1"/>
          </p:cNvSpPr>
          <p:nvPr>
            <p:ph type="sldNum" sz="quarter" idx="10"/>
          </p:nvPr>
        </p:nvSpPr>
        <p:spPr/>
        <p:txBody>
          <a:bodyPr/>
          <a:lstStyle/>
          <a:p>
            <a:fld id="{D1BA2E0D-D616-410D-92BB-EDB607D3EC6E}" type="slidenum">
              <a:rPr kumimoji="1" lang="ja-JP" altLang="en-US" smtClean="0"/>
              <a:t>3</a:t>
            </a:fld>
            <a:endParaRPr kumimoji="1" lang="ja-JP" altLang="en-US"/>
          </a:p>
        </p:txBody>
      </p:sp>
    </p:spTree>
    <p:extLst>
      <p:ext uri="{BB962C8B-B14F-4D97-AF65-F5344CB8AC3E}">
        <p14:creationId xmlns:p14="http://schemas.microsoft.com/office/powerpoint/2010/main" val="430934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矢印</a:t>
            </a:r>
            <a:endParaRPr kumimoji="1" lang="en-US" altLang="ja-JP" dirty="0" smtClean="0"/>
          </a:p>
          <a:p>
            <a:endParaRPr kumimoji="1" lang="en-US" altLang="ja-JP" dirty="0" smtClean="0"/>
          </a:p>
          <a:p>
            <a:r>
              <a:rPr kumimoji="1" lang="ja-JP" altLang="en-US" dirty="0" smtClean="0"/>
              <a:t>コンテナできるまではコンテナ表示なし</a:t>
            </a:r>
            <a:endParaRPr kumimoji="1" lang="en-US" altLang="ja-JP" dirty="0" smtClean="0"/>
          </a:p>
          <a:p>
            <a:r>
              <a:rPr kumimoji="1" lang="ja-JP" altLang="en-US" dirty="0" smtClean="0"/>
              <a:t>横線（</a:t>
            </a:r>
            <a:r>
              <a:rPr kumimoji="1" lang="en-US" altLang="ja-JP" dirty="0" err="1" smtClean="0"/>
              <a:t>docker</a:t>
            </a:r>
            <a:r>
              <a:rPr kumimoji="1" lang="ja-JP" altLang="en-US" dirty="0" smtClean="0"/>
              <a:t>のネットワーク）だけかく</a:t>
            </a:r>
            <a:endParaRPr kumimoji="1" lang="en-US" altLang="ja-JP" dirty="0" smtClean="0"/>
          </a:p>
          <a:p>
            <a:endParaRPr kumimoji="1" lang="en-US" altLang="ja-JP" dirty="0" smtClean="0"/>
          </a:p>
          <a:p>
            <a:r>
              <a:rPr kumimoji="1" lang="ja-JP" altLang="en-US" dirty="0" smtClean="0"/>
              <a:t>ユーザ端末をもうひとつ足す</a:t>
            </a:r>
            <a:endParaRPr kumimoji="1" lang="en-US" altLang="ja-JP" dirty="0" smtClean="0"/>
          </a:p>
          <a:p>
            <a:endParaRPr kumimoji="1" lang="en-US" altLang="ja-JP" dirty="0" smtClean="0"/>
          </a:p>
          <a:p>
            <a:r>
              <a:rPr kumimoji="1" lang="en-US" altLang="ja-JP" dirty="0" smtClean="0"/>
              <a:t>Controller</a:t>
            </a:r>
            <a:r>
              <a:rPr kumimoji="1" lang="ja-JP" altLang="en-US" dirty="0" smtClean="0"/>
              <a:t>は</a:t>
            </a:r>
            <a:endParaRPr kumimoji="1" lang="en-US" altLang="ja-JP" dirty="0" smtClean="0"/>
          </a:p>
          <a:p>
            <a:r>
              <a:rPr kumimoji="1" lang="ja-JP" altLang="en-US" dirty="0" smtClean="0"/>
              <a:t>・・・の線と実線の両方もってる</a:t>
            </a:r>
            <a:endParaRPr kumimoji="1" lang="ja-JP" altLang="en-US" dirty="0"/>
          </a:p>
        </p:txBody>
      </p:sp>
      <p:sp>
        <p:nvSpPr>
          <p:cNvPr id="4" name="スライド番号プレースホルダー 3"/>
          <p:cNvSpPr>
            <a:spLocks noGrp="1"/>
          </p:cNvSpPr>
          <p:nvPr>
            <p:ph type="sldNum" sz="quarter" idx="10"/>
          </p:nvPr>
        </p:nvSpPr>
        <p:spPr/>
        <p:txBody>
          <a:bodyPr/>
          <a:lstStyle/>
          <a:p>
            <a:fld id="{D1BA2E0D-D616-410D-92BB-EDB607D3EC6E}" type="slidenum">
              <a:rPr kumimoji="1" lang="ja-JP" altLang="en-US" smtClean="0"/>
              <a:t>18</a:t>
            </a:fld>
            <a:endParaRPr kumimoji="1" lang="ja-JP" altLang="en-US"/>
          </a:p>
        </p:txBody>
      </p:sp>
    </p:spTree>
    <p:extLst>
      <p:ext uri="{BB962C8B-B14F-4D97-AF65-F5344CB8AC3E}">
        <p14:creationId xmlns:p14="http://schemas.microsoft.com/office/powerpoint/2010/main" val="4249471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VM</a:t>
            </a:r>
            <a:r>
              <a:rPr kumimoji="1" lang="ja-JP" altLang="en-US" baseline="0" dirty="0" smtClean="0"/>
              <a:t> </a:t>
            </a:r>
            <a:r>
              <a:rPr kumimoji="1" lang="en-US" altLang="ja-JP" baseline="0" dirty="0" smtClean="0"/>
              <a:t>Manager</a:t>
            </a:r>
            <a:r>
              <a:rPr kumimoji="1" lang="ja-JP" altLang="en-US" baseline="0" dirty="0" smtClean="0"/>
              <a:t>の赤線はいらない</a:t>
            </a:r>
            <a:endParaRPr kumimoji="1" lang="en-US" altLang="ja-JP" baseline="0" dirty="0" smtClean="0"/>
          </a:p>
          <a:p>
            <a:r>
              <a:rPr kumimoji="1" lang="ja-JP" altLang="en-US" dirty="0" smtClean="0"/>
              <a:t>コンテナも赤塗いらない</a:t>
            </a:r>
            <a:endParaRPr kumimoji="1" lang="en-US" altLang="ja-JP" dirty="0" smtClean="0"/>
          </a:p>
          <a:p>
            <a:endParaRPr kumimoji="1" lang="en-US" altLang="ja-JP" dirty="0" smtClean="0"/>
          </a:p>
          <a:p>
            <a:r>
              <a:rPr kumimoji="1" lang="ja-JP" altLang="en-US" dirty="0" smtClean="0"/>
              <a:t>ここでコンテナたす</a:t>
            </a:r>
            <a:endParaRPr kumimoji="1" lang="ja-JP" altLang="en-US" dirty="0"/>
          </a:p>
        </p:txBody>
      </p:sp>
      <p:sp>
        <p:nvSpPr>
          <p:cNvPr id="4" name="スライド番号プレースホルダー 3"/>
          <p:cNvSpPr>
            <a:spLocks noGrp="1"/>
          </p:cNvSpPr>
          <p:nvPr>
            <p:ph type="sldNum" sz="quarter" idx="10"/>
          </p:nvPr>
        </p:nvSpPr>
        <p:spPr/>
        <p:txBody>
          <a:bodyPr/>
          <a:lstStyle/>
          <a:p>
            <a:fld id="{D1BA2E0D-D616-410D-92BB-EDB607D3EC6E}" type="slidenum">
              <a:rPr kumimoji="1" lang="ja-JP" altLang="en-US" smtClean="0"/>
              <a:t>21</a:t>
            </a:fld>
            <a:endParaRPr kumimoji="1" lang="ja-JP" altLang="en-US"/>
          </a:p>
        </p:txBody>
      </p:sp>
    </p:spTree>
    <p:extLst>
      <p:ext uri="{BB962C8B-B14F-4D97-AF65-F5344CB8AC3E}">
        <p14:creationId xmlns:p14="http://schemas.microsoft.com/office/powerpoint/2010/main" val="2783337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FlowMod</a:t>
            </a:r>
            <a:r>
              <a:rPr kumimoji="1" lang="ja-JP" altLang="en-US" dirty="0" smtClean="0"/>
              <a:t>はとりあえず</a:t>
            </a:r>
            <a:r>
              <a:rPr kumimoji="1" lang="en-US" altLang="ja-JP" dirty="0" smtClean="0"/>
              <a:t>3</a:t>
            </a:r>
            <a:r>
              <a:rPr kumimoji="1" lang="ja-JP" altLang="en-US" dirty="0" err="1" smtClean="0"/>
              <a:t>つの</a:t>
            </a:r>
            <a:r>
              <a:rPr kumimoji="1" lang="ja-JP" altLang="en-US" dirty="0" smtClean="0"/>
              <a:t>スイッチに投げる感じで</a:t>
            </a:r>
            <a:endParaRPr kumimoji="1" lang="ja-JP" altLang="en-US" dirty="0"/>
          </a:p>
        </p:txBody>
      </p:sp>
      <p:sp>
        <p:nvSpPr>
          <p:cNvPr id="4" name="スライド番号プレースホルダー 3"/>
          <p:cNvSpPr>
            <a:spLocks noGrp="1"/>
          </p:cNvSpPr>
          <p:nvPr>
            <p:ph type="sldNum" sz="quarter" idx="10"/>
          </p:nvPr>
        </p:nvSpPr>
        <p:spPr/>
        <p:txBody>
          <a:bodyPr/>
          <a:lstStyle/>
          <a:p>
            <a:fld id="{D1BA2E0D-D616-410D-92BB-EDB607D3EC6E}" type="slidenum">
              <a:rPr kumimoji="1" lang="ja-JP" altLang="en-US" smtClean="0"/>
              <a:t>22</a:t>
            </a:fld>
            <a:endParaRPr kumimoji="1" lang="ja-JP" altLang="en-US"/>
          </a:p>
        </p:txBody>
      </p:sp>
    </p:spTree>
    <p:extLst>
      <p:ext uri="{BB962C8B-B14F-4D97-AF65-F5344CB8AC3E}">
        <p14:creationId xmlns:p14="http://schemas.microsoft.com/office/powerpoint/2010/main" val="2241558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baseline="0" dirty="0" smtClean="0"/>
          </a:p>
          <a:p>
            <a:r>
              <a:rPr kumimoji="1" lang="en-US" altLang="ja-JP" baseline="0" dirty="0" smtClean="0"/>
              <a:t>4. DPID</a:t>
            </a:r>
            <a:r>
              <a:rPr kumimoji="1" lang="ja-JP" altLang="en-US" baseline="0" dirty="0" err="1" smtClean="0"/>
              <a:t>，</a:t>
            </a:r>
            <a:r>
              <a:rPr kumimoji="1" lang="ja-JP" altLang="en-US" baseline="0" dirty="0" smtClean="0"/>
              <a:t>コントローラのローカルタイムスタンプ，受信</a:t>
            </a:r>
            <a:r>
              <a:rPr kumimoji="1" lang="en-US" altLang="ja-JP" baseline="0" dirty="0" smtClean="0"/>
              <a:t>P</a:t>
            </a:r>
            <a:r>
              <a:rPr kumimoji="1" lang="ja-JP" altLang="en-US" baseline="0" dirty="0" smtClean="0"/>
              <a:t>数，転送</a:t>
            </a:r>
            <a:r>
              <a:rPr kumimoji="1" lang="en-US" altLang="ja-JP" baseline="0" dirty="0" smtClean="0"/>
              <a:t>P</a:t>
            </a:r>
            <a:r>
              <a:rPr kumimoji="1" lang="ja-JP" altLang="en-US" baseline="0" dirty="0" smtClean="0"/>
              <a:t>数を変数に代入（ここでは最新エントリと呼ぶ）</a:t>
            </a:r>
          </a:p>
          <a:p>
            <a:endParaRPr kumimoji="1" lang="ja-JP" altLang="en-US" baseline="0" dirty="0" smtClean="0"/>
          </a:p>
          <a:p>
            <a:r>
              <a:rPr kumimoji="1" lang="en-US" altLang="ja-JP" baseline="0" dirty="0" smtClean="0"/>
              <a:t>5. </a:t>
            </a:r>
            <a:r>
              <a:rPr kumimoji="1" lang="ja-JP" altLang="en-US" baseline="0" dirty="0" smtClean="0"/>
              <a:t>同じ</a:t>
            </a:r>
            <a:r>
              <a:rPr kumimoji="1" lang="en-US" altLang="ja-JP" baseline="0" dirty="0" smtClean="0"/>
              <a:t>DPID</a:t>
            </a:r>
            <a:r>
              <a:rPr kumimoji="1" lang="ja-JP" altLang="en-US" baseline="0" dirty="0" smtClean="0"/>
              <a:t>のスイッチの，ひとつまえのローカルタイムスタンプ，受信</a:t>
            </a:r>
            <a:r>
              <a:rPr kumimoji="1" lang="en-US" altLang="ja-JP" baseline="0" dirty="0" smtClean="0"/>
              <a:t>P</a:t>
            </a:r>
            <a:r>
              <a:rPr kumimoji="1" lang="ja-JP" altLang="en-US" baseline="0" dirty="0" smtClean="0"/>
              <a:t>数，転送</a:t>
            </a:r>
            <a:r>
              <a:rPr kumimoji="1" lang="en-US" altLang="ja-JP" baseline="0" dirty="0" smtClean="0"/>
              <a:t>P</a:t>
            </a:r>
            <a:r>
              <a:rPr kumimoji="1" lang="ja-JP" altLang="en-US" baseline="0" dirty="0" smtClean="0"/>
              <a:t>数を取得（旧エントリ）</a:t>
            </a:r>
          </a:p>
          <a:p>
            <a:endParaRPr kumimoji="1" lang="ja-JP" altLang="en-US" baseline="0" dirty="0" smtClean="0"/>
          </a:p>
          <a:p>
            <a:r>
              <a:rPr kumimoji="1" lang="en-US" altLang="ja-JP" baseline="0" dirty="0" smtClean="0"/>
              <a:t>6. </a:t>
            </a:r>
            <a:r>
              <a:rPr kumimoji="1" lang="ja-JP" altLang="en-US" baseline="0" dirty="0" smtClean="0"/>
              <a:t>以下を計算する</a:t>
            </a:r>
          </a:p>
          <a:p>
            <a:endParaRPr kumimoji="1" lang="ja-JP" altLang="en-US" baseline="0" dirty="0" smtClean="0"/>
          </a:p>
          <a:p>
            <a:r>
              <a:rPr kumimoji="1" lang="en-US" altLang="ja-JP" baseline="0" dirty="0" smtClean="0"/>
              <a:t>T = </a:t>
            </a:r>
            <a:r>
              <a:rPr kumimoji="1" lang="ja-JP" altLang="en-US" baseline="0" dirty="0" smtClean="0"/>
              <a:t>最新</a:t>
            </a:r>
            <a:r>
              <a:rPr kumimoji="1" lang="en-US" altLang="ja-JP" baseline="0" dirty="0" smtClean="0"/>
              <a:t>TS - </a:t>
            </a:r>
            <a:r>
              <a:rPr kumimoji="1" lang="ja-JP" altLang="en-US" baseline="0" dirty="0" smtClean="0"/>
              <a:t>旧</a:t>
            </a:r>
            <a:r>
              <a:rPr kumimoji="1" lang="en-US" altLang="ja-JP" baseline="0" dirty="0" smtClean="0"/>
              <a:t>TS</a:t>
            </a:r>
          </a:p>
          <a:p>
            <a:r>
              <a:rPr kumimoji="1" lang="en-US" altLang="ja-JP" baseline="0" dirty="0" err="1" smtClean="0"/>
              <a:t>rx</a:t>
            </a:r>
            <a:r>
              <a:rPr kumimoji="1" lang="en-US" altLang="ja-JP" baseline="0" dirty="0" smtClean="0"/>
              <a:t> = </a:t>
            </a:r>
            <a:r>
              <a:rPr kumimoji="1" lang="ja-JP" altLang="en-US" baseline="0" dirty="0" smtClean="0"/>
              <a:t>最新受信</a:t>
            </a:r>
            <a:r>
              <a:rPr kumimoji="1" lang="en-US" altLang="ja-JP" baseline="0" dirty="0" smtClean="0"/>
              <a:t>P</a:t>
            </a:r>
            <a:r>
              <a:rPr kumimoji="1" lang="ja-JP" altLang="en-US" baseline="0" dirty="0" smtClean="0"/>
              <a:t>数 </a:t>
            </a:r>
            <a:r>
              <a:rPr kumimoji="1" lang="en-US" altLang="ja-JP" baseline="0" dirty="0" smtClean="0"/>
              <a:t>- </a:t>
            </a:r>
            <a:r>
              <a:rPr kumimoji="1" lang="ja-JP" altLang="en-US" baseline="0" dirty="0" smtClean="0"/>
              <a:t>旧受信</a:t>
            </a:r>
            <a:r>
              <a:rPr kumimoji="1" lang="en-US" altLang="ja-JP" baseline="0" dirty="0" smtClean="0"/>
              <a:t>P</a:t>
            </a:r>
            <a:r>
              <a:rPr kumimoji="1" lang="ja-JP" altLang="en-US" baseline="0" dirty="0" smtClean="0"/>
              <a:t>数</a:t>
            </a:r>
          </a:p>
          <a:p>
            <a:r>
              <a:rPr kumimoji="1" lang="en-US" altLang="ja-JP" baseline="0" dirty="0" err="1" smtClean="0"/>
              <a:t>tx</a:t>
            </a:r>
            <a:r>
              <a:rPr kumimoji="1" lang="en-US" altLang="ja-JP" baseline="0" dirty="0" smtClean="0"/>
              <a:t> = </a:t>
            </a:r>
            <a:r>
              <a:rPr kumimoji="1" lang="ja-JP" altLang="en-US" baseline="0" dirty="0" smtClean="0"/>
              <a:t>最新転送</a:t>
            </a:r>
            <a:r>
              <a:rPr kumimoji="1" lang="en-US" altLang="ja-JP" baseline="0" dirty="0" smtClean="0"/>
              <a:t>P</a:t>
            </a:r>
            <a:r>
              <a:rPr kumimoji="1" lang="ja-JP" altLang="en-US" baseline="0" dirty="0" smtClean="0"/>
              <a:t>数 </a:t>
            </a:r>
            <a:r>
              <a:rPr kumimoji="1" lang="en-US" altLang="ja-JP" baseline="0" dirty="0" smtClean="0"/>
              <a:t>- </a:t>
            </a:r>
            <a:r>
              <a:rPr kumimoji="1" lang="ja-JP" altLang="en-US" baseline="0" dirty="0" smtClean="0"/>
              <a:t>旧転送</a:t>
            </a:r>
            <a:r>
              <a:rPr kumimoji="1" lang="en-US" altLang="ja-JP" baseline="0" dirty="0" smtClean="0"/>
              <a:t>P</a:t>
            </a:r>
            <a:r>
              <a:rPr kumimoji="1" lang="ja-JP" altLang="en-US" baseline="0" dirty="0" smtClean="0"/>
              <a:t>数</a:t>
            </a:r>
          </a:p>
          <a:p>
            <a:endParaRPr kumimoji="1" lang="ja-JP" altLang="en-US" baseline="0" dirty="0" smtClean="0"/>
          </a:p>
          <a:p>
            <a:r>
              <a:rPr kumimoji="1" lang="en-US" altLang="ja-JP" baseline="0" dirty="0" err="1" smtClean="0"/>
              <a:t>rt_rate</a:t>
            </a:r>
            <a:r>
              <a:rPr kumimoji="1" lang="en-US" altLang="ja-JP" baseline="0" dirty="0" smtClean="0"/>
              <a:t> = </a:t>
            </a:r>
            <a:r>
              <a:rPr kumimoji="1" lang="en-US" altLang="ja-JP" baseline="0" dirty="0" err="1" smtClean="0"/>
              <a:t>rx</a:t>
            </a:r>
            <a:r>
              <a:rPr kumimoji="1" lang="en-US" altLang="ja-JP" baseline="0" dirty="0" smtClean="0"/>
              <a:t> / </a:t>
            </a:r>
            <a:r>
              <a:rPr kumimoji="1" lang="en-US" altLang="ja-JP" baseline="0" dirty="0" err="1" smtClean="0"/>
              <a:t>tx</a:t>
            </a:r>
            <a:endParaRPr kumimoji="1" lang="en-US" altLang="ja-JP" baseline="0" dirty="0" smtClean="0"/>
          </a:p>
          <a:p>
            <a:r>
              <a:rPr kumimoji="1" lang="en-US" altLang="ja-JP" baseline="0" dirty="0" err="1" smtClean="0"/>
              <a:t>tx_speed</a:t>
            </a:r>
            <a:r>
              <a:rPr kumimoji="1" lang="en-US" altLang="ja-JP" baseline="0" dirty="0" smtClean="0"/>
              <a:t> = </a:t>
            </a:r>
            <a:r>
              <a:rPr kumimoji="1" lang="en-US" altLang="ja-JP" baseline="0" dirty="0" err="1" smtClean="0"/>
              <a:t>tx</a:t>
            </a:r>
            <a:r>
              <a:rPr kumimoji="1" lang="en-US" altLang="ja-JP" baseline="0" dirty="0" smtClean="0"/>
              <a:t> / T</a:t>
            </a:r>
          </a:p>
          <a:p>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D1BA2E0D-D616-410D-92BB-EDB607D3EC6E}" type="slidenum">
              <a:rPr kumimoji="1" lang="ja-JP" altLang="en-US" smtClean="0"/>
              <a:t>25</a:t>
            </a:fld>
            <a:endParaRPr kumimoji="1" lang="ja-JP" altLang="en-US"/>
          </a:p>
        </p:txBody>
      </p:sp>
    </p:spTree>
    <p:extLst>
      <p:ext uri="{BB962C8B-B14F-4D97-AF65-F5344CB8AC3E}">
        <p14:creationId xmlns:p14="http://schemas.microsoft.com/office/powerpoint/2010/main" val="374329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数字を前のページから引き続き使うならページタイトルは統一する</a:t>
            </a:r>
            <a:endParaRPr kumimoji="1" lang="en-US" altLang="ja-JP" dirty="0" smtClean="0"/>
          </a:p>
          <a:p>
            <a:endParaRPr kumimoji="1" lang="en-US" altLang="ja-JP" dirty="0" smtClean="0"/>
          </a:p>
          <a:p>
            <a:r>
              <a:rPr kumimoji="1" lang="en-US" altLang="ja-JP" baseline="0" dirty="0" smtClean="0"/>
              <a:t>7. </a:t>
            </a:r>
            <a:r>
              <a:rPr kumimoji="1" lang="en-US" altLang="ja-JP" baseline="0" dirty="0" err="1" smtClean="0"/>
              <a:t>rt_rate</a:t>
            </a:r>
            <a:r>
              <a:rPr kumimoji="1" lang="ja-JP" altLang="en-US" baseline="0" dirty="0" smtClean="0"/>
              <a:t>と</a:t>
            </a:r>
            <a:r>
              <a:rPr kumimoji="1" lang="en-US" altLang="ja-JP" baseline="0" dirty="0" err="1" smtClean="0"/>
              <a:t>tx_speed</a:t>
            </a:r>
            <a:r>
              <a:rPr kumimoji="1" lang="ja-JP" altLang="en-US" baseline="0" dirty="0" smtClean="0"/>
              <a:t>をそれぞれの閾値</a:t>
            </a:r>
            <a:r>
              <a:rPr kumimoji="1" lang="en-US" altLang="ja-JP" baseline="0" dirty="0" err="1" smtClean="0"/>
              <a:t>rt_rate_limit</a:t>
            </a:r>
            <a:r>
              <a:rPr kumimoji="1" lang="en-US" altLang="ja-JP" baseline="0" dirty="0" smtClean="0"/>
              <a:t>, tx_speed0</a:t>
            </a:r>
            <a:r>
              <a:rPr kumimoji="1" lang="ja-JP" altLang="en-US" baseline="0" dirty="0" smtClean="0"/>
              <a:t>と比較し，以下の関係が成り立てばその</a:t>
            </a:r>
            <a:r>
              <a:rPr kumimoji="1" lang="en-US" altLang="ja-JP" baseline="0" dirty="0" smtClean="0"/>
              <a:t>DPID</a:t>
            </a:r>
            <a:r>
              <a:rPr kumimoji="1" lang="ja-JP" altLang="en-US" baseline="0" dirty="0" smtClean="0"/>
              <a:t>のスイッチはアウト</a:t>
            </a:r>
          </a:p>
          <a:p>
            <a:endParaRPr kumimoji="1" lang="ja-JP" altLang="en-US" baseline="0" dirty="0" smtClean="0"/>
          </a:p>
          <a:p>
            <a:r>
              <a:rPr kumimoji="1" lang="en-US" altLang="ja-JP" baseline="0" dirty="0" err="1" smtClean="0"/>
              <a:t>rt_rate</a:t>
            </a:r>
            <a:r>
              <a:rPr kumimoji="1" lang="en-US" altLang="ja-JP" baseline="0" dirty="0" smtClean="0"/>
              <a:t> &lt; rt_rate0</a:t>
            </a:r>
          </a:p>
          <a:p>
            <a:r>
              <a:rPr kumimoji="1" lang="en-US" altLang="ja-JP" baseline="0" dirty="0" err="1" smtClean="0"/>
              <a:t>tx_speed</a:t>
            </a:r>
            <a:r>
              <a:rPr kumimoji="1" lang="en-US" altLang="ja-JP" baseline="0" dirty="0" smtClean="0"/>
              <a:t> &lt; tx_speed0</a:t>
            </a:r>
          </a:p>
          <a:p>
            <a:endParaRPr kumimoji="1" lang="en-US" altLang="ja-JP" baseline="0" dirty="0" smtClean="0"/>
          </a:p>
          <a:p>
            <a:r>
              <a:rPr kumimoji="1" lang="en-US" altLang="ja-JP" baseline="0" dirty="0" smtClean="0"/>
              <a:t>8. </a:t>
            </a:r>
            <a:r>
              <a:rPr kumimoji="1" lang="ja-JP" altLang="en-US" baseline="0" dirty="0" smtClean="0"/>
              <a:t>最新エントリを記録</a:t>
            </a:r>
            <a:endParaRPr kumimoji="1" lang="en-US" altLang="ja-JP" baseline="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D1BA2E0D-D616-410D-92BB-EDB607D3EC6E}" type="slidenum">
              <a:rPr kumimoji="1" lang="ja-JP" altLang="en-US" smtClean="0"/>
              <a:t>26</a:t>
            </a:fld>
            <a:endParaRPr kumimoji="1" lang="ja-JP" altLang="en-US"/>
          </a:p>
        </p:txBody>
      </p:sp>
    </p:spTree>
    <p:extLst>
      <p:ext uri="{BB962C8B-B14F-4D97-AF65-F5344CB8AC3E}">
        <p14:creationId xmlns:p14="http://schemas.microsoft.com/office/powerpoint/2010/main" val="986823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C2FD539-D4B1-44EA-BB6B-D63097300640}" type="datetime1">
              <a:rPr kumimoji="1" lang="ja-JP" altLang="en-US" smtClean="0"/>
              <a:t>2017/2/7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052FCD7-98FF-4CD6-BC70-4E1A5DE1A175}" type="slidenum">
              <a:rPr kumimoji="1" lang="ja-JP" altLang="en-US" smtClean="0"/>
              <a:t>‹#›</a:t>
            </a:fld>
            <a:endParaRPr kumimoji="1" lang="ja-JP" altLang="en-US"/>
          </a:p>
        </p:txBody>
      </p:sp>
    </p:spTree>
    <p:extLst>
      <p:ext uri="{BB962C8B-B14F-4D97-AF65-F5344CB8AC3E}">
        <p14:creationId xmlns:p14="http://schemas.microsoft.com/office/powerpoint/2010/main" val="25152304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B146403-4B97-41D7-A8B6-E66EF6C6BD3E}" type="datetime1">
              <a:rPr kumimoji="1" lang="ja-JP" altLang="en-US" smtClean="0"/>
              <a:t>2017/2/7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052FCD7-98FF-4CD6-BC70-4E1A5DE1A175}" type="slidenum">
              <a:rPr kumimoji="1" lang="ja-JP" altLang="en-US" smtClean="0"/>
              <a:t>‹#›</a:t>
            </a:fld>
            <a:endParaRPr kumimoji="1" lang="ja-JP" altLang="en-US"/>
          </a:p>
        </p:txBody>
      </p:sp>
    </p:spTree>
    <p:extLst>
      <p:ext uri="{BB962C8B-B14F-4D97-AF65-F5344CB8AC3E}">
        <p14:creationId xmlns:p14="http://schemas.microsoft.com/office/powerpoint/2010/main" val="2693461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287255A-569C-49C5-8EEC-A62557E90FA8}" type="datetime1">
              <a:rPr kumimoji="1" lang="ja-JP" altLang="en-US" smtClean="0"/>
              <a:t>2017/2/7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052FCD7-98FF-4CD6-BC70-4E1A5DE1A175}" type="slidenum">
              <a:rPr kumimoji="1" lang="ja-JP" altLang="en-US" smtClean="0"/>
              <a:t>‹#›</a:t>
            </a:fld>
            <a:endParaRPr kumimoji="1" lang="ja-JP" altLang="en-US"/>
          </a:p>
        </p:txBody>
      </p:sp>
    </p:spTree>
    <p:extLst>
      <p:ext uri="{BB962C8B-B14F-4D97-AF65-F5344CB8AC3E}">
        <p14:creationId xmlns:p14="http://schemas.microsoft.com/office/powerpoint/2010/main" val="1310605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305A3F9-C7C1-403C-88BD-79E5D56EA188}" type="datetime1">
              <a:rPr kumimoji="1" lang="ja-JP" altLang="en-US" smtClean="0"/>
              <a:t>2017/2/7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052FCD7-98FF-4CD6-BC70-4E1A5DE1A175}" type="slidenum">
              <a:rPr kumimoji="1" lang="ja-JP" altLang="en-US" smtClean="0"/>
              <a:t>‹#›</a:t>
            </a:fld>
            <a:endParaRPr kumimoji="1" lang="ja-JP" altLang="en-US"/>
          </a:p>
        </p:txBody>
      </p:sp>
    </p:spTree>
    <p:extLst>
      <p:ext uri="{BB962C8B-B14F-4D97-AF65-F5344CB8AC3E}">
        <p14:creationId xmlns:p14="http://schemas.microsoft.com/office/powerpoint/2010/main" val="13531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FB32F04-7351-4FDD-9E72-848D13BB8221}" type="datetime1">
              <a:rPr kumimoji="1" lang="ja-JP" altLang="en-US" smtClean="0"/>
              <a:t>2017/2/7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052FCD7-98FF-4CD6-BC70-4E1A5DE1A175}" type="slidenum">
              <a:rPr kumimoji="1" lang="ja-JP" altLang="en-US" smtClean="0"/>
              <a:t>‹#›</a:t>
            </a:fld>
            <a:endParaRPr kumimoji="1" lang="ja-JP" altLang="en-US"/>
          </a:p>
        </p:txBody>
      </p:sp>
    </p:spTree>
    <p:extLst>
      <p:ext uri="{BB962C8B-B14F-4D97-AF65-F5344CB8AC3E}">
        <p14:creationId xmlns:p14="http://schemas.microsoft.com/office/powerpoint/2010/main" val="1412316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603FF5A9-4E1D-4B1D-B197-3468D4A78390}" type="datetime1">
              <a:rPr kumimoji="1" lang="ja-JP" altLang="en-US" smtClean="0"/>
              <a:t>2017/2/7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052FCD7-98FF-4CD6-BC70-4E1A5DE1A175}" type="slidenum">
              <a:rPr kumimoji="1" lang="ja-JP" altLang="en-US" smtClean="0"/>
              <a:t>‹#›</a:t>
            </a:fld>
            <a:endParaRPr kumimoji="1" lang="ja-JP" altLang="en-US"/>
          </a:p>
        </p:txBody>
      </p:sp>
    </p:spTree>
    <p:extLst>
      <p:ext uri="{BB962C8B-B14F-4D97-AF65-F5344CB8AC3E}">
        <p14:creationId xmlns:p14="http://schemas.microsoft.com/office/powerpoint/2010/main" val="2356206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2BFBB4D5-6ADF-4B0F-9723-C43F2E09DC72}" type="datetime1">
              <a:rPr kumimoji="1" lang="ja-JP" altLang="en-US" smtClean="0"/>
              <a:t>2017/2/7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052FCD7-98FF-4CD6-BC70-4E1A5DE1A175}" type="slidenum">
              <a:rPr kumimoji="1" lang="ja-JP" altLang="en-US" smtClean="0"/>
              <a:t>‹#›</a:t>
            </a:fld>
            <a:endParaRPr kumimoji="1" lang="ja-JP" altLang="en-US"/>
          </a:p>
        </p:txBody>
      </p:sp>
    </p:spTree>
    <p:extLst>
      <p:ext uri="{BB962C8B-B14F-4D97-AF65-F5344CB8AC3E}">
        <p14:creationId xmlns:p14="http://schemas.microsoft.com/office/powerpoint/2010/main" val="3238060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179DD849-C7A5-42C7-B556-376074735F09}" type="datetime1">
              <a:rPr kumimoji="1" lang="ja-JP" altLang="en-US" smtClean="0"/>
              <a:t>2017/2/7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052FCD7-98FF-4CD6-BC70-4E1A5DE1A175}" type="slidenum">
              <a:rPr kumimoji="1" lang="ja-JP" altLang="en-US" smtClean="0"/>
              <a:t>‹#›</a:t>
            </a:fld>
            <a:endParaRPr kumimoji="1" lang="ja-JP" altLang="en-US"/>
          </a:p>
        </p:txBody>
      </p:sp>
    </p:spTree>
    <p:extLst>
      <p:ext uri="{BB962C8B-B14F-4D97-AF65-F5344CB8AC3E}">
        <p14:creationId xmlns:p14="http://schemas.microsoft.com/office/powerpoint/2010/main" val="3038322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45B7EB-87C0-4669-8C93-2B04B7B07124}" type="datetime1">
              <a:rPr kumimoji="1" lang="ja-JP" altLang="en-US" smtClean="0"/>
              <a:t>2017/2/7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052FCD7-98FF-4CD6-BC70-4E1A5DE1A175}" type="slidenum">
              <a:rPr kumimoji="1" lang="ja-JP" altLang="en-US" smtClean="0"/>
              <a:t>‹#›</a:t>
            </a:fld>
            <a:endParaRPr kumimoji="1" lang="ja-JP" altLang="en-US"/>
          </a:p>
        </p:txBody>
      </p:sp>
    </p:spTree>
    <p:extLst>
      <p:ext uri="{BB962C8B-B14F-4D97-AF65-F5344CB8AC3E}">
        <p14:creationId xmlns:p14="http://schemas.microsoft.com/office/powerpoint/2010/main" val="3120995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2DCF96C-E9EB-4FF2-BA9A-1254F84F9B2C}" type="datetime1">
              <a:rPr kumimoji="1" lang="ja-JP" altLang="en-US" smtClean="0"/>
              <a:t>2017/2/7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052FCD7-98FF-4CD6-BC70-4E1A5DE1A175}" type="slidenum">
              <a:rPr kumimoji="1" lang="ja-JP" altLang="en-US" smtClean="0"/>
              <a:t>‹#›</a:t>
            </a:fld>
            <a:endParaRPr kumimoji="1" lang="ja-JP" altLang="en-US"/>
          </a:p>
        </p:txBody>
      </p:sp>
    </p:spTree>
    <p:extLst>
      <p:ext uri="{BB962C8B-B14F-4D97-AF65-F5344CB8AC3E}">
        <p14:creationId xmlns:p14="http://schemas.microsoft.com/office/powerpoint/2010/main" val="211236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2003FEA-32B8-4477-AB04-EB048FB7A908}" type="datetime1">
              <a:rPr kumimoji="1" lang="ja-JP" altLang="en-US" smtClean="0"/>
              <a:t>2017/2/7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052FCD7-98FF-4CD6-BC70-4E1A5DE1A175}" type="slidenum">
              <a:rPr kumimoji="1" lang="ja-JP" altLang="en-US" smtClean="0"/>
              <a:t>‹#›</a:t>
            </a:fld>
            <a:endParaRPr kumimoji="1" lang="ja-JP" altLang="en-US"/>
          </a:p>
        </p:txBody>
      </p:sp>
    </p:spTree>
    <p:extLst>
      <p:ext uri="{BB962C8B-B14F-4D97-AF65-F5344CB8AC3E}">
        <p14:creationId xmlns:p14="http://schemas.microsoft.com/office/powerpoint/2010/main" val="3572606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3AFF54-947D-4C03-814E-58BEEDD2027A}" type="datetime1">
              <a:rPr kumimoji="1" lang="ja-JP" altLang="en-US" smtClean="0"/>
              <a:t>2017/2/7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800">
                <a:solidFill>
                  <a:schemeClr val="tx1"/>
                </a:solidFill>
              </a:defRPr>
            </a:lvl1pPr>
          </a:lstStyle>
          <a:p>
            <a:fld id="{E052FCD7-98FF-4CD6-BC70-4E1A5DE1A175}" type="slidenum">
              <a:rPr lang="ja-JP" altLang="en-US" smtClean="0"/>
              <a:pPr/>
              <a:t>‹#›</a:t>
            </a:fld>
            <a:endParaRPr lang="ja-JP" altLang="en-US"/>
          </a:p>
        </p:txBody>
      </p:sp>
    </p:spTree>
    <p:extLst>
      <p:ext uri="{BB962C8B-B14F-4D97-AF65-F5344CB8AC3E}">
        <p14:creationId xmlns:p14="http://schemas.microsoft.com/office/powerpoint/2010/main" val="42021633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l"/>
            <a:r>
              <a:rPr lang="ja-JP" altLang="en-US" sz="5400" dirty="0"/>
              <a:t>情報ネットワーク学</a:t>
            </a:r>
            <a:r>
              <a:rPr lang="ja-JP" altLang="en-US" sz="5400" dirty="0" smtClean="0"/>
              <a:t>演習 </a:t>
            </a:r>
            <a:r>
              <a:rPr lang="en-US" altLang="ja-JP" sz="5400" dirty="0" smtClean="0"/>
              <a:t>II</a:t>
            </a:r>
            <a:br>
              <a:rPr lang="en-US" altLang="ja-JP" sz="5400" dirty="0" smtClean="0"/>
            </a:br>
            <a:r>
              <a:rPr lang="ja-JP" altLang="en-US" sz="4400" dirty="0" smtClean="0"/>
              <a:t>（</a:t>
            </a:r>
            <a:r>
              <a:rPr lang="en-US" altLang="ja-JP" sz="4400" dirty="0" smtClean="0"/>
              <a:t>Mini IaaS</a:t>
            </a:r>
            <a:r>
              <a:rPr lang="ja-JP" altLang="en-US" sz="4400" dirty="0" smtClean="0"/>
              <a:t>の実装）</a:t>
            </a:r>
            <a:endParaRPr kumimoji="1" lang="ja-JP" altLang="en-US" sz="3600" dirty="0"/>
          </a:p>
        </p:txBody>
      </p:sp>
      <p:sp>
        <p:nvSpPr>
          <p:cNvPr id="3" name="サブタイトル 2"/>
          <p:cNvSpPr>
            <a:spLocks noGrp="1"/>
          </p:cNvSpPr>
          <p:nvPr>
            <p:ph type="subTitle" idx="1"/>
          </p:nvPr>
        </p:nvSpPr>
        <p:spPr>
          <a:xfrm>
            <a:off x="1143000" y="3602038"/>
            <a:ext cx="6858000" cy="2526046"/>
          </a:xfrm>
        </p:spPr>
        <p:txBody>
          <a:bodyPr>
            <a:normAutofit/>
          </a:bodyPr>
          <a:lstStyle/>
          <a:p>
            <a:pPr algn="r"/>
            <a:r>
              <a:rPr kumimoji="1" lang="en-US" altLang="ja-JP" sz="4000" dirty="0" smtClean="0"/>
              <a:t>3</a:t>
            </a:r>
            <a:r>
              <a:rPr kumimoji="1" lang="ja-JP" altLang="en-US" sz="4000" dirty="0" smtClean="0"/>
              <a:t>班</a:t>
            </a:r>
            <a:endParaRPr kumimoji="1" lang="en-US" altLang="ja-JP" sz="4000" dirty="0" smtClean="0"/>
          </a:p>
          <a:p>
            <a:pPr algn="r"/>
            <a:r>
              <a:rPr lang="ja-JP" altLang="en-US" sz="2000" dirty="0"/>
              <a:t>阿部 </a:t>
            </a:r>
            <a:r>
              <a:rPr lang="ja-JP" altLang="en-US" sz="2000" dirty="0" smtClean="0"/>
              <a:t>修也</a:t>
            </a:r>
            <a:endParaRPr lang="en-US" altLang="ja-JP" sz="2000" dirty="0" smtClean="0"/>
          </a:p>
          <a:p>
            <a:pPr algn="r"/>
            <a:r>
              <a:rPr lang="ja-JP" altLang="en-US" sz="2000" dirty="0"/>
              <a:t>佐竹 幸</a:t>
            </a:r>
            <a:r>
              <a:rPr lang="ja-JP" altLang="en-US" sz="2000" dirty="0" smtClean="0"/>
              <a:t>大</a:t>
            </a:r>
            <a:endParaRPr lang="en-US" altLang="ja-JP" sz="2000" dirty="0" smtClean="0"/>
          </a:p>
          <a:p>
            <a:pPr algn="r"/>
            <a:r>
              <a:rPr lang="ja-JP" altLang="en-US" sz="2000" dirty="0" smtClean="0"/>
              <a:t>西村 </a:t>
            </a:r>
            <a:r>
              <a:rPr lang="ja-JP" altLang="en-US" sz="2000" dirty="0"/>
              <a:t>友佑</a:t>
            </a:r>
          </a:p>
          <a:p>
            <a:pPr algn="r"/>
            <a:r>
              <a:rPr kumimoji="1" lang="ja-JP" altLang="en-US" sz="2000" dirty="0" smtClean="0"/>
              <a:t>錦織 秀 </a:t>
            </a:r>
            <a:r>
              <a:rPr lang="en-US" altLang="ja-JP" sz="2000" dirty="0"/>
              <a:t>33E16015 </a:t>
            </a:r>
            <a:r>
              <a:rPr kumimoji="1" lang="en-US" altLang="ja-JP" sz="2000" dirty="0" smtClean="0"/>
              <a:t>nishikori.shu@ist.osaka-u.ac.jp</a:t>
            </a:r>
            <a:endParaRPr kumimoji="1" lang="ja-JP" altLang="en-US" sz="2000" dirty="0"/>
          </a:p>
        </p:txBody>
      </p:sp>
    </p:spTree>
    <p:extLst>
      <p:ext uri="{BB962C8B-B14F-4D97-AF65-F5344CB8AC3E}">
        <p14:creationId xmlns:p14="http://schemas.microsoft.com/office/powerpoint/2010/main" val="36369059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ユーザ端末 </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インターフェース</a:t>
            </a:r>
            <a:endParaRPr lang="ja-JP" altLang="en-US" dirty="0"/>
          </a:p>
          <a:p>
            <a:pPr lvl="1"/>
            <a:r>
              <a:rPr lang="ja-JP" altLang="en-US" dirty="0"/>
              <a:t>コンテナ要求およびコンテナの利用をするためのインターフェース</a:t>
            </a:r>
          </a:p>
          <a:p>
            <a:r>
              <a:rPr lang="ja-JP" altLang="en-US" dirty="0" smtClean="0"/>
              <a:t>機能</a:t>
            </a:r>
            <a:endParaRPr lang="ja-JP" altLang="en-US" dirty="0"/>
          </a:p>
          <a:p>
            <a:pPr lvl="1"/>
            <a:r>
              <a:rPr lang="ja-JP" altLang="en-US" dirty="0"/>
              <a:t>ブラウザによって</a:t>
            </a:r>
            <a:r>
              <a:rPr lang="en-US" altLang="ja-JP" dirty="0"/>
              <a:t>VM</a:t>
            </a:r>
            <a:r>
              <a:rPr lang="ja-JP" altLang="en-US" dirty="0"/>
              <a:t>マネージャ上の</a:t>
            </a:r>
            <a:r>
              <a:rPr lang="en-US" altLang="ja-JP" dirty="0"/>
              <a:t>Web</a:t>
            </a:r>
            <a:r>
              <a:rPr lang="ja-JP" altLang="en-US" dirty="0"/>
              <a:t>インターフェースにアクセスし，コンテナの利用を要求</a:t>
            </a:r>
          </a:p>
          <a:p>
            <a:pPr lvl="1"/>
            <a:r>
              <a:rPr lang="en-US" altLang="ja-JP" dirty="0"/>
              <a:t>SSH</a:t>
            </a:r>
            <a:r>
              <a:rPr lang="ja-JP" altLang="en-US" dirty="0"/>
              <a:t>コマンドにより割り当てられたコンテナを操作</a:t>
            </a:r>
          </a:p>
          <a:p>
            <a:r>
              <a:rPr lang="ja-JP" altLang="en-US" dirty="0" smtClean="0"/>
              <a:t>スライス</a:t>
            </a:r>
            <a:endParaRPr lang="ja-JP" altLang="en-US" dirty="0"/>
          </a:p>
          <a:p>
            <a:pPr lvl="1"/>
            <a:r>
              <a:rPr lang="ja-JP" altLang="en-US" dirty="0"/>
              <a:t>プライベートスライス（ユーザごとに存在）</a:t>
            </a:r>
          </a:p>
          <a:p>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10</a:t>
            </a:fld>
            <a:endParaRPr kumimoji="1" lang="ja-JP" altLang="en-US"/>
          </a:p>
        </p:txBody>
      </p:sp>
    </p:spTree>
    <p:extLst>
      <p:ext uri="{BB962C8B-B14F-4D97-AF65-F5344CB8AC3E}">
        <p14:creationId xmlns:p14="http://schemas.microsoft.com/office/powerpoint/2010/main" val="13448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hu-HU" altLang="ja-JP" dirty="0"/>
              <a:t>VM</a:t>
            </a:r>
            <a:r>
              <a:rPr lang="ja-JP" altLang="en-US" dirty="0"/>
              <a:t>マネージャ</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インターフェース</a:t>
            </a:r>
            <a:endParaRPr lang="ja-JP" altLang="en-US" dirty="0"/>
          </a:p>
          <a:p>
            <a:pPr lvl="1"/>
            <a:r>
              <a:rPr lang="ja-JP" altLang="en-US" dirty="0"/>
              <a:t>コンテナ要求用の制御プレーンインターフェース</a:t>
            </a:r>
          </a:p>
          <a:p>
            <a:r>
              <a:rPr lang="ja-JP" altLang="en-US" dirty="0" smtClean="0"/>
              <a:t>機能</a:t>
            </a:r>
            <a:endParaRPr lang="ja-JP" altLang="en-US" dirty="0"/>
          </a:p>
          <a:p>
            <a:pPr lvl="1"/>
            <a:r>
              <a:rPr lang="en-US" altLang="ja-JP" dirty="0"/>
              <a:t>Web</a:t>
            </a:r>
            <a:r>
              <a:rPr lang="ja-JP" altLang="en-US" dirty="0"/>
              <a:t>サーバ（ユーザ端末によるコンテナ要求用）</a:t>
            </a:r>
          </a:p>
          <a:p>
            <a:pPr lvl="1"/>
            <a:r>
              <a:rPr lang="ja-JP" altLang="en-US" dirty="0"/>
              <a:t>コンテナに割り当てる</a:t>
            </a:r>
            <a:r>
              <a:rPr lang="en-US" altLang="ja-JP" dirty="0"/>
              <a:t>IP</a:t>
            </a:r>
            <a:r>
              <a:rPr lang="ja-JP" altLang="en-US" dirty="0"/>
              <a:t>アドレスの管理</a:t>
            </a:r>
          </a:p>
          <a:p>
            <a:pPr lvl="1"/>
            <a:r>
              <a:rPr lang="en-US" altLang="ja-JP" dirty="0"/>
              <a:t>VM</a:t>
            </a:r>
            <a:r>
              <a:rPr lang="ja-JP" altLang="en-US" dirty="0"/>
              <a:t>サーバにコンテナを要求</a:t>
            </a:r>
          </a:p>
          <a:p>
            <a:pPr lvl="1"/>
            <a:r>
              <a:rPr lang="ja-JP" altLang="en-US" dirty="0"/>
              <a:t>コントローラにプライベートスライスの追加を要求</a:t>
            </a:r>
          </a:p>
          <a:p>
            <a:r>
              <a:rPr lang="ja-JP" altLang="en-US" dirty="0" smtClean="0"/>
              <a:t>スライス</a:t>
            </a:r>
            <a:endParaRPr lang="ja-JP" altLang="en-US" dirty="0"/>
          </a:p>
          <a:p>
            <a:pPr lvl="1"/>
            <a:r>
              <a:rPr lang="ja-JP" altLang="en-US" dirty="0"/>
              <a:t>プライベートスライス（ユーザごとに存在）</a:t>
            </a:r>
          </a:p>
          <a:p>
            <a:pPr lvl="1"/>
            <a:r>
              <a:rPr lang="en-US" altLang="ja-JP" dirty="0"/>
              <a:t>VM</a:t>
            </a:r>
            <a:r>
              <a:rPr lang="ja-JP" altLang="en-US" dirty="0"/>
              <a:t>管理スライス</a:t>
            </a:r>
          </a:p>
          <a:p>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11</a:t>
            </a:fld>
            <a:endParaRPr kumimoji="1" lang="ja-JP" altLang="en-US"/>
          </a:p>
        </p:txBody>
      </p:sp>
    </p:spTree>
    <p:extLst>
      <p:ext uri="{BB962C8B-B14F-4D97-AF65-F5344CB8AC3E}">
        <p14:creationId xmlns:p14="http://schemas.microsoft.com/office/powerpoint/2010/main" val="2789900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hu-HU" altLang="ja-JP" dirty="0"/>
              <a:t>VM</a:t>
            </a:r>
            <a:r>
              <a:rPr lang="ja-JP" altLang="en-US" dirty="0"/>
              <a:t>サーバ</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インターフェース</a:t>
            </a:r>
            <a:endParaRPr lang="ja-JP" altLang="en-US" dirty="0"/>
          </a:p>
          <a:p>
            <a:pPr lvl="1"/>
            <a:r>
              <a:rPr lang="ja-JP" altLang="en-US" dirty="0"/>
              <a:t>コンテナ要求用の制御プレーンインターフェース</a:t>
            </a:r>
          </a:p>
          <a:p>
            <a:pPr lvl="1"/>
            <a:r>
              <a:rPr lang="ja-JP" altLang="en-US" dirty="0"/>
              <a:t>コンテナ通信用のデータプレーンインターフェース</a:t>
            </a:r>
          </a:p>
          <a:p>
            <a:r>
              <a:rPr lang="ja-JP" altLang="en-US" dirty="0" smtClean="0"/>
              <a:t>機能</a:t>
            </a:r>
            <a:endParaRPr lang="ja-JP" altLang="en-US" dirty="0"/>
          </a:p>
          <a:p>
            <a:pPr lvl="1"/>
            <a:r>
              <a:rPr lang="en-US" altLang="ja-JP" dirty="0"/>
              <a:t>Web</a:t>
            </a:r>
            <a:r>
              <a:rPr lang="ja-JP" altLang="en-US" dirty="0"/>
              <a:t>サーバ（</a:t>
            </a:r>
            <a:r>
              <a:rPr lang="en-US" altLang="ja-JP" dirty="0"/>
              <a:t>VM</a:t>
            </a:r>
            <a:r>
              <a:rPr lang="ja-JP" altLang="en-US" dirty="0"/>
              <a:t>マネージャによるコンテナ要求用）</a:t>
            </a:r>
          </a:p>
          <a:p>
            <a:pPr lvl="1"/>
            <a:r>
              <a:rPr lang="ja-JP" altLang="en-US" dirty="0"/>
              <a:t>コンテナの作成，起動</a:t>
            </a:r>
          </a:p>
          <a:p>
            <a:r>
              <a:rPr lang="ja-JP" altLang="en-US" dirty="0" smtClean="0"/>
              <a:t>スライス</a:t>
            </a:r>
            <a:endParaRPr lang="ja-JP" altLang="en-US" dirty="0"/>
          </a:p>
          <a:p>
            <a:pPr lvl="1"/>
            <a:r>
              <a:rPr lang="ja-JP" altLang="en-US" dirty="0"/>
              <a:t>プライベートスライス（ユーザごとに存在）</a:t>
            </a:r>
          </a:p>
          <a:p>
            <a:pPr lvl="1"/>
            <a:r>
              <a:rPr lang="en-US" altLang="ja-JP" dirty="0"/>
              <a:t>VM</a:t>
            </a:r>
            <a:r>
              <a:rPr lang="ja-JP" altLang="en-US" dirty="0"/>
              <a:t>管理スライス</a:t>
            </a:r>
          </a:p>
          <a:p>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12</a:t>
            </a:fld>
            <a:endParaRPr kumimoji="1" lang="ja-JP" altLang="en-US"/>
          </a:p>
        </p:txBody>
      </p:sp>
    </p:spTree>
    <p:extLst>
      <p:ext uri="{BB962C8B-B14F-4D97-AF65-F5344CB8AC3E}">
        <p14:creationId xmlns:p14="http://schemas.microsoft.com/office/powerpoint/2010/main" val="1250353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コンテナ</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インターフェース</a:t>
            </a:r>
            <a:endParaRPr lang="ja-JP" altLang="en-US" dirty="0"/>
          </a:p>
          <a:p>
            <a:pPr lvl="1"/>
            <a:r>
              <a:rPr lang="ja-JP" altLang="en-US" dirty="0"/>
              <a:t>コンテナ通信用のデータプレーンインターフェース</a:t>
            </a:r>
          </a:p>
          <a:p>
            <a:r>
              <a:rPr lang="ja-JP" altLang="en-US" dirty="0" smtClean="0"/>
              <a:t>機能</a:t>
            </a:r>
            <a:endParaRPr lang="ja-JP" altLang="en-US" dirty="0"/>
          </a:p>
          <a:p>
            <a:pPr lvl="1"/>
            <a:r>
              <a:rPr lang="en-US" altLang="ja-JP" dirty="0"/>
              <a:t>SSH</a:t>
            </a:r>
            <a:r>
              <a:rPr lang="ja-JP" altLang="en-US" dirty="0"/>
              <a:t>や</a:t>
            </a:r>
            <a:r>
              <a:rPr lang="en-US" altLang="ja-JP" dirty="0"/>
              <a:t>Web</a:t>
            </a:r>
            <a:r>
              <a:rPr lang="ja-JP" altLang="en-US" dirty="0"/>
              <a:t>サーバ機能など</a:t>
            </a:r>
          </a:p>
          <a:p>
            <a:r>
              <a:rPr lang="ja-JP" altLang="en-US" dirty="0" smtClean="0"/>
              <a:t>スライス</a:t>
            </a:r>
            <a:endParaRPr lang="ja-JP" altLang="en-US" dirty="0"/>
          </a:p>
          <a:p>
            <a:pPr lvl="1"/>
            <a:r>
              <a:rPr lang="ja-JP" altLang="en-US" dirty="0" smtClean="0"/>
              <a:t>プライベートスライス</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13</a:t>
            </a:fld>
            <a:endParaRPr kumimoji="1" lang="ja-JP" altLang="en-US"/>
          </a:p>
        </p:txBody>
      </p:sp>
    </p:spTree>
    <p:extLst>
      <p:ext uri="{BB962C8B-B14F-4D97-AF65-F5344CB8AC3E}">
        <p14:creationId xmlns:p14="http://schemas.microsoft.com/office/powerpoint/2010/main" val="2955868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デモ内容</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r>
              <a:rPr lang="ja-JP" altLang="en-US" dirty="0"/>
              <a:t>コントローラを起動</a:t>
            </a:r>
          </a:p>
          <a:p>
            <a:r>
              <a:rPr lang="ja-JP" altLang="en-US" dirty="0"/>
              <a:t>管理用端末を起動し，コントローラ上</a:t>
            </a:r>
            <a:r>
              <a:rPr lang="ja-JP" altLang="en-US" dirty="0" smtClean="0"/>
              <a:t>の</a:t>
            </a:r>
            <a:r>
              <a:rPr lang="en-US" altLang="ja-JP" dirty="0" smtClean="0"/>
              <a:t>Web</a:t>
            </a:r>
            <a:r>
              <a:rPr lang="ja-JP" altLang="en-US" dirty="0"/>
              <a:t>インターフェースにアクセスし，トポロジを確認</a:t>
            </a:r>
          </a:p>
          <a:p>
            <a:r>
              <a:rPr lang="ja-JP" altLang="en-US" dirty="0"/>
              <a:t>コンテナ要求用の</a:t>
            </a:r>
            <a:r>
              <a:rPr lang="en-US" altLang="ja-JP" dirty="0"/>
              <a:t>Web</a:t>
            </a:r>
            <a:r>
              <a:rPr lang="ja-JP" altLang="en-US" dirty="0"/>
              <a:t>サーバ（</a:t>
            </a:r>
            <a:r>
              <a:rPr lang="en-US" altLang="ja-JP" dirty="0"/>
              <a:t>VM</a:t>
            </a:r>
            <a:r>
              <a:rPr lang="ja-JP" altLang="en-US" dirty="0"/>
              <a:t>マネージャ）を起動</a:t>
            </a:r>
          </a:p>
          <a:p>
            <a:r>
              <a:rPr lang="ja-JP" altLang="en-US" dirty="0"/>
              <a:t>ユーザ端末</a:t>
            </a:r>
            <a:r>
              <a:rPr lang="en-US" altLang="ja-JP" dirty="0"/>
              <a:t>1</a:t>
            </a:r>
            <a:r>
              <a:rPr lang="ja-JP" altLang="en-US" dirty="0"/>
              <a:t>から</a:t>
            </a:r>
            <a:r>
              <a:rPr lang="en-US" altLang="ja-JP" dirty="0"/>
              <a:t>VM</a:t>
            </a:r>
            <a:r>
              <a:rPr lang="ja-JP" altLang="en-US" dirty="0"/>
              <a:t>マネージャ上の</a:t>
            </a:r>
            <a:r>
              <a:rPr lang="en-US" altLang="ja-JP" dirty="0"/>
              <a:t>Web</a:t>
            </a:r>
            <a:r>
              <a:rPr lang="ja-JP" altLang="en-US" dirty="0"/>
              <a:t>サーバにアクセスし，</a:t>
            </a:r>
            <a:r>
              <a:rPr lang="en-US" altLang="ja-JP" dirty="0"/>
              <a:t>Web</a:t>
            </a:r>
            <a:r>
              <a:rPr lang="ja-JP" altLang="en-US" dirty="0"/>
              <a:t>インターフェースからコンテナの利用開始を要求（複数台のコンテナを要求）</a:t>
            </a:r>
          </a:p>
          <a:p>
            <a:r>
              <a:rPr lang="ja-JP" altLang="en-US" dirty="0"/>
              <a:t>管理用端末の</a:t>
            </a:r>
            <a:r>
              <a:rPr lang="en-US" altLang="ja-JP" dirty="0"/>
              <a:t>Web</a:t>
            </a:r>
            <a:r>
              <a:rPr lang="ja-JP" altLang="en-US" dirty="0"/>
              <a:t>インターフェースにより，コンテナの起動を確認</a:t>
            </a:r>
          </a:p>
          <a:p>
            <a:r>
              <a:rPr lang="ja-JP" altLang="en-US" dirty="0"/>
              <a:t>ユーザ端末</a:t>
            </a:r>
            <a:r>
              <a:rPr lang="en-US" altLang="ja-JP" dirty="0"/>
              <a:t>1</a:t>
            </a:r>
            <a:r>
              <a:rPr lang="ja-JP" altLang="en-US" dirty="0"/>
              <a:t>からコンテナとの接続を（</a:t>
            </a:r>
            <a:r>
              <a:rPr lang="en-US" altLang="ja-JP" dirty="0"/>
              <a:t>ping</a:t>
            </a:r>
            <a:r>
              <a:rPr lang="ja-JP" altLang="en-US" dirty="0"/>
              <a:t>コマンド）確認し，</a:t>
            </a:r>
            <a:r>
              <a:rPr lang="en-US" altLang="ja-JP" dirty="0" err="1"/>
              <a:t>ssh</a:t>
            </a:r>
            <a:r>
              <a:rPr lang="ja-JP" altLang="en-US" dirty="0"/>
              <a:t>コマンドを利用してコンテナが操作可能なことを確認</a:t>
            </a:r>
          </a:p>
          <a:p>
            <a:r>
              <a:rPr lang="ja-JP" altLang="en-US" dirty="0"/>
              <a:t>ユーザ端末</a:t>
            </a:r>
            <a:r>
              <a:rPr lang="en-US" altLang="ja-JP" dirty="0"/>
              <a:t>2</a:t>
            </a:r>
            <a:r>
              <a:rPr lang="ja-JP" altLang="en-US" dirty="0"/>
              <a:t>をスイッチネットワークに接続し，ユーザ端末</a:t>
            </a:r>
            <a:r>
              <a:rPr lang="en-US" altLang="ja-JP" dirty="0"/>
              <a:t>1</a:t>
            </a:r>
            <a:r>
              <a:rPr lang="ja-JP" altLang="en-US" dirty="0"/>
              <a:t>及びユーザ端末</a:t>
            </a:r>
            <a:r>
              <a:rPr lang="en-US" altLang="ja-JP" dirty="0"/>
              <a:t>1</a:t>
            </a:r>
            <a:r>
              <a:rPr lang="ja-JP" altLang="en-US" dirty="0"/>
              <a:t>に割り当てられたコンテナと通信できないことを</a:t>
            </a:r>
            <a:r>
              <a:rPr lang="en-US" altLang="ja-JP" dirty="0"/>
              <a:t>ping</a:t>
            </a:r>
            <a:r>
              <a:rPr lang="ja-JP" altLang="en-US" dirty="0"/>
              <a:t>コマンドにより確認</a:t>
            </a:r>
          </a:p>
          <a:p>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14</a:t>
            </a:fld>
            <a:endParaRPr kumimoji="1" lang="ja-JP" altLang="en-US"/>
          </a:p>
        </p:txBody>
      </p:sp>
    </p:spTree>
    <p:extLst>
      <p:ext uri="{BB962C8B-B14F-4D97-AF65-F5344CB8AC3E}">
        <p14:creationId xmlns:p14="http://schemas.microsoft.com/office/powerpoint/2010/main" val="2252370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コントローラ起動</a:t>
            </a:r>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15</a:t>
            </a:fld>
            <a:endParaRPr kumimoji="1" lang="ja-JP" altLang="en-US"/>
          </a:p>
        </p:txBody>
      </p:sp>
      <p:cxnSp>
        <p:nvCxnSpPr>
          <p:cNvPr id="6" name="直線コネクタ 5"/>
          <p:cNvCxnSpPr>
            <a:endCxn id="87" idx="0"/>
          </p:cNvCxnSpPr>
          <p:nvPr/>
        </p:nvCxnSpPr>
        <p:spPr>
          <a:xfrm flipH="1">
            <a:off x="3800408" y="3564970"/>
            <a:ext cx="299036" cy="2319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a:stCxn id="87" idx="3"/>
            <a:endCxn id="82" idx="1"/>
          </p:cNvCxnSpPr>
          <p:nvPr/>
        </p:nvCxnSpPr>
        <p:spPr>
          <a:xfrm>
            <a:off x="4369510" y="3976384"/>
            <a:ext cx="4620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p:cNvCxnSpPr>
            <a:endCxn id="82" idx="0"/>
          </p:cNvCxnSpPr>
          <p:nvPr/>
        </p:nvCxnSpPr>
        <p:spPr>
          <a:xfrm>
            <a:off x="5136580" y="3525834"/>
            <a:ext cx="264119" cy="2710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3571482" y="5012552"/>
            <a:ext cx="1409040" cy="369332"/>
          </a:xfrm>
          <a:prstGeom prst="rect">
            <a:avLst/>
          </a:prstGeom>
          <a:noFill/>
        </p:spPr>
        <p:txBody>
          <a:bodyPr wrap="none" rtlCol="0">
            <a:spAutoFit/>
          </a:bodyPr>
          <a:lstStyle/>
          <a:p>
            <a:r>
              <a:rPr lang="en-US" altLang="ja-JP" dirty="0" smtClean="0"/>
              <a:t>VM Manager</a:t>
            </a:r>
            <a:endParaRPr kumimoji="1" lang="ja-JP" altLang="en-US" dirty="0"/>
          </a:p>
        </p:txBody>
      </p:sp>
      <p:sp>
        <p:nvSpPr>
          <p:cNvPr id="11" name="テキスト ボックス 10"/>
          <p:cNvSpPr txBox="1"/>
          <p:nvPr/>
        </p:nvSpPr>
        <p:spPr>
          <a:xfrm>
            <a:off x="3855182" y="2895979"/>
            <a:ext cx="1662571" cy="369332"/>
          </a:xfrm>
          <a:prstGeom prst="rect">
            <a:avLst/>
          </a:prstGeom>
          <a:noFill/>
        </p:spPr>
        <p:txBody>
          <a:bodyPr wrap="none" rtlCol="0">
            <a:spAutoFit/>
          </a:bodyPr>
          <a:lstStyle/>
          <a:p>
            <a:r>
              <a:rPr lang="en-US" altLang="ja-JP" dirty="0" smtClean="0"/>
              <a:t>Switch Network</a:t>
            </a:r>
          </a:p>
        </p:txBody>
      </p:sp>
      <p:sp>
        <p:nvSpPr>
          <p:cNvPr id="12" name="テキスト ボックス 11"/>
          <p:cNvSpPr txBox="1"/>
          <p:nvPr/>
        </p:nvSpPr>
        <p:spPr>
          <a:xfrm>
            <a:off x="1196087" y="3140213"/>
            <a:ext cx="1436612" cy="369332"/>
          </a:xfrm>
          <a:prstGeom prst="rect">
            <a:avLst/>
          </a:prstGeom>
          <a:noFill/>
        </p:spPr>
        <p:txBody>
          <a:bodyPr wrap="none" rtlCol="0">
            <a:spAutoFit/>
          </a:bodyPr>
          <a:lstStyle/>
          <a:p>
            <a:r>
              <a:rPr lang="ja-JP" altLang="en-US" dirty="0" smtClean="0"/>
              <a:t>ユーザ端末</a:t>
            </a:r>
            <a:r>
              <a:rPr lang="en-US" altLang="ja-JP" dirty="0" smtClean="0"/>
              <a:t>1</a:t>
            </a:r>
          </a:p>
        </p:txBody>
      </p:sp>
      <p:sp>
        <p:nvSpPr>
          <p:cNvPr id="13" name="テキスト ボックス 12"/>
          <p:cNvSpPr txBox="1"/>
          <p:nvPr/>
        </p:nvSpPr>
        <p:spPr>
          <a:xfrm>
            <a:off x="6835848" y="2851910"/>
            <a:ext cx="1338828" cy="369332"/>
          </a:xfrm>
          <a:prstGeom prst="rect">
            <a:avLst/>
          </a:prstGeom>
          <a:noFill/>
        </p:spPr>
        <p:txBody>
          <a:bodyPr wrap="none" rtlCol="0">
            <a:spAutoFit/>
          </a:bodyPr>
          <a:lstStyle/>
          <a:p>
            <a:r>
              <a:rPr lang="ja-JP" altLang="en-US" dirty="0" smtClean="0"/>
              <a:t>管理用端末</a:t>
            </a:r>
            <a:endParaRPr lang="en-US" altLang="ja-JP" dirty="0" smtClean="0"/>
          </a:p>
        </p:txBody>
      </p:sp>
      <p:sp>
        <p:nvSpPr>
          <p:cNvPr id="14" name="円/楕円 13"/>
          <p:cNvSpPr/>
          <p:nvPr/>
        </p:nvSpPr>
        <p:spPr>
          <a:xfrm>
            <a:off x="6639851" y="4336894"/>
            <a:ext cx="1578843" cy="487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6779" y="3543808"/>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36613" y="3230315"/>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 name="図形グループ 122"/>
          <p:cNvGrpSpPr/>
          <p:nvPr/>
        </p:nvGrpSpPr>
        <p:grpSpPr>
          <a:xfrm>
            <a:off x="3231305" y="3796879"/>
            <a:ext cx="1138205" cy="359009"/>
            <a:chOff x="2832542" y="2161779"/>
            <a:chExt cx="1833091" cy="578187"/>
          </a:xfrm>
        </p:grpSpPr>
        <p:sp>
          <p:nvSpPr>
            <p:cNvPr id="83" name="角丸四角形 82"/>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角丸四角形 83"/>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角丸四角形 84"/>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角丸四角形 85"/>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フローチャート: 端子 192"/>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 name="図形グループ 123"/>
          <p:cNvGrpSpPr/>
          <p:nvPr/>
        </p:nvGrpSpPr>
        <p:grpSpPr>
          <a:xfrm>
            <a:off x="4831596" y="3796879"/>
            <a:ext cx="1138205" cy="359009"/>
            <a:chOff x="2832542" y="2161779"/>
            <a:chExt cx="1833091" cy="578187"/>
          </a:xfrm>
        </p:grpSpPr>
        <p:sp>
          <p:nvSpPr>
            <p:cNvPr id="78" name="角丸四角形 77"/>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角丸四角形 78"/>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角丸四角形 79"/>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角丸四角形 80"/>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フローチャート: 端子 187"/>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図形グループ 124"/>
          <p:cNvGrpSpPr/>
          <p:nvPr/>
        </p:nvGrpSpPr>
        <p:grpSpPr>
          <a:xfrm>
            <a:off x="4046530" y="3233850"/>
            <a:ext cx="1138205" cy="359009"/>
            <a:chOff x="2832542" y="2161779"/>
            <a:chExt cx="1833091" cy="578187"/>
          </a:xfrm>
        </p:grpSpPr>
        <p:sp>
          <p:nvSpPr>
            <p:cNvPr id="73" name="角丸四角形 72"/>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角丸四角形 73"/>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角丸四角形 74"/>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角丸四角形 75"/>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フローチャート: 端子 182"/>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0" name="雲形吹き出し 19"/>
          <p:cNvSpPr/>
          <p:nvPr/>
        </p:nvSpPr>
        <p:spPr>
          <a:xfrm>
            <a:off x="2931562" y="2729422"/>
            <a:ext cx="3471652" cy="1872022"/>
          </a:xfrm>
          <a:prstGeom prst="cloudCallout">
            <a:avLst>
              <a:gd name="adj1" fmla="val -21683"/>
              <a:gd name="adj2" fmla="val 436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角丸四角形 21"/>
          <p:cNvSpPr/>
          <p:nvPr/>
        </p:nvSpPr>
        <p:spPr>
          <a:xfrm>
            <a:off x="929045" y="4554863"/>
            <a:ext cx="1441723" cy="10002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角丸四角形 22"/>
          <p:cNvSpPr/>
          <p:nvPr/>
        </p:nvSpPr>
        <p:spPr>
          <a:xfrm>
            <a:off x="998273" y="4645877"/>
            <a:ext cx="1141652"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925306" y="4616418"/>
            <a:ext cx="1272528" cy="369332"/>
          </a:xfrm>
          <a:prstGeom prst="rect">
            <a:avLst/>
          </a:prstGeom>
          <a:noFill/>
        </p:spPr>
        <p:txBody>
          <a:bodyPr wrap="none" rtlCol="0">
            <a:spAutoFit/>
          </a:bodyPr>
          <a:lstStyle/>
          <a:p>
            <a:r>
              <a:rPr kumimoji="1" lang="en-US" altLang="ja-JP" dirty="0" smtClean="0"/>
              <a:t>Web Server</a:t>
            </a:r>
            <a:endParaRPr kumimoji="1" lang="ja-JP" altLang="en-US" dirty="0"/>
          </a:p>
        </p:txBody>
      </p:sp>
      <p:sp>
        <p:nvSpPr>
          <p:cNvPr id="25" name="角丸四角形 24"/>
          <p:cNvSpPr/>
          <p:nvPr/>
        </p:nvSpPr>
        <p:spPr>
          <a:xfrm>
            <a:off x="1024040" y="5113695"/>
            <a:ext cx="1110829"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1135631" y="5069702"/>
            <a:ext cx="875561" cy="369332"/>
          </a:xfrm>
          <a:prstGeom prst="rect">
            <a:avLst/>
          </a:prstGeom>
          <a:noFill/>
        </p:spPr>
        <p:txBody>
          <a:bodyPr wrap="none" rtlCol="0">
            <a:spAutoFit/>
          </a:bodyPr>
          <a:lstStyle/>
          <a:p>
            <a:r>
              <a:rPr kumimoji="1" lang="en-US" altLang="ja-JP" dirty="0" smtClean="0"/>
              <a:t>IP </a:t>
            </a:r>
            <a:r>
              <a:rPr kumimoji="1" lang="ja-JP" altLang="en-US" dirty="0" smtClean="0"/>
              <a:t>管理</a:t>
            </a:r>
            <a:endParaRPr kumimoji="1" lang="ja-JP" altLang="en-US" dirty="0"/>
          </a:p>
        </p:txBody>
      </p:sp>
      <p:sp>
        <p:nvSpPr>
          <p:cNvPr id="27" name="テキスト ボックス 26"/>
          <p:cNvSpPr txBox="1"/>
          <p:nvPr/>
        </p:nvSpPr>
        <p:spPr>
          <a:xfrm>
            <a:off x="6434911" y="5039948"/>
            <a:ext cx="1409040" cy="369332"/>
          </a:xfrm>
          <a:prstGeom prst="rect">
            <a:avLst/>
          </a:prstGeom>
          <a:noFill/>
        </p:spPr>
        <p:txBody>
          <a:bodyPr wrap="none" rtlCol="0">
            <a:spAutoFit/>
          </a:bodyPr>
          <a:lstStyle/>
          <a:p>
            <a:r>
              <a:rPr lang="en-US" altLang="ja-JP" dirty="0" smtClean="0"/>
              <a:t>VM Manager</a:t>
            </a:r>
            <a:endParaRPr kumimoji="1" lang="ja-JP" altLang="en-US" dirty="0"/>
          </a:p>
        </p:txBody>
      </p:sp>
      <p:grpSp>
        <p:nvGrpSpPr>
          <p:cNvPr id="29" name="図形グループ 138"/>
          <p:cNvGrpSpPr/>
          <p:nvPr/>
        </p:nvGrpSpPr>
        <p:grpSpPr>
          <a:xfrm>
            <a:off x="3021765" y="5302732"/>
            <a:ext cx="1614847" cy="1053619"/>
            <a:chOff x="491908" y="5075816"/>
            <a:chExt cx="1953965" cy="1274879"/>
          </a:xfrm>
        </p:grpSpPr>
        <p:sp>
          <p:nvSpPr>
            <p:cNvPr id="57" name="角丸四角形 56"/>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 name="直線コネクタ 57"/>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59" name="図形グループ 163"/>
            <p:cNvGrpSpPr/>
            <p:nvPr/>
          </p:nvGrpSpPr>
          <p:grpSpPr>
            <a:xfrm rot="10800000">
              <a:off x="1219208" y="5509173"/>
              <a:ext cx="457856" cy="153163"/>
              <a:chOff x="3893919" y="4446711"/>
              <a:chExt cx="892231" cy="298471"/>
            </a:xfrm>
          </p:grpSpPr>
          <p:cxnSp>
            <p:nvCxnSpPr>
              <p:cNvPr id="70" name="直線コネクタ 69"/>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60" name="正方形/長方形 59"/>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63" name="テキスト ボックス 62"/>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64" name="図形グループ 169"/>
            <p:cNvGrpSpPr/>
            <p:nvPr/>
          </p:nvGrpSpPr>
          <p:grpSpPr>
            <a:xfrm>
              <a:off x="1031640" y="5648685"/>
              <a:ext cx="457856" cy="153163"/>
              <a:chOff x="3893919" y="4446711"/>
              <a:chExt cx="892231" cy="298471"/>
            </a:xfrm>
          </p:grpSpPr>
          <p:cxnSp>
            <p:nvCxnSpPr>
              <p:cNvPr id="66" name="直線コネクタ 65"/>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31" name="図形グループ 140"/>
          <p:cNvGrpSpPr/>
          <p:nvPr/>
        </p:nvGrpSpPr>
        <p:grpSpPr>
          <a:xfrm>
            <a:off x="5874896" y="5302732"/>
            <a:ext cx="1614847" cy="1053619"/>
            <a:chOff x="491908" y="5075816"/>
            <a:chExt cx="1953965" cy="1274879"/>
          </a:xfrm>
        </p:grpSpPr>
        <p:sp>
          <p:nvSpPr>
            <p:cNvPr id="41" name="角丸四角形 40"/>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コネクタ 41"/>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43" name="図形グループ 146"/>
            <p:cNvGrpSpPr/>
            <p:nvPr/>
          </p:nvGrpSpPr>
          <p:grpSpPr>
            <a:xfrm rot="10800000">
              <a:off x="1219208" y="5509173"/>
              <a:ext cx="457856" cy="153163"/>
              <a:chOff x="3893919" y="4446711"/>
              <a:chExt cx="892231" cy="298471"/>
            </a:xfrm>
          </p:grpSpPr>
          <p:cxnSp>
            <p:nvCxnSpPr>
              <p:cNvPr id="54" name="直線コネクタ 53"/>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44" name="正方形/長方形 43"/>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47" name="テキスト ボックス 46"/>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48" name="図形グループ 152"/>
            <p:cNvGrpSpPr/>
            <p:nvPr/>
          </p:nvGrpSpPr>
          <p:grpSpPr>
            <a:xfrm>
              <a:off x="1031640" y="5648685"/>
              <a:ext cx="457856" cy="153163"/>
              <a:chOff x="3893919" y="4446711"/>
              <a:chExt cx="892231" cy="298471"/>
            </a:xfrm>
          </p:grpSpPr>
          <p:cxnSp>
            <p:nvCxnSpPr>
              <p:cNvPr id="50" name="直線コネクタ 49"/>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33" name="テキスト ボックス 32"/>
          <p:cNvSpPr txBox="1"/>
          <p:nvPr/>
        </p:nvSpPr>
        <p:spPr>
          <a:xfrm>
            <a:off x="6838449" y="4394810"/>
            <a:ext cx="1126206" cy="369332"/>
          </a:xfrm>
          <a:prstGeom prst="rect">
            <a:avLst/>
          </a:prstGeom>
          <a:noFill/>
        </p:spPr>
        <p:txBody>
          <a:bodyPr wrap="none" rtlCol="0">
            <a:spAutoFit/>
          </a:bodyPr>
          <a:lstStyle/>
          <a:p>
            <a:r>
              <a:rPr lang="en-US" altLang="ja-JP" dirty="0" smtClean="0"/>
              <a:t>Controller</a:t>
            </a:r>
            <a:endParaRPr kumimoji="1" lang="ja-JP" altLang="en-US" dirty="0"/>
          </a:p>
        </p:txBody>
      </p:sp>
      <p:pic>
        <p:nvPicPr>
          <p:cNvPr id="38"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2889" y="1835606"/>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テキスト ボックス 38"/>
          <p:cNvSpPr txBox="1"/>
          <p:nvPr/>
        </p:nvSpPr>
        <p:spPr>
          <a:xfrm>
            <a:off x="6479635" y="1530774"/>
            <a:ext cx="1436612" cy="369332"/>
          </a:xfrm>
          <a:prstGeom prst="rect">
            <a:avLst/>
          </a:prstGeom>
          <a:noFill/>
        </p:spPr>
        <p:txBody>
          <a:bodyPr wrap="none" rtlCol="0">
            <a:spAutoFit/>
          </a:bodyPr>
          <a:lstStyle/>
          <a:p>
            <a:r>
              <a:rPr lang="ja-JP" altLang="en-US" dirty="0" smtClean="0"/>
              <a:t>ユーザ端末</a:t>
            </a:r>
            <a:r>
              <a:rPr lang="en-US" altLang="ja-JP" dirty="0" smtClean="0"/>
              <a:t>2</a:t>
            </a:r>
          </a:p>
        </p:txBody>
      </p:sp>
      <p:cxnSp>
        <p:nvCxnSpPr>
          <p:cNvPr id="88" name="直線コネクタ 87"/>
          <p:cNvCxnSpPr/>
          <p:nvPr/>
        </p:nvCxnSpPr>
        <p:spPr>
          <a:xfrm>
            <a:off x="6187156" y="3976383"/>
            <a:ext cx="717631" cy="418428"/>
          </a:xfrm>
          <a:prstGeom prst="line">
            <a:avLst/>
          </a:prstGeom>
          <a:ln w="635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a:off x="6044398" y="4050487"/>
            <a:ext cx="717631" cy="418428"/>
          </a:xfrm>
          <a:prstGeom prst="line">
            <a:avLst/>
          </a:prstGeom>
          <a:ln w="63500">
            <a:solidFill>
              <a:srgbClr val="FF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27585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管理用</a:t>
            </a:r>
            <a:r>
              <a:rPr lang="ja-JP" altLang="en-US" dirty="0" smtClean="0"/>
              <a:t>端末起動</a:t>
            </a:r>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16</a:t>
            </a:fld>
            <a:endParaRPr kumimoji="1" lang="ja-JP" altLang="en-US"/>
          </a:p>
        </p:txBody>
      </p:sp>
      <p:cxnSp>
        <p:nvCxnSpPr>
          <p:cNvPr id="6" name="直線コネクタ 5"/>
          <p:cNvCxnSpPr>
            <a:endCxn id="87" idx="0"/>
          </p:cNvCxnSpPr>
          <p:nvPr/>
        </p:nvCxnSpPr>
        <p:spPr>
          <a:xfrm flipH="1">
            <a:off x="3800408" y="3564970"/>
            <a:ext cx="299036" cy="2319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a:stCxn id="87" idx="3"/>
            <a:endCxn id="82" idx="1"/>
          </p:cNvCxnSpPr>
          <p:nvPr/>
        </p:nvCxnSpPr>
        <p:spPr>
          <a:xfrm>
            <a:off x="4369510" y="3976384"/>
            <a:ext cx="4620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p:cNvCxnSpPr>
            <a:endCxn id="82" idx="0"/>
          </p:cNvCxnSpPr>
          <p:nvPr/>
        </p:nvCxnSpPr>
        <p:spPr>
          <a:xfrm>
            <a:off x="5136580" y="3525834"/>
            <a:ext cx="264119" cy="2710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3571482" y="5012552"/>
            <a:ext cx="1409040" cy="369332"/>
          </a:xfrm>
          <a:prstGeom prst="rect">
            <a:avLst/>
          </a:prstGeom>
          <a:noFill/>
        </p:spPr>
        <p:txBody>
          <a:bodyPr wrap="none" rtlCol="0">
            <a:spAutoFit/>
          </a:bodyPr>
          <a:lstStyle/>
          <a:p>
            <a:r>
              <a:rPr lang="en-US" altLang="ja-JP" dirty="0" smtClean="0"/>
              <a:t>VM Manager</a:t>
            </a:r>
            <a:endParaRPr kumimoji="1" lang="ja-JP" altLang="en-US" dirty="0"/>
          </a:p>
        </p:txBody>
      </p:sp>
      <p:sp>
        <p:nvSpPr>
          <p:cNvPr id="11" name="テキスト ボックス 10"/>
          <p:cNvSpPr txBox="1"/>
          <p:nvPr/>
        </p:nvSpPr>
        <p:spPr>
          <a:xfrm>
            <a:off x="3855182" y="2895979"/>
            <a:ext cx="1662571" cy="369332"/>
          </a:xfrm>
          <a:prstGeom prst="rect">
            <a:avLst/>
          </a:prstGeom>
          <a:noFill/>
        </p:spPr>
        <p:txBody>
          <a:bodyPr wrap="none" rtlCol="0">
            <a:spAutoFit/>
          </a:bodyPr>
          <a:lstStyle/>
          <a:p>
            <a:r>
              <a:rPr lang="en-US" altLang="ja-JP" dirty="0" smtClean="0"/>
              <a:t>Switch Network</a:t>
            </a:r>
          </a:p>
        </p:txBody>
      </p:sp>
      <p:sp>
        <p:nvSpPr>
          <p:cNvPr id="12" name="テキスト ボックス 11"/>
          <p:cNvSpPr txBox="1"/>
          <p:nvPr/>
        </p:nvSpPr>
        <p:spPr>
          <a:xfrm>
            <a:off x="1196087" y="3140213"/>
            <a:ext cx="1436612" cy="369332"/>
          </a:xfrm>
          <a:prstGeom prst="rect">
            <a:avLst/>
          </a:prstGeom>
          <a:noFill/>
        </p:spPr>
        <p:txBody>
          <a:bodyPr wrap="none" rtlCol="0">
            <a:spAutoFit/>
          </a:bodyPr>
          <a:lstStyle/>
          <a:p>
            <a:r>
              <a:rPr lang="ja-JP" altLang="en-US" dirty="0" smtClean="0"/>
              <a:t>ユーザ端末</a:t>
            </a:r>
            <a:r>
              <a:rPr lang="en-US" altLang="ja-JP" dirty="0" smtClean="0"/>
              <a:t>1</a:t>
            </a:r>
          </a:p>
        </p:txBody>
      </p:sp>
      <p:sp>
        <p:nvSpPr>
          <p:cNvPr id="13" name="テキスト ボックス 12"/>
          <p:cNvSpPr txBox="1"/>
          <p:nvPr/>
        </p:nvSpPr>
        <p:spPr>
          <a:xfrm>
            <a:off x="6835848" y="2851910"/>
            <a:ext cx="1338828" cy="369332"/>
          </a:xfrm>
          <a:prstGeom prst="rect">
            <a:avLst/>
          </a:prstGeom>
          <a:noFill/>
        </p:spPr>
        <p:txBody>
          <a:bodyPr wrap="none" rtlCol="0">
            <a:spAutoFit/>
          </a:bodyPr>
          <a:lstStyle/>
          <a:p>
            <a:r>
              <a:rPr lang="ja-JP" altLang="en-US" dirty="0" smtClean="0"/>
              <a:t>管理用端末</a:t>
            </a:r>
            <a:endParaRPr lang="en-US" altLang="ja-JP" dirty="0" smtClean="0"/>
          </a:p>
        </p:txBody>
      </p:sp>
      <p:sp>
        <p:nvSpPr>
          <p:cNvPr id="14" name="円/楕円 13"/>
          <p:cNvSpPr/>
          <p:nvPr/>
        </p:nvSpPr>
        <p:spPr>
          <a:xfrm>
            <a:off x="6639851" y="4336894"/>
            <a:ext cx="1578843" cy="487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6779" y="3543808"/>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36613" y="3230315"/>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 name="図形グループ 122"/>
          <p:cNvGrpSpPr/>
          <p:nvPr/>
        </p:nvGrpSpPr>
        <p:grpSpPr>
          <a:xfrm>
            <a:off x="3231305" y="3796879"/>
            <a:ext cx="1138205" cy="359009"/>
            <a:chOff x="2832542" y="2161779"/>
            <a:chExt cx="1833091" cy="578187"/>
          </a:xfrm>
        </p:grpSpPr>
        <p:sp>
          <p:nvSpPr>
            <p:cNvPr id="83" name="角丸四角形 82"/>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角丸四角形 83"/>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角丸四角形 84"/>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角丸四角形 85"/>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フローチャート: 端子 192"/>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 name="図形グループ 123"/>
          <p:cNvGrpSpPr/>
          <p:nvPr/>
        </p:nvGrpSpPr>
        <p:grpSpPr>
          <a:xfrm>
            <a:off x="4831596" y="3796879"/>
            <a:ext cx="1138205" cy="359009"/>
            <a:chOff x="2832542" y="2161779"/>
            <a:chExt cx="1833091" cy="578187"/>
          </a:xfrm>
        </p:grpSpPr>
        <p:sp>
          <p:nvSpPr>
            <p:cNvPr id="78" name="角丸四角形 77"/>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角丸四角形 78"/>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角丸四角形 79"/>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角丸四角形 80"/>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フローチャート: 端子 187"/>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図形グループ 124"/>
          <p:cNvGrpSpPr/>
          <p:nvPr/>
        </p:nvGrpSpPr>
        <p:grpSpPr>
          <a:xfrm>
            <a:off x="4046530" y="3233850"/>
            <a:ext cx="1138205" cy="359009"/>
            <a:chOff x="2832542" y="2161779"/>
            <a:chExt cx="1833091" cy="578187"/>
          </a:xfrm>
        </p:grpSpPr>
        <p:sp>
          <p:nvSpPr>
            <p:cNvPr id="73" name="角丸四角形 72"/>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角丸四角形 73"/>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角丸四角形 74"/>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角丸四角形 75"/>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フローチャート: 端子 182"/>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0" name="雲形吹き出し 19"/>
          <p:cNvSpPr/>
          <p:nvPr/>
        </p:nvSpPr>
        <p:spPr>
          <a:xfrm>
            <a:off x="2931562" y="2729422"/>
            <a:ext cx="3471652" cy="1872022"/>
          </a:xfrm>
          <a:prstGeom prst="cloudCallout">
            <a:avLst>
              <a:gd name="adj1" fmla="val -21683"/>
              <a:gd name="adj2" fmla="val 436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角丸四角形 21"/>
          <p:cNvSpPr/>
          <p:nvPr/>
        </p:nvSpPr>
        <p:spPr>
          <a:xfrm>
            <a:off x="929045" y="4554863"/>
            <a:ext cx="1441723" cy="10002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角丸四角形 22"/>
          <p:cNvSpPr/>
          <p:nvPr/>
        </p:nvSpPr>
        <p:spPr>
          <a:xfrm>
            <a:off x="998273" y="4645877"/>
            <a:ext cx="1141652"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925306" y="4616418"/>
            <a:ext cx="1272528" cy="369332"/>
          </a:xfrm>
          <a:prstGeom prst="rect">
            <a:avLst/>
          </a:prstGeom>
          <a:noFill/>
        </p:spPr>
        <p:txBody>
          <a:bodyPr wrap="none" rtlCol="0">
            <a:spAutoFit/>
          </a:bodyPr>
          <a:lstStyle/>
          <a:p>
            <a:r>
              <a:rPr kumimoji="1" lang="en-US" altLang="ja-JP" dirty="0" smtClean="0"/>
              <a:t>Web Server</a:t>
            </a:r>
            <a:endParaRPr kumimoji="1" lang="ja-JP" altLang="en-US" dirty="0"/>
          </a:p>
        </p:txBody>
      </p:sp>
      <p:sp>
        <p:nvSpPr>
          <p:cNvPr id="25" name="角丸四角形 24"/>
          <p:cNvSpPr/>
          <p:nvPr/>
        </p:nvSpPr>
        <p:spPr>
          <a:xfrm>
            <a:off x="1024040" y="5113695"/>
            <a:ext cx="1110829"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1135631" y="5069702"/>
            <a:ext cx="875561" cy="369332"/>
          </a:xfrm>
          <a:prstGeom prst="rect">
            <a:avLst/>
          </a:prstGeom>
          <a:noFill/>
        </p:spPr>
        <p:txBody>
          <a:bodyPr wrap="none" rtlCol="0">
            <a:spAutoFit/>
          </a:bodyPr>
          <a:lstStyle/>
          <a:p>
            <a:r>
              <a:rPr kumimoji="1" lang="en-US" altLang="ja-JP" dirty="0" smtClean="0"/>
              <a:t>IP </a:t>
            </a:r>
            <a:r>
              <a:rPr kumimoji="1" lang="ja-JP" altLang="en-US" dirty="0" smtClean="0"/>
              <a:t>管理</a:t>
            </a:r>
            <a:endParaRPr kumimoji="1" lang="ja-JP" altLang="en-US" dirty="0"/>
          </a:p>
        </p:txBody>
      </p:sp>
      <p:sp>
        <p:nvSpPr>
          <p:cNvPr id="27" name="テキスト ボックス 26"/>
          <p:cNvSpPr txBox="1"/>
          <p:nvPr/>
        </p:nvSpPr>
        <p:spPr>
          <a:xfrm>
            <a:off x="6434911" y="5039948"/>
            <a:ext cx="1409040" cy="369332"/>
          </a:xfrm>
          <a:prstGeom prst="rect">
            <a:avLst/>
          </a:prstGeom>
          <a:noFill/>
        </p:spPr>
        <p:txBody>
          <a:bodyPr wrap="none" rtlCol="0">
            <a:spAutoFit/>
          </a:bodyPr>
          <a:lstStyle/>
          <a:p>
            <a:r>
              <a:rPr lang="en-US" altLang="ja-JP" dirty="0" smtClean="0"/>
              <a:t>VM Manager</a:t>
            </a:r>
            <a:endParaRPr kumimoji="1" lang="ja-JP" altLang="en-US" dirty="0"/>
          </a:p>
        </p:txBody>
      </p:sp>
      <p:grpSp>
        <p:nvGrpSpPr>
          <p:cNvPr id="29" name="図形グループ 138"/>
          <p:cNvGrpSpPr/>
          <p:nvPr/>
        </p:nvGrpSpPr>
        <p:grpSpPr>
          <a:xfrm>
            <a:off x="3021765" y="5302732"/>
            <a:ext cx="1614847" cy="1053619"/>
            <a:chOff x="491908" y="5075816"/>
            <a:chExt cx="1953965" cy="1274879"/>
          </a:xfrm>
        </p:grpSpPr>
        <p:sp>
          <p:nvSpPr>
            <p:cNvPr id="57" name="角丸四角形 56"/>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 name="直線コネクタ 57"/>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59" name="図形グループ 163"/>
            <p:cNvGrpSpPr/>
            <p:nvPr/>
          </p:nvGrpSpPr>
          <p:grpSpPr>
            <a:xfrm rot="10800000">
              <a:off x="1219208" y="5509173"/>
              <a:ext cx="457856" cy="153163"/>
              <a:chOff x="3893919" y="4446711"/>
              <a:chExt cx="892231" cy="298471"/>
            </a:xfrm>
          </p:grpSpPr>
          <p:cxnSp>
            <p:nvCxnSpPr>
              <p:cNvPr id="70" name="直線コネクタ 69"/>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60" name="正方形/長方形 59"/>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63" name="テキスト ボックス 62"/>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64" name="図形グループ 169"/>
            <p:cNvGrpSpPr/>
            <p:nvPr/>
          </p:nvGrpSpPr>
          <p:grpSpPr>
            <a:xfrm>
              <a:off x="1031640" y="5648685"/>
              <a:ext cx="457856" cy="153163"/>
              <a:chOff x="3893919" y="4446711"/>
              <a:chExt cx="892231" cy="298471"/>
            </a:xfrm>
          </p:grpSpPr>
          <p:cxnSp>
            <p:nvCxnSpPr>
              <p:cNvPr id="66" name="直線コネクタ 65"/>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31" name="図形グループ 140"/>
          <p:cNvGrpSpPr/>
          <p:nvPr/>
        </p:nvGrpSpPr>
        <p:grpSpPr>
          <a:xfrm>
            <a:off x="5874896" y="5302732"/>
            <a:ext cx="1614847" cy="1053619"/>
            <a:chOff x="491908" y="5075816"/>
            <a:chExt cx="1953965" cy="1274879"/>
          </a:xfrm>
        </p:grpSpPr>
        <p:sp>
          <p:nvSpPr>
            <p:cNvPr id="41" name="角丸四角形 40"/>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コネクタ 41"/>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43" name="図形グループ 146"/>
            <p:cNvGrpSpPr/>
            <p:nvPr/>
          </p:nvGrpSpPr>
          <p:grpSpPr>
            <a:xfrm rot="10800000">
              <a:off x="1219208" y="5509173"/>
              <a:ext cx="457856" cy="153163"/>
              <a:chOff x="3893919" y="4446711"/>
              <a:chExt cx="892231" cy="298471"/>
            </a:xfrm>
          </p:grpSpPr>
          <p:cxnSp>
            <p:nvCxnSpPr>
              <p:cNvPr id="54" name="直線コネクタ 53"/>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44" name="正方形/長方形 43"/>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47" name="テキスト ボックス 46"/>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48" name="図形グループ 152"/>
            <p:cNvGrpSpPr/>
            <p:nvPr/>
          </p:nvGrpSpPr>
          <p:grpSpPr>
            <a:xfrm>
              <a:off x="1031640" y="5648685"/>
              <a:ext cx="457856" cy="153163"/>
              <a:chOff x="3893919" y="4446711"/>
              <a:chExt cx="892231" cy="298471"/>
            </a:xfrm>
          </p:grpSpPr>
          <p:cxnSp>
            <p:nvCxnSpPr>
              <p:cNvPr id="50" name="直線コネクタ 49"/>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33" name="テキスト ボックス 32"/>
          <p:cNvSpPr txBox="1"/>
          <p:nvPr/>
        </p:nvSpPr>
        <p:spPr>
          <a:xfrm>
            <a:off x="6838449" y="4394810"/>
            <a:ext cx="1126206" cy="369332"/>
          </a:xfrm>
          <a:prstGeom prst="rect">
            <a:avLst/>
          </a:prstGeom>
          <a:noFill/>
        </p:spPr>
        <p:txBody>
          <a:bodyPr wrap="none" rtlCol="0">
            <a:spAutoFit/>
          </a:bodyPr>
          <a:lstStyle/>
          <a:p>
            <a:r>
              <a:rPr lang="en-US" altLang="ja-JP" dirty="0" smtClean="0"/>
              <a:t>Controller</a:t>
            </a:r>
            <a:endParaRPr kumimoji="1" lang="ja-JP" altLang="en-US" dirty="0"/>
          </a:p>
        </p:txBody>
      </p:sp>
      <p:pic>
        <p:nvPicPr>
          <p:cNvPr id="38"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2889" y="1835606"/>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テキスト ボックス 38"/>
          <p:cNvSpPr txBox="1"/>
          <p:nvPr/>
        </p:nvSpPr>
        <p:spPr>
          <a:xfrm>
            <a:off x="6479635" y="1530774"/>
            <a:ext cx="1436612" cy="369332"/>
          </a:xfrm>
          <a:prstGeom prst="rect">
            <a:avLst/>
          </a:prstGeom>
          <a:noFill/>
        </p:spPr>
        <p:txBody>
          <a:bodyPr wrap="none" rtlCol="0">
            <a:spAutoFit/>
          </a:bodyPr>
          <a:lstStyle/>
          <a:p>
            <a:r>
              <a:rPr lang="ja-JP" altLang="en-US" dirty="0" smtClean="0"/>
              <a:t>ユーザ端末</a:t>
            </a:r>
            <a:r>
              <a:rPr lang="en-US" altLang="ja-JP" dirty="0" smtClean="0"/>
              <a:t>2</a:t>
            </a:r>
          </a:p>
        </p:txBody>
      </p:sp>
      <p:cxnSp>
        <p:nvCxnSpPr>
          <p:cNvPr id="88" name="直線コネクタ 87"/>
          <p:cNvCxnSpPr/>
          <p:nvPr/>
        </p:nvCxnSpPr>
        <p:spPr>
          <a:xfrm flipV="1">
            <a:off x="6389620" y="3637093"/>
            <a:ext cx="780664" cy="28340"/>
          </a:xfrm>
          <a:prstGeom prst="line">
            <a:avLst/>
          </a:prstGeom>
          <a:ln w="635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flipH="1" flipV="1">
            <a:off x="6158105" y="3981301"/>
            <a:ext cx="747684" cy="4073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flipH="1" flipV="1">
            <a:off x="6059051" y="4065595"/>
            <a:ext cx="725577" cy="38430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73065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Web</a:t>
            </a:r>
            <a:r>
              <a:rPr lang="ja-JP" altLang="en-US" dirty="0" smtClean="0"/>
              <a:t>サーバ・</a:t>
            </a:r>
            <a:r>
              <a:rPr lang="en-US" altLang="ja-JP" dirty="0" smtClean="0"/>
              <a:t>VM</a:t>
            </a:r>
            <a:r>
              <a:rPr lang="ja-JP" altLang="en-US" dirty="0" smtClean="0"/>
              <a:t>マネージャ起動</a:t>
            </a:r>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17</a:t>
            </a:fld>
            <a:endParaRPr kumimoji="1" lang="ja-JP" altLang="en-US"/>
          </a:p>
        </p:txBody>
      </p:sp>
      <p:cxnSp>
        <p:nvCxnSpPr>
          <p:cNvPr id="6" name="直線コネクタ 5"/>
          <p:cNvCxnSpPr>
            <a:endCxn id="87" idx="0"/>
          </p:cNvCxnSpPr>
          <p:nvPr/>
        </p:nvCxnSpPr>
        <p:spPr>
          <a:xfrm flipH="1">
            <a:off x="3800408" y="3564970"/>
            <a:ext cx="299036" cy="2319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a:stCxn id="87" idx="3"/>
            <a:endCxn id="82" idx="1"/>
          </p:cNvCxnSpPr>
          <p:nvPr/>
        </p:nvCxnSpPr>
        <p:spPr>
          <a:xfrm>
            <a:off x="4369510" y="3976384"/>
            <a:ext cx="4620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p:cNvCxnSpPr>
            <a:endCxn id="82" idx="0"/>
          </p:cNvCxnSpPr>
          <p:nvPr/>
        </p:nvCxnSpPr>
        <p:spPr>
          <a:xfrm>
            <a:off x="5136580" y="3525834"/>
            <a:ext cx="264119" cy="2710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3571482" y="5012552"/>
            <a:ext cx="1409040" cy="369332"/>
          </a:xfrm>
          <a:prstGeom prst="rect">
            <a:avLst/>
          </a:prstGeom>
          <a:noFill/>
        </p:spPr>
        <p:txBody>
          <a:bodyPr wrap="none" rtlCol="0">
            <a:spAutoFit/>
          </a:bodyPr>
          <a:lstStyle/>
          <a:p>
            <a:r>
              <a:rPr lang="en-US" altLang="ja-JP" dirty="0" smtClean="0"/>
              <a:t>VM Manager</a:t>
            </a:r>
            <a:endParaRPr kumimoji="1" lang="ja-JP" altLang="en-US" dirty="0"/>
          </a:p>
        </p:txBody>
      </p:sp>
      <p:sp>
        <p:nvSpPr>
          <p:cNvPr id="11" name="テキスト ボックス 10"/>
          <p:cNvSpPr txBox="1"/>
          <p:nvPr/>
        </p:nvSpPr>
        <p:spPr>
          <a:xfrm>
            <a:off x="3855182" y="2895979"/>
            <a:ext cx="1662571" cy="369332"/>
          </a:xfrm>
          <a:prstGeom prst="rect">
            <a:avLst/>
          </a:prstGeom>
          <a:noFill/>
        </p:spPr>
        <p:txBody>
          <a:bodyPr wrap="none" rtlCol="0">
            <a:spAutoFit/>
          </a:bodyPr>
          <a:lstStyle/>
          <a:p>
            <a:r>
              <a:rPr lang="en-US" altLang="ja-JP" dirty="0" smtClean="0"/>
              <a:t>Switch Network</a:t>
            </a:r>
          </a:p>
        </p:txBody>
      </p:sp>
      <p:sp>
        <p:nvSpPr>
          <p:cNvPr id="12" name="テキスト ボックス 11"/>
          <p:cNvSpPr txBox="1"/>
          <p:nvPr/>
        </p:nvSpPr>
        <p:spPr>
          <a:xfrm>
            <a:off x="1196087" y="3140213"/>
            <a:ext cx="1436612" cy="369332"/>
          </a:xfrm>
          <a:prstGeom prst="rect">
            <a:avLst/>
          </a:prstGeom>
          <a:noFill/>
        </p:spPr>
        <p:txBody>
          <a:bodyPr wrap="none" rtlCol="0">
            <a:spAutoFit/>
          </a:bodyPr>
          <a:lstStyle/>
          <a:p>
            <a:r>
              <a:rPr lang="ja-JP" altLang="en-US" dirty="0" smtClean="0"/>
              <a:t>ユーザ端末</a:t>
            </a:r>
            <a:r>
              <a:rPr lang="en-US" altLang="ja-JP" dirty="0" smtClean="0"/>
              <a:t>1</a:t>
            </a:r>
          </a:p>
        </p:txBody>
      </p:sp>
      <p:sp>
        <p:nvSpPr>
          <p:cNvPr id="13" name="テキスト ボックス 12"/>
          <p:cNvSpPr txBox="1"/>
          <p:nvPr/>
        </p:nvSpPr>
        <p:spPr>
          <a:xfrm>
            <a:off x="6835848" y="2851910"/>
            <a:ext cx="1338828" cy="369332"/>
          </a:xfrm>
          <a:prstGeom prst="rect">
            <a:avLst/>
          </a:prstGeom>
          <a:noFill/>
        </p:spPr>
        <p:txBody>
          <a:bodyPr wrap="none" rtlCol="0">
            <a:spAutoFit/>
          </a:bodyPr>
          <a:lstStyle/>
          <a:p>
            <a:r>
              <a:rPr lang="ja-JP" altLang="en-US" dirty="0" smtClean="0"/>
              <a:t>管理用端末</a:t>
            </a:r>
            <a:endParaRPr lang="en-US" altLang="ja-JP" dirty="0" smtClean="0"/>
          </a:p>
        </p:txBody>
      </p:sp>
      <p:sp>
        <p:nvSpPr>
          <p:cNvPr id="14" name="円/楕円 13"/>
          <p:cNvSpPr/>
          <p:nvPr/>
        </p:nvSpPr>
        <p:spPr>
          <a:xfrm>
            <a:off x="6639851" y="4336894"/>
            <a:ext cx="1578843" cy="487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6779" y="3543808"/>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36613" y="3230315"/>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 name="図形グループ 122"/>
          <p:cNvGrpSpPr/>
          <p:nvPr/>
        </p:nvGrpSpPr>
        <p:grpSpPr>
          <a:xfrm>
            <a:off x="3231305" y="3796879"/>
            <a:ext cx="1138205" cy="359009"/>
            <a:chOff x="2832542" y="2161779"/>
            <a:chExt cx="1833091" cy="578187"/>
          </a:xfrm>
        </p:grpSpPr>
        <p:sp>
          <p:nvSpPr>
            <p:cNvPr id="83" name="角丸四角形 82"/>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角丸四角形 83"/>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角丸四角形 84"/>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角丸四角形 85"/>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フローチャート: 端子 192"/>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 name="図形グループ 123"/>
          <p:cNvGrpSpPr/>
          <p:nvPr/>
        </p:nvGrpSpPr>
        <p:grpSpPr>
          <a:xfrm>
            <a:off x="4831596" y="3796879"/>
            <a:ext cx="1138205" cy="359009"/>
            <a:chOff x="2832542" y="2161779"/>
            <a:chExt cx="1833091" cy="578187"/>
          </a:xfrm>
        </p:grpSpPr>
        <p:sp>
          <p:nvSpPr>
            <p:cNvPr id="78" name="角丸四角形 77"/>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角丸四角形 78"/>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角丸四角形 79"/>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角丸四角形 80"/>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フローチャート: 端子 187"/>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図形グループ 124"/>
          <p:cNvGrpSpPr/>
          <p:nvPr/>
        </p:nvGrpSpPr>
        <p:grpSpPr>
          <a:xfrm>
            <a:off x="4046530" y="3233850"/>
            <a:ext cx="1138205" cy="359009"/>
            <a:chOff x="2832542" y="2161779"/>
            <a:chExt cx="1833091" cy="578187"/>
          </a:xfrm>
        </p:grpSpPr>
        <p:sp>
          <p:nvSpPr>
            <p:cNvPr id="73" name="角丸四角形 72"/>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角丸四角形 73"/>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角丸四角形 74"/>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角丸四角形 75"/>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フローチャート: 端子 182"/>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0" name="雲形吹き出し 19"/>
          <p:cNvSpPr/>
          <p:nvPr/>
        </p:nvSpPr>
        <p:spPr>
          <a:xfrm>
            <a:off x="2931562" y="2729422"/>
            <a:ext cx="3471652" cy="1872022"/>
          </a:xfrm>
          <a:prstGeom prst="cloudCallout">
            <a:avLst>
              <a:gd name="adj1" fmla="val -21683"/>
              <a:gd name="adj2" fmla="val 436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角丸四角形 21"/>
          <p:cNvSpPr/>
          <p:nvPr/>
        </p:nvSpPr>
        <p:spPr>
          <a:xfrm>
            <a:off x="929045" y="4554863"/>
            <a:ext cx="1441723" cy="10002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角丸四角形 22"/>
          <p:cNvSpPr/>
          <p:nvPr/>
        </p:nvSpPr>
        <p:spPr>
          <a:xfrm>
            <a:off x="998273" y="4645877"/>
            <a:ext cx="1141652"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925306" y="4616418"/>
            <a:ext cx="1272528" cy="369332"/>
          </a:xfrm>
          <a:prstGeom prst="rect">
            <a:avLst/>
          </a:prstGeom>
          <a:noFill/>
        </p:spPr>
        <p:txBody>
          <a:bodyPr wrap="none" rtlCol="0">
            <a:spAutoFit/>
          </a:bodyPr>
          <a:lstStyle/>
          <a:p>
            <a:r>
              <a:rPr kumimoji="1" lang="en-US" altLang="ja-JP" dirty="0" smtClean="0"/>
              <a:t>Web Server</a:t>
            </a:r>
            <a:endParaRPr kumimoji="1" lang="ja-JP" altLang="en-US" dirty="0"/>
          </a:p>
        </p:txBody>
      </p:sp>
      <p:sp>
        <p:nvSpPr>
          <p:cNvPr id="25" name="角丸四角形 24"/>
          <p:cNvSpPr/>
          <p:nvPr/>
        </p:nvSpPr>
        <p:spPr>
          <a:xfrm>
            <a:off x="1024040" y="5113695"/>
            <a:ext cx="1110829"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1135631" y="5069702"/>
            <a:ext cx="875561" cy="369332"/>
          </a:xfrm>
          <a:prstGeom prst="rect">
            <a:avLst/>
          </a:prstGeom>
          <a:noFill/>
        </p:spPr>
        <p:txBody>
          <a:bodyPr wrap="none" rtlCol="0">
            <a:spAutoFit/>
          </a:bodyPr>
          <a:lstStyle/>
          <a:p>
            <a:r>
              <a:rPr kumimoji="1" lang="en-US" altLang="ja-JP" dirty="0" smtClean="0"/>
              <a:t>IP </a:t>
            </a:r>
            <a:r>
              <a:rPr kumimoji="1" lang="ja-JP" altLang="en-US" dirty="0" smtClean="0"/>
              <a:t>管理</a:t>
            </a:r>
            <a:endParaRPr kumimoji="1" lang="ja-JP" altLang="en-US" dirty="0"/>
          </a:p>
        </p:txBody>
      </p:sp>
      <p:sp>
        <p:nvSpPr>
          <p:cNvPr id="27" name="テキスト ボックス 26"/>
          <p:cNvSpPr txBox="1"/>
          <p:nvPr/>
        </p:nvSpPr>
        <p:spPr>
          <a:xfrm>
            <a:off x="6434911" y="5039948"/>
            <a:ext cx="1409040" cy="369332"/>
          </a:xfrm>
          <a:prstGeom prst="rect">
            <a:avLst/>
          </a:prstGeom>
          <a:noFill/>
        </p:spPr>
        <p:txBody>
          <a:bodyPr wrap="none" rtlCol="0">
            <a:spAutoFit/>
          </a:bodyPr>
          <a:lstStyle/>
          <a:p>
            <a:r>
              <a:rPr lang="en-US" altLang="ja-JP" dirty="0" smtClean="0"/>
              <a:t>VM Manager</a:t>
            </a:r>
            <a:endParaRPr kumimoji="1" lang="ja-JP" altLang="en-US" dirty="0"/>
          </a:p>
        </p:txBody>
      </p:sp>
      <p:grpSp>
        <p:nvGrpSpPr>
          <p:cNvPr id="29" name="図形グループ 138"/>
          <p:cNvGrpSpPr/>
          <p:nvPr/>
        </p:nvGrpSpPr>
        <p:grpSpPr>
          <a:xfrm>
            <a:off x="3021765" y="5302732"/>
            <a:ext cx="1614847" cy="1053619"/>
            <a:chOff x="491908" y="5075816"/>
            <a:chExt cx="1953965" cy="1274879"/>
          </a:xfrm>
        </p:grpSpPr>
        <p:sp>
          <p:nvSpPr>
            <p:cNvPr id="57" name="角丸四角形 56"/>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 name="直線コネクタ 57"/>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59" name="図形グループ 163"/>
            <p:cNvGrpSpPr/>
            <p:nvPr/>
          </p:nvGrpSpPr>
          <p:grpSpPr>
            <a:xfrm rot="10800000">
              <a:off x="1219208" y="5509173"/>
              <a:ext cx="457856" cy="153163"/>
              <a:chOff x="3893919" y="4446711"/>
              <a:chExt cx="892231" cy="298471"/>
            </a:xfrm>
          </p:grpSpPr>
          <p:cxnSp>
            <p:nvCxnSpPr>
              <p:cNvPr id="70" name="直線コネクタ 69"/>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60" name="正方形/長方形 59"/>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63" name="テキスト ボックス 62"/>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64" name="図形グループ 169"/>
            <p:cNvGrpSpPr/>
            <p:nvPr/>
          </p:nvGrpSpPr>
          <p:grpSpPr>
            <a:xfrm>
              <a:off x="1031640" y="5648685"/>
              <a:ext cx="457856" cy="153163"/>
              <a:chOff x="3893919" y="4446711"/>
              <a:chExt cx="892231" cy="298471"/>
            </a:xfrm>
          </p:grpSpPr>
          <p:cxnSp>
            <p:nvCxnSpPr>
              <p:cNvPr id="66" name="直線コネクタ 65"/>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31" name="図形グループ 140"/>
          <p:cNvGrpSpPr/>
          <p:nvPr/>
        </p:nvGrpSpPr>
        <p:grpSpPr>
          <a:xfrm>
            <a:off x="5874896" y="5302732"/>
            <a:ext cx="1614847" cy="1053619"/>
            <a:chOff x="491908" y="5075816"/>
            <a:chExt cx="1953965" cy="1274879"/>
          </a:xfrm>
        </p:grpSpPr>
        <p:sp>
          <p:nvSpPr>
            <p:cNvPr id="41" name="角丸四角形 40"/>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コネクタ 41"/>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43" name="図形グループ 146"/>
            <p:cNvGrpSpPr/>
            <p:nvPr/>
          </p:nvGrpSpPr>
          <p:grpSpPr>
            <a:xfrm rot="10800000">
              <a:off x="1219208" y="5509173"/>
              <a:ext cx="457856" cy="153163"/>
              <a:chOff x="3893919" y="4446711"/>
              <a:chExt cx="892231" cy="298471"/>
            </a:xfrm>
          </p:grpSpPr>
          <p:cxnSp>
            <p:nvCxnSpPr>
              <p:cNvPr id="54" name="直線コネクタ 53"/>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44" name="正方形/長方形 43"/>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47" name="テキスト ボックス 46"/>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48" name="図形グループ 152"/>
            <p:cNvGrpSpPr/>
            <p:nvPr/>
          </p:nvGrpSpPr>
          <p:grpSpPr>
            <a:xfrm>
              <a:off x="1031640" y="5648685"/>
              <a:ext cx="457856" cy="153163"/>
              <a:chOff x="3893919" y="4446711"/>
              <a:chExt cx="892231" cy="298471"/>
            </a:xfrm>
          </p:grpSpPr>
          <p:cxnSp>
            <p:nvCxnSpPr>
              <p:cNvPr id="50" name="直線コネクタ 49"/>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33" name="テキスト ボックス 32"/>
          <p:cNvSpPr txBox="1"/>
          <p:nvPr/>
        </p:nvSpPr>
        <p:spPr>
          <a:xfrm>
            <a:off x="6838449" y="4394810"/>
            <a:ext cx="1126206" cy="369332"/>
          </a:xfrm>
          <a:prstGeom prst="rect">
            <a:avLst/>
          </a:prstGeom>
          <a:noFill/>
        </p:spPr>
        <p:txBody>
          <a:bodyPr wrap="none" rtlCol="0">
            <a:spAutoFit/>
          </a:bodyPr>
          <a:lstStyle/>
          <a:p>
            <a:r>
              <a:rPr lang="en-US" altLang="ja-JP" dirty="0" smtClean="0"/>
              <a:t>Controller</a:t>
            </a:r>
            <a:endParaRPr kumimoji="1" lang="ja-JP" altLang="en-US" dirty="0"/>
          </a:p>
        </p:txBody>
      </p:sp>
      <p:pic>
        <p:nvPicPr>
          <p:cNvPr id="38"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2889" y="1835606"/>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テキスト ボックス 38"/>
          <p:cNvSpPr txBox="1"/>
          <p:nvPr/>
        </p:nvSpPr>
        <p:spPr>
          <a:xfrm>
            <a:off x="6479635" y="1530774"/>
            <a:ext cx="1436612" cy="369332"/>
          </a:xfrm>
          <a:prstGeom prst="rect">
            <a:avLst/>
          </a:prstGeom>
          <a:noFill/>
        </p:spPr>
        <p:txBody>
          <a:bodyPr wrap="none" rtlCol="0">
            <a:spAutoFit/>
          </a:bodyPr>
          <a:lstStyle/>
          <a:p>
            <a:r>
              <a:rPr lang="ja-JP" altLang="en-US" dirty="0" smtClean="0"/>
              <a:t>ユーザ端末</a:t>
            </a:r>
            <a:r>
              <a:rPr lang="en-US" altLang="ja-JP" dirty="0" smtClean="0"/>
              <a:t>2</a:t>
            </a:r>
          </a:p>
        </p:txBody>
      </p:sp>
      <p:cxnSp>
        <p:nvCxnSpPr>
          <p:cNvPr id="91" name="直線コネクタ 90"/>
          <p:cNvCxnSpPr/>
          <p:nvPr/>
        </p:nvCxnSpPr>
        <p:spPr>
          <a:xfrm flipH="1" flipV="1">
            <a:off x="6158105" y="3981301"/>
            <a:ext cx="747684" cy="4073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flipH="1" flipV="1">
            <a:off x="6059051" y="4065595"/>
            <a:ext cx="725577" cy="38430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flipV="1">
            <a:off x="2367680" y="4157224"/>
            <a:ext cx="717631" cy="488213"/>
          </a:xfrm>
          <a:prstGeom prst="line">
            <a:avLst/>
          </a:prstGeom>
          <a:ln w="635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flipH="1">
            <a:off x="6400321" y="3637093"/>
            <a:ext cx="769963" cy="283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flipH="1">
            <a:off x="3506769" y="4448794"/>
            <a:ext cx="125746" cy="85245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a:off x="5681436" y="4359908"/>
            <a:ext cx="669972" cy="94282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カギ線コネクタ 94"/>
          <p:cNvCxnSpPr/>
          <p:nvPr/>
        </p:nvCxnSpPr>
        <p:spPr>
          <a:xfrm rot="5400000" flipH="1" flipV="1">
            <a:off x="2506373" y="4840650"/>
            <a:ext cx="1460810" cy="430027"/>
          </a:xfrm>
          <a:prstGeom prst="bentConnector3">
            <a:avLst>
              <a:gd name="adj1"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カギ線コネクタ 95"/>
          <p:cNvCxnSpPr/>
          <p:nvPr/>
        </p:nvCxnSpPr>
        <p:spPr>
          <a:xfrm rot="16200000" flipV="1">
            <a:off x="4822101" y="4733272"/>
            <a:ext cx="1231205" cy="874388"/>
          </a:xfrm>
          <a:prstGeom prst="bentConnector3">
            <a:avLst>
              <a:gd name="adj1"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01686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3652" y="363590"/>
            <a:ext cx="8647430" cy="1325563"/>
          </a:xfrm>
        </p:spPr>
        <p:txBody>
          <a:bodyPr/>
          <a:lstStyle/>
          <a:p>
            <a:r>
              <a:rPr lang="ja-JP" altLang="en-US" dirty="0" smtClean="0"/>
              <a:t>ユーザ</a:t>
            </a:r>
            <a:r>
              <a:rPr lang="en-US" altLang="ja-JP" dirty="0" smtClean="0"/>
              <a:t>1</a:t>
            </a:r>
            <a:r>
              <a:rPr lang="ja-JP" altLang="en-US" dirty="0" smtClean="0"/>
              <a:t>の</a:t>
            </a:r>
            <a:r>
              <a:rPr lang="ja-JP" altLang="en-US" dirty="0" smtClean="0"/>
              <a:t>コンテナ立ち上げ要求</a:t>
            </a:r>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18</a:t>
            </a:fld>
            <a:endParaRPr kumimoji="1" lang="ja-JP" altLang="en-US"/>
          </a:p>
        </p:txBody>
      </p:sp>
      <p:grpSp>
        <p:nvGrpSpPr>
          <p:cNvPr id="169" name="グループ化 168"/>
          <p:cNvGrpSpPr/>
          <p:nvPr/>
        </p:nvGrpSpPr>
        <p:grpSpPr>
          <a:xfrm>
            <a:off x="925306" y="1530774"/>
            <a:ext cx="7293388" cy="4825577"/>
            <a:chOff x="925306" y="1175181"/>
            <a:chExt cx="7293388" cy="4825577"/>
          </a:xfrm>
        </p:grpSpPr>
        <p:cxnSp>
          <p:nvCxnSpPr>
            <p:cNvPr id="170" name="直線コネクタ 169"/>
            <p:cNvCxnSpPr>
              <a:endCxn id="251" idx="0"/>
            </p:cNvCxnSpPr>
            <p:nvPr/>
          </p:nvCxnSpPr>
          <p:spPr>
            <a:xfrm flipH="1">
              <a:off x="3800408" y="3209377"/>
              <a:ext cx="299036" cy="2319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a:stCxn id="251" idx="3"/>
              <a:endCxn id="246" idx="1"/>
            </p:cNvCxnSpPr>
            <p:nvPr/>
          </p:nvCxnSpPr>
          <p:spPr>
            <a:xfrm>
              <a:off x="4369510" y="3620791"/>
              <a:ext cx="4620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p:cNvCxnSpPr>
              <a:endCxn id="246" idx="0"/>
            </p:cNvCxnSpPr>
            <p:nvPr/>
          </p:nvCxnSpPr>
          <p:spPr>
            <a:xfrm>
              <a:off x="5136580" y="3170241"/>
              <a:ext cx="264119" cy="2710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a:xfrm flipH="1">
              <a:off x="3506769" y="4093201"/>
              <a:ext cx="125746" cy="8524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4" name="テキスト ボックス 173"/>
            <p:cNvSpPr txBox="1"/>
            <p:nvPr/>
          </p:nvSpPr>
          <p:spPr>
            <a:xfrm>
              <a:off x="3571482" y="4656959"/>
              <a:ext cx="1409040" cy="369332"/>
            </a:xfrm>
            <a:prstGeom prst="rect">
              <a:avLst/>
            </a:prstGeom>
            <a:noFill/>
          </p:spPr>
          <p:txBody>
            <a:bodyPr wrap="none" rtlCol="0">
              <a:spAutoFit/>
            </a:bodyPr>
            <a:lstStyle/>
            <a:p>
              <a:r>
                <a:rPr lang="en-US" altLang="ja-JP" dirty="0" smtClean="0"/>
                <a:t>VM Manager</a:t>
              </a:r>
              <a:endParaRPr kumimoji="1" lang="ja-JP" altLang="en-US" dirty="0"/>
            </a:p>
          </p:txBody>
        </p:sp>
        <p:sp>
          <p:nvSpPr>
            <p:cNvPr id="175" name="テキスト ボックス 174"/>
            <p:cNvSpPr txBox="1"/>
            <p:nvPr/>
          </p:nvSpPr>
          <p:spPr>
            <a:xfrm>
              <a:off x="3855182" y="2540386"/>
              <a:ext cx="1662571" cy="369332"/>
            </a:xfrm>
            <a:prstGeom prst="rect">
              <a:avLst/>
            </a:prstGeom>
            <a:noFill/>
          </p:spPr>
          <p:txBody>
            <a:bodyPr wrap="none" rtlCol="0">
              <a:spAutoFit/>
            </a:bodyPr>
            <a:lstStyle/>
            <a:p>
              <a:r>
                <a:rPr lang="en-US" altLang="ja-JP" dirty="0" smtClean="0"/>
                <a:t>Switch Network</a:t>
              </a:r>
            </a:p>
          </p:txBody>
        </p:sp>
        <p:sp>
          <p:nvSpPr>
            <p:cNvPr id="176" name="テキスト ボックス 175"/>
            <p:cNvSpPr txBox="1"/>
            <p:nvPr/>
          </p:nvSpPr>
          <p:spPr>
            <a:xfrm>
              <a:off x="1196087" y="2784620"/>
              <a:ext cx="1436612" cy="369332"/>
            </a:xfrm>
            <a:prstGeom prst="rect">
              <a:avLst/>
            </a:prstGeom>
            <a:noFill/>
          </p:spPr>
          <p:txBody>
            <a:bodyPr wrap="none" rtlCol="0">
              <a:spAutoFit/>
            </a:bodyPr>
            <a:lstStyle/>
            <a:p>
              <a:r>
                <a:rPr lang="ja-JP" altLang="en-US" dirty="0" smtClean="0"/>
                <a:t>ユーザ端末</a:t>
              </a:r>
              <a:r>
                <a:rPr lang="en-US" altLang="ja-JP" dirty="0" smtClean="0"/>
                <a:t>1</a:t>
              </a:r>
            </a:p>
          </p:txBody>
        </p:sp>
        <p:sp>
          <p:nvSpPr>
            <p:cNvPr id="177" name="テキスト ボックス 176"/>
            <p:cNvSpPr txBox="1"/>
            <p:nvPr/>
          </p:nvSpPr>
          <p:spPr>
            <a:xfrm>
              <a:off x="6835848" y="2496317"/>
              <a:ext cx="1338828" cy="369332"/>
            </a:xfrm>
            <a:prstGeom prst="rect">
              <a:avLst/>
            </a:prstGeom>
            <a:noFill/>
          </p:spPr>
          <p:txBody>
            <a:bodyPr wrap="none" rtlCol="0">
              <a:spAutoFit/>
            </a:bodyPr>
            <a:lstStyle/>
            <a:p>
              <a:r>
                <a:rPr lang="ja-JP" altLang="en-US" dirty="0" smtClean="0"/>
                <a:t>管理用端末</a:t>
              </a:r>
              <a:endParaRPr lang="en-US" altLang="ja-JP" dirty="0" smtClean="0"/>
            </a:p>
          </p:txBody>
        </p:sp>
        <p:sp>
          <p:nvSpPr>
            <p:cNvPr id="178" name="円/楕円 177"/>
            <p:cNvSpPr/>
            <p:nvPr/>
          </p:nvSpPr>
          <p:spPr>
            <a:xfrm>
              <a:off x="6639851" y="3981301"/>
              <a:ext cx="1578843" cy="487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9"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6779" y="3188215"/>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0"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6613" y="2874722"/>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1" name="図形グループ 122"/>
            <p:cNvGrpSpPr/>
            <p:nvPr/>
          </p:nvGrpSpPr>
          <p:grpSpPr>
            <a:xfrm>
              <a:off x="3231305" y="3441286"/>
              <a:ext cx="1138205" cy="359009"/>
              <a:chOff x="2832542" y="2161779"/>
              <a:chExt cx="1833091" cy="578187"/>
            </a:xfrm>
          </p:grpSpPr>
          <p:sp>
            <p:nvSpPr>
              <p:cNvPr id="247" name="角丸四角形 246"/>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8" name="角丸四角形 247"/>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9" name="角丸四角形 248"/>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0" name="角丸四角形 249"/>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1" name="フローチャート: 端子 250"/>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2" name="図形グループ 123"/>
            <p:cNvGrpSpPr/>
            <p:nvPr/>
          </p:nvGrpSpPr>
          <p:grpSpPr>
            <a:xfrm>
              <a:off x="4831596" y="3441286"/>
              <a:ext cx="1138205" cy="359009"/>
              <a:chOff x="2832542" y="2161779"/>
              <a:chExt cx="1833091" cy="578187"/>
            </a:xfrm>
          </p:grpSpPr>
          <p:sp>
            <p:nvSpPr>
              <p:cNvPr id="242" name="角丸四角形 241"/>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3" name="角丸四角形 242"/>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4" name="角丸四角形 243"/>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5" name="角丸四角形 244"/>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6" name="フローチャート: 端子 245"/>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3" name="図形グループ 124"/>
            <p:cNvGrpSpPr/>
            <p:nvPr/>
          </p:nvGrpSpPr>
          <p:grpSpPr>
            <a:xfrm>
              <a:off x="4046530" y="2878257"/>
              <a:ext cx="1138205" cy="359009"/>
              <a:chOff x="2832542" y="2161779"/>
              <a:chExt cx="1833091" cy="578187"/>
            </a:xfrm>
          </p:grpSpPr>
          <p:sp>
            <p:nvSpPr>
              <p:cNvPr id="237" name="角丸四角形 236"/>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8" name="角丸四角形 237"/>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9" name="角丸四角形 238"/>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0" name="角丸四角形 239"/>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1" name="フローチャート: 端子 240"/>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4" name="雲形吹き出し 183"/>
            <p:cNvSpPr/>
            <p:nvPr/>
          </p:nvSpPr>
          <p:spPr>
            <a:xfrm>
              <a:off x="2931562" y="2373829"/>
              <a:ext cx="3471652" cy="1872022"/>
            </a:xfrm>
            <a:prstGeom prst="cloudCallout">
              <a:avLst>
                <a:gd name="adj1" fmla="val -21683"/>
                <a:gd name="adj2" fmla="val 436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5" name="直線コネクタ 184"/>
            <p:cNvCxnSpPr/>
            <p:nvPr/>
          </p:nvCxnSpPr>
          <p:spPr>
            <a:xfrm>
              <a:off x="5681436" y="4004315"/>
              <a:ext cx="669972" cy="9428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6" name="角丸四角形 185"/>
            <p:cNvSpPr/>
            <p:nvPr/>
          </p:nvSpPr>
          <p:spPr>
            <a:xfrm>
              <a:off x="929045" y="4199270"/>
              <a:ext cx="1441723" cy="10002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7" name="角丸四角形 186"/>
            <p:cNvSpPr/>
            <p:nvPr/>
          </p:nvSpPr>
          <p:spPr>
            <a:xfrm>
              <a:off x="998273" y="4290284"/>
              <a:ext cx="1141652"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8" name="テキスト ボックス 187"/>
            <p:cNvSpPr txBox="1"/>
            <p:nvPr/>
          </p:nvSpPr>
          <p:spPr>
            <a:xfrm>
              <a:off x="925306" y="4260825"/>
              <a:ext cx="1272528" cy="369332"/>
            </a:xfrm>
            <a:prstGeom prst="rect">
              <a:avLst/>
            </a:prstGeom>
            <a:noFill/>
          </p:spPr>
          <p:txBody>
            <a:bodyPr wrap="none" rtlCol="0">
              <a:spAutoFit/>
            </a:bodyPr>
            <a:lstStyle/>
            <a:p>
              <a:r>
                <a:rPr kumimoji="1" lang="en-US" altLang="ja-JP" dirty="0" smtClean="0"/>
                <a:t>Web Server</a:t>
              </a:r>
              <a:endParaRPr kumimoji="1" lang="ja-JP" altLang="en-US" dirty="0"/>
            </a:p>
          </p:txBody>
        </p:sp>
        <p:sp>
          <p:nvSpPr>
            <p:cNvPr id="189" name="角丸四角形 188"/>
            <p:cNvSpPr/>
            <p:nvPr/>
          </p:nvSpPr>
          <p:spPr>
            <a:xfrm>
              <a:off x="1024040" y="4758102"/>
              <a:ext cx="1110829"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0" name="テキスト ボックス 189"/>
            <p:cNvSpPr txBox="1"/>
            <p:nvPr/>
          </p:nvSpPr>
          <p:spPr>
            <a:xfrm>
              <a:off x="1135631" y="4714109"/>
              <a:ext cx="875561" cy="369332"/>
            </a:xfrm>
            <a:prstGeom prst="rect">
              <a:avLst/>
            </a:prstGeom>
            <a:noFill/>
          </p:spPr>
          <p:txBody>
            <a:bodyPr wrap="none" rtlCol="0">
              <a:spAutoFit/>
            </a:bodyPr>
            <a:lstStyle/>
            <a:p>
              <a:r>
                <a:rPr kumimoji="1" lang="en-US" altLang="ja-JP" dirty="0" smtClean="0"/>
                <a:t>IP </a:t>
              </a:r>
              <a:r>
                <a:rPr kumimoji="1" lang="ja-JP" altLang="en-US" dirty="0" smtClean="0"/>
                <a:t>管理</a:t>
              </a:r>
              <a:endParaRPr kumimoji="1" lang="ja-JP" altLang="en-US" dirty="0"/>
            </a:p>
          </p:txBody>
        </p:sp>
        <p:sp>
          <p:nvSpPr>
            <p:cNvPr id="191" name="テキスト ボックス 190"/>
            <p:cNvSpPr txBox="1"/>
            <p:nvPr/>
          </p:nvSpPr>
          <p:spPr>
            <a:xfrm>
              <a:off x="6434911" y="4684355"/>
              <a:ext cx="1409040" cy="369332"/>
            </a:xfrm>
            <a:prstGeom prst="rect">
              <a:avLst/>
            </a:prstGeom>
            <a:noFill/>
          </p:spPr>
          <p:txBody>
            <a:bodyPr wrap="none" rtlCol="0">
              <a:spAutoFit/>
            </a:bodyPr>
            <a:lstStyle/>
            <a:p>
              <a:r>
                <a:rPr lang="en-US" altLang="ja-JP" dirty="0" smtClean="0"/>
                <a:t>VM Manager</a:t>
              </a:r>
              <a:endParaRPr kumimoji="1" lang="ja-JP" altLang="en-US" dirty="0"/>
            </a:p>
          </p:txBody>
        </p:sp>
        <p:cxnSp>
          <p:nvCxnSpPr>
            <p:cNvPr id="192" name="直線コネクタ 191"/>
            <p:cNvCxnSpPr/>
            <p:nvPr/>
          </p:nvCxnSpPr>
          <p:spPr>
            <a:xfrm flipH="1">
              <a:off x="2360744" y="3829366"/>
              <a:ext cx="723942" cy="478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3" name="図形グループ 138"/>
            <p:cNvGrpSpPr/>
            <p:nvPr/>
          </p:nvGrpSpPr>
          <p:grpSpPr>
            <a:xfrm>
              <a:off x="3021765" y="4947139"/>
              <a:ext cx="1614847" cy="1053619"/>
              <a:chOff x="491908" y="5075816"/>
              <a:chExt cx="1953965" cy="1274879"/>
            </a:xfrm>
          </p:grpSpPr>
          <p:sp>
            <p:nvSpPr>
              <p:cNvPr id="221" name="角丸四角形 220"/>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2" name="直線コネクタ 221"/>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sp>
            <p:nvSpPr>
              <p:cNvPr id="224" name="正方形/長方形 223"/>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5" name="正方形/長方形 224"/>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6" name="テキスト ボックス 225"/>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227" name="テキスト ボックス 226"/>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228" name="図形グループ 169"/>
              <p:cNvGrpSpPr/>
              <p:nvPr/>
            </p:nvGrpSpPr>
            <p:grpSpPr>
              <a:xfrm>
                <a:off x="869743" y="5648682"/>
                <a:ext cx="781646" cy="457251"/>
                <a:chOff x="3578431" y="4446711"/>
                <a:chExt cx="1523207" cy="891053"/>
              </a:xfrm>
            </p:grpSpPr>
            <p:sp>
              <p:nvSpPr>
                <p:cNvPr id="229" name="角丸四角形 228"/>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0" name="直線コネクタ 229"/>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231" name="角丸四角形 230"/>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2" name="直線コネクタ 231"/>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94" name="カギ線コネクタ 193"/>
            <p:cNvCxnSpPr/>
            <p:nvPr/>
          </p:nvCxnSpPr>
          <p:spPr>
            <a:xfrm rot="5400000" flipH="1" flipV="1">
              <a:off x="2506373" y="4485057"/>
              <a:ext cx="1460810" cy="43002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5" name="図形グループ 140"/>
            <p:cNvGrpSpPr/>
            <p:nvPr/>
          </p:nvGrpSpPr>
          <p:grpSpPr>
            <a:xfrm>
              <a:off x="5874896" y="4947139"/>
              <a:ext cx="1614847" cy="1053619"/>
              <a:chOff x="491908" y="5075816"/>
              <a:chExt cx="1953965" cy="1274879"/>
            </a:xfrm>
          </p:grpSpPr>
          <p:sp>
            <p:nvSpPr>
              <p:cNvPr id="205" name="角丸四角形 204"/>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6" name="直線コネクタ 205"/>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207" name="図形グループ 146"/>
              <p:cNvGrpSpPr/>
              <p:nvPr/>
            </p:nvGrpSpPr>
            <p:grpSpPr>
              <a:xfrm rot="10800000">
                <a:off x="1057315" y="5205088"/>
                <a:ext cx="781646" cy="457251"/>
                <a:chOff x="3578431" y="4446711"/>
                <a:chExt cx="1523207" cy="891053"/>
              </a:xfrm>
            </p:grpSpPr>
            <p:sp>
              <p:nvSpPr>
                <p:cNvPr id="217" name="角丸四角形 216"/>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8" name="直線コネクタ 217"/>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219" name="角丸四角形 218"/>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0" name="直線コネクタ 219"/>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208" name="正方形/長方形 207"/>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9" name="正方形/長方形 208"/>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0" name="テキスト ボックス 209"/>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211" name="テキスト ボックス 210"/>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212" name="図形グループ 152"/>
              <p:cNvGrpSpPr/>
              <p:nvPr/>
            </p:nvGrpSpPr>
            <p:grpSpPr>
              <a:xfrm>
                <a:off x="1031640" y="5648685"/>
                <a:ext cx="457856" cy="153163"/>
                <a:chOff x="3893919" y="4446711"/>
                <a:chExt cx="892231" cy="298471"/>
              </a:xfrm>
            </p:grpSpPr>
            <p:cxnSp>
              <p:nvCxnSpPr>
                <p:cNvPr id="214" name="直線コネクタ 213"/>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直線コネクタ 215"/>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96" name="カギ線コネクタ 195"/>
            <p:cNvCxnSpPr/>
            <p:nvPr/>
          </p:nvCxnSpPr>
          <p:spPr>
            <a:xfrm rot="16200000" flipV="1">
              <a:off x="4822101" y="4377679"/>
              <a:ext cx="1231205" cy="87438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7" name="テキスト ボックス 196"/>
            <p:cNvSpPr txBox="1"/>
            <p:nvPr/>
          </p:nvSpPr>
          <p:spPr>
            <a:xfrm>
              <a:off x="6838449" y="4039217"/>
              <a:ext cx="1126206" cy="369332"/>
            </a:xfrm>
            <a:prstGeom prst="rect">
              <a:avLst/>
            </a:prstGeom>
            <a:noFill/>
          </p:spPr>
          <p:txBody>
            <a:bodyPr wrap="none" rtlCol="0">
              <a:spAutoFit/>
            </a:bodyPr>
            <a:lstStyle/>
            <a:p>
              <a:r>
                <a:rPr lang="en-US" altLang="ja-JP" dirty="0" smtClean="0"/>
                <a:t>Controller</a:t>
              </a:r>
              <a:endParaRPr kumimoji="1" lang="ja-JP" altLang="en-US" dirty="0"/>
            </a:p>
          </p:txBody>
        </p:sp>
        <p:cxnSp>
          <p:nvCxnSpPr>
            <p:cNvPr id="198" name="直線コネクタ 197"/>
            <p:cNvCxnSpPr>
              <a:stCxn id="179" idx="3"/>
            </p:cNvCxnSpPr>
            <p:nvPr/>
          </p:nvCxnSpPr>
          <p:spPr>
            <a:xfrm>
              <a:off x="2152481" y="3494564"/>
              <a:ext cx="869283" cy="1315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a:endCxn id="184" idx="2"/>
            </p:cNvCxnSpPr>
            <p:nvPr/>
          </p:nvCxnSpPr>
          <p:spPr>
            <a:xfrm flipH="1">
              <a:off x="6400321" y="3281500"/>
              <a:ext cx="769963" cy="283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p:cNvCxnSpPr/>
            <p:nvPr/>
          </p:nvCxnSpPr>
          <p:spPr>
            <a:xfrm flipH="1" flipV="1">
              <a:off x="6158105" y="3625708"/>
              <a:ext cx="747684" cy="4073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直線コネクタ 200"/>
            <p:cNvCxnSpPr/>
            <p:nvPr/>
          </p:nvCxnSpPr>
          <p:spPr>
            <a:xfrm flipH="1" flipV="1">
              <a:off x="6059051" y="3710002"/>
              <a:ext cx="725577" cy="38430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202"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2889" y="1480013"/>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3" name="テキスト ボックス 202"/>
            <p:cNvSpPr txBox="1"/>
            <p:nvPr/>
          </p:nvSpPr>
          <p:spPr>
            <a:xfrm>
              <a:off x="6479635" y="1175181"/>
              <a:ext cx="1436612" cy="369332"/>
            </a:xfrm>
            <a:prstGeom prst="rect">
              <a:avLst/>
            </a:prstGeom>
            <a:noFill/>
          </p:spPr>
          <p:txBody>
            <a:bodyPr wrap="none" rtlCol="0">
              <a:spAutoFit/>
            </a:bodyPr>
            <a:lstStyle/>
            <a:p>
              <a:r>
                <a:rPr lang="ja-JP" altLang="en-US" dirty="0" smtClean="0"/>
                <a:t>ユーザ端末</a:t>
              </a:r>
              <a:r>
                <a:rPr lang="en-US" altLang="ja-JP" dirty="0" smtClean="0"/>
                <a:t>2</a:t>
              </a:r>
            </a:p>
          </p:txBody>
        </p:sp>
      </p:grpSp>
      <p:cxnSp>
        <p:nvCxnSpPr>
          <p:cNvPr id="270" name="直線コネクタ 269"/>
          <p:cNvCxnSpPr/>
          <p:nvPr/>
        </p:nvCxnSpPr>
        <p:spPr>
          <a:xfrm flipV="1">
            <a:off x="2367680" y="4157224"/>
            <a:ext cx="717631" cy="488213"/>
          </a:xfrm>
          <a:prstGeom prst="line">
            <a:avLst/>
          </a:prstGeom>
          <a:ln w="635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9" name="直線コネクタ 268"/>
          <p:cNvCxnSpPr>
            <a:stCxn id="179" idx="3"/>
          </p:cNvCxnSpPr>
          <p:nvPr/>
        </p:nvCxnSpPr>
        <p:spPr>
          <a:xfrm>
            <a:off x="2152481" y="3850157"/>
            <a:ext cx="850421" cy="126652"/>
          </a:xfrm>
          <a:prstGeom prst="line">
            <a:avLst/>
          </a:prstGeom>
          <a:ln w="635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486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8513" y="353951"/>
            <a:ext cx="8515350" cy="1325563"/>
          </a:xfrm>
        </p:spPr>
        <p:txBody>
          <a:bodyPr/>
          <a:lstStyle/>
          <a:p>
            <a:r>
              <a:rPr lang="en-US" altLang="ja-JP" sz="3600" dirty="0" smtClean="0"/>
              <a:t>2.2.2 </a:t>
            </a:r>
            <a:r>
              <a:rPr lang="ja-JP" altLang="en-US" dirty="0" smtClean="0"/>
              <a:t>コンテナ立ち上げ</a:t>
            </a:r>
            <a:r>
              <a:rPr lang="ja-JP" altLang="en-US" dirty="0"/>
              <a:t>要求</a:t>
            </a:r>
            <a:r>
              <a:rPr lang="ja-JP" altLang="en-US" dirty="0" smtClean="0"/>
              <a:t>の</a:t>
            </a:r>
            <a:r>
              <a:rPr lang="ja-JP" altLang="en-US" dirty="0"/>
              <a:t>転送</a:t>
            </a:r>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19</a:t>
            </a:fld>
            <a:endParaRPr kumimoji="1" lang="ja-JP" altLang="en-US"/>
          </a:p>
        </p:txBody>
      </p:sp>
      <p:grpSp>
        <p:nvGrpSpPr>
          <p:cNvPr id="86" name="グループ化 85"/>
          <p:cNvGrpSpPr/>
          <p:nvPr/>
        </p:nvGrpSpPr>
        <p:grpSpPr>
          <a:xfrm>
            <a:off x="925306" y="1530774"/>
            <a:ext cx="7293388" cy="4825577"/>
            <a:chOff x="925306" y="1175181"/>
            <a:chExt cx="7293388" cy="4825577"/>
          </a:xfrm>
        </p:grpSpPr>
        <p:cxnSp>
          <p:nvCxnSpPr>
            <p:cNvPr id="87" name="直線コネクタ 86"/>
            <p:cNvCxnSpPr>
              <a:endCxn id="168" idx="0"/>
            </p:cNvCxnSpPr>
            <p:nvPr/>
          </p:nvCxnSpPr>
          <p:spPr>
            <a:xfrm flipH="1">
              <a:off x="3800408" y="3209377"/>
              <a:ext cx="299036" cy="2319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a:stCxn id="168" idx="3"/>
              <a:endCxn id="163" idx="1"/>
            </p:cNvCxnSpPr>
            <p:nvPr/>
          </p:nvCxnSpPr>
          <p:spPr>
            <a:xfrm>
              <a:off x="4369510" y="3620791"/>
              <a:ext cx="4620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a:endCxn id="163" idx="0"/>
            </p:cNvCxnSpPr>
            <p:nvPr/>
          </p:nvCxnSpPr>
          <p:spPr>
            <a:xfrm>
              <a:off x="5136580" y="3170241"/>
              <a:ext cx="264119" cy="2710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flipH="1">
              <a:off x="3506769" y="4093201"/>
              <a:ext cx="125746" cy="8524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テキスト ボックス 90"/>
            <p:cNvSpPr txBox="1"/>
            <p:nvPr/>
          </p:nvSpPr>
          <p:spPr>
            <a:xfrm>
              <a:off x="3571482" y="4656959"/>
              <a:ext cx="1409040" cy="369332"/>
            </a:xfrm>
            <a:prstGeom prst="rect">
              <a:avLst/>
            </a:prstGeom>
            <a:noFill/>
          </p:spPr>
          <p:txBody>
            <a:bodyPr wrap="none" rtlCol="0">
              <a:spAutoFit/>
            </a:bodyPr>
            <a:lstStyle/>
            <a:p>
              <a:r>
                <a:rPr lang="en-US" altLang="ja-JP" dirty="0" smtClean="0"/>
                <a:t>VM Manager</a:t>
              </a:r>
              <a:endParaRPr kumimoji="1" lang="ja-JP" altLang="en-US" dirty="0"/>
            </a:p>
          </p:txBody>
        </p:sp>
        <p:sp>
          <p:nvSpPr>
            <p:cNvPr id="92" name="テキスト ボックス 91"/>
            <p:cNvSpPr txBox="1"/>
            <p:nvPr/>
          </p:nvSpPr>
          <p:spPr>
            <a:xfrm>
              <a:off x="3855182" y="2540386"/>
              <a:ext cx="1662571" cy="369332"/>
            </a:xfrm>
            <a:prstGeom prst="rect">
              <a:avLst/>
            </a:prstGeom>
            <a:noFill/>
          </p:spPr>
          <p:txBody>
            <a:bodyPr wrap="none" rtlCol="0">
              <a:spAutoFit/>
            </a:bodyPr>
            <a:lstStyle/>
            <a:p>
              <a:r>
                <a:rPr lang="en-US" altLang="ja-JP" dirty="0" smtClean="0"/>
                <a:t>Switch Network</a:t>
              </a:r>
            </a:p>
          </p:txBody>
        </p:sp>
        <p:sp>
          <p:nvSpPr>
            <p:cNvPr id="93" name="テキスト ボックス 92"/>
            <p:cNvSpPr txBox="1"/>
            <p:nvPr/>
          </p:nvSpPr>
          <p:spPr>
            <a:xfrm>
              <a:off x="1196087" y="2784620"/>
              <a:ext cx="1436612" cy="369332"/>
            </a:xfrm>
            <a:prstGeom prst="rect">
              <a:avLst/>
            </a:prstGeom>
            <a:noFill/>
          </p:spPr>
          <p:txBody>
            <a:bodyPr wrap="none" rtlCol="0">
              <a:spAutoFit/>
            </a:bodyPr>
            <a:lstStyle/>
            <a:p>
              <a:r>
                <a:rPr lang="ja-JP" altLang="en-US" dirty="0" smtClean="0"/>
                <a:t>ユーザ端末</a:t>
              </a:r>
              <a:r>
                <a:rPr lang="en-US" altLang="ja-JP" dirty="0" smtClean="0"/>
                <a:t>1</a:t>
              </a:r>
            </a:p>
          </p:txBody>
        </p:sp>
        <p:sp>
          <p:nvSpPr>
            <p:cNvPr id="94" name="テキスト ボックス 93"/>
            <p:cNvSpPr txBox="1"/>
            <p:nvPr/>
          </p:nvSpPr>
          <p:spPr>
            <a:xfrm>
              <a:off x="6835848" y="2496317"/>
              <a:ext cx="1338828" cy="369332"/>
            </a:xfrm>
            <a:prstGeom prst="rect">
              <a:avLst/>
            </a:prstGeom>
            <a:noFill/>
          </p:spPr>
          <p:txBody>
            <a:bodyPr wrap="none" rtlCol="0">
              <a:spAutoFit/>
            </a:bodyPr>
            <a:lstStyle/>
            <a:p>
              <a:r>
                <a:rPr lang="ja-JP" altLang="en-US" dirty="0" smtClean="0"/>
                <a:t>管理用端末</a:t>
              </a:r>
              <a:endParaRPr lang="en-US" altLang="ja-JP" dirty="0" smtClean="0"/>
            </a:p>
          </p:txBody>
        </p:sp>
        <p:sp>
          <p:nvSpPr>
            <p:cNvPr id="95" name="円/楕円 94"/>
            <p:cNvSpPr/>
            <p:nvPr/>
          </p:nvSpPr>
          <p:spPr>
            <a:xfrm>
              <a:off x="6639851" y="3981301"/>
              <a:ext cx="1578843" cy="487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6"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6779" y="3188215"/>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36613" y="2874722"/>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8" name="図形グループ 122"/>
            <p:cNvGrpSpPr/>
            <p:nvPr/>
          </p:nvGrpSpPr>
          <p:grpSpPr>
            <a:xfrm>
              <a:off x="3231305" y="3441286"/>
              <a:ext cx="1138205" cy="359009"/>
              <a:chOff x="2832542" y="2161779"/>
              <a:chExt cx="1833091" cy="578187"/>
            </a:xfrm>
          </p:grpSpPr>
          <p:sp>
            <p:nvSpPr>
              <p:cNvPr id="164" name="角丸四角形 163"/>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角丸四角形 164"/>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角丸四角形 165"/>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角丸四角形 166"/>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フローチャート: 端子 167"/>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9" name="図形グループ 123"/>
            <p:cNvGrpSpPr/>
            <p:nvPr/>
          </p:nvGrpSpPr>
          <p:grpSpPr>
            <a:xfrm>
              <a:off x="4831596" y="3441286"/>
              <a:ext cx="1138205" cy="359009"/>
              <a:chOff x="2832542" y="2161779"/>
              <a:chExt cx="1833091" cy="578187"/>
            </a:xfrm>
          </p:grpSpPr>
          <p:sp>
            <p:nvSpPr>
              <p:cNvPr id="159" name="角丸四角形 158"/>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角丸四角形 159"/>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角丸四角形 160"/>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角丸四角形 161"/>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フローチャート: 端子 162"/>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0" name="図形グループ 124"/>
            <p:cNvGrpSpPr/>
            <p:nvPr/>
          </p:nvGrpSpPr>
          <p:grpSpPr>
            <a:xfrm>
              <a:off x="4046530" y="2878257"/>
              <a:ext cx="1138205" cy="359009"/>
              <a:chOff x="2832542" y="2161779"/>
              <a:chExt cx="1833091" cy="578187"/>
            </a:xfrm>
          </p:grpSpPr>
          <p:sp>
            <p:nvSpPr>
              <p:cNvPr id="154" name="角丸四角形 153"/>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角丸四角形 154"/>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角丸四角形 155"/>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角丸四角形 156"/>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フローチャート: 端子 157"/>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1" name="雲形吹き出し 100"/>
            <p:cNvSpPr/>
            <p:nvPr/>
          </p:nvSpPr>
          <p:spPr>
            <a:xfrm>
              <a:off x="2931562" y="2373829"/>
              <a:ext cx="3471652" cy="1872022"/>
            </a:xfrm>
            <a:prstGeom prst="cloudCallout">
              <a:avLst>
                <a:gd name="adj1" fmla="val -21683"/>
                <a:gd name="adj2" fmla="val 436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2" name="直線コネクタ 101"/>
            <p:cNvCxnSpPr/>
            <p:nvPr/>
          </p:nvCxnSpPr>
          <p:spPr>
            <a:xfrm>
              <a:off x="5681436" y="4004315"/>
              <a:ext cx="669972" cy="9428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角丸四角形 102"/>
            <p:cNvSpPr/>
            <p:nvPr/>
          </p:nvSpPr>
          <p:spPr>
            <a:xfrm>
              <a:off x="929045" y="4199270"/>
              <a:ext cx="1441723" cy="10002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角丸四角形 103"/>
            <p:cNvSpPr/>
            <p:nvPr/>
          </p:nvSpPr>
          <p:spPr>
            <a:xfrm>
              <a:off x="998273" y="4290284"/>
              <a:ext cx="1141652"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テキスト ボックス 104"/>
            <p:cNvSpPr txBox="1"/>
            <p:nvPr/>
          </p:nvSpPr>
          <p:spPr>
            <a:xfrm>
              <a:off x="925306" y="4260825"/>
              <a:ext cx="1272528" cy="369332"/>
            </a:xfrm>
            <a:prstGeom prst="rect">
              <a:avLst/>
            </a:prstGeom>
            <a:noFill/>
          </p:spPr>
          <p:txBody>
            <a:bodyPr wrap="none" rtlCol="0">
              <a:spAutoFit/>
            </a:bodyPr>
            <a:lstStyle/>
            <a:p>
              <a:r>
                <a:rPr kumimoji="1" lang="en-US" altLang="ja-JP" dirty="0" smtClean="0"/>
                <a:t>Web Server</a:t>
              </a:r>
              <a:endParaRPr kumimoji="1" lang="ja-JP" altLang="en-US" dirty="0"/>
            </a:p>
          </p:txBody>
        </p:sp>
        <p:sp>
          <p:nvSpPr>
            <p:cNvPr id="106" name="角丸四角形 105"/>
            <p:cNvSpPr/>
            <p:nvPr/>
          </p:nvSpPr>
          <p:spPr>
            <a:xfrm>
              <a:off x="1024040" y="4758102"/>
              <a:ext cx="1110829"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テキスト ボックス 106"/>
            <p:cNvSpPr txBox="1"/>
            <p:nvPr/>
          </p:nvSpPr>
          <p:spPr>
            <a:xfrm>
              <a:off x="1135631" y="4714109"/>
              <a:ext cx="875561" cy="369332"/>
            </a:xfrm>
            <a:prstGeom prst="rect">
              <a:avLst/>
            </a:prstGeom>
            <a:noFill/>
          </p:spPr>
          <p:txBody>
            <a:bodyPr wrap="none" rtlCol="0">
              <a:spAutoFit/>
            </a:bodyPr>
            <a:lstStyle/>
            <a:p>
              <a:r>
                <a:rPr kumimoji="1" lang="en-US" altLang="ja-JP" dirty="0" smtClean="0"/>
                <a:t>IP </a:t>
              </a:r>
              <a:r>
                <a:rPr kumimoji="1" lang="ja-JP" altLang="en-US" dirty="0" smtClean="0"/>
                <a:t>管理</a:t>
              </a:r>
              <a:endParaRPr kumimoji="1" lang="ja-JP" altLang="en-US" dirty="0"/>
            </a:p>
          </p:txBody>
        </p:sp>
        <p:sp>
          <p:nvSpPr>
            <p:cNvPr id="108" name="テキスト ボックス 107"/>
            <p:cNvSpPr txBox="1"/>
            <p:nvPr/>
          </p:nvSpPr>
          <p:spPr>
            <a:xfrm>
              <a:off x="6434911" y="4684355"/>
              <a:ext cx="1409040" cy="369332"/>
            </a:xfrm>
            <a:prstGeom prst="rect">
              <a:avLst/>
            </a:prstGeom>
            <a:noFill/>
          </p:spPr>
          <p:txBody>
            <a:bodyPr wrap="none" rtlCol="0">
              <a:spAutoFit/>
            </a:bodyPr>
            <a:lstStyle/>
            <a:p>
              <a:r>
                <a:rPr lang="en-US" altLang="ja-JP" dirty="0" smtClean="0"/>
                <a:t>VM Manager</a:t>
              </a:r>
              <a:endParaRPr kumimoji="1" lang="ja-JP" altLang="en-US" dirty="0"/>
            </a:p>
          </p:txBody>
        </p:sp>
        <p:cxnSp>
          <p:nvCxnSpPr>
            <p:cNvPr id="109" name="直線コネクタ 108"/>
            <p:cNvCxnSpPr/>
            <p:nvPr/>
          </p:nvCxnSpPr>
          <p:spPr>
            <a:xfrm flipH="1">
              <a:off x="2360744" y="3829366"/>
              <a:ext cx="723942" cy="478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0" name="図形グループ 138"/>
            <p:cNvGrpSpPr/>
            <p:nvPr/>
          </p:nvGrpSpPr>
          <p:grpSpPr>
            <a:xfrm>
              <a:off x="3021765" y="4947139"/>
              <a:ext cx="1614847" cy="1053619"/>
              <a:chOff x="491908" y="5075816"/>
              <a:chExt cx="1953965" cy="1274879"/>
            </a:xfrm>
          </p:grpSpPr>
          <p:sp>
            <p:nvSpPr>
              <p:cNvPr id="138" name="角丸四角形 137"/>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9" name="直線コネクタ 138"/>
              <p:cNvCxnSpPr>
                <a:stCxn id="141" idx="3"/>
              </p:cNvCxnSpPr>
              <p:nvPr/>
            </p:nvCxnSpPr>
            <p:spPr>
              <a:xfrm>
                <a:off x="645069" y="5660651"/>
                <a:ext cx="1575213" cy="0"/>
              </a:xfrm>
              <a:prstGeom prst="line">
                <a:avLst/>
              </a:prstGeom>
            </p:spPr>
            <p:style>
              <a:lnRef idx="1">
                <a:schemeClr val="accent1"/>
              </a:lnRef>
              <a:fillRef idx="0">
                <a:schemeClr val="accent1"/>
              </a:fillRef>
              <a:effectRef idx="0">
                <a:schemeClr val="accent1"/>
              </a:effectRef>
              <a:fontRef idx="minor">
                <a:schemeClr val="tx1"/>
              </a:fontRef>
            </p:style>
          </p:cxnSp>
          <p:sp>
            <p:nvSpPr>
              <p:cNvPr id="141" name="正方形/長方形 140"/>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正方形/長方形 141"/>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テキスト ボックス 142"/>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144" name="テキスト ボックス 143"/>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145" name="図形グループ 169"/>
              <p:cNvGrpSpPr/>
              <p:nvPr/>
            </p:nvGrpSpPr>
            <p:grpSpPr>
              <a:xfrm>
                <a:off x="869743" y="5648682"/>
                <a:ext cx="781646" cy="457251"/>
                <a:chOff x="3578431" y="4446711"/>
                <a:chExt cx="1523207" cy="891053"/>
              </a:xfrm>
            </p:grpSpPr>
            <p:sp>
              <p:nvSpPr>
                <p:cNvPr id="146" name="角丸四角形 145"/>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7" name="直線コネクタ 146"/>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48" name="角丸四角形 147"/>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9" name="直線コネクタ 148"/>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11" name="カギ線コネクタ 110"/>
            <p:cNvCxnSpPr/>
            <p:nvPr/>
          </p:nvCxnSpPr>
          <p:spPr>
            <a:xfrm rot="5400000" flipH="1" flipV="1">
              <a:off x="2506373" y="4485057"/>
              <a:ext cx="1460810" cy="43002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2" name="図形グループ 140"/>
            <p:cNvGrpSpPr/>
            <p:nvPr/>
          </p:nvGrpSpPr>
          <p:grpSpPr>
            <a:xfrm>
              <a:off x="5874896" y="4947139"/>
              <a:ext cx="1614847" cy="1053619"/>
              <a:chOff x="491908" y="5075816"/>
              <a:chExt cx="1953965" cy="1274879"/>
            </a:xfrm>
          </p:grpSpPr>
          <p:sp>
            <p:nvSpPr>
              <p:cNvPr id="122" name="角丸四角形 121"/>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3" name="直線コネクタ 122"/>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124" name="図形グループ 146"/>
              <p:cNvGrpSpPr/>
              <p:nvPr/>
            </p:nvGrpSpPr>
            <p:grpSpPr>
              <a:xfrm rot="10800000">
                <a:off x="1057315" y="5205088"/>
                <a:ext cx="781646" cy="457251"/>
                <a:chOff x="3578431" y="4446711"/>
                <a:chExt cx="1523207" cy="891053"/>
              </a:xfrm>
            </p:grpSpPr>
            <p:sp>
              <p:nvSpPr>
                <p:cNvPr id="134" name="角丸四角形 133"/>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5" name="直線コネクタ 134"/>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36" name="角丸四角形 135"/>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7" name="直線コネクタ 136"/>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5" name="正方形/長方形 124"/>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正方形/長方形 125"/>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テキスト ボックス 126"/>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128" name="テキスト ボックス 127"/>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129" name="図形グループ 152"/>
              <p:cNvGrpSpPr/>
              <p:nvPr/>
            </p:nvGrpSpPr>
            <p:grpSpPr>
              <a:xfrm>
                <a:off x="1031640" y="5648685"/>
                <a:ext cx="457856" cy="153163"/>
                <a:chOff x="3893919" y="4446711"/>
                <a:chExt cx="892231" cy="298471"/>
              </a:xfrm>
            </p:grpSpPr>
            <p:cxnSp>
              <p:nvCxnSpPr>
                <p:cNvPr id="131" name="直線コネクタ 130"/>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13" name="カギ線コネクタ 112"/>
            <p:cNvCxnSpPr/>
            <p:nvPr/>
          </p:nvCxnSpPr>
          <p:spPr>
            <a:xfrm rot="16200000" flipV="1">
              <a:off x="4822101" y="4377679"/>
              <a:ext cx="1231205" cy="87438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テキスト ボックス 113"/>
            <p:cNvSpPr txBox="1"/>
            <p:nvPr/>
          </p:nvSpPr>
          <p:spPr>
            <a:xfrm>
              <a:off x="6838449" y="4039217"/>
              <a:ext cx="1126206" cy="369332"/>
            </a:xfrm>
            <a:prstGeom prst="rect">
              <a:avLst/>
            </a:prstGeom>
            <a:noFill/>
          </p:spPr>
          <p:txBody>
            <a:bodyPr wrap="none" rtlCol="0">
              <a:spAutoFit/>
            </a:bodyPr>
            <a:lstStyle/>
            <a:p>
              <a:r>
                <a:rPr lang="en-US" altLang="ja-JP" dirty="0" smtClean="0"/>
                <a:t>Controller</a:t>
              </a:r>
              <a:endParaRPr kumimoji="1" lang="ja-JP" altLang="en-US" dirty="0"/>
            </a:p>
          </p:txBody>
        </p:sp>
        <p:cxnSp>
          <p:nvCxnSpPr>
            <p:cNvPr id="115" name="直線コネクタ 114"/>
            <p:cNvCxnSpPr>
              <a:stCxn id="96" idx="3"/>
            </p:cNvCxnSpPr>
            <p:nvPr/>
          </p:nvCxnSpPr>
          <p:spPr>
            <a:xfrm>
              <a:off x="2152481" y="3494564"/>
              <a:ext cx="869283" cy="1315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線コネクタ 115"/>
            <p:cNvCxnSpPr>
              <a:endCxn id="101" idx="2"/>
            </p:cNvCxnSpPr>
            <p:nvPr/>
          </p:nvCxnSpPr>
          <p:spPr>
            <a:xfrm flipH="1">
              <a:off x="6400321" y="3281500"/>
              <a:ext cx="769963" cy="283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a:xfrm flipH="1" flipV="1">
              <a:off x="6158105" y="3625708"/>
              <a:ext cx="747684" cy="4073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flipH="1" flipV="1">
              <a:off x="6059051" y="3710002"/>
              <a:ext cx="725577" cy="38430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19"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2889" y="1480013"/>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 name="テキスト ボックス 119"/>
            <p:cNvSpPr txBox="1"/>
            <p:nvPr/>
          </p:nvSpPr>
          <p:spPr>
            <a:xfrm>
              <a:off x="6479635" y="1175181"/>
              <a:ext cx="1436612" cy="369332"/>
            </a:xfrm>
            <a:prstGeom prst="rect">
              <a:avLst/>
            </a:prstGeom>
            <a:noFill/>
          </p:spPr>
          <p:txBody>
            <a:bodyPr wrap="none" rtlCol="0">
              <a:spAutoFit/>
            </a:bodyPr>
            <a:lstStyle/>
            <a:p>
              <a:r>
                <a:rPr lang="ja-JP" altLang="en-US" dirty="0" smtClean="0"/>
                <a:t>ユーザ端末</a:t>
              </a:r>
              <a:r>
                <a:rPr lang="en-US" altLang="ja-JP" dirty="0" smtClean="0"/>
                <a:t>2</a:t>
              </a:r>
            </a:p>
          </p:txBody>
        </p:sp>
      </p:grpSp>
      <p:cxnSp>
        <p:nvCxnSpPr>
          <p:cNvPr id="268" name="直線コネクタ 267"/>
          <p:cNvCxnSpPr/>
          <p:nvPr/>
        </p:nvCxnSpPr>
        <p:spPr>
          <a:xfrm flipV="1">
            <a:off x="2383129" y="4184373"/>
            <a:ext cx="704672" cy="461064"/>
          </a:xfrm>
          <a:prstGeom prst="line">
            <a:avLst/>
          </a:prstGeom>
          <a:ln w="635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a:xfrm flipV="1">
            <a:off x="3518744" y="4384585"/>
            <a:ext cx="118594" cy="909619"/>
          </a:xfrm>
          <a:prstGeom prst="line">
            <a:avLst/>
          </a:prstGeom>
          <a:ln w="635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4979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0. </a:t>
            </a:r>
            <a:r>
              <a:rPr kumimoji="1" lang="ja-JP" altLang="en-US" dirty="0" smtClean="0"/>
              <a:t>概要</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基本的な</a:t>
            </a:r>
            <a:r>
              <a:rPr lang="en-US" altLang="ja-JP" dirty="0" smtClean="0"/>
              <a:t>IaaS</a:t>
            </a:r>
            <a:r>
              <a:rPr lang="ja-JP" altLang="en-US" dirty="0" smtClean="0"/>
              <a:t>の機能</a:t>
            </a:r>
            <a:endParaRPr lang="en-US" altLang="ja-JP" dirty="0" smtClean="0"/>
          </a:p>
          <a:p>
            <a:pPr lvl="1"/>
            <a:r>
              <a:rPr lang="ja-JP" altLang="en-US" dirty="0" smtClean="0"/>
              <a:t>ネットワークモデル</a:t>
            </a:r>
            <a:endParaRPr lang="en-US" altLang="ja-JP" dirty="0" smtClean="0"/>
          </a:p>
          <a:p>
            <a:pPr lvl="1"/>
            <a:r>
              <a:rPr kumimoji="1" lang="en-US" altLang="ja-JP" dirty="0" smtClean="0"/>
              <a:t>IaaS</a:t>
            </a:r>
            <a:r>
              <a:rPr kumimoji="1" lang="ja-JP" altLang="en-US" dirty="0" smtClean="0"/>
              <a:t>の機能</a:t>
            </a:r>
            <a:endParaRPr kumimoji="1" lang="en-US" altLang="ja-JP" dirty="0" smtClean="0"/>
          </a:p>
          <a:p>
            <a:pPr lvl="1"/>
            <a:r>
              <a:rPr kumimoji="1" lang="ja-JP" altLang="en-US" dirty="0" smtClean="0"/>
              <a:t>動作例</a:t>
            </a:r>
            <a:endParaRPr kumimoji="1" lang="en-US" altLang="ja-JP" dirty="0" smtClean="0"/>
          </a:p>
          <a:p>
            <a:pPr lvl="1"/>
            <a:r>
              <a:rPr lang="ja-JP" altLang="en-US" dirty="0"/>
              <a:t>各端末の</a:t>
            </a:r>
            <a:r>
              <a:rPr lang="ja-JP" altLang="en-US" dirty="0" smtClean="0"/>
              <a:t>説明</a:t>
            </a:r>
            <a:endParaRPr lang="en-US" altLang="ja-JP" dirty="0" smtClean="0"/>
          </a:p>
          <a:p>
            <a:pPr lvl="1"/>
            <a:r>
              <a:rPr kumimoji="1" lang="ja-JP" altLang="en-US" dirty="0"/>
              <a:t>実際</a:t>
            </a:r>
            <a:r>
              <a:rPr kumimoji="1" lang="ja-JP" altLang="en-US" dirty="0" smtClean="0"/>
              <a:t>の</a:t>
            </a:r>
            <a:r>
              <a:rPr kumimoji="1" lang="ja-JP" altLang="en-US" dirty="0"/>
              <a:t>画面</a:t>
            </a:r>
            <a:endParaRPr kumimoji="1" lang="en-US" altLang="ja-JP" dirty="0" smtClean="0"/>
          </a:p>
          <a:p>
            <a:r>
              <a:rPr lang="ja-JP" altLang="en-US" dirty="0" smtClean="0"/>
              <a:t>独自機能</a:t>
            </a:r>
            <a:endParaRPr lang="en-US" altLang="ja-JP" dirty="0" smtClean="0"/>
          </a:p>
          <a:p>
            <a:pPr lvl="1"/>
            <a:r>
              <a:rPr lang="ja-JP" altLang="en-US" dirty="0"/>
              <a:t>故障スイッチ回避</a:t>
            </a:r>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2</a:t>
            </a:fld>
            <a:endParaRPr kumimoji="1" lang="ja-JP" altLang="en-US"/>
          </a:p>
        </p:txBody>
      </p:sp>
    </p:spTree>
    <p:extLst>
      <p:ext uri="{BB962C8B-B14F-4D97-AF65-F5344CB8AC3E}">
        <p14:creationId xmlns:p14="http://schemas.microsoft.com/office/powerpoint/2010/main" val="2239145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2.2.3</a:t>
            </a:r>
            <a:r>
              <a:rPr lang="ja-JP" altLang="en-US" dirty="0"/>
              <a:t> </a:t>
            </a:r>
            <a:r>
              <a:rPr lang="ja-JP" altLang="en-US" dirty="0" smtClean="0"/>
              <a:t>コンテナ</a:t>
            </a:r>
            <a:r>
              <a:rPr lang="ja-JP" altLang="en-US" dirty="0"/>
              <a:t>情報の通知</a:t>
            </a:r>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20</a:t>
            </a:fld>
            <a:endParaRPr kumimoji="1" lang="ja-JP" altLang="en-US"/>
          </a:p>
        </p:txBody>
      </p:sp>
      <p:grpSp>
        <p:nvGrpSpPr>
          <p:cNvPr id="87" name="グループ化 86"/>
          <p:cNvGrpSpPr/>
          <p:nvPr/>
        </p:nvGrpSpPr>
        <p:grpSpPr>
          <a:xfrm>
            <a:off x="925306" y="1530774"/>
            <a:ext cx="7293388" cy="4825577"/>
            <a:chOff x="925306" y="1175181"/>
            <a:chExt cx="7293388" cy="4825577"/>
          </a:xfrm>
        </p:grpSpPr>
        <p:cxnSp>
          <p:nvCxnSpPr>
            <p:cNvPr id="88" name="直線コネクタ 87"/>
            <p:cNvCxnSpPr>
              <a:endCxn id="175" idx="0"/>
            </p:cNvCxnSpPr>
            <p:nvPr/>
          </p:nvCxnSpPr>
          <p:spPr>
            <a:xfrm flipH="1">
              <a:off x="3800408" y="3209377"/>
              <a:ext cx="299036" cy="2319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a:stCxn id="175" idx="3"/>
              <a:endCxn id="170" idx="1"/>
            </p:cNvCxnSpPr>
            <p:nvPr/>
          </p:nvCxnSpPr>
          <p:spPr>
            <a:xfrm>
              <a:off x="4369510" y="3620791"/>
              <a:ext cx="4620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a:endCxn id="170" idx="0"/>
            </p:cNvCxnSpPr>
            <p:nvPr/>
          </p:nvCxnSpPr>
          <p:spPr>
            <a:xfrm>
              <a:off x="5136580" y="3170241"/>
              <a:ext cx="264119" cy="2710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flipH="1">
              <a:off x="3506769" y="4093201"/>
              <a:ext cx="125746" cy="8524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テキスト ボックス 91"/>
            <p:cNvSpPr txBox="1"/>
            <p:nvPr/>
          </p:nvSpPr>
          <p:spPr>
            <a:xfrm>
              <a:off x="3571482" y="4656959"/>
              <a:ext cx="1409040" cy="369332"/>
            </a:xfrm>
            <a:prstGeom prst="rect">
              <a:avLst/>
            </a:prstGeom>
            <a:noFill/>
          </p:spPr>
          <p:txBody>
            <a:bodyPr wrap="none" rtlCol="0">
              <a:spAutoFit/>
            </a:bodyPr>
            <a:lstStyle/>
            <a:p>
              <a:r>
                <a:rPr lang="en-US" altLang="ja-JP" dirty="0" smtClean="0"/>
                <a:t>VM Manager</a:t>
              </a:r>
              <a:endParaRPr kumimoji="1" lang="ja-JP" altLang="en-US" dirty="0"/>
            </a:p>
          </p:txBody>
        </p:sp>
        <p:sp>
          <p:nvSpPr>
            <p:cNvPr id="93" name="テキスト ボックス 92"/>
            <p:cNvSpPr txBox="1"/>
            <p:nvPr/>
          </p:nvSpPr>
          <p:spPr>
            <a:xfrm>
              <a:off x="3855182" y="2540386"/>
              <a:ext cx="1662571" cy="369332"/>
            </a:xfrm>
            <a:prstGeom prst="rect">
              <a:avLst/>
            </a:prstGeom>
            <a:noFill/>
          </p:spPr>
          <p:txBody>
            <a:bodyPr wrap="none" rtlCol="0">
              <a:spAutoFit/>
            </a:bodyPr>
            <a:lstStyle/>
            <a:p>
              <a:r>
                <a:rPr lang="en-US" altLang="ja-JP" dirty="0" smtClean="0"/>
                <a:t>Switch Network</a:t>
              </a:r>
            </a:p>
          </p:txBody>
        </p:sp>
        <p:sp>
          <p:nvSpPr>
            <p:cNvPr id="94" name="テキスト ボックス 93"/>
            <p:cNvSpPr txBox="1"/>
            <p:nvPr/>
          </p:nvSpPr>
          <p:spPr>
            <a:xfrm>
              <a:off x="1196087" y="2784620"/>
              <a:ext cx="1436612" cy="369332"/>
            </a:xfrm>
            <a:prstGeom prst="rect">
              <a:avLst/>
            </a:prstGeom>
            <a:noFill/>
          </p:spPr>
          <p:txBody>
            <a:bodyPr wrap="none" rtlCol="0">
              <a:spAutoFit/>
            </a:bodyPr>
            <a:lstStyle/>
            <a:p>
              <a:r>
                <a:rPr lang="ja-JP" altLang="en-US" dirty="0" smtClean="0"/>
                <a:t>ユーザ端末</a:t>
              </a:r>
              <a:r>
                <a:rPr lang="en-US" altLang="ja-JP" dirty="0" smtClean="0"/>
                <a:t>1</a:t>
              </a:r>
            </a:p>
          </p:txBody>
        </p:sp>
        <p:sp>
          <p:nvSpPr>
            <p:cNvPr id="96" name="テキスト ボックス 95"/>
            <p:cNvSpPr txBox="1"/>
            <p:nvPr/>
          </p:nvSpPr>
          <p:spPr>
            <a:xfrm>
              <a:off x="6835848" y="2496317"/>
              <a:ext cx="1338828" cy="369332"/>
            </a:xfrm>
            <a:prstGeom prst="rect">
              <a:avLst/>
            </a:prstGeom>
            <a:noFill/>
          </p:spPr>
          <p:txBody>
            <a:bodyPr wrap="none" rtlCol="0">
              <a:spAutoFit/>
            </a:bodyPr>
            <a:lstStyle/>
            <a:p>
              <a:r>
                <a:rPr lang="ja-JP" altLang="en-US" dirty="0" smtClean="0"/>
                <a:t>管理用端末</a:t>
              </a:r>
              <a:endParaRPr lang="en-US" altLang="ja-JP" dirty="0" smtClean="0"/>
            </a:p>
          </p:txBody>
        </p:sp>
        <p:sp>
          <p:nvSpPr>
            <p:cNvPr id="98" name="円/楕円 97"/>
            <p:cNvSpPr/>
            <p:nvPr/>
          </p:nvSpPr>
          <p:spPr>
            <a:xfrm>
              <a:off x="6639851" y="3981301"/>
              <a:ext cx="1578843" cy="487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7"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6779" y="3188215"/>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36613" y="2874722"/>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9" name="図形グループ 122"/>
            <p:cNvGrpSpPr/>
            <p:nvPr/>
          </p:nvGrpSpPr>
          <p:grpSpPr>
            <a:xfrm>
              <a:off x="3231305" y="3441286"/>
              <a:ext cx="1138205" cy="359009"/>
              <a:chOff x="2832542" y="2161779"/>
              <a:chExt cx="1833091" cy="578187"/>
            </a:xfrm>
          </p:grpSpPr>
          <p:sp>
            <p:nvSpPr>
              <p:cNvPr id="171" name="角丸四角形 170"/>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角丸四角形 171"/>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3" name="角丸四角形 172"/>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角丸四角形 173"/>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5" name="フローチャート: 端子 174"/>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図形グループ 123"/>
            <p:cNvGrpSpPr/>
            <p:nvPr/>
          </p:nvGrpSpPr>
          <p:grpSpPr>
            <a:xfrm>
              <a:off x="4831596" y="3441286"/>
              <a:ext cx="1138205" cy="359009"/>
              <a:chOff x="2832542" y="2161779"/>
              <a:chExt cx="1833091" cy="578187"/>
            </a:xfrm>
          </p:grpSpPr>
          <p:sp>
            <p:nvSpPr>
              <p:cNvPr id="166" name="角丸四角形 165"/>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角丸四角形 166"/>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角丸四角形 167"/>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角丸四角形 168"/>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0" name="フローチャート: 端子 169"/>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1" name="図形グループ 124"/>
            <p:cNvGrpSpPr/>
            <p:nvPr/>
          </p:nvGrpSpPr>
          <p:grpSpPr>
            <a:xfrm>
              <a:off x="4046530" y="2878257"/>
              <a:ext cx="1138205" cy="359009"/>
              <a:chOff x="2832542" y="2161779"/>
              <a:chExt cx="1833091" cy="578187"/>
            </a:xfrm>
          </p:grpSpPr>
          <p:sp>
            <p:nvSpPr>
              <p:cNvPr id="161" name="角丸四角形 160"/>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角丸四角形 161"/>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角丸四角形 162"/>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角丸四角形 163"/>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フローチャート: 端子 164"/>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2" name="雲形吹き出し 111"/>
            <p:cNvSpPr/>
            <p:nvPr/>
          </p:nvSpPr>
          <p:spPr>
            <a:xfrm>
              <a:off x="2931562" y="2373829"/>
              <a:ext cx="3471652" cy="1872022"/>
            </a:xfrm>
            <a:prstGeom prst="cloudCallout">
              <a:avLst>
                <a:gd name="adj1" fmla="val -21683"/>
                <a:gd name="adj2" fmla="val 436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3" name="直線コネクタ 112"/>
            <p:cNvCxnSpPr/>
            <p:nvPr/>
          </p:nvCxnSpPr>
          <p:spPr>
            <a:xfrm>
              <a:off x="5681436" y="4004315"/>
              <a:ext cx="669972" cy="9428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角丸四角形 113"/>
            <p:cNvSpPr/>
            <p:nvPr/>
          </p:nvSpPr>
          <p:spPr>
            <a:xfrm>
              <a:off x="929045" y="4199270"/>
              <a:ext cx="1441723" cy="10002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角丸四角形 114"/>
            <p:cNvSpPr/>
            <p:nvPr/>
          </p:nvSpPr>
          <p:spPr>
            <a:xfrm>
              <a:off x="998273" y="4290284"/>
              <a:ext cx="1141652"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テキスト ボックス 115"/>
            <p:cNvSpPr txBox="1"/>
            <p:nvPr/>
          </p:nvSpPr>
          <p:spPr>
            <a:xfrm>
              <a:off x="925306" y="4260825"/>
              <a:ext cx="1272528" cy="369332"/>
            </a:xfrm>
            <a:prstGeom prst="rect">
              <a:avLst/>
            </a:prstGeom>
            <a:noFill/>
          </p:spPr>
          <p:txBody>
            <a:bodyPr wrap="none" rtlCol="0">
              <a:spAutoFit/>
            </a:bodyPr>
            <a:lstStyle/>
            <a:p>
              <a:r>
                <a:rPr kumimoji="1" lang="en-US" altLang="ja-JP" dirty="0" smtClean="0"/>
                <a:t>Web Server</a:t>
              </a:r>
              <a:endParaRPr kumimoji="1" lang="ja-JP" altLang="en-US" dirty="0"/>
            </a:p>
          </p:txBody>
        </p:sp>
        <p:sp>
          <p:nvSpPr>
            <p:cNvPr id="117" name="角丸四角形 116"/>
            <p:cNvSpPr/>
            <p:nvPr/>
          </p:nvSpPr>
          <p:spPr>
            <a:xfrm>
              <a:off x="1024040" y="4758102"/>
              <a:ext cx="1110829"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テキスト ボックス 117"/>
            <p:cNvSpPr txBox="1"/>
            <p:nvPr/>
          </p:nvSpPr>
          <p:spPr>
            <a:xfrm>
              <a:off x="1135631" y="4714109"/>
              <a:ext cx="875561" cy="369332"/>
            </a:xfrm>
            <a:prstGeom prst="rect">
              <a:avLst/>
            </a:prstGeom>
            <a:noFill/>
          </p:spPr>
          <p:txBody>
            <a:bodyPr wrap="none" rtlCol="0">
              <a:spAutoFit/>
            </a:bodyPr>
            <a:lstStyle/>
            <a:p>
              <a:r>
                <a:rPr kumimoji="1" lang="en-US" altLang="ja-JP" dirty="0" smtClean="0"/>
                <a:t>IP </a:t>
              </a:r>
              <a:r>
                <a:rPr kumimoji="1" lang="ja-JP" altLang="en-US" dirty="0" smtClean="0"/>
                <a:t>管理</a:t>
              </a:r>
              <a:endParaRPr kumimoji="1" lang="ja-JP" altLang="en-US" dirty="0"/>
            </a:p>
          </p:txBody>
        </p:sp>
        <p:sp>
          <p:nvSpPr>
            <p:cNvPr id="119" name="テキスト ボックス 118"/>
            <p:cNvSpPr txBox="1"/>
            <p:nvPr/>
          </p:nvSpPr>
          <p:spPr>
            <a:xfrm>
              <a:off x="6434911" y="4684355"/>
              <a:ext cx="1409040" cy="369332"/>
            </a:xfrm>
            <a:prstGeom prst="rect">
              <a:avLst/>
            </a:prstGeom>
            <a:noFill/>
          </p:spPr>
          <p:txBody>
            <a:bodyPr wrap="none" rtlCol="0">
              <a:spAutoFit/>
            </a:bodyPr>
            <a:lstStyle/>
            <a:p>
              <a:r>
                <a:rPr lang="en-US" altLang="ja-JP" dirty="0" smtClean="0"/>
                <a:t>VM Manager</a:t>
              </a:r>
              <a:endParaRPr kumimoji="1" lang="ja-JP" altLang="en-US" dirty="0"/>
            </a:p>
          </p:txBody>
        </p:sp>
        <p:cxnSp>
          <p:nvCxnSpPr>
            <p:cNvPr id="120" name="直線コネクタ 119"/>
            <p:cNvCxnSpPr/>
            <p:nvPr/>
          </p:nvCxnSpPr>
          <p:spPr>
            <a:xfrm flipH="1">
              <a:off x="2360744" y="3829366"/>
              <a:ext cx="723942" cy="478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1" name="図形グループ 138"/>
            <p:cNvGrpSpPr/>
            <p:nvPr/>
          </p:nvGrpSpPr>
          <p:grpSpPr>
            <a:xfrm>
              <a:off x="3021765" y="4947139"/>
              <a:ext cx="1614847" cy="1053619"/>
              <a:chOff x="491908" y="5075816"/>
              <a:chExt cx="1953965" cy="1274879"/>
            </a:xfrm>
          </p:grpSpPr>
          <p:sp>
            <p:nvSpPr>
              <p:cNvPr id="150" name="角丸四角形 149"/>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1" name="直線コネクタ 150"/>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sp>
            <p:nvSpPr>
              <p:cNvPr id="152" name="正方形/長方形 151"/>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正方形/長方形 152"/>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テキスト ボックス 153"/>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155" name="テキスト ボックス 154"/>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156" name="図形グループ 169"/>
              <p:cNvGrpSpPr/>
              <p:nvPr/>
            </p:nvGrpSpPr>
            <p:grpSpPr>
              <a:xfrm>
                <a:off x="869743" y="5648682"/>
                <a:ext cx="781646" cy="457251"/>
                <a:chOff x="3578431" y="4446711"/>
                <a:chExt cx="1523207" cy="891053"/>
              </a:xfrm>
            </p:grpSpPr>
            <p:sp>
              <p:nvSpPr>
                <p:cNvPr id="157" name="角丸四角形 156"/>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8" name="直線コネクタ 157"/>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59" name="角丸四角形 158"/>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0" name="直線コネクタ 159"/>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22" name="カギ線コネクタ 121"/>
            <p:cNvCxnSpPr/>
            <p:nvPr/>
          </p:nvCxnSpPr>
          <p:spPr>
            <a:xfrm rot="5400000" flipH="1" flipV="1">
              <a:off x="2506373" y="4485057"/>
              <a:ext cx="1460810" cy="43002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3" name="図形グループ 140"/>
            <p:cNvGrpSpPr/>
            <p:nvPr/>
          </p:nvGrpSpPr>
          <p:grpSpPr>
            <a:xfrm>
              <a:off x="5874896" y="4947139"/>
              <a:ext cx="1614847" cy="1053619"/>
              <a:chOff x="491908" y="5075816"/>
              <a:chExt cx="1953965" cy="1274879"/>
            </a:xfrm>
          </p:grpSpPr>
          <p:sp>
            <p:nvSpPr>
              <p:cNvPr id="133" name="角丸四角形 132"/>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4" name="直線コネクタ 133"/>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135" name="図形グループ 146"/>
              <p:cNvGrpSpPr/>
              <p:nvPr/>
            </p:nvGrpSpPr>
            <p:grpSpPr>
              <a:xfrm rot="10800000">
                <a:off x="1057315" y="5205088"/>
                <a:ext cx="781646" cy="457251"/>
                <a:chOff x="3578431" y="4446711"/>
                <a:chExt cx="1523207" cy="891053"/>
              </a:xfrm>
            </p:grpSpPr>
            <p:sp>
              <p:nvSpPr>
                <p:cNvPr id="146" name="角丸四角形 145"/>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7" name="直線コネクタ 146"/>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48" name="角丸四角形 147"/>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9" name="直線コネクタ 148"/>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6" name="正方形/長方形 135"/>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正方形/長方形 136"/>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テキスト ボックス 137"/>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139" name="テキスト ボックス 138"/>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141" name="図形グループ 152"/>
              <p:cNvGrpSpPr/>
              <p:nvPr/>
            </p:nvGrpSpPr>
            <p:grpSpPr>
              <a:xfrm>
                <a:off x="1031640" y="5648685"/>
                <a:ext cx="457856" cy="153163"/>
                <a:chOff x="3893919" y="4446711"/>
                <a:chExt cx="892231" cy="298471"/>
              </a:xfrm>
            </p:grpSpPr>
            <p:cxnSp>
              <p:nvCxnSpPr>
                <p:cNvPr id="143" name="直線コネクタ 142"/>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直線コネクタ 144"/>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24" name="カギ線コネクタ 123"/>
            <p:cNvCxnSpPr/>
            <p:nvPr/>
          </p:nvCxnSpPr>
          <p:spPr>
            <a:xfrm rot="16200000" flipV="1">
              <a:off x="4822101" y="4377679"/>
              <a:ext cx="1231205" cy="87438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5" name="テキスト ボックス 124"/>
            <p:cNvSpPr txBox="1"/>
            <p:nvPr/>
          </p:nvSpPr>
          <p:spPr>
            <a:xfrm>
              <a:off x="6838449" y="4039217"/>
              <a:ext cx="1126206" cy="369332"/>
            </a:xfrm>
            <a:prstGeom prst="rect">
              <a:avLst/>
            </a:prstGeom>
            <a:noFill/>
          </p:spPr>
          <p:txBody>
            <a:bodyPr wrap="none" rtlCol="0">
              <a:spAutoFit/>
            </a:bodyPr>
            <a:lstStyle/>
            <a:p>
              <a:r>
                <a:rPr lang="en-US" altLang="ja-JP" dirty="0" smtClean="0"/>
                <a:t>Controller</a:t>
              </a:r>
              <a:endParaRPr kumimoji="1" lang="ja-JP" altLang="en-US" dirty="0"/>
            </a:p>
          </p:txBody>
        </p:sp>
        <p:cxnSp>
          <p:nvCxnSpPr>
            <p:cNvPr id="126" name="直線コネクタ 125"/>
            <p:cNvCxnSpPr>
              <a:stCxn id="107" idx="3"/>
            </p:cNvCxnSpPr>
            <p:nvPr/>
          </p:nvCxnSpPr>
          <p:spPr>
            <a:xfrm>
              <a:off x="2152481" y="3494564"/>
              <a:ext cx="869283" cy="1315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a:endCxn id="112" idx="2"/>
            </p:cNvCxnSpPr>
            <p:nvPr/>
          </p:nvCxnSpPr>
          <p:spPr>
            <a:xfrm flipH="1">
              <a:off x="6400321" y="3281500"/>
              <a:ext cx="769963" cy="283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p:nvPr/>
          </p:nvCxnSpPr>
          <p:spPr>
            <a:xfrm flipH="1" flipV="1">
              <a:off x="6158105" y="3625708"/>
              <a:ext cx="747684" cy="4073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a:xfrm flipH="1" flipV="1">
              <a:off x="6059051" y="3710002"/>
              <a:ext cx="725577" cy="38430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30"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2889" y="1480013"/>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 name="テキスト ボックス 130"/>
            <p:cNvSpPr txBox="1"/>
            <p:nvPr/>
          </p:nvSpPr>
          <p:spPr>
            <a:xfrm>
              <a:off x="6479635" y="1175181"/>
              <a:ext cx="1436612" cy="369332"/>
            </a:xfrm>
            <a:prstGeom prst="rect">
              <a:avLst/>
            </a:prstGeom>
            <a:noFill/>
          </p:spPr>
          <p:txBody>
            <a:bodyPr wrap="none" rtlCol="0">
              <a:spAutoFit/>
            </a:bodyPr>
            <a:lstStyle/>
            <a:p>
              <a:r>
                <a:rPr lang="ja-JP" altLang="en-US" dirty="0" smtClean="0"/>
                <a:t>ユーザ端末</a:t>
              </a:r>
              <a:r>
                <a:rPr lang="en-US" altLang="ja-JP" dirty="0" smtClean="0"/>
                <a:t>2</a:t>
              </a:r>
            </a:p>
          </p:txBody>
        </p:sp>
      </p:grpSp>
      <p:cxnSp>
        <p:nvCxnSpPr>
          <p:cNvPr id="176" name="直線コネクタ 175"/>
          <p:cNvCxnSpPr/>
          <p:nvPr/>
        </p:nvCxnSpPr>
        <p:spPr>
          <a:xfrm flipV="1">
            <a:off x="2367680" y="4157224"/>
            <a:ext cx="717631" cy="488213"/>
          </a:xfrm>
          <a:prstGeom prst="line">
            <a:avLst/>
          </a:prstGeom>
          <a:ln w="635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a:stCxn id="107" idx="3"/>
          </p:cNvCxnSpPr>
          <p:nvPr/>
        </p:nvCxnSpPr>
        <p:spPr>
          <a:xfrm>
            <a:off x="2152481" y="3850157"/>
            <a:ext cx="850421" cy="126652"/>
          </a:xfrm>
          <a:prstGeom prst="line">
            <a:avLst/>
          </a:prstGeom>
          <a:ln w="635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02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2.2.4 </a:t>
            </a:r>
            <a:r>
              <a:rPr lang="ja-JP" altLang="en-US" dirty="0" smtClean="0"/>
              <a:t>コンテナ</a:t>
            </a:r>
            <a:r>
              <a:rPr lang="ja-JP" altLang="en-US" dirty="0"/>
              <a:t>操作</a:t>
            </a:r>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21</a:t>
            </a:fld>
            <a:endParaRPr kumimoji="1" lang="ja-JP" altLang="en-US"/>
          </a:p>
        </p:txBody>
      </p:sp>
      <p:grpSp>
        <p:nvGrpSpPr>
          <p:cNvPr id="179" name="グループ化 178"/>
          <p:cNvGrpSpPr/>
          <p:nvPr/>
        </p:nvGrpSpPr>
        <p:grpSpPr>
          <a:xfrm>
            <a:off x="925306" y="1530774"/>
            <a:ext cx="7293388" cy="4825577"/>
            <a:chOff x="925306" y="1175181"/>
            <a:chExt cx="7293388" cy="4825577"/>
          </a:xfrm>
        </p:grpSpPr>
        <p:cxnSp>
          <p:nvCxnSpPr>
            <p:cNvPr id="180" name="直線コネクタ 179"/>
            <p:cNvCxnSpPr>
              <a:endCxn id="329" idx="0"/>
            </p:cNvCxnSpPr>
            <p:nvPr/>
          </p:nvCxnSpPr>
          <p:spPr>
            <a:xfrm flipH="1">
              <a:off x="3800408" y="3209377"/>
              <a:ext cx="299036" cy="2319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p:cNvCxnSpPr>
              <a:stCxn id="329" idx="3"/>
              <a:endCxn id="324" idx="1"/>
            </p:cNvCxnSpPr>
            <p:nvPr/>
          </p:nvCxnSpPr>
          <p:spPr>
            <a:xfrm>
              <a:off x="4369510" y="3620791"/>
              <a:ext cx="4620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a:endCxn id="324" idx="0"/>
            </p:cNvCxnSpPr>
            <p:nvPr/>
          </p:nvCxnSpPr>
          <p:spPr>
            <a:xfrm>
              <a:off x="5136580" y="3170241"/>
              <a:ext cx="264119" cy="2710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a:xfrm flipH="1">
              <a:off x="3506769" y="4093201"/>
              <a:ext cx="125746" cy="8524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4" name="テキスト ボックス 183"/>
            <p:cNvSpPr txBox="1"/>
            <p:nvPr/>
          </p:nvSpPr>
          <p:spPr>
            <a:xfrm>
              <a:off x="3571482" y="4656959"/>
              <a:ext cx="1409040" cy="369332"/>
            </a:xfrm>
            <a:prstGeom prst="rect">
              <a:avLst/>
            </a:prstGeom>
            <a:noFill/>
          </p:spPr>
          <p:txBody>
            <a:bodyPr wrap="none" rtlCol="0">
              <a:spAutoFit/>
            </a:bodyPr>
            <a:lstStyle/>
            <a:p>
              <a:r>
                <a:rPr lang="en-US" altLang="ja-JP" dirty="0" smtClean="0"/>
                <a:t>VM Manager</a:t>
              </a:r>
              <a:endParaRPr kumimoji="1" lang="ja-JP" altLang="en-US" dirty="0"/>
            </a:p>
          </p:txBody>
        </p:sp>
        <p:sp>
          <p:nvSpPr>
            <p:cNvPr id="185" name="テキスト ボックス 184"/>
            <p:cNvSpPr txBox="1"/>
            <p:nvPr/>
          </p:nvSpPr>
          <p:spPr>
            <a:xfrm>
              <a:off x="3855182" y="2540386"/>
              <a:ext cx="1662571" cy="369332"/>
            </a:xfrm>
            <a:prstGeom prst="rect">
              <a:avLst/>
            </a:prstGeom>
            <a:noFill/>
          </p:spPr>
          <p:txBody>
            <a:bodyPr wrap="none" rtlCol="0">
              <a:spAutoFit/>
            </a:bodyPr>
            <a:lstStyle/>
            <a:p>
              <a:r>
                <a:rPr lang="en-US" altLang="ja-JP" dirty="0" smtClean="0"/>
                <a:t>Switch Network</a:t>
              </a:r>
            </a:p>
          </p:txBody>
        </p:sp>
        <p:sp>
          <p:nvSpPr>
            <p:cNvPr id="186" name="テキスト ボックス 185"/>
            <p:cNvSpPr txBox="1"/>
            <p:nvPr/>
          </p:nvSpPr>
          <p:spPr>
            <a:xfrm>
              <a:off x="1196087" y="2784620"/>
              <a:ext cx="1436612" cy="369332"/>
            </a:xfrm>
            <a:prstGeom prst="rect">
              <a:avLst/>
            </a:prstGeom>
            <a:noFill/>
          </p:spPr>
          <p:txBody>
            <a:bodyPr wrap="none" rtlCol="0">
              <a:spAutoFit/>
            </a:bodyPr>
            <a:lstStyle/>
            <a:p>
              <a:r>
                <a:rPr lang="ja-JP" altLang="en-US" dirty="0" smtClean="0"/>
                <a:t>ユーザ端末</a:t>
              </a:r>
              <a:r>
                <a:rPr lang="en-US" altLang="ja-JP" dirty="0" smtClean="0"/>
                <a:t>1</a:t>
              </a:r>
            </a:p>
          </p:txBody>
        </p:sp>
        <p:sp>
          <p:nvSpPr>
            <p:cNvPr id="187" name="テキスト ボックス 186"/>
            <p:cNvSpPr txBox="1"/>
            <p:nvPr/>
          </p:nvSpPr>
          <p:spPr>
            <a:xfrm>
              <a:off x="6835848" y="2496317"/>
              <a:ext cx="1338828" cy="369332"/>
            </a:xfrm>
            <a:prstGeom prst="rect">
              <a:avLst/>
            </a:prstGeom>
            <a:noFill/>
          </p:spPr>
          <p:txBody>
            <a:bodyPr wrap="none" rtlCol="0">
              <a:spAutoFit/>
            </a:bodyPr>
            <a:lstStyle/>
            <a:p>
              <a:r>
                <a:rPr lang="ja-JP" altLang="en-US" dirty="0" smtClean="0"/>
                <a:t>管理用端末</a:t>
              </a:r>
              <a:endParaRPr lang="en-US" altLang="ja-JP" dirty="0" smtClean="0"/>
            </a:p>
          </p:txBody>
        </p:sp>
        <p:sp>
          <p:nvSpPr>
            <p:cNvPr id="188" name="円/楕円 187"/>
            <p:cNvSpPr/>
            <p:nvPr/>
          </p:nvSpPr>
          <p:spPr>
            <a:xfrm>
              <a:off x="6639851" y="3981301"/>
              <a:ext cx="1578843" cy="487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89"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6779" y="3188215"/>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0"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6613" y="2874722"/>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1" name="図形グループ 122"/>
            <p:cNvGrpSpPr/>
            <p:nvPr/>
          </p:nvGrpSpPr>
          <p:grpSpPr>
            <a:xfrm>
              <a:off x="3231305" y="3441286"/>
              <a:ext cx="1138205" cy="359009"/>
              <a:chOff x="2832542" y="2161779"/>
              <a:chExt cx="1833091" cy="578187"/>
            </a:xfrm>
          </p:grpSpPr>
          <p:sp>
            <p:nvSpPr>
              <p:cNvPr id="325" name="角丸四角形 324"/>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6" name="角丸四角形 325"/>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7" name="角丸四角形 326"/>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8" name="角丸四角形 327"/>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9" name="フローチャート: 端子 328"/>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2" name="図形グループ 123"/>
            <p:cNvGrpSpPr/>
            <p:nvPr/>
          </p:nvGrpSpPr>
          <p:grpSpPr>
            <a:xfrm>
              <a:off x="4831596" y="3441286"/>
              <a:ext cx="1138205" cy="359009"/>
              <a:chOff x="2832542" y="2161779"/>
              <a:chExt cx="1833091" cy="578187"/>
            </a:xfrm>
          </p:grpSpPr>
          <p:sp>
            <p:nvSpPr>
              <p:cNvPr id="320" name="角丸四角形 319"/>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1" name="角丸四角形 320"/>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2" name="角丸四角形 321"/>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3" name="角丸四角形 322"/>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4" name="フローチャート: 端子 323"/>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3" name="図形グループ 124"/>
            <p:cNvGrpSpPr/>
            <p:nvPr/>
          </p:nvGrpSpPr>
          <p:grpSpPr>
            <a:xfrm>
              <a:off x="4046530" y="2878257"/>
              <a:ext cx="1138205" cy="359009"/>
              <a:chOff x="2832542" y="2161779"/>
              <a:chExt cx="1833091" cy="578187"/>
            </a:xfrm>
          </p:grpSpPr>
          <p:sp>
            <p:nvSpPr>
              <p:cNvPr id="315" name="角丸四角形 314"/>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6" name="角丸四角形 315"/>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7" name="角丸四角形 316"/>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8" name="角丸四角形 317"/>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9" name="フローチャート: 端子 318"/>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94" name="雲形吹き出し 193"/>
            <p:cNvSpPr/>
            <p:nvPr/>
          </p:nvSpPr>
          <p:spPr>
            <a:xfrm>
              <a:off x="2931562" y="2373829"/>
              <a:ext cx="3471652" cy="1872022"/>
            </a:xfrm>
            <a:prstGeom prst="cloudCallout">
              <a:avLst>
                <a:gd name="adj1" fmla="val -21683"/>
                <a:gd name="adj2" fmla="val 436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5" name="直線コネクタ 194"/>
            <p:cNvCxnSpPr/>
            <p:nvPr/>
          </p:nvCxnSpPr>
          <p:spPr>
            <a:xfrm>
              <a:off x="5681436" y="4004315"/>
              <a:ext cx="669972" cy="9428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7" name="角丸四角形 196"/>
            <p:cNvSpPr/>
            <p:nvPr/>
          </p:nvSpPr>
          <p:spPr>
            <a:xfrm>
              <a:off x="929045" y="4199270"/>
              <a:ext cx="1441723" cy="10002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角丸四角形 198"/>
            <p:cNvSpPr/>
            <p:nvPr/>
          </p:nvSpPr>
          <p:spPr>
            <a:xfrm>
              <a:off x="998273" y="4290284"/>
              <a:ext cx="1141652"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1" name="テキスト ボックス 270"/>
            <p:cNvSpPr txBox="1"/>
            <p:nvPr/>
          </p:nvSpPr>
          <p:spPr>
            <a:xfrm>
              <a:off x="925306" y="4260825"/>
              <a:ext cx="1272528" cy="369332"/>
            </a:xfrm>
            <a:prstGeom prst="rect">
              <a:avLst/>
            </a:prstGeom>
            <a:noFill/>
          </p:spPr>
          <p:txBody>
            <a:bodyPr wrap="none" rtlCol="0">
              <a:spAutoFit/>
            </a:bodyPr>
            <a:lstStyle/>
            <a:p>
              <a:r>
                <a:rPr kumimoji="1" lang="en-US" altLang="ja-JP" dirty="0" smtClean="0"/>
                <a:t>Web Server</a:t>
              </a:r>
              <a:endParaRPr kumimoji="1" lang="ja-JP" altLang="en-US" dirty="0"/>
            </a:p>
          </p:txBody>
        </p:sp>
        <p:sp>
          <p:nvSpPr>
            <p:cNvPr id="272" name="角丸四角形 271"/>
            <p:cNvSpPr/>
            <p:nvPr/>
          </p:nvSpPr>
          <p:spPr>
            <a:xfrm>
              <a:off x="1024040" y="4758102"/>
              <a:ext cx="1110829"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3" name="テキスト ボックス 272"/>
            <p:cNvSpPr txBox="1"/>
            <p:nvPr/>
          </p:nvSpPr>
          <p:spPr>
            <a:xfrm>
              <a:off x="1135631" y="4714109"/>
              <a:ext cx="875561" cy="369332"/>
            </a:xfrm>
            <a:prstGeom prst="rect">
              <a:avLst/>
            </a:prstGeom>
            <a:noFill/>
          </p:spPr>
          <p:txBody>
            <a:bodyPr wrap="none" rtlCol="0">
              <a:spAutoFit/>
            </a:bodyPr>
            <a:lstStyle/>
            <a:p>
              <a:r>
                <a:rPr kumimoji="1" lang="en-US" altLang="ja-JP" dirty="0" smtClean="0"/>
                <a:t>IP </a:t>
              </a:r>
              <a:r>
                <a:rPr kumimoji="1" lang="ja-JP" altLang="en-US" dirty="0" smtClean="0"/>
                <a:t>管理</a:t>
              </a:r>
              <a:endParaRPr kumimoji="1" lang="ja-JP" altLang="en-US" dirty="0"/>
            </a:p>
          </p:txBody>
        </p:sp>
        <p:sp>
          <p:nvSpPr>
            <p:cNvPr id="274" name="テキスト ボックス 273"/>
            <p:cNvSpPr txBox="1"/>
            <p:nvPr/>
          </p:nvSpPr>
          <p:spPr>
            <a:xfrm>
              <a:off x="6434911" y="4684355"/>
              <a:ext cx="1409040" cy="369332"/>
            </a:xfrm>
            <a:prstGeom prst="rect">
              <a:avLst/>
            </a:prstGeom>
            <a:noFill/>
          </p:spPr>
          <p:txBody>
            <a:bodyPr wrap="none" rtlCol="0">
              <a:spAutoFit/>
            </a:bodyPr>
            <a:lstStyle/>
            <a:p>
              <a:r>
                <a:rPr lang="en-US" altLang="ja-JP" dirty="0" smtClean="0"/>
                <a:t>VM Manager</a:t>
              </a:r>
              <a:endParaRPr kumimoji="1" lang="ja-JP" altLang="en-US" dirty="0"/>
            </a:p>
          </p:txBody>
        </p:sp>
        <p:cxnSp>
          <p:nvCxnSpPr>
            <p:cNvPr id="275" name="直線コネクタ 274"/>
            <p:cNvCxnSpPr/>
            <p:nvPr/>
          </p:nvCxnSpPr>
          <p:spPr>
            <a:xfrm flipH="1">
              <a:off x="2360744" y="3829366"/>
              <a:ext cx="723942" cy="478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6" name="図形グループ 138"/>
            <p:cNvGrpSpPr/>
            <p:nvPr/>
          </p:nvGrpSpPr>
          <p:grpSpPr>
            <a:xfrm>
              <a:off x="3021765" y="4947139"/>
              <a:ext cx="1614847" cy="1053619"/>
              <a:chOff x="491908" y="5075816"/>
              <a:chExt cx="1953965" cy="1274879"/>
            </a:xfrm>
          </p:grpSpPr>
          <p:sp>
            <p:nvSpPr>
              <p:cNvPr id="304" name="角丸四角形 303"/>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5" name="直線コネクタ 304"/>
              <p:cNvCxnSpPr>
                <a:stCxn id="306" idx="3"/>
              </p:cNvCxnSpPr>
              <p:nvPr/>
            </p:nvCxnSpPr>
            <p:spPr>
              <a:xfrm>
                <a:off x="645069" y="5660651"/>
                <a:ext cx="1575213" cy="0"/>
              </a:xfrm>
              <a:prstGeom prst="line">
                <a:avLst/>
              </a:prstGeom>
            </p:spPr>
            <p:style>
              <a:lnRef idx="1">
                <a:schemeClr val="accent1"/>
              </a:lnRef>
              <a:fillRef idx="0">
                <a:schemeClr val="accent1"/>
              </a:fillRef>
              <a:effectRef idx="0">
                <a:schemeClr val="accent1"/>
              </a:effectRef>
              <a:fontRef idx="minor">
                <a:schemeClr val="tx1"/>
              </a:fontRef>
            </p:style>
          </p:cxnSp>
          <p:sp>
            <p:nvSpPr>
              <p:cNvPr id="306" name="正方形/長方形 305"/>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7" name="正方形/長方形 306"/>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8" name="テキスト ボックス 307"/>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309" name="テキスト ボックス 308"/>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310" name="図形グループ 169"/>
              <p:cNvGrpSpPr/>
              <p:nvPr/>
            </p:nvGrpSpPr>
            <p:grpSpPr>
              <a:xfrm>
                <a:off x="869743" y="5648682"/>
                <a:ext cx="781646" cy="457251"/>
                <a:chOff x="3578431" y="4446711"/>
                <a:chExt cx="1523207" cy="891053"/>
              </a:xfrm>
            </p:grpSpPr>
            <p:sp>
              <p:nvSpPr>
                <p:cNvPr id="311" name="角丸四角形 310"/>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2" name="直線コネクタ 311"/>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313" name="角丸四角形 312"/>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4" name="直線コネクタ 313"/>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277" name="カギ線コネクタ 276"/>
            <p:cNvCxnSpPr/>
            <p:nvPr/>
          </p:nvCxnSpPr>
          <p:spPr>
            <a:xfrm rot="5400000" flipH="1" flipV="1">
              <a:off x="2506373" y="4485057"/>
              <a:ext cx="1460810" cy="43002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8" name="図形グループ 140"/>
            <p:cNvGrpSpPr/>
            <p:nvPr/>
          </p:nvGrpSpPr>
          <p:grpSpPr>
            <a:xfrm>
              <a:off x="3467824" y="4947139"/>
              <a:ext cx="4021919" cy="1053619"/>
              <a:chOff x="-2420649" y="5075816"/>
              <a:chExt cx="4866522" cy="1274879"/>
            </a:xfrm>
          </p:grpSpPr>
          <p:sp>
            <p:nvSpPr>
              <p:cNvPr id="288" name="角丸四角形 287"/>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9" name="直線コネクタ 288"/>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290" name="図形グループ 146"/>
              <p:cNvGrpSpPr/>
              <p:nvPr/>
            </p:nvGrpSpPr>
            <p:grpSpPr>
              <a:xfrm rot="10800000">
                <a:off x="-2420649" y="5205088"/>
                <a:ext cx="4259610" cy="608725"/>
                <a:chOff x="3578431" y="4151531"/>
                <a:chExt cx="8300774" cy="1186233"/>
              </a:xfrm>
            </p:grpSpPr>
            <p:sp>
              <p:nvSpPr>
                <p:cNvPr id="300" name="角丸四角形 299"/>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1" name="直線コネクタ 300"/>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302" name="角丸四角形 301"/>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3" name="直線コネクタ 302"/>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332" name="角丸四角形 331"/>
                <p:cNvSpPr/>
                <p:nvPr/>
              </p:nvSpPr>
              <p:spPr>
                <a:xfrm>
                  <a:off x="10356004" y="4714907"/>
                  <a:ext cx="630975" cy="592581"/>
                </a:xfrm>
                <a:prstGeom prst="roundRect">
                  <a:avLst/>
                </a:prstGeom>
                <a:solidFill>
                  <a:schemeClr val="accent5">
                    <a:lumMod val="40000"/>
                    <a:lumOff val="60000"/>
                  </a:schemeClr>
                </a:solidFill>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3" name="角丸四角形 332"/>
                <p:cNvSpPr/>
                <p:nvPr/>
              </p:nvSpPr>
              <p:spPr>
                <a:xfrm>
                  <a:off x="11248230" y="4714907"/>
                  <a:ext cx="630975" cy="592581"/>
                </a:xfrm>
                <a:prstGeom prst="roundRect">
                  <a:avLst/>
                </a:prstGeom>
                <a:solidFill>
                  <a:schemeClr val="accent5">
                    <a:lumMod val="40000"/>
                    <a:lumOff val="60000"/>
                  </a:schemeClr>
                </a:solidFill>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5" name="直線コネクタ 334"/>
                <p:cNvCxnSpPr/>
                <p:nvPr/>
              </p:nvCxnSpPr>
              <p:spPr>
                <a:xfrm flipV="1">
                  <a:off x="4309281" y="4151531"/>
                  <a:ext cx="0" cy="29847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1" name="正方形/長方形 290"/>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2" name="正方形/長方形 291"/>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3" name="テキスト ボックス 292"/>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294" name="テキスト ボックス 293"/>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295" name="図形グループ 152"/>
              <p:cNvGrpSpPr/>
              <p:nvPr/>
            </p:nvGrpSpPr>
            <p:grpSpPr>
              <a:xfrm>
                <a:off x="-2258572" y="5503932"/>
                <a:ext cx="3290210" cy="297910"/>
                <a:chOff x="-2517769" y="4164639"/>
                <a:chExt cx="6411688" cy="580543"/>
              </a:xfrm>
            </p:grpSpPr>
            <p:cxnSp>
              <p:nvCxnSpPr>
                <p:cNvPr id="297" name="直線コネクタ 296"/>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9" name="直線コネクタ 298"/>
                <p:cNvCxnSpPr/>
                <p:nvPr/>
              </p:nvCxnSpPr>
              <p:spPr>
                <a:xfrm flipV="1">
                  <a:off x="-2517769" y="4164639"/>
                  <a:ext cx="0" cy="298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6" name="直線コネクタ 335"/>
                <p:cNvCxnSpPr/>
                <p:nvPr/>
              </p:nvCxnSpPr>
              <p:spPr>
                <a:xfrm flipV="1">
                  <a:off x="-1625899" y="4164639"/>
                  <a:ext cx="0" cy="298472"/>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279" name="カギ線コネクタ 278"/>
            <p:cNvCxnSpPr/>
            <p:nvPr/>
          </p:nvCxnSpPr>
          <p:spPr>
            <a:xfrm rot="16200000" flipV="1">
              <a:off x="4822101" y="4377679"/>
              <a:ext cx="1231205" cy="87438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0" name="テキスト ボックス 279"/>
            <p:cNvSpPr txBox="1"/>
            <p:nvPr/>
          </p:nvSpPr>
          <p:spPr>
            <a:xfrm>
              <a:off x="6838449" y="4039217"/>
              <a:ext cx="1126206" cy="369332"/>
            </a:xfrm>
            <a:prstGeom prst="rect">
              <a:avLst/>
            </a:prstGeom>
            <a:noFill/>
          </p:spPr>
          <p:txBody>
            <a:bodyPr wrap="none" rtlCol="0">
              <a:spAutoFit/>
            </a:bodyPr>
            <a:lstStyle/>
            <a:p>
              <a:r>
                <a:rPr lang="en-US" altLang="ja-JP" dirty="0" smtClean="0"/>
                <a:t>Controller</a:t>
              </a:r>
              <a:endParaRPr kumimoji="1" lang="ja-JP" altLang="en-US" dirty="0"/>
            </a:p>
          </p:txBody>
        </p:sp>
        <p:cxnSp>
          <p:nvCxnSpPr>
            <p:cNvPr id="281" name="直線コネクタ 280"/>
            <p:cNvCxnSpPr>
              <a:stCxn id="189" idx="3"/>
            </p:cNvCxnSpPr>
            <p:nvPr/>
          </p:nvCxnSpPr>
          <p:spPr>
            <a:xfrm>
              <a:off x="2152481" y="3494564"/>
              <a:ext cx="869283" cy="1315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2" name="直線コネクタ 281"/>
            <p:cNvCxnSpPr>
              <a:endCxn id="194" idx="2"/>
            </p:cNvCxnSpPr>
            <p:nvPr/>
          </p:nvCxnSpPr>
          <p:spPr>
            <a:xfrm flipH="1">
              <a:off x="6400321" y="3281500"/>
              <a:ext cx="769963" cy="283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直線コネクタ 282"/>
            <p:cNvCxnSpPr/>
            <p:nvPr/>
          </p:nvCxnSpPr>
          <p:spPr>
            <a:xfrm flipH="1" flipV="1">
              <a:off x="6158105" y="3625708"/>
              <a:ext cx="747684" cy="4073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4" name="直線コネクタ 283"/>
            <p:cNvCxnSpPr/>
            <p:nvPr/>
          </p:nvCxnSpPr>
          <p:spPr>
            <a:xfrm flipH="1" flipV="1">
              <a:off x="6059051" y="3710002"/>
              <a:ext cx="725577" cy="38430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285"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2889" y="1480013"/>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 name="テキスト ボックス 285"/>
            <p:cNvSpPr txBox="1"/>
            <p:nvPr/>
          </p:nvSpPr>
          <p:spPr>
            <a:xfrm>
              <a:off x="6479635" y="1175181"/>
              <a:ext cx="1436612" cy="369332"/>
            </a:xfrm>
            <a:prstGeom prst="rect">
              <a:avLst/>
            </a:prstGeom>
            <a:noFill/>
          </p:spPr>
          <p:txBody>
            <a:bodyPr wrap="none" rtlCol="0">
              <a:spAutoFit/>
            </a:bodyPr>
            <a:lstStyle/>
            <a:p>
              <a:r>
                <a:rPr lang="ja-JP" altLang="en-US" dirty="0" smtClean="0"/>
                <a:t>ユーザ端末</a:t>
              </a:r>
              <a:r>
                <a:rPr lang="en-US" altLang="ja-JP" dirty="0" smtClean="0"/>
                <a:t>2</a:t>
              </a:r>
            </a:p>
          </p:txBody>
        </p:sp>
      </p:grpSp>
      <p:cxnSp>
        <p:nvCxnSpPr>
          <p:cNvPr id="95" name="直線コネクタ 94"/>
          <p:cNvCxnSpPr>
            <a:endCxn id="189" idx="3"/>
          </p:cNvCxnSpPr>
          <p:nvPr/>
        </p:nvCxnSpPr>
        <p:spPr>
          <a:xfrm flipH="1" flipV="1">
            <a:off x="2152481" y="3850157"/>
            <a:ext cx="869283" cy="126227"/>
          </a:xfrm>
          <a:prstGeom prst="line">
            <a:avLst/>
          </a:prstGeom>
          <a:ln w="635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7" name="カギ線コネクタ 336"/>
          <p:cNvCxnSpPr/>
          <p:nvPr/>
        </p:nvCxnSpPr>
        <p:spPr>
          <a:xfrm rot="5400000" flipH="1" flipV="1">
            <a:off x="2506698" y="4824934"/>
            <a:ext cx="1460810" cy="430027"/>
          </a:xfrm>
          <a:prstGeom prst="bentConnector3">
            <a:avLst>
              <a:gd name="adj1" fmla="val 50000"/>
            </a:avLst>
          </a:prstGeom>
          <a:ln w="635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568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円/楕円 101"/>
          <p:cNvSpPr/>
          <p:nvPr/>
        </p:nvSpPr>
        <p:spPr>
          <a:xfrm>
            <a:off x="836927" y="2995960"/>
            <a:ext cx="2022080" cy="1397102"/>
          </a:xfrm>
          <a:prstGeom prst="ellipse">
            <a:avLst/>
          </a:prstGeom>
          <a:solidFill>
            <a:srgbClr val="FF00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円/楕円 175"/>
          <p:cNvSpPr/>
          <p:nvPr/>
        </p:nvSpPr>
        <p:spPr>
          <a:xfrm rot="16509744">
            <a:off x="3529199" y="5172369"/>
            <a:ext cx="545815" cy="764252"/>
          </a:xfrm>
          <a:prstGeom prst="ellipse">
            <a:avLst/>
          </a:prstGeom>
          <a:solidFill>
            <a:srgbClr val="FF00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en-US" altLang="ja-JP" dirty="0" smtClean="0"/>
              <a:t>2.2.5 </a:t>
            </a:r>
            <a:r>
              <a:rPr kumimoji="1" lang="ja-JP" altLang="en-US" dirty="0" smtClean="0"/>
              <a:t>スライス形成</a:t>
            </a:r>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22</a:t>
            </a:fld>
            <a:endParaRPr kumimoji="1" lang="ja-JP" altLang="en-US"/>
          </a:p>
        </p:txBody>
      </p:sp>
      <p:cxnSp>
        <p:nvCxnSpPr>
          <p:cNvPr id="90" name="直線矢印コネクタ 89"/>
          <p:cNvCxnSpPr>
            <a:endCxn id="159" idx="3"/>
          </p:cNvCxnSpPr>
          <p:nvPr/>
        </p:nvCxnSpPr>
        <p:spPr>
          <a:xfrm flipH="1" flipV="1">
            <a:off x="5184735" y="3413355"/>
            <a:ext cx="1934173" cy="901690"/>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nvGrpSpPr>
          <p:cNvPr id="89" name="グループ化 88"/>
          <p:cNvGrpSpPr/>
          <p:nvPr/>
        </p:nvGrpSpPr>
        <p:grpSpPr>
          <a:xfrm>
            <a:off x="925306" y="1530774"/>
            <a:ext cx="7293388" cy="4825577"/>
            <a:chOff x="925306" y="1175181"/>
            <a:chExt cx="7293388" cy="4825577"/>
          </a:xfrm>
        </p:grpSpPr>
        <p:cxnSp>
          <p:nvCxnSpPr>
            <p:cNvPr id="91" name="直線コネクタ 90"/>
            <p:cNvCxnSpPr>
              <a:endCxn id="169" idx="0"/>
            </p:cNvCxnSpPr>
            <p:nvPr/>
          </p:nvCxnSpPr>
          <p:spPr>
            <a:xfrm flipH="1">
              <a:off x="3800408" y="3209377"/>
              <a:ext cx="299036" cy="2319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a:stCxn id="169" idx="3"/>
              <a:endCxn id="164" idx="1"/>
            </p:cNvCxnSpPr>
            <p:nvPr/>
          </p:nvCxnSpPr>
          <p:spPr>
            <a:xfrm>
              <a:off x="4369510" y="3620791"/>
              <a:ext cx="4620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a:endCxn id="164" idx="0"/>
            </p:cNvCxnSpPr>
            <p:nvPr/>
          </p:nvCxnSpPr>
          <p:spPr>
            <a:xfrm>
              <a:off x="5136580" y="3170241"/>
              <a:ext cx="264119" cy="2710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flipH="1">
              <a:off x="3506769" y="4093201"/>
              <a:ext cx="125746" cy="8524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p:cNvSpPr txBox="1"/>
            <p:nvPr/>
          </p:nvSpPr>
          <p:spPr>
            <a:xfrm>
              <a:off x="3571482" y="4656959"/>
              <a:ext cx="1409040" cy="369332"/>
            </a:xfrm>
            <a:prstGeom prst="rect">
              <a:avLst/>
            </a:prstGeom>
            <a:noFill/>
          </p:spPr>
          <p:txBody>
            <a:bodyPr wrap="none" rtlCol="0">
              <a:spAutoFit/>
            </a:bodyPr>
            <a:lstStyle/>
            <a:p>
              <a:r>
                <a:rPr lang="en-US" altLang="ja-JP" dirty="0" smtClean="0"/>
                <a:t>VM Manager</a:t>
              </a:r>
              <a:endParaRPr kumimoji="1" lang="ja-JP" altLang="en-US" dirty="0"/>
            </a:p>
          </p:txBody>
        </p:sp>
        <p:sp>
          <p:nvSpPr>
            <p:cNvPr id="96" name="テキスト ボックス 95"/>
            <p:cNvSpPr txBox="1"/>
            <p:nvPr/>
          </p:nvSpPr>
          <p:spPr>
            <a:xfrm>
              <a:off x="3855182" y="2540386"/>
              <a:ext cx="1662571" cy="369332"/>
            </a:xfrm>
            <a:prstGeom prst="rect">
              <a:avLst/>
            </a:prstGeom>
            <a:noFill/>
          </p:spPr>
          <p:txBody>
            <a:bodyPr wrap="none" rtlCol="0">
              <a:spAutoFit/>
            </a:bodyPr>
            <a:lstStyle/>
            <a:p>
              <a:r>
                <a:rPr lang="en-US" altLang="ja-JP" dirty="0" smtClean="0"/>
                <a:t>Switch Network</a:t>
              </a:r>
            </a:p>
          </p:txBody>
        </p:sp>
        <p:sp>
          <p:nvSpPr>
            <p:cNvPr id="97" name="テキスト ボックス 96"/>
            <p:cNvSpPr txBox="1"/>
            <p:nvPr/>
          </p:nvSpPr>
          <p:spPr>
            <a:xfrm>
              <a:off x="1196087" y="2784620"/>
              <a:ext cx="1436612" cy="369332"/>
            </a:xfrm>
            <a:prstGeom prst="rect">
              <a:avLst/>
            </a:prstGeom>
            <a:noFill/>
          </p:spPr>
          <p:txBody>
            <a:bodyPr wrap="none" rtlCol="0">
              <a:spAutoFit/>
            </a:bodyPr>
            <a:lstStyle/>
            <a:p>
              <a:r>
                <a:rPr lang="ja-JP" altLang="en-US" dirty="0" smtClean="0"/>
                <a:t>ユーザ端末</a:t>
              </a:r>
              <a:r>
                <a:rPr lang="en-US" altLang="ja-JP" dirty="0" smtClean="0"/>
                <a:t>1</a:t>
              </a:r>
            </a:p>
          </p:txBody>
        </p:sp>
        <p:sp>
          <p:nvSpPr>
            <p:cNvPr id="98" name="テキスト ボックス 97"/>
            <p:cNvSpPr txBox="1"/>
            <p:nvPr/>
          </p:nvSpPr>
          <p:spPr>
            <a:xfrm>
              <a:off x="6835848" y="2496317"/>
              <a:ext cx="1338828" cy="369332"/>
            </a:xfrm>
            <a:prstGeom prst="rect">
              <a:avLst/>
            </a:prstGeom>
            <a:noFill/>
          </p:spPr>
          <p:txBody>
            <a:bodyPr wrap="none" rtlCol="0">
              <a:spAutoFit/>
            </a:bodyPr>
            <a:lstStyle/>
            <a:p>
              <a:r>
                <a:rPr lang="ja-JP" altLang="en-US" dirty="0" smtClean="0"/>
                <a:t>管理用端末</a:t>
              </a:r>
              <a:endParaRPr lang="en-US" altLang="ja-JP" dirty="0" smtClean="0"/>
            </a:p>
          </p:txBody>
        </p:sp>
        <p:sp>
          <p:nvSpPr>
            <p:cNvPr id="100" name="円/楕円 99"/>
            <p:cNvSpPr/>
            <p:nvPr/>
          </p:nvSpPr>
          <p:spPr>
            <a:xfrm>
              <a:off x="6639851" y="3981301"/>
              <a:ext cx="1578843" cy="487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1"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6779" y="3188215"/>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6613" y="2874722"/>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4" name="図形グループ 122"/>
            <p:cNvGrpSpPr/>
            <p:nvPr/>
          </p:nvGrpSpPr>
          <p:grpSpPr>
            <a:xfrm>
              <a:off x="3231305" y="3441286"/>
              <a:ext cx="1138205" cy="359009"/>
              <a:chOff x="2832542" y="2161779"/>
              <a:chExt cx="1833091" cy="578187"/>
            </a:xfrm>
          </p:grpSpPr>
          <p:sp>
            <p:nvSpPr>
              <p:cNvPr id="165" name="角丸四角形 164"/>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角丸四角形 165"/>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角丸四角形 166"/>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角丸四角形 167"/>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フローチャート: 端子 168"/>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5" name="図形グループ 123"/>
            <p:cNvGrpSpPr/>
            <p:nvPr/>
          </p:nvGrpSpPr>
          <p:grpSpPr>
            <a:xfrm>
              <a:off x="4831596" y="3441286"/>
              <a:ext cx="1138205" cy="359009"/>
              <a:chOff x="2832542" y="2161779"/>
              <a:chExt cx="1833091" cy="578187"/>
            </a:xfrm>
          </p:grpSpPr>
          <p:sp>
            <p:nvSpPr>
              <p:cNvPr id="160" name="角丸四角形 159"/>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角丸四角形 160"/>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角丸四角形 161"/>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角丸四角形 162"/>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フローチャート: 端子 163"/>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6" name="図形グループ 124"/>
            <p:cNvGrpSpPr/>
            <p:nvPr/>
          </p:nvGrpSpPr>
          <p:grpSpPr>
            <a:xfrm>
              <a:off x="4046530" y="2878257"/>
              <a:ext cx="1138205" cy="359009"/>
              <a:chOff x="2832542" y="2161779"/>
              <a:chExt cx="1833091" cy="578187"/>
            </a:xfrm>
          </p:grpSpPr>
          <p:sp>
            <p:nvSpPr>
              <p:cNvPr id="155" name="角丸四角形 154"/>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角丸四角形 155"/>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角丸四角形 156"/>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角丸四角形 157"/>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フローチャート: 端子 158"/>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7" name="雲形吹き出し 106"/>
            <p:cNvSpPr/>
            <p:nvPr/>
          </p:nvSpPr>
          <p:spPr>
            <a:xfrm>
              <a:off x="2931562" y="2373829"/>
              <a:ext cx="3471652" cy="1872022"/>
            </a:xfrm>
            <a:prstGeom prst="cloudCallout">
              <a:avLst>
                <a:gd name="adj1" fmla="val -21683"/>
                <a:gd name="adj2" fmla="val 436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8" name="直線コネクタ 107"/>
            <p:cNvCxnSpPr/>
            <p:nvPr/>
          </p:nvCxnSpPr>
          <p:spPr>
            <a:xfrm>
              <a:off x="5681436" y="4004315"/>
              <a:ext cx="669972" cy="9428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角丸四角形 108"/>
            <p:cNvSpPr/>
            <p:nvPr/>
          </p:nvSpPr>
          <p:spPr>
            <a:xfrm>
              <a:off x="929045" y="4199270"/>
              <a:ext cx="1441723" cy="10002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角丸四角形 109"/>
            <p:cNvSpPr/>
            <p:nvPr/>
          </p:nvSpPr>
          <p:spPr>
            <a:xfrm>
              <a:off x="998273" y="4290284"/>
              <a:ext cx="1141652"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テキスト ボックス 110"/>
            <p:cNvSpPr txBox="1"/>
            <p:nvPr/>
          </p:nvSpPr>
          <p:spPr>
            <a:xfrm>
              <a:off x="925306" y="4260825"/>
              <a:ext cx="1272528" cy="369332"/>
            </a:xfrm>
            <a:prstGeom prst="rect">
              <a:avLst/>
            </a:prstGeom>
            <a:noFill/>
          </p:spPr>
          <p:txBody>
            <a:bodyPr wrap="none" rtlCol="0">
              <a:spAutoFit/>
            </a:bodyPr>
            <a:lstStyle/>
            <a:p>
              <a:r>
                <a:rPr kumimoji="1" lang="en-US" altLang="ja-JP" dirty="0" smtClean="0"/>
                <a:t>Web Server</a:t>
              </a:r>
              <a:endParaRPr kumimoji="1" lang="ja-JP" altLang="en-US" dirty="0"/>
            </a:p>
          </p:txBody>
        </p:sp>
        <p:sp>
          <p:nvSpPr>
            <p:cNvPr id="112" name="角丸四角形 111"/>
            <p:cNvSpPr/>
            <p:nvPr/>
          </p:nvSpPr>
          <p:spPr>
            <a:xfrm>
              <a:off x="1024040" y="4758102"/>
              <a:ext cx="1110829"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テキスト ボックス 112"/>
            <p:cNvSpPr txBox="1"/>
            <p:nvPr/>
          </p:nvSpPr>
          <p:spPr>
            <a:xfrm>
              <a:off x="1135631" y="4714109"/>
              <a:ext cx="875561" cy="369332"/>
            </a:xfrm>
            <a:prstGeom prst="rect">
              <a:avLst/>
            </a:prstGeom>
            <a:noFill/>
          </p:spPr>
          <p:txBody>
            <a:bodyPr wrap="none" rtlCol="0">
              <a:spAutoFit/>
            </a:bodyPr>
            <a:lstStyle/>
            <a:p>
              <a:r>
                <a:rPr kumimoji="1" lang="en-US" altLang="ja-JP" dirty="0" smtClean="0"/>
                <a:t>IP </a:t>
              </a:r>
              <a:r>
                <a:rPr kumimoji="1" lang="ja-JP" altLang="en-US" dirty="0" smtClean="0"/>
                <a:t>管理</a:t>
              </a:r>
              <a:endParaRPr kumimoji="1" lang="ja-JP" altLang="en-US" dirty="0"/>
            </a:p>
          </p:txBody>
        </p:sp>
        <p:sp>
          <p:nvSpPr>
            <p:cNvPr id="114" name="テキスト ボックス 113"/>
            <p:cNvSpPr txBox="1"/>
            <p:nvPr/>
          </p:nvSpPr>
          <p:spPr>
            <a:xfrm>
              <a:off x="6434911" y="4684355"/>
              <a:ext cx="1409040" cy="369332"/>
            </a:xfrm>
            <a:prstGeom prst="rect">
              <a:avLst/>
            </a:prstGeom>
            <a:noFill/>
          </p:spPr>
          <p:txBody>
            <a:bodyPr wrap="none" rtlCol="0">
              <a:spAutoFit/>
            </a:bodyPr>
            <a:lstStyle/>
            <a:p>
              <a:r>
                <a:rPr lang="en-US" altLang="ja-JP" dirty="0" smtClean="0"/>
                <a:t>VM Manager</a:t>
              </a:r>
              <a:endParaRPr kumimoji="1" lang="ja-JP" altLang="en-US" dirty="0"/>
            </a:p>
          </p:txBody>
        </p:sp>
        <p:cxnSp>
          <p:nvCxnSpPr>
            <p:cNvPr id="115" name="直線コネクタ 114"/>
            <p:cNvCxnSpPr/>
            <p:nvPr/>
          </p:nvCxnSpPr>
          <p:spPr>
            <a:xfrm flipH="1">
              <a:off x="2360744" y="3829366"/>
              <a:ext cx="723942" cy="478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6" name="図形グループ 138"/>
            <p:cNvGrpSpPr/>
            <p:nvPr/>
          </p:nvGrpSpPr>
          <p:grpSpPr>
            <a:xfrm>
              <a:off x="3021765" y="4947139"/>
              <a:ext cx="1614847" cy="1053619"/>
              <a:chOff x="491908" y="5075816"/>
              <a:chExt cx="1953965" cy="1274879"/>
            </a:xfrm>
          </p:grpSpPr>
          <p:sp>
            <p:nvSpPr>
              <p:cNvPr id="144" name="角丸四角形 143"/>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5" name="直線コネクタ 144"/>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sp>
            <p:nvSpPr>
              <p:cNvPr id="146" name="正方形/長方形 145"/>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正方形/長方形 146"/>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テキスト ボックス 147"/>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149" name="テキスト ボックス 148"/>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150" name="図形グループ 169"/>
              <p:cNvGrpSpPr/>
              <p:nvPr/>
            </p:nvGrpSpPr>
            <p:grpSpPr>
              <a:xfrm>
                <a:off x="869743" y="5648682"/>
                <a:ext cx="781646" cy="457251"/>
                <a:chOff x="3578431" y="4446711"/>
                <a:chExt cx="1523207" cy="891053"/>
              </a:xfrm>
            </p:grpSpPr>
            <p:sp>
              <p:nvSpPr>
                <p:cNvPr id="151" name="角丸四角形 150"/>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2" name="直線コネクタ 151"/>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53" name="角丸四角形 152"/>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4" name="直線コネクタ 153"/>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17" name="カギ線コネクタ 116"/>
            <p:cNvCxnSpPr/>
            <p:nvPr/>
          </p:nvCxnSpPr>
          <p:spPr>
            <a:xfrm rot="5400000" flipH="1" flipV="1">
              <a:off x="2506373" y="4485057"/>
              <a:ext cx="1460810" cy="43002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8" name="図形グループ 140"/>
            <p:cNvGrpSpPr/>
            <p:nvPr/>
          </p:nvGrpSpPr>
          <p:grpSpPr>
            <a:xfrm>
              <a:off x="5874896" y="4947139"/>
              <a:ext cx="1614847" cy="1053619"/>
              <a:chOff x="491908" y="5075816"/>
              <a:chExt cx="1953965" cy="1274879"/>
            </a:xfrm>
          </p:grpSpPr>
          <p:sp>
            <p:nvSpPr>
              <p:cNvPr id="128" name="角丸四角形 127"/>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9" name="直線コネクタ 128"/>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130" name="図形グループ 146"/>
              <p:cNvGrpSpPr/>
              <p:nvPr/>
            </p:nvGrpSpPr>
            <p:grpSpPr>
              <a:xfrm rot="10800000">
                <a:off x="1057315" y="5205088"/>
                <a:ext cx="781646" cy="457251"/>
                <a:chOff x="3578431" y="4446711"/>
                <a:chExt cx="1523207" cy="891053"/>
              </a:xfrm>
            </p:grpSpPr>
            <p:sp>
              <p:nvSpPr>
                <p:cNvPr id="140" name="角丸四角形 139"/>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1" name="直線コネクタ 140"/>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42" name="角丸四角形 141"/>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3" name="直線コネクタ 142"/>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1" name="正方形/長方形 130"/>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正方形/長方形 131"/>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テキスト ボックス 132"/>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134" name="テキスト ボックス 133"/>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135" name="図形グループ 152"/>
              <p:cNvGrpSpPr/>
              <p:nvPr/>
            </p:nvGrpSpPr>
            <p:grpSpPr>
              <a:xfrm>
                <a:off x="1031640" y="5648685"/>
                <a:ext cx="457856" cy="153163"/>
                <a:chOff x="3893919" y="4446711"/>
                <a:chExt cx="892231" cy="298471"/>
              </a:xfrm>
            </p:grpSpPr>
            <p:cxnSp>
              <p:nvCxnSpPr>
                <p:cNvPr id="137" name="直線コネクタ 136"/>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直線コネクタ 138"/>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19" name="カギ線コネクタ 118"/>
            <p:cNvCxnSpPr/>
            <p:nvPr/>
          </p:nvCxnSpPr>
          <p:spPr>
            <a:xfrm rot="16200000" flipV="1">
              <a:off x="4822101" y="4377679"/>
              <a:ext cx="1231205" cy="87438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テキスト ボックス 119"/>
            <p:cNvSpPr txBox="1"/>
            <p:nvPr/>
          </p:nvSpPr>
          <p:spPr>
            <a:xfrm>
              <a:off x="6838449" y="4039217"/>
              <a:ext cx="1126206" cy="369332"/>
            </a:xfrm>
            <a:prstGeom prst="rect">
              <a:avLst/>
            </a:prstGeom>
            <a:noFill/>
          </p:spPr>
          <p:txBody>
            <a:bodyPr wrap="none" rtlCol="0">
              <a:spAutoFit/>
            </a:bodyPr>
            <a:lstStyle/>
            <a:p>
              <a:r>
                <a:rPr lang="en-US" altLang="ja-JP" dirty="0" smtClean="0"/>
                <a:t>Controller</a:t>
              </a:r>
              <a:endParaRPr kumimoji="1" lang="ja-JP" altLang="en-US" dirty="0"/>
            </a:p>
          </p:txBody>
        </p:sp>
        <p:cxnSp>
          <p:nvCxnSpPr>
            <p:cNvPr id="121" name="直線コネクタ 120"/>
            <p:cNvCxnSpPr>
              <a:stCxn id="101" idx="3"/>
            </p:cNvCxnSpPr>
            <p:nvPr/>
          </p:nvCxnSpPr>
          <p:spPr>
            <a:xfrm>
              <a:off x="2152481" y="3494564"/>
              <a:ext cx="869283" cy="1315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a:endCxn id="107" idx="2"/>
            </p:cNvCxnSpPr>
            <p:nvPr/>
          </p:nvCxnSpPr>
          <p:spPr>
            <a:xfrm flipH="1">
              <a:off x="6400321" y="3281500"/>
              <a:ext cx="769963" cy="283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flipH="1" flipV="1">
              <a:off x="6158105" y="3625708"/>
              <a:ext cx="747684" cy="4073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a:xfrm flipH="1" flipV="1">
              <a:off x="6059051" y="3710002"/>
              <a:ext cx="725577" cy="38430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25"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2889" y="1480013"/>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 name="テキスト ボックス 125"/>
            <p:cNvSpPr txBox="1"/>
            <p:nvPr/>
          </p:nvSpPr>
          <p:spPr>
            <a:xfrm>
              <a:off x="6479635" y="1175181"/>
              <a:ext cx="1436612" cy="369332"/>
            </a:xfrm>
            <a:prstGeom prst="rect">
              <a:avLst/>
            </a:prstGeom>
            <a:noFill/>
          </p:spPr>
          <p:txBody>
            <a:bodyPr wrap="none" rtlCol="0">
              <a:spAutoFit/>
            </a:bodyPr>
            <a:lstStyle/>
            <a:p>
              <a:r>
                <a:rPr lang="ja-JP" altLang="en-US" dirty="0" smtClean="0"/>
                <a:t>ユーザ端末</a:t>
              </a:r>
              <a:r>
                <a:rPr lang="en-US" altLang="ja-JP" dirty="0" smtClean="0"/>
                <a:t>2</a:t>
              </a:r>
            </a:p>
          </p:txBody>
        </p:sp>
      </p:grpSp>
      <p:sp>
        <p:nvSpPr>
          <p:cNvPr id="170" name="角丸四角形 169"/>
          <p:cNvSpPr/>
          <p:nvPr/>
        </p:nvSpPr>
        <p:spPr>
          <a:xfrm rot="10800000">
            <a:off x="3846215" y="5422410"/>
            <a:ext cx="267595" cy="25131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1" name="角丸四角形 170"/>
          <p:cNvSpPr/>
          <p:nvPr/>
        </p:nvSpPr>
        <p:spPr>
          <a:xfrm rot="10800000">
            <a:off x="3467824" y="5422410"/>
            <a:ext cx="267595" cy="25131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2" name="直線コネクタ 171"/>
          <p:cNvCxnSpPr/>
          <p:nvPr/>
        </p:nvCxnSpPr>
        <p:spPr>
          <a:xfrm flipV="1">
            <a:off x="3601772" y="5656547"/>
            <a:ext cx="0" cy="126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a:xfrm flipV="1">
            <a:off x="3980012" y="5656547"/>
            <a:ext cx="0" cy="126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直線矢印コネクタ 173"/>
          <p:cNvCxnSpPr/>
          <p:nvPr/>
        </p:nvCxnSpPr>
        <p:spPr>
          <a:xfrm flipH="1" flipV="1">
            <a:off x="4339392" y="4125410"/>
            <a:ext cx="2327485" cy="649854"/>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線矢印コネクタ 174"/>
          <p:cNvCxnSpPr/>
          <p:nvPr/>
        </p:nvCxnSpPr>
        <p:spPr>
          <a:xfrm flipH="1" flipV="1">
            <a:off x="5874896" y="4155888"/>
            <a:ext cx="828841" cy="352142"/>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6884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円/楕円 94"/>
          <p:cNvSpPr/>
          <p:nvPr/>
        </p:nvSpPr>
        <p:spPr>
          <a:xfrm>
            <a:off x="6056875" y="5831721"/>
            <a:ext cx="950143" cy="491215"/>
          </a:xfrm>
          <a:prstGeom prst="ellipse">
            <a:avLst/>
          </a:prstGeom>
          <a:solidFill>
            <a:schemeClr val="accent6">
              <a:lumMod val="5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p:cNvSpPr/>
          <p:nvPr/>
        </p:nvSpPr>
        <p:spPr>
          <a:xfrm>
            <a:off x="6128391" y="1253049"/>
            <a:ext cx="2022080" cy="1397102"/>
          </a:xfrm>
          <a:prstGeom prst="ellipse">
            <a:avLst/>
          </a:prstGeom>
          <a:solidFill>
            <a:schemeClr val="accent6">
              <a:lumMod val="5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7" name="円/楕円 176"/>
          <p:cNvSpPr/>
          <p:nvPr/>
        </p:nvSpPr>
        <p:spPr>
          <a:xfrm>
            <a:off x="836927" y="2995960"/>
            <a:ext cx="2022080" cy="1397102"/>
          </a:xfrm>
          <a:prstGeom prst="ellipse">
            <a:avLst/>
          </a:prstGeom>
          <a:solidFill>
            <a:srgbClr val="FF00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en-US" altLang="ja-JP" dirty="0" smtClean="0"/>
              <a:t>2.2.6 </a:t>
            </a:r>
            <a:r>
              <a:rPr lang="ja-JP" altLang="en-US" dirty="0" smtClean="0"/>
              <a:t>排他処理</a:t>
            </a:r>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23</a:t>
            </a:fld>
            <a:endParaRPr kumimoji="1" lang="ja-JP" altLang="en-US"/>
          </a:p>
        </p:txBody>
      </p:sp>
      <p:sp>
        <p:nvSpPr>
          <p:cNvPr id="284" name="テキスト ボックス 283"/>
          <p:cNvSpPr txBox="1"/>
          <p:nvPr/>
        </p:nvSpPr>
        <p:spPr>
          <a:xfrm>
            <a:off x="1130627" y="6092104"/>
            <a:ext cx="1963308" cy="461665"/>
          </a:xfrm>
          <a:prstGeom prst="rect">
            <a:avLst/>
          </a:prstGeom>
          <a:noFill/>
          <a:ln>
            <a:solidFill>
              <a:srgbClr val="7030A0"/>
            </a:solidFill>
          </a:ln>
        </p:spPr>
        <p:txBody>
          <a:bodyPr wrap="square" rtlCol="0">
            <a:spAutoFit/>
          </a:bodyPr>
          <a:lstStyle/>
          <a:p>
            <a:pPr marL="0" lvl="1"/>
            <a:r>
              <a:rPr lang="ja-JP" altLang="en-US" sz="2400" b="1" dirty="0" smtClean="0">
                <a:solidFill>
                  <a:srgbClr val="7030A0"/>
                </a:solidFill>
              </a:rPr>
              <a:t>アクセス不可</a:t>
            </a:r>
            <a:endParaRPr lang="en-US" altLang="ja-JP" sz="2400" b="1" dirty="0" smtClean="0">
              <a:solidFill>
                <a:srgbClr val="7030A0"/>
              </a:solidFill>
            </a:endParaRPr>
          </a:p>
        </p:txBody>
      </p:sp>
      <p:cxnSp>
        <p:nvCxnSpPr>
          <p:cNvPr id="285" name="直線コネクタ 284"/>
          <p:cNvCxnSpPr/>
          <p:nvPr/>
        </p:nvCxnSpPr>
        <p:spPr>
          <a:xfrm flipV="1">
            <a:off x="1152657" y="4724392"/>
            <a:ext cx="2285221" cy="136771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86" name="直線コネクタ 285"/>
          <p:cNvCxnSpPr/>
          <p:nvPr/>
        </p:nvCxnSpPr>
        <p:spPr>
          <a:xfrm flipV="1">
            <a:off x="3081929" y="4876792"/>
            <a:ext cx="508349" cy="122559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96" name="グループ化 95"/>
          <p:cNvGrpSpPr/>
          <p:nvPr/>
        </p:nvGrpSpPr>
        <p:grpSpPr>
          <a:xfrm>
            <a:off x="925306" y="1530774"/>
            <a:ext cx="7293388" cy="4825577"/>
            <a:chOff x="925306" y="1175181"/>
            <a:chExt cx="7293388" cy="4825577"/>
          </a:xfrm>
        </p:grpSpPr>
        <p:cxnSp>
          <p:nvCxnSpPr>
            <p:cNvPr id="97" name="直線コネクタ 96"/>
            <p:cNvCxnSpPr>
              <a:endCxn id="176" idx="0"/>
            </p:cNvCxnSpPr>
            <p:nvPr/>
          </p:nvCxnSpPr>
          <p:spPr>
            <a:xfrm flipH="1">
              <a:off x="3800408" y="3209377"/>
              <a:ext cx="299036" cy="2319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a:stCxn id="176" idx="3"/>
              <a:endCxn id="171" idx="1"/>
            </p:cNvCxnSpPr>
            <p:nvPr/>
          </p:nvCxnSpPr>
          <p:spPr>
            <a:xfrm>
              <a:off x="4369510" y="3620791"/>
              <a:ext cx="4620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a:endCxn id="171" idx="0"/>
            </p:cNvCxnSpPr>
            <p:nvPr/>
          </p:nvCxnSpPr>
          <p:spPr>
            <a:xfrm>
              <a:off x="5136580" y="3170241"/>
              <a:ext cx="264119" cy="2710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flipH="1">
              <a:off x="3506769" y="4093201"/>
              <a:ext cx="125746" cy="8524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テキスト ボックス 100"/>
            <p:cNvSpPr txBox="1"/>
            <p:nvPr/>
          </p:nvSpPr>
          <p:spPr>
            <a:xfrm>
              <a:off x="3571482" y="4656959"/>
              <a:ext cx="1409040" cy="369332"/>
            </a:xfrm>
            <a:prstGeom prst="rect">
              <a:avLst/>
            </a:prstGeom>
            <a:noFill/>
          </p:spPr>
          <p:txBody>
            <a:bodyPr wrap="none" rtlCol="0">
              <a:spAutoFit/>
            </a:bodyPr>
            <a:lstStyle/>
            <a:p>
              <a:r>
                <a:rPr lang="en-US" altLang="ja-JP" dirty="0" smtClean="0"/>
                <a:t>VM Manager</a:t>
              </a:r>
              <a:endParaRPr kumimoji="1" lang="ja-JP" altLang="en-US" dirty="0"/>
            </a:p>
          </p:txBody>
        </p:sp>
        <p:sp>
          <p:nvSpPr>
            <p:cNvPr id="102" name="テキスト ボックス 101"/>
            <p:cNvSpPr txBox="1"/>
            <p:nvPr/>
          </p:nvSpPr>
          <p:spPr>
            <a:xfrm>
              <a:off x="3855182" y="2540386"/>
              <a:ext cx="1662571" cy="369332"/>
            </a:xfrm>
            <a:prstGeom prst="rect">
              <a:avLst/>
            </a:prstGeom>
            <a:noFill/>
          </p:spPr>
          <p:txBody>
            <a:bodyPr wrap="none" rtlCol="0">
              <a:spAutoFit/>
            </a:bodyPr>
            <a:lstStyle/>
            <a:p>
              <a:r>
                <a:rPr lang="en-US" altLang="ja-JP" dirty="0" smtClean="0"/>
                <a:t>Switch Network</a:t>
              </a:r>
            </a:p>
          </p:txBody>
        </p:sp>
        <p:sp>
          <p:nvSpPr>
            <p:cNvPr id="103" name="テキスト ボックス 102"/>
            <p:cNvSpPr txBox="1"/>
            <p:nvPr/>
          </p:nvSpPr>
          <p:spPr>
            <a:xfrm>
              <a:off x="1196087" y="2784620"/>
              <a:ext cx="1436612" cy="369332"/>
            </a:xfrm>
            <a:prstGeom prst="rect">
              <a:avLst/>
            </a:prstGeom>
            <a:noFill/>
          </p:spPr>
          <p:txBody>
            <a:bodyPr wrap="none" rtlCol="0">
              <a:spAutoFit/>
            </a:bodyPr>
            <a:lstStyle/>
            <a:p>
              <a:r>
                <a:rPr lang="ja-JP" altLang="en-US" dirty="0" smtClean="0"/>
                <a:t>ユーザ端末</a:t>
              </a:r>
              <a:r>
                <a:rPr lang="en-US" altLang="ja-JP" dirty="0" smtClean="0"/>
                <a:t>1</a:t>
              </a:r>
            </a:p>
          </p:txBody>
        </p:sp>
        <p:sp>
          <p:nvSpPr>
            <p:cNvPr id="107" name="テキスト ボックス 106"/>
            <p:cNvSpPr txBox="1"/>
            <p:nvPr/>
          </p:nvSpPr>
          <p:spPr>
            <a:xfrm>
              <a:off x="6835848" y="2496317"/>
              <a:ext cx="1338828" cy="369332"/>
            </a:xfrm>
            <a:prstGeom prst="rect">
              <a:avLst/>
            </a:prstGeom>
            <a:noFill/>
          </p:spPr>
          <p:txBody>
            <a:bodyPr wrap="none" rtlCol="0">
              <a:spAutoFit/>
            </a:bodyPr>
            <a:lstStyle/>
            <a:p>
              <a:r>
                <a:rPr lang="ja-JP" altLang="en-US" dirty="0" smtClean="0"/>
                <a:t>管理用端末</a:t>
              </a:r>
              <a:endParaRPr lang="en-US" altLang="ja-JP" dirty="0" smtClean="0"/>
            </a:p>
          </p:txBody>
        </p:sp>
        <p:sp>
          <p:nvSpPr>
            <p:cNvPr id="108" name="円/楕円 107"/>
            <p:cNvSpPr/>
            <p:nvPr/>
          </p:nvSpPr>
          <p:spPr>
            <a:xfrm>
              <a:off x="6639851" y="3981301"/>
              <a:ext cx="1578843" cy="487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9"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6779" y="3188215"/>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36613" y="2874722"/>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1" name="図形グループ 122"/>
            <p:cNvGrpSpPr/>
            <p:nvPr/>
          </p:nvGrpSpPr>
          <p:grpSpPr>
            <a:xfrm>
              <a:off x="3231305" y="3441286"/>
              <a:ext cx="1138205" cy="359009"/>
              <a:chOff x="2832542" y="2161779"/>
              <a:chExt cx="1833091" cy="578187"/>
            </a:xfrm>
          </p:grpSpPr>
          <p:sp>
            <p:nvSpPr>
              <p:cNvPr id="172" name="角丸四角形 171"/>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3" name="角丸四角形 172"/>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角丸四角形 173"/>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5" name="角丸四角形 174"/>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フローチャート: 端子 175"/>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2" name="図形グループ 123"/>
            <p:cNvGrpSpPr/>
            <p:nvPr/>
          </p:nvGrpSpPr>
          <p:grpSpPr>
            <a:xfrm>
              <a:off x="4831596" y="3441286"/>
              <a:ext cx="1138205" cy="359009"/>
              <a:chOff x="2832542" y="2161779"/>
              <a:chExt cx="1833091" cy="578187"/>
            </a:xfrm>
          </p:grpSpPr>
          <p:sp>
            <p:nvSpPr>
              <p:cNvPr id="167" name="角丸四角形 166"/>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角丸四角形 167"/>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角丸四角形 168"/>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0" name="角丸四角形 169"/>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1" name="フローチャート: 端子 170"/>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3" name="図形グループ 124"/>
            <p:cNvGrpSpPr/>
            <p:nvPr/>
          </p:nvGrpSpPr>
          <p:grpSpPr>
            <a:xfrm>
              <a:off x="4046530" y="2878257"/>
              <a:ext cx="1138205" cy="359009"/>
              <a:chOff x="2832542" y="2161779"/>
              <a:chExt cx="1833091" cy="578187"/>
            </a:xfrm>
          </p:grpSpPr>
          <p:sp>
            <p:nvSpPr>
              <p:cNvPr id="162" name="角丸四角形 161"/>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角丸四角形 162"/>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角丸四角形 163"/>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角丸四角形 164"/>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フローチャート: 端子 165"/>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4" name="雲形吹き出し 113"/>
            <p:cNvSpPr/>
            <p:nvPr/>
          </p:nvSpPr>
          <p:spPr>
            <a:xfrm>
              <a:off x="2931562" y="2373829"/>
              <a:ext cx="3471652" cy="1872022"/>
            </a:xfrm>
            <a:prstGeom prst="cloudCallout">
              <a:avLst>
                <a:gd name="adj1" fmla="val -21683"/>
                <a:gd name="adj2" fmla="val 436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5" name="直線コネクタ 114"/>
            <p:cNvCxnSpPr/>
            <p:nvPr/>
          </p:nvCxnSpPr>
          <p:spPr>
            <a:xfrm>
              <a:off x="5681436" y="4004315"/>
              <a:ext cx="669972" cy="9428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6" name="角丸四角形 115"/>
            <p:cNvSpPr/>
            <p:nvPr/>
          </p:nvSpPr>
          <p:spPr>
            <a:xfrm>
              <a:off x="929045" y="4199270"/>
              <a:ext cx="1441723" cy="10002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角丸四角形 116"/>
            <p:cNvSpPr/>
            <p:nvPr/>
          </p:nvSpPr>
          <p:spPr>
            <a:xfrm>
              <a:off x="998273" y="4290284"/>
              <a:ext cx="1141652"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テキスト ボックス 117"/>
            <p:cNvSpPr txBox="1"/>
            <p:nvPr/>
          </p:nvSpPr>
          <p:spPr>
            <a:xfrm>
              <a:off x="925306" y="4260825"/>
              <a:ext cx="1272528" cy="369332"/>
            </a:xfrm>
            <a:prstGeom prst="rect">
              <a:avLst/>
            </a:prstGeom>
            <a:noFill/>
          </p:spPr>
          <p:txBody>
            <a:bodyPr wrap="none" rtlCol="0">
              <a:spAutoFit/>
            </a:bodyPr>
            <a:lstStyle/>
            <a:p>
              <a:r>
                <a:rPr kumimoji="1" lang="en-US" altLang="ja-JP" dirty="0" smtClean="0"/>
                <a:t>Web Server</a:t>
              </a:r>
              <a:endParaRPr kumimoji="1" lang="ja-JP" altLang="en-US" dirty="0"/>
            </a:p>
          </p:txBody>
        </p:sp>
        <p:sp>
          <p:nvSpPr>
            <p:cNvPr id="119" name="角丸四角形 118"/>
            <p:cNvSpPr/>
            <p:nvPr/>
          </p:nvSpPr>
          <p:spPr>
            <a:xfrm>
              <a:off x="1024040" y="4758102"/>
              <a:ext cx="1110829"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テキスト ボックス 119"/>
            <p:cNvSpPr txBox="1"/>
            <p:nvPr/>
          </p:nvSpPr>
          <p:spPr>
            <a:xfrm>
              <a:off x="1135631" y="4714109"/>
              <a:ext cx="875561" cy="369332"/>
            </a:xfrm>
            <a:prstGeom prst="rect">
              <a:avLst/>
            </a:prstGeom>
            <a:noFill/>
          </p:spPr>
          <p:txBody>
            <a:bodyPr wrap="none" rtlCol="0">
              <a:spAutoFit/>
            </a:bodyPr>
            <a:lstStyle/>
            <a:p>
              <a:r>
                <a:rPr kumimoji="1" lang="en-US" altLang="ja-JP" dirty="0" smtClean="0"/>
                <a:t>IP </a:t>
              </a:r>
              <a:r>
                <a:rPr kumimoji="1" lang="ja-JP" altLang="en-US" dirty="0" smtClean="0"/>
                <a:t>管理</a:t>
              </a:r>
              <a:endParaRPr kumimoji="1" lang="ja-JP" altLang="en-US" dirty="0"/>
            </a:p>
          </p:txBody>
        </p:sp>
        <p:sp>
          <p:nvSpPr>
            <p:cNvPr id="121" name="テキスト ボックス 120"/>
            <p:cNvSpPr txBox="1"/>
            <p:nvPr/>
          </p:nvSpPr>
          <p:spPr>
            <a:xfrm>
              <a:off x="6434911" y="4684355"/>
              <a:ext cx="1409040" cy="369332"/>
            </a:xfrm>
            <a:prstGeom prst="rect">
              <a:avLst/>
            </a:prstGeom>
            <a:noFill/>
          </p:spPr>
          <p:txBody>
            <a:bodyPr wrap="none" rtlCol="0">
              <a:spAutoFit/>
            </a:bodyPr>
            <a:lstStyle/>
            <a:p>
              <a:r>
                <a:rPr lang="en-US" altLang="ja-JP" dirty="0" smtClean="0"/>
                <a:t>VM Manager</a:t>
              </a:r>
              <a:endParaRPr kumimoji="1" lang="ja-JP" altLang="en-US" dirty="0"/>
            </a:p>
          </p:txBody>
        </p:sp>
        <p:cxnSp>
          <p:nvCxnSpPr>
            <p:cNvPr id="122" name="直線コネクタ 121"/>
            <p:cNvCxnSpPr/>
            <p:nvPr/>
          </p:nvCxnSpPr>
          <p:spPr>
            <a:xfrm flipH="1">
              <a:off x="2360744" y="3829366"/>
              <a:ext cx="723942" cy="478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3" name="図形グループ 138"/>
            <p:cNvGrpSpPr/>
            <p:nvPr/>
          </p:nvGrpSpPr>
          <p:grpSpPr>
            <a:xfrm>
              <a:off x="3021765" y="4947139"/>
              <a:ext cx="1614847" cy="1053619"/>
              <a:chOff x="491908" y="5075816"/>
              <a:chExt cx="1953965" cy="1274879"/>
            </a:xfrm>
          </p:grpSpPr>
          <p:sp>
            <p:nvSpPr>
              <p:cNvPr id="151" name="角丸四角形 150"/>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2" name="直線コネクタ 151"/>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sp>
            <p:nvSpPr>
              <p:cNvPr id="153" name="正方形/長方形 152"/>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正方形/長方形 153"/>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テキスト ボックス 154"/>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156" name="テキスト ボックス 155"/>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157" name="図形グループ 169"/>
              <p:cNvGrpSpPr/>
              <p:nvPr/>
            </p:nvGrpSpPr>
            <p:grpSpPr>
              <a:xfrm>
                <a:off x="869743" y="5648682"/>
                <a:ext cx="781646" cy="457251"/>
                <a:chOff x="3578431" y="4446711"/>
                <a:chExt cx="1523207" cy="891053"/>
              </a:xfrm>
            </p:grpSpPr>
            <p:sp>
              <p:nvSpPr>
                <p:cNvPr id="158" name="角丸四角形 157"/>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9" name="直線コネクタ 158"/>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60" name="角丸四角形 159"/>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1" name="直線コネクタ 160"/>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24" name="カギ線コネクタ 123"/>
            <p:cNvCxnSpPr/>
            <p:nvPr/>
          </p:nvCxnSpPr>
          <p:spPr>
            <a:xfrm rot="5400000" flipH="1" flipV="1">
              <a:off x="2506373" y="4485057"/>
              <a:ext cx="1460810" cy="43002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5" name="図形グループ 140"/>
            <p:cNvGrpSpPr/>
            <p:nvPr/>
          </p:nvGrpSpPr>
          <p:grpSpPr>
            <a:xfrm>
              <a:off x="5874896" y="4947139"/>
              <a:ext cx="1614847" cy="1053619"/>
              <a:chOff x="491908" y="5075816"/>
              <a:chExt cx="1953965" cy="1274879"/>
            </a:xfrm>
          </p:grpSpPr>
          <p:sp>
            <p:nvSpPr>
              <p:cNvPr id="135" name="角丸四角形 134"/>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コネクタ 135"/>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137" name="図形グループ 146"/>
              <p:cNvGrpSpPr/>
              <p:nvPr/>
            </p:nvGrpSpPr>
            <p:grpSpPr>
              <a:xfrm rot="10800000">
                <a:off x="1057315" y="5205088"/>
                <a:ext cx="781646" cy="457251"/>
                <a:chOff x="3578431" y="4446711"/>
                <a:chExt cx="1523207" cy="891053"/>
              </a:xfrm>
            </p:grpSpPr>
            <p:sp>
              <p:nvSpPr>
                <p:cNvPr id="147" name="角丸四角形 146"/>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8" name="直線コネクタ 147"/>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49" name="角丸四角形 148"/>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0" name="直線コネクタ 149"/>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8" name="正方形/長方形 137"/>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正方形/長方形 138"/>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テキスト ボックス 139"/>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141" name="テキスト ボックス 140"/>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142" name="図形グループ 152"/>
              <p:cNvGrpSpPr/>
              <p:nvPr/>
            </p:nvGrpSpPr>
            <p:grpSpPr>
              <a:xfrm>
                <a:off x="869743" y="5648682"/>
                <a:ext cx="781646" cy="457251"/>
                <a:chOff x="3578431" y="4446711"/>
                <a:chExt cx="1523207" cy="891053"/>
              </a:xfrm>
            </p:grpSpPr>
            <p:sp>
              <p:nvSpPr>
                <p:cNvPr id="143" name="角丸四角形 142"/>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4" name="直線コネクタ 143"/>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45" name="角丸四角形 144"/>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6" name="直線コネクタ 145"/>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26" name="カギ線コネクタ 125"/>
            <p:cNvCxnSpPr/>
            <p:nvPr/>
          </p:nvCxnSpPr>
          <p:spPr>
            <a:xfrm rot="16200000" flipV="1">
              <a:off x="4822101" y="4377679"/>
              <a:ext cx="1231205" cy="87438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7" name="テキスト ボックス 126"/>
            <p:cNvSpPr txBox="1"/>
            <p:nvPr/>
          </p:nvSpPr>
          <p:spPr>
            <a:xfrm>
              <a:off x="6838449" y="4039217"/>
              <a:ext cx="1126206" cy="369332"/>
            </a:xfrm>
            <a:prstGeom prst="rect">
              <a:avLst/>
            </a:prstGeom>
            <a:noFill/>
          </p:spPr>
          <p:txBody>
            <a:bodyPr wrap="none" rtlCol="0">
              <a:spAutoFit/>
            </a:bodyPr>
            <a:lstStyle/>
            <a:p>
              <a:r>
                <a:rPr lang="en-US" altLang="ja-JP" dirty="0" smtClean="0"/>
                <a:t>Controller</a:t>
              </a:r>
              <a:endParaRPr kumimoji="1" lang="ja-JP" altLang="en-US" dirty="0"/>
            </a:p>
          </p:txBody>
        </p:sp>
        <p:cxnSp>
          <p:nvCxnSpPr>
            <p:cNvPr id="128" name="直線コネクタ 127"/>
            <p:cNvCxnSpPr>
              <a:stCxn id="109" idx="3"/>
            </p:cNvCxnSpPr>
            <p:nvPr/>
          </p:nvCxnSpPr>
          <p:spPr>
            <a:xfrm>
              <a:off x="2152481" y="3494564"/>
              <a:ext cx="869283" cy="1315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a:endCxn id="114" idx="2"/>
            </p:cNvCxnSpPr>
            <p:nvPr/>
          </p:nvCxnSpPr>
          <p:spPr>
            <a:xfrm flipH="1">
              <a:off x="6400321" y="3281500"/>
              <a:ext cx="769963" cy="283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flipH="1" flipV="1">
              <a:off x="6158105" y="3625708"/>
              <a:ext cx="747684" cy="4073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p:nvPr/>
          </p:nvCxnSpPr>
          <p:spPr>
            <a:xfrm flipH="1" flipV="1">
              <a:off x="6059051" y="3710002"/>
              <a:ext cx="725577" cy="38430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32"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2889" y="1480013"/>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 name="テキスト ボックス 132"/>
            <p:cNvSpPr txBox="1"/>
            <p:nvPr/>
          </p:nvSpPr>
          <p:spPr>
            <a:xfrm>
              <a:off x="6479635" y="1175181"/>
              <a:ext cx="1436612" cy="369332"/>
            </a:xfrm>
            <a:prstGeom prst="rect">
              <a:avLst/>
            </a:prstGeom>
            <a:noFill/>
          </p:spPr>
          <p:txBody>
            <a:bodyPr wrap="none" rtlCol="0">
              <a:spAutoFit/>
            </a:bodyPr>
            <a:lstStyle/>
            <a:p>
              <a:r>
                <a:rPr lang="ja-JP" altLang="en-US" dirty="0" smtClean="0"/>
                <a:t>ユーザ端末</a:t>
              </a:r>
              <a:r>
                <a:rPr lang="en-US" altLang="ja-JP" dirty="0" smtClean="0"/>
                <a:t>2</a:t>
              </a:r>
            </a:p>
          </p:txBody>
        </p:sp>
        <p:cxnSp>
          <p:nvCxnSpPr>
            <p:cNvPr id="134" name="直線コネクタ 133"/>
            <p:cNvCxnSpPr/>
            <p:nvPr/>
          </p:nvCxnSpPr>
          <p:spPr>
            <a:xfrm flipH="1">
              <a:off x="5969802" y="2061600"/>
              <a:ext cx="750764" cy="4575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8" name="円/楕円 177"/>
          <p:cNvSpPr/>
          <p:nvPr/>
        </p:nvSpPr>
        <p:spPr>
          <a:xfrm rot="16509744">
            <a:off x="3529199" y="5172369"/>
            <a:ext cx="545815" cy="764252"/>
          </a:xfrm>
          <a:prstGeom prst="ellipse">
            <a:avLst/>
          </a:prstGeom>
          <a:solidFill>
            <a:srgbClr val="FF00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9" name="角丸四角形 178"/>
          <p:cNvSpPr/>
          <p:nvPr/>
        </p:nvSpPr>
        <p:spPr>
          <a:xfrm rot="10800000">
            <a:off x="3846215" y="5422410"/>
            <a:ext cx="267595" cy="25131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角丸四角形 179"/>
          <p:cNvSpPr/>
          <p:nvPr/>
        </p:nvSpPr>
        <p:spPr>
          <a:xfrm rot="10800000">
            <a:off x="3467824" y="5422410"/>
            <a:ext cx="267595" cy="25131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1" name="直線コネクタ 180"/>
          <p:cNvCxnSpPr/>
          <p:nvPr/>
        </p:nvCxnSpPr>
        <p:spPr>
          <a:xfrm flipV="1">
            <a:off x="3601772" y="5656547"/>
            <a:ext cx="0" cy="126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a:xfrm flipV="1">
            <a:off x="3980012" y="5656547"/>
            <a:ext cx="0" cy="126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flipH="1">
            <a:off x="5969801" y="2436148"/>
            <a:ext cx="722892" cy="428006"/>
          </a:xfrm>
          <a:prstGeom prst="line">
            <a:avLst/>
          </a:prstGeom>
          <a:ln w="635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5" name="カギ線コネクタ 184"/>
          <p:cNvCxnSpPr/>
          <p:nvPr/>
        </p:nvCxnSpPr>
        <p:spPr>
          <a:xfrm rot="5400000" flipH="1" flipV="1">
            <a:off x="2506698" y="4824934"/>
            <a:ext cx="1460810" cy="430027"/>
          </a:xfrm>
          <a:prstGeom prst="bentConnector3">
            <a:avLst>
              <a:gd name="adj1" fmla="val 50000"/>
            </a:avLst>
          </a:prstGeom>
          <a:ln w="63500">
            <a:solidFill>
              <a:srgbClr val="7030A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乗算記号 9"/>
          <p:cNvSpPr/>
          <p:nvPr/>
        </p:nvSpPr>
        <p:spPr>
          <a:xfrm>
            <a:off x="2565023" y="4538609"/>
            <a:ext cx="921759" cy="953627"/>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53979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 </a:t>
            </a:r>
            <a:r>
              <a:rPr kumimoji="1" lang="ja-JP" altLang="en-US" dirty="0" smtClean="0"/>
              <a:t>独自機能（故障スイッチ回避）</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pPr marL="0" indent="0">
              <a:buNone/>
            </a:pPr>
            <a:r>
              <a:rPr lang="ja-JP" altLang="en-US" b="1" dirty="0" smtClean="0"/>
              <a:t>背景</a:t>
            </a:r>
            <a:endParaRPr lang="ja-JP" altLang="en-US" b="1" dirty="0"/>
          </a:p>
          <a:p>
            <a:r>
              <a:rPr lang="ja-JP" altLang="en-US" dirty="0" smtClean="0"/>
              <a:t>スイッチは</a:t>
            </a:r>
            <a:r>
              <a:rPr lang="ja-JP" altLang="en-US" dirty="0"/>
              <a:t>経年</a:t>
            </a:r>
            <a:r>
              <a:rPr lang="ja-JP" altLang="en-US" dirty="0" smtClean="0"/>
              <a:t>劣化でパフォーマンスが低下する</a:t>
            </a:r>
            <a:endParaRPr lang="ja-JP" altLang="en-US" dirty="0"/>
          </a:p>
          <a:p>
            <a:r>
              <a:rPr lang="ja-JP" altLang="en-US" dirty="0"/>
              <a:t>パフォーマンス</a:t>
            </a:r>
            <a:r>
              <a:rPr lang="ja-JP" altLang="en-US" dirty="0" smtClean="0"/>
              <a:t>が</a:t>
            </a:r>
            <a:r>
              <a:rPr lang="ja-JP" altLang="en-US" dirty="0"/>
              <a:t>低下</a:t>
            </a:r>
            <a:r>
              <a:rPr lang="ja-JP" altLang="en-US" dirty="0" smtClean="0"/>
              <a:t>したスイッチを使用し続けるとネットワーク全体の通信品質が低下する</a:t>
            </a:r>
            <a:endParaRPr lang="ja-JP" altLang="en-US" dirty="0"/>
          </a:p>
          <a:p>
            <a:r>
              <a:rPr lang="ja-JP" altLang="en-US" dirty="0" smtClean="0"/>
              <a:t>スイッチ</a:t>
            </a:r>
            <a:r>
              <a:rPr lang="ja-JP" altLang="en-US" dirty="0"/>
              <a:t>を直したり新しい</a:t>
            </a:r>
            <a:r>
              <a:rPr lang="ja-JP" altLang="en-US" dirty="0" smtClean="0"/>
              <a:t>ものに交換</a:t>
            </a:r>
            <a:r>
              <a:rPr lang="ja-JP" altLang="en-US" dirty="0"/>
              <a:t>できない</a:t>
            </a:r>
          </a:p>
          <a:p>
            <a:pPr marL="0" indent="0">
              <a:buNone/>
            </a:pPr>
            <a:r>
              <a:rPr lang="ja-JP" altLang="en-US" b="1" dirty="0"/>
              <a:t>目的</a:t>
            </a:r>
            <a:r>
              <a:rPr lang="ja-JP" altLang="en-US" dirty="0"/>
              <a:t> </a:t>
            </a:r>
          </a:p>
          <a:p>
            <a:r>
              <a:rPr lang="ja-JP" altLang="en-US" dirty="0"/>
              <a:t>パフォーマンスの低下したスイッチを検出し，パス計算時に除外することで</a:t>
            </a:r>
            <a:r>
              <a:rPr lang="ja-JP" altLang="en-US" dirty="0" smtClean="0"/>
              <a:t>ネットワークの通信品質低下を軽減する</a:t>
            </a:r>
            <a:endParaRPr lang="en-US" altLang="ja-JP" dirty="0" smtClean="0"/>
          </a:p>
          <a:p>
            <a:r>
              <a:rPr lang="ja-JP" altLang="en-US" dirty="0"/>
              <a:t>パフォーマンスの低下した</a:t>
            </a:r>
            <a:r>
              <a:rPr lang="ja-JP" altLang="en-US" dirty="0" smtClean="0"/>
              <a:t>スイッチを使用しないことで修理や交換を可能にする</a:t>
            </a:r>
            <a:endParaRPr lang="en-US" altLang="ja-JP" dirty="0" smtClean="0"/>
          </a:p>
          <a:p>
            <a:pPr marL="0" indent="0">
              <a:buNone/>
            </a:pPr>
            <a:r>
              <a:rPr lang="ja-JP" altLang="en-US" b="1" dirty="0"/>
              <a:t>手法</a:t>
            </a:r>
            <a:endParaRPr lang="en-US" altLang="ja-JP" b="1" dirty="0"/>
          </a:p>
          <a:p>
            <a:r>
              <a:rPr kumimoji="1" lang="ja-JP" altLang="en-US" dirty="0" smtClean="0"/>
              <a:t>コントローラは各スイッチ</a:t>
            </a:r>
            <a:r>
              <a:rPr kumimoji="1" lang="ja-JP" altLang="en-US" dirty="0" smtClean="0"/>
              <a:t>に送受信</a:t>
            </a:r>
            <a:r>
              <a:rPr kumimoji="1" lang="ja-JP" altLang="en-US" dirty="0" smtClean="0"/>
              <a:t>パケット数情報を定期的に</a:t>
            </a:r>
            <a:r>
              <a:rPr lang="ja-JP" altLang="en-US" dirty="0" smtClean="0"/>
              <a:t>要求</a:t>
            </a:r>
            <a:endParaRPr lang="en-US" altLang="ja-JP" dirty="0"/>
          </a:p>
          <a:p>
            <a:r>
              <a:rPr kumimoji="1" lang="ja-JP" altLang="en-US" dirty="0" smtClean="0"/>
              <a:t>パフォーマンスが低下したスイッチ</a:t>
            </a:r>
            <a:r>
              <a:rPr kumimoji="1" lang="ja-JP" altLang="en-US" dirty="0" smtClean="0"/>
              <a:t>をパス</a:t>
            </a:r>
            <a:r>
              <a:rPr kumimoji="1" lang="ja-JP" altLang="en-US" dirty="0" smtClean="0"/>
              <a:t>計算時に除外</a:t>
            </a:r>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24</a:t>
            </a:fld>
            <a:endParaRPr kumimoji="1" lang="ja-JP" altLang="en-US"/>
          </a:p>
        </p:txBody>
      </p:sp>
    </p:spTree>
    <p:extLst>
      <p:ext uri="{BB962C8B-B14F-4D97-AF65-F5344CB8AC3E}">
        <p14:creationId xmlns:p14="http://schemas.microsoft.com/office/powerpoint/2010/main" val="17491468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6090" y="365126"/>
            <a:ext cx="8515350" cy="1325563"/>
          </a:xfrm>
        </p:spPr>
        <p:txBody>
          <a:bodyPr/>
          <a:lstStyle/>
          <a:p>
            <a:r>
              <a:rPr kumimoji="1" lang="en-US" altLang="ja-JP" dirty="0" smtClean="0"/>
              <a:t>3.1 </a:t>
            </a:r>
            <a:r>
              <a:rPr kumimoji="1" lang="ja-JP" altLang="en-US" dirty="0" smtClean="0"/>
              <a:t>コントローラのスイッチ故障検知</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847850"/>
                <a:ext cx="7886700" cy="4873625"/>
              </a:xfrm>
            </p:spPr>
            <p:txBody>
              <a:bodyPr>
                <a:normAutofit/>
              </a:bodyPr>
              <a:lstStyle/>
              <a:p>
                <a:pPr marL="514350" indent="-514350">
                  <a:buFont typeface="+mj-lt"/>
                  <a:buAutoNum type="arabicPeriod"/>
                </a:pPr>
                <a:r>
                  <a:rPr kumimoji="1" lang="ja-JP" altLang="en-US" dirty="0" smtClean="0"/>
                  <a:t>コントローラが定期的に，</a:t>
                </a:r>
                <a:r>
                  <a:rPr kumimoji="1" lang="en-US" altLang="ja-JP" dirty="0" smtClean="0"/>
                  <a:t/>
                </a:r>
                <a:br>
                  <a:rPr kumimoji="1" lang="en-US" altLang="ja-JP" dirty="0" smtClean="0"/>
                </a:br>
                <a:r>
                  <a:rPr kumimoji="1" lang="ja-JP" altLang="en-US" dirty="0" smtClean="0"/>
                  <a:t>各スイッチに</a:t>
                </a:r>
                <a:r>
                  <a:rPr lang="ja-JP" altLang="en-US" dirty="0"/>
                  <a:t>以下</a:t>
                </a:r>
                <a:r>
                  <a:rPr lang="ja-JP" altLang="en-US" dirty="0" smtClean="0"/>
                  <a:t>の</a:t>
                </a:r>
                <a:r>
                  <a:rPr lang="ja-JP" altLang="en-US" dirty="0"/>
                  <a:t>エントリ</a:t>
                </a:r>
                <a:r>
                  <a:rPr kumimoji="1" lang="ja-JP" altLang="en-US" dirty="0" smtClean="0"/>
                  <a:t>を要求</a:t>
                </a:r>
                <a:endParaRPr kumimoji="1" lang="en-US" altLang="ja-JP" dirty="0" smtClean="0"/>
              </a:p>
              <a:p>
                <a:pPr marL="457200" lvl="1" indent="0">
                  <a:buNone/>
                </a:pPr>
                <a:r>
                  <a:rPr lang="ja-JP" altLang="en-US" dirty="0" smtClean="0"/>
                  <a:t>受信パケット数：</a:t>
                </a:r>
                <a14:m>
                  <m:oMath xmlns:m="http://schemas.openxmlformats.org/officeDocument/2006/math">
                    <m:sSub>
                      <m:sSubPr>
                        <m:ctrlPr>
                          <a:rPr lang="en-US" altLang="ja-JP" i="1" smtClean="0">
                            <a:latin typeface="Cambria Math"/>
                          </a:rPr>
                        </m:ctrlPr>
                      </m:sSubPr>
                      <m:e>
                        <m:r>
                          <a:rPr lang="en-US" altLang="ja-JP" b="0" i="1" smtClean="0">
                            <a:latin typeface="Cambria Math"/>
                          </a:rPr>
                          <m:t>𝑅</m:t>
                        </m:r>
                      </m:e>
                      <m:sub>
                        <m:r>
                          <a:rPr lang="en-US" altLang="ja-JP" b="0" i="1" smtClean="0">
                            <a:latin typeface="Cambria Math"/>
                          </a:rPr>
                          <m:t>𝑖</m:t>
                        </m:r>
                      </m:sub>
                    </m:sSub>
                  </m:oMath>
                </a14:m>
                <a:endParaRPr lang="en-US" altLang="ja-JP" dirty="0" smtClean="0"/>
              </a:p>
              <a:p>
                <a:pPr marL="457200" lvl="1" indent="0">
                  <a:buNone/>
                </a:pPr>
                <a:r>
                  <a:rPr lang="ja-JP" altLang="en-US" dirty="0"/>
                  <a:t>転送</a:t>
                </a:r>
                <a:r>
                  <a:rPr lang="ja-JP" altLang="en-US" dirty="0" smtClean="0"/>
                  <a:t>パケット数：</a:t>
                </a:r>
                <a14:m>
                  <m:oMath xmlns:m="http://schemas.openxmlformats.org/officeDocument/2006/math">
                    <m:sSub>
                      <m:sSubPr>
                        <m:ctrlPr>
                          <a:rPr lang="en-US" altLang="ja-JP" i="1">
                            <a:latin typeface="Cambria Math"/>
                          </a:rPr>
                        </m:ctrlPr>
                      </m:sSubPr>
                      <m:e>
                        <m:r>
                          <a:rPr lang="en-US" altLang="ja-JP" b="0" i="1" smtClean="0">
                            <a:latin typeface="Cambria Math"/>
                          </a:rPr>
                          <m:t>𝐹</m:t>
                        </m:r>
                      </m:e>
                      <m:sub>
                        <m:r>
                          <a:rPr lang="en-US" altLang="ja-JP" b="0" i="1" smtClean="0">
                            <a:latin typeface="Cambria Math"/>
                          </a:rPr>
                          <m:t>𝑖</m:t>
                        </m:r>
                      </m:sub>
                    </m:sSub>
                  </m:oMath>
                </a14:m>
                <a:endParaRPr kumimoji="1" lang="en-US" altLang="ja-JP" dirty="0" smtClean="0"/>
              </a:p>
              <a:p>
                <a:pPr marL="514350" indent="-514350">
                  <a:buFont typeface="+mj-lt"/>
                  <a:buAutoNum type="arabicPeriod"/>
                </a:pPr>
                <a:r>
                  <a:rPr kumimoji="1" lang="en-US" altLang="ja-JP" dirty="0" smtClean="0"/>
                  <a:t>DPID</a:t>
                </a:r>
                <a:r>
                  <a:rPr kumimoji="1" lang="ja-JP" altLang="en-US" dirty="0" smtClean="0"/>
                  <a:t>ごとに以下の指標を計算</a:t>
                </a:r>
                <a:endParaRPr kumimoji="1" lang="en-US" altLang="ja-JP" dirty="0" smtClean="0"/>
              </a:p>
              <a:p>
                <a:pPr marL="514350" indent="-514350">
                  <a:buFont typeface="+mj-lt"/>
                  <a:buAutoNum type="arabicPeriod"/>
                </a:pPr>
                <a:endParaRPr kumimoji="1" lang="en-US" altLang="ja-JP" sz="900" dirty="0" smtClean="0"/>
              </a:p>
              <a:p>
                <a:pPr marL="457200" lvl="1" indent="0" algn="ctr">
                  <a:buNone/>
                </a:pPr>
                <a14:m>
                  <m:oMath xmlns:m="http://schemas.openxmlformats.org/officeDocument/2006/math">
                    <m:sSub>
                      <m:sSubPr>
                        <m:ctrlPr>
                          <a:rPr kumimoji="1" lang="en-US" altLang="ja-JP" i="1" smtClean="0">
                            <a:solidFill>
                              <a:srgbClr val="FF0000"/>
                            </a:solidFill>
                            <a:latin typeface="Cambria Math"/>
                          </a:rPr>
                        </m:ctrlPr>
                      </m:sSubPr>
                      <m:e>
                        <m:r>
                          <a:rPr kumimoji="1" lang="en-US" altLang="ja-JP" b="0" i="1" smtClean="0">
                            <a:solidFill>
                              <a:srgbClr val="FF0000"/>
                            </a:solidFill>
                            <a:latin typeface="Cambria Math"/>
                          </a:rPr>
                          <m:t>𝑟</m:t>
                        </m:r>
                      </m:e>
                      <m:sub>
                        <m:r>
                          <a:rPr kumimoji="1" lang="en-US" altLang="ja-JP" b="0" i="1" smtClean="0">
                            <a:solidFill>
                              <a:srgbClr val="FF0000"/>
                            </a:solidFill>
                            <a:latin typeface="Cambria Math"/>
                          </a:rPr>
                          <m:t>𝑖</m:t>
                        </m:r>
                      </m:sub>
                    </m:sSub>
                    <m:r>
                      <a:rPr kumimoji="1" lang="en-US" altLang="ja-JP" b="0" i="1" smtClean="0">
                        <a:solidFill>
                          <a:srgbClr val="FF0000"/>
                        </a:solidFill>
                        <a:latin typeface="Cambria Math"/>
                      </a:rPr>
                      <m:t>=</m:t>
                    </m:r>
                  </m:oMath>
                </a14:m>
                <a:r>
                  <a:rPr kumimoji="1" lang="ja-JP" altLang="en-US" dirty="0" smtClean="0">
                    <a:solidFill>
                      <a:srgbClr val="FF0000"/>
                    </a:solidFill>
                  </a:rPr>
                  <a:t> </a:t>
                </a:r>
                <a14:m>
                  <m:oMath xmlns:m="http://schemas.openxmlformats.org/officeDocument/2006/math">
                    <m:f>
                      <m:fPr>
                        <m:ctrlPr>
                          <a:rPr kumimoji="1" lang="en-US" altLang="ja-JP" sz="3200" i="1" smtClean="0">
                            <a:solidFill>
                              <a:srgbClr val="FF0000"/>
                            </a:solidFill>
                            <a:latin typeface="Cambria Math"/>
                          </a:rPr>
                        </m:ctrlPr>
                      </m:fPr>
                      <m:num>
                        <m:sSub>
                          <m:sSubPr>
                            <m:ctrlPr>
                              <a:rPr kumimoji="1" lang="en-US" altLang="ja-JP" sz="3200" i="1" smtClean="0">
                                <a:solidFill>
                                  <a:srgbClr val="FF0000"/>
                                </a:solidFill>
                                <a:latin typeface="Cambria Math"/>
                              </a:rPr>
                            </m:ctrlPr>
                          </m:sSubPr>
                          <m:e>
                            <m:r>
                              <a:rPr kumimoji="1" lang="en-US" altLang="ja-JP" sz="3200" b="0" i="1" smtClean="0">
                                <a:solidFill>
                                  <a:srgbClr val="FF0000"/>
                                </a:solidFill>
                                <a:latin typeface="Cambria Math"/>
                              </a:rPr>
                              <m:t>𝐹</m:t>
                            </m:r>
                          </m:e>
                          <m:sub>
                            <m:r>
                              <a:rPr kumimoji="1" lang="en-US" altLang="ja-JP" sz="3200" b="0" i="1" smtClean="0">
                                <a:solidFill>
                                  <a:srgbClr val="FF0000"/>
                                </a:solidFill>
                                <a:latin typeface="Cambria Math"/>
                              </a:rPr>
                              <m:t>𝑖</m:t>
                            </m:r>
                          </m:sub>
                        </m:sSub>
                        <m:r>
                          <a:rPr kumimoji="1" lang="en-US" altLang="ja-JP" sz="3200" b="0" i="1" smtClean="0">
                            <a:solidFill>
                              <a:srgbClr val="FF0000"/>
                            </a:solidFill>
                            <a:latin typeface="Cambria Math"/>
                          </a:rPr>
                          <m:t> −</m:t>
                        </m:r>
                        <m:sSub>
                          <m:sSubPr>
                            <m:ctrlPr>
                              <a:rPr lang="en-US" altLang="ja-JP" sz="3200" i="1">
                                <a:solidFill>
                                  <a:srgbClr val="FF0000"/>
                                </a:solidFill>
                                <a:latin typeface="Cambria Math"/>
                              </a:rPr>
                            </m:ctrlPr>
                          </m:sSubPr>
                          <m:e>
                            <m:r>
                              <a:rPr lang="en-US" altLang="ja-JP" sz="3200" b="0" i="1" smtClean="0">
                                <a:solidFill>
                                  <a:srgbClr val="FF0000"/>
                                </a:solidFill>
                                <a:latin typeface="Cambria Math"/>
                              </a:rPr>
                              <m:t>𝐹</m:t>
                            </m:r>
                          </m:e>
                          <m:sub>
                            <m:r>
                              <a:rPr lang="en-US" altLang="ja-JP" sz="3200" i="1">
                                <a:solidFill>
                                  <a:srgbClr val="FF0000"/>
                                </a:solidFill>
                                <a:latin typeface="Cambria Math"/>
                              </a:rPr>
                              <m:t>𝑖</m:t>
                            </m:r>
                            <m:r>
                              <a:rPr lang="en-US" altLang="ja-JP" sz="3200" b="0" i="1" smtClean="0">
                                <a:solidFill>
                                  <a:srgbClr val="FF0000"/>
                                </a:solidFill>
                                <a:latin typeface="Cambria Math"/>
                              </a:rPr>
                              <m:t>−1</m:t>
                            </m:r>
                          </m:sub>
                        </m:sSub>
                      </m:num>
                      <m:den>
                        <m:sSub>
                          <m:sSubPr>
                            <m:ctrlPr>
                              <a:rPr lang="en-US" altLang="ja-JP" sz="3200" i="1">
                                <a:solidFill>
                                  <a:srgbClr val="FF0000"/>
                                </a:solidFill>
                                <a:latin typeface="Cambria Math"/>
                              </a:rPr>
                            </m:ctrlPr>
                          </m:sSubPr>
                          <m:e>
                            <m:r>
                              <a:rPr lang="en-US" altLang="ja-JP" sz="3200" b="0" i="1" smtClean="0">
                                <a:solidFill>
                                  <a:srgbClr val="FF0000"/>
                                </a:solidFill>
                                <a:latin typeface="Cambria Math"/>
                              </a:rPr>
                              <m:t>𝑅</m:t>
                            </m:r>
                          </m:e>
                          <m:sub>
                            <m:r>
                              <a:rPr lang="en-US" altLang="ja-JP" sz="3200" i="1">
                                <a:solidFill>
                                  <a:srgbClr val="FF0000"/>
                                </a:solidFill>
                                <a:latin typeface="Cambria Math"/>
                              </a:rPr>
                              <m:t>𝑖</m:t>
                            </m:r>
                          </m:sub>
                        </m:sSub>
                        <m:r>
                          <a:rPr lang="en-US" altLang="ja-JP" sz="3200" i="1">
                            <a:solidFill>
                              <a:srgbClr val="FF0000"/>
                            </a:solidFill>
                            <a:latin typeface="Cambria Math"/>
                          </a:rPr>
                          <m:t> −</m:t>
                        </m:r>
                        <m:sSub>
                          <m:sSubPr>
                            <m:ctrlPr>
                              <a:rPr lang="en-US" altLang="ja-JP" sz="3200" i="1">
                                <a:solidFill>
                                  <a:srgbClr val="FF0000"/>
                                </a:solidFill>
                                <a:latin typeface="Cambria Math"/>
                              </a:rPr>
                            </m:ctrlPr>
                          </m:sSubPr>
                          <m:e>
                            <m:r>
                              <a:rPr lang="en-US" altLang="ja-JP" sz="3200" b="0" i="1" smtClean="0">
                                <a:solidFill>
                                  <a:srgbClr val="FF0000"/>
                                </a:solidFill>
                                <a:latin typeface="Cambria Math"/>
                              </a:rPr>
                              <m:t>𝑅</m:t>
                            </m:r>
                          </m:e>
                          <m:sub>
                            <m:r>
                              <a:rPr lang="en-US" altLang="ja-JP" sz="3200" i="1">
                                <a:solidFill>
                                  <a:srgbClr val="FF0000"/>
                                </a:solidFill>
                                <a:latin typeface="Cambria Math"/>
                              </a:rPr>
                              <m:t>𝑖</m:t>
                            </m:r>
                            <m:r>
                              <a:rPr lang="en-US" altLang="ja-JP" sz="3200" i="1">
                                <a:solidFill>
                                  <a:srgbClr val="FF0000"/>
                                </a:solidFill>
                                <a:latin typeface="Cambria Math"/>
                              </a:rPr>
                              <m:t>−1</m:t>
                            </m:r>
                          </m:sub>
                        </m:sSub>
                      </m:den>
                    </m:f>
                  </m:oMath>
                </a14:m>
                <a:r>
                  <a:rPr lang="ja-JP" altLang="en-US" dirty="0" smtClean="0">
                    <a:solidFill>
                      <a:srgbClr val="FF0000"/>
                    </a:solidFill>
                  </a:rPr>
                  <a:t> </a:t>
                </a:r>
                <a:endParaRPr lang="en-US" altLang="ja-JP" dirty="0" smtClean="0">
                  <a:solidFill>
                    <a:srgbClr val="FF0000"/>
                  </a:solidFill>
                </a:endParaRPr>
              </a:p>
              <a:p>
                <a:pPr marL="457200" lvl="1" indent="0" algn="ctr">
                  <a:buNone/>
                </a:pPr>
                <a:endParaRPr lang="en-US" altLang="ja-JP" sz="1000" b="0" i="1" dirty="0" smtClean="0">
                  <a:solidFill>
                    <a:srgbClr val="FF0000"/>
                  </a:solidFill>
                  <a:latin typeface="Cambria Math" panose="02040503050406030204" pitchFamily="18" charset="0"/>
                </a:endParaRPr>
              </a:p>
              <a:p>
                <a:pPr marL="457200" lvl="1" indent="0" algn="ctr">
                  <a:buNone/>
                </a:pPr>
                <a14:m>
                  <m:oMath xmlns:m="http://schemas.openxmlformats.org/officeDocument/2006/math">
                    <m:sSub>
                      <m:sSubPr>
                        <m:ctrlPr>
                          <a:rPr lang="en-US" altLang="ja-JP" b="0" i="1" smtClean="0">
                            <a:solidFill>
                              <a:srgbClr val="FF0000"/>
                            </a:solidFill>
                            <a:latin typeface="Cambria Math"/>
                          </a:rPr>
                        </m:ctrlPr>
                      </m:sSubPr>
                      <m:e>
                        <m:r>
                          <a:rPr lang="en-US" altLang="ja-JP" b="0" i="1" smtClean="0">
                            <a:solidFill>
                              <a:srgbClr val="FF0000"/>
                            </a:solidFill>
                            <a:latin typeface="Cambria Math"/>
                          </a:rPr>
                          <m:t>𝑝</m:t>
                        </m:r>
                      </m:e>
                      <m:sub>
                        <m:r>
                          <a:rPr lang="en-US" altLang="ja-JP" b="0" i="1" smtClean="0">
                            <a:solidFill>
                              <a:srgbClr val="FF0000"/>
                            </a:solidFill>
                            <a:latin typeface="Cambria Math"/>
                          </a:rPr>
                          <m:t>𝑖</m:t>
                        </m:r>
                      </m:sub>
                    </m:sSub>
                    <m:r>
                      <a:rPr lang="en-US" altLang="ja-JP" b="0" i="1" smtClean="0">
                        <a:solidFill>
                          <a:srgbClr val="FF0000"/>
                        </a:solidFill>
                        <a:latin typeface="Cambria Math"/>
                      </a:rPr>
                      <m:t>=</m:t>
                    </m:r>
                  </m:oMath>
                </a14:m>
                <a:r>
                  <a:rPr lang="ja-JP" altLang="en-US" dirty="0" smtClean="0">
                    <a:solidFill>
                      <a:srgbClr val="FF0000"/>
                    </a:solidFill>
                  </a:rPr>
                  <a:t>  </a:t>
                </a:r>
                <a14:m>
                  <m:oMath xmlns:m="http://schemas.openxmlformats.org/officeDocument/2006/math">
                    <m:f>
                      <m:fPr>
                        <m:ctrlPr>
                          <a:rPr lang="en-US" altLang="ja-JP" sz="3200" i="1">
                            <a:solidFill>
                              <a:srgbClr val="FF0000"/>
                            </a:solidFill>
                            <a:latin typeface="Cambria Math"/>
                          </a:rPr>
                        </m:ctrlPr>
                      </m:fPr>
                      <m:num>
                        <m:sSub>
                          <m:sSubPr>
                            <m:ctrlPr>
                              <a:rPr lang="en-US" altLang="ja-JP" sz="3200" i="1" smtClean="0">
                                <a:solidFill>
                                  <a:srgbClr val="FF0000"/>
                                </a:solidFill>
                                <a:latin typeface="Cambria Math"/>
                              </a:rPr>
                            </m:ctrlPr>
                          </m:sSubPr>
                          <m:e>
                            <m:r>
                              <a:rPr lang="en-US" altLang="ja-JP" sz="3200" b="0" i="1" smtClean="0">
                                <a:solidFill>
                                  <a:srgbClr val="FF0000"/>
                                </a:solidFill>
                                <a:latin typeface="Cambria Math"/>
                              </a:rPr>
                              <m:t>𝐹</m:t>
                            </m:r>
                          </m:e>
                          <m:sub>
                            <m:r>
                              <a:rPr lang="en-US" altLang="ja-JP" sz="3200" i="1">
                                <a:solidFill>
                                  <a:srgbClr val="FF0000"/>
                                </a:solidFill>
                                <a:latin typeface="Cambria Math"/>
                              </a:rPr>
                              <m:t>𝑖</m:t>
                            </m:r>
                          </m:sub>
                        </m:sSub>
                        <m:r>
                          <a:rPr lang="en-US" altLang="ja-JP" sz="3200" i="1">
                            <a:solidFill>
                              <a:srgbClr val="FF0000"/>
                            </a:solidFill>
                            <a:latin typeface="Cambria Math"/>
                          </a:rPr>
                          <m:t> −</m:t>
                        </m:r>
                        <m:sSub>
                          <m:sSubPr>
                            <m:ctrlPr>
                              <a:rPr lang="en-US" altLang="ja-JP" sz="3200" i="1">
                                <a:solidFill>
                                  <a:srgbClr val="FF0000"/>
                                </a:solidFill>
                                <a:latin typeface="Cambria Math"/>
                              </a:rPr>
                            </m:ctrlPr>
                          </m:sSubPr>
                          <m:e>
                            <m:r>
                              <a:rPr lang="en-US" altLang="ja-JP" sz="3200" b="0" i="1" smtClean="0">
                                <a:solidFill>
                                  <a:srgbClr val="FF0000"/>
                                </a:solidFill>
                                <a:latin typeface="Cambria Math"/>
                              </a:rPr>
                              <m:t>𝐹</m:t>
                            </m:r>
                          </m:e>
                          <m:sub>
                            <m:r>
                              <a:rPr lang="en-US" altLang="ja-JP" sz="3200" i="1">
                                <a:solidFill>
                                  <a:srgbClr val="FF0000"/>
                                </a:solidFill>
                                <a:latin typeface="Cambria Math"/>
                              </a:rPr>
                              <m:t>𝑖</m:t>
                            </m:r>
                            <m:r>
                              <a:rPr lang="en-US" altLang="ja-JP" sz="3200" i="1">
                                <a:solidFill>
                                  <a:srgbClr val="FF0000"/>
                                </a:solidFill>
                                <a:latin typeface="Cambria Math"/>
                              </a:rPr>
                              <m:t>−1</m:t>
                            </m:r>
                          </m:sub>
                        </m:sSub>
                      </m:num>
                      <m:den>
                        <m:sSub>
                          <m:sSubPr>
                            <m:ctrlPr>
                              <a:rPr lang="en-US" altLang="ja-JP" sz="3200" i="1">
                                <a:solidFill>
                                  <a:srgbClr val="FF0000"/>
                                </a:solidFill>
                                <a:latin typeface="Cambria Math"/>
                              </a:rPr>
                            </m:ctrlPr>
                          </m:sSubPr>
                          <m:e>
                            <m:r>
                              <a:rPr lang="en-US" altLang="ja-JP" sz="3200" b="0" i="1" smtClean="0">
                                <a:solidFill>
                                  <a:srgbClr val="FF0000"/>
                                </a:solidFill>
                                <a:latin typeface="Cambria Math"/>
                              </a:rPr>
                              <m:t>𝑡</m:t>
                            </m:r>
                          </m:e>
                          <m:sub>
                            <m:r>
                              <a:rPr lang="en-US" altLang="ja-JP" sz="3200" i="1">
                                <a:solidFill>
                                  <a:srgbClr val="FF0000"/>
                                </a:solidFill>
                                <a:latin typeface="Cambria Math"/>
                              </a:rPr>
                              <m:t>𝑖</m:t>
                            </m:r>
                          </m:sub>
                        </m:sSub>
                        <m:r>
                          <a:rPr lang="en-US" altLang="ja-JP" sz="3200" i="1">
                            <a:solidFill>
                              <a:srgbClr val="FF0000"/>
                            </a:solidFill>
                            <a:latin typeface="Cambria Math"/>
                          </a:rPr>
                          <m:t> −</m:t>
                        </m:r>
                        <m:sSub>
                          <m:sSubPr>
                            <m:ctrlPr>
                              <a:rPr lang="en-US" altLang="ja-JP" sz="3200" i="1">
                                <a:solidFill>
                                  <a:srgbClr val="FF0000"/>
                                </a:solidFill>
                                <a:latin typeface="Cambria Math"/>
                              </a:rPr>
                            </m:ctrlPr>
                          </m:sSubPr>
                          <m:e>
                            <m:r>
                              <a:rPr lang="en-US" altLang="ja-JP" sz="3200" b="0" i="1" smtClean="0">
                                <a:solidFill>
                                  <a:srgbClr val="FF0000"/>
                                </a:solidFill>
                                <a:latin typeface="Cambria Math"/>
                              </a:rPr>
                              <m:t>𝑡</m:t>
                            </m:r>
                          </m:e>
                          <m:sub>
                            <m:r>
                              <a:rPr lang="en-US" altLang="ja-JP" sz="3200" i="1">
                                <a:solidFill>
                                  <a:srgbClr val="FF0000"/>
                                </a:solidFill>
                                <a:latin typeface="Cambria Math"/>
                              </a:rPr>
                              <m:t>𝑖</m:t>
                            </m:r>
                            <m:r>
                              <a:rPr lang="en-US" altLang="ja-JP" sz="3200" i="1">
                                <a:solidFill>
                                  <a:srgbClr val="FF0000"/>
                                </a:solidFill>
                                <a:latin typeface="Cambria Math"/>
                              </a:rPr>
                              <m:t>−1</m:t>
                            </m:r>
                          </m:sub>
                        </m:sSub>
                      </m:den>
                    </m:f>
                  </m:oMath>
                </a14:m>
                <a:endParaRPr kumimoji="1" lang="en-US" altLang="ja-JP" dirty="0" smtClean="0"/>
              </a:p>
              <a:p>
                <a:pPr marL="457200" lvl="1" indent="0" algn="ctr">
                  <a:buNone/>
                </a:pPr>
                <a:endParaRPr lang="en-US" altLang="ja-JP" sz="900" dirty="0" smtClean="0"/>
              </a:p>
              <a:p>
                <a:pPr marL="457200" lvl="1" indent="0" algn="ctr">
                  <a:buNone/>
                </a:pPr>
                <a:r>
                  <a:rPr lang="ja-JP" altLang="en-US" dirty="0" smtClean="0"/>
                  <a:t>（</a:t>
                </a:r>
                <a14:m>
                  <m:oMath xmlns:m="http://schemas.openxmlformats.org/officeDocument/2006/math">
                    <m:sSub>
                      <m:sSubPr>
                        <m:ctrlPr>
                          <a:rPr lang="en-US" altLang="ja-JP" i="1" smtClean="0">
                            <a:latin typeface="Cambria Math"/>
                          </a:rPr>
                        </m:ctrlPr>
                      </m:sSubPr>
                      <m:e>
                        <m:r>
                          <a:rPr lang="en-US" altLang="ja-JP" i="1" smtClean="0">
                            <a:latin typeface="Cambria Math"/>
                          </a:rPr>
                          <m:t>𝑡</m:t>
                        </m:r>
                      </m:e>
                      <m:sub>
                        <m:r>
                          <a:rPr lang="en-US" altLang="ja-JP" i="1">
                            <a:latin typeface="Cambria Math"/>
                          </a:rPr>
                          <m:t>𝑖</m:t>
                        </m:r>
                      </m:sub>
                    </m:sSub>
                  </m:oMath>
                </a14:m>
                <a:r>
                  <a:rPr lang="ja-JP" altLang="en-US" dirty="0" smtClean="0"/>
                  <a:t>：エントリ</a:t>
                </a:r>
                <a14:m>
                  <m:oMath xmlns:m="http://schemas.openxmlformats.org/officeDocument/2006/math">
                    <m:r>
                      <a:rPr lang="en-US" altLang="ja-JP" b="0" i="1" smtClean="0">
                        <a:latin typeface="Cambria Math" panose="02040503050406030204" pitchFamily="18" charset="0"/>
                      </a:rPr>
                      <m:t>𝑖</m:t>
                    </m:r>
                  </m:oMath>
                </a14:m>
                <a:r>
                  <a:rPr lang="ja-JP" altLang="en-US" dirty="0" smtClean="0"/>
                  <a:t>を</a:t>
                </a:r>
                <a:r>
                  <a:rPr lang="ja-JP" altLang="en-US" dirty="0"/>
                  <a:t>要求した</a:t>
                </a:r>
                <a:r>
                  <a:rPr lang="ja-JP" altLang="en-US" dirty="0" smtClean="0"/>
                  <a:t>時刻）</a:t>
                </a:r>
                <a:endParaRPr kumimoji="1" lang="en-US" altLang="ja-JP"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847850"/>
                <a:ext cx="7886700" cy="4873625"/>
              </a:xfrm>
              <a:blipFill rotWithShape="1">
                <a:blip r:embed="rId3"/>
                <a:stretch>
                  <a:fillRect l="-1546" t="-2625"/>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25</a:t>
            </a:fld>
            <a:endParaRPr kumimoji="1" lang="ja-JP" altLang="en-US"/>
          </a:p>
        </p:txBody>
      </p:sp>
      <p:sp>
        <p:nvSpPr>
          <p:cNvPr id="5" name="左中かっこ 4"/>
          <p:cNvSpPr/>
          <p:nvPr/>
        </p:nvSpPr>
        <p:spPr>
          <a:xfrm>
            <a:off x="863600" y="2692400"/>
            <a:ext cx="274320" cy="762000"/>
          </a:xfrm>
          <a:prstGeom prst="leftBrac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9447713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50" y="1825624"/>
            <a:ext cx="7886700" cy="4808855"/>
          </a:xfrm>
        </p:spPr>
        <p:txBody>
          <a:bodyPr>
            <a:normAutofit/>
          </a:bodyPr>
          <a:lstStyle/>
          <a:p>
            <a:pPr marL="514350" indent="-514350">
              <a:buFont typeface="+mj-lt"/>
              <a:buAutoNum type="arabicPeriod" startAt="3"/>
            </a:pPr>
            <a:r>
              <a:rPr lang="ja-JP" altLang="en-US" dirty="0"/>
              <a:t>以下の表に従って故障有無の</a:t>
            </a:r>
            <a:r>
              <a:rPr lang="ja-JP" altLang="en-US" dirty="0" smtClean="0"/>
              <a:t>判断</a:t>
            </a:r>
            <a:endParaRPr lang="en-US" altLang="ja-JP" dirty="0" smtClean="0"/>
          </a:p>
          <a:p>
            <a:pPr marL="514350" indent="-514350">
              <a:buFont typeface="+mj-lt"/>
              <a:buAutoNum type="arabicPeriod" startAt="3"/>
            </a:pPr>
            <a:endParaRPr lang="en-US" altLang="ja-JP" dirty="0"/>
          </a:p>
          <a:p>
            <a:pPr marL="514350" indent="-514350">
              <a:buFont typeface="+mj-lt"/>
              <a:buAutoNum type="arabicPeriod" startAt="3"/>
            </a:pPr>
            <a:endParaRPr lang="en-US" altLang="ja-JP" dirty="0" smtClean="0"/>
          </a:p>
          <a:p>
            <a:pPr marL="514350" indent="-514350">
              <a:buFont typeface="+mj-lt"/>
              <a:buAutoNum type="arabicPeriod" startAt="3"/>
            </a:pPr>
            <a:endParaRPr lang="en-US" altLang="ja-JP" dirty="0"/>
          </a:p>
          <a:p>
            <a:pPr marL="514350" indent="-514350">
              <a:buFont typeface="+mj-lt"/>
              <a:buAutoNum type="arabicPeriod" startAt="3"/>
            </a:pPr>
            <a:endParaRPr lang="en-US" altLang="ja-JP" dirty="0" smtClean="0"/>
          </a:p>
          <a:p>
            <a:pPr marL="514350" indent="-514350">
              <a:buFont typeface="+mj-lt"/>
              <a:buAutoNum type="arabicPeriod" startAt="3"/>
            </a:pPr>
            <a:endParaRPr lang="en-US" altLang="ja-JP" dirty="0"/>
          </a:p>
          <a:p>
            <a:pPr marL="514350" indent="-514350">
              <a:buFont typeface="+mj-lt"/>
              <a:buAutoNum type="arabicPeriod" startAt="3"/>
            </a:pPr>
            <a:endParaRPr lang="en-US" altLang="ja-JP" dirty="0" smtClean="0"/>
          </a:p>
          <a:p>
            <a:pPr marL="514350" indent="-514350">
              <a:buFont typeface="+mj-lt"/>
              <a:buAutoNum type="arabicPeriod" startAt="3"/>
            </a:pPr>
            <a:endParaRPr lang="en-US" altLang="ja-JP" sz="1600" dirty="0" smtClean="0"/>
          </a:p>
          <a:p>
            <a:pPr marL="514350" indent="-514350">
              <a:buFont typeface="+mj-lt"/>
              <a:buAutoNum type="arabicPeriod" startAt="3"/>
            </a:pPr>
            <a:r>
              <a:rPr lang="ja-JP" altLang="en-US" dirty="0" smtClean="0"/>
              <a:t>パス計算時に故障スイッチを除外</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26</a:t>
            </a:fld>
            <a:endParaRPr kumimoji="1" lang="ja-JP" altLang="en-US"/>
          </a:p>
        </p:txBody>
      </p:sp>
      <mc:AlternateContent xmlns:mc="http://schemas.openxmlformats.org/markup-compatibility/2006" xmlns:a14="http://schemas.microsoft.com/office/drawing/2010/main">
        <mc:Choice Requires="a14">
          <p:graphicFrame>
            <p:nvGraphicFramePr>
              <p:cNvPr id="5" name="表 4"/>
              <p:cNvGraphicFramePr>
                <a:graphicFrameLocks noGrp="1"/>
              </p:cNvGraphicFramePr>
              <p:nvPr>
                <p:extLst>
                  <p:ext uri="{D42A27DB-BD31-4B8C-83A1-F6EECF244321}">
                    <p14:modId xmlns:p14="http://schemas.microsoft.com/office/powerpoint/2010/main" val="2854904585"/>
                  </p:ext>
                </p:extLst>
              </p:nvPr>
            </p:nvGraphicFramePr>
            <p:xfrm>
              <a:off x="774456" y="2562202"/>
              <a:ext cx="4507831" cy="2286000"/>
            </p:xfrm>
            <a:graphic>
              <a:graphicData uri="http://schemas.openxmlformats.org/drawingml/2006/table">
                <a:tbl>
                  <a:tblPr firstRow="1" bandRow="1">
                    <a:tableStyleId>{5C22544A-7EE6-4342-B048-85BDC9FD1C3A}</a:tableStyleId>
                  </a:tblPr>
                  <a:tblGrid>
                    <a:gridCol w="1175118">
                      <a:extLst>
                        <a:ext uri="{9D8B030D-6E8A-4147-A177-3AD203B41FA5}">
                          <a16:colId xmlns="" xmlns:a16="http://schemas.microsoft.com/office/drawing/2014/main" val="20000"/>
                        </a:ext>
                      </a:extLst>
                    </a:gridCol>
                    <a:gridCol w="1175119">
                      <a:extLst>
                        <a:ext uri="{9D8B030D-6E8A-4147-A177-3AD203B41FA5}">
                          <a16:colId xmlns="" xmlns:a16="http://schemas.microsoft.com/office/drawing/2014/main" val="20001"/>
                        </a:ext>
                      </a:extLst>
                    </a:gridCol>
                    <a:gridCol w="2157594">
                      <a:extLst>
                        <a:ext uri="{9D8B030D-6E8A-4147-A177-3AD203B41FA5}">
                          <a16:colId xmlns="" xmlns:a16="http://schemas.microsoft.com/office/drawing/2014/main" val="20002"/>
                        </a:ext>
                      </a:extLst>
                    </a:gridCol>
                  </a:tblGrid>
                  <a:tr h="370840">
                    <a:tc>
                      <a:txBody>
                        <a:bodyPr/>
                        <a:lstStyle/>
                        <a:p>
                          <a:pPr algn="ctr"/>
                          <a:r>
                            <a:rPr kumimoji="1" lang="en-US" altLang="ja-JP" sz="2400" dirty="0" smtClean="0"/>
                            <a:t> </a:t>
                          </a:r>
                          <a14:m>
                            <m:oMath xmlns:m="http://schemas.openxmlformats.org/officeDocument/2006/math">
                              <m:sSub>
                                <m:sSubPr>
                                  <m:ctrlPr>
                                    <a:rPr kumimoji="1" lang="en-US" altLang="ja-JP" sz="2400" i="1" smtClean="0">
                                      <a:latin typeface="Cambria Math"/>
                                    </a:rPr>
                                  </m:ctrlPr>
                                </m:sSubPr>
                                <m:e>
                                  <m:r>
                                    <a:rPr kumimoji="1" lang="en-US" altLang="ja-JP" sz="2400" b="0" i="1" smtClean="0">
                                      <a:latin typeface="Cambria Math" panose="02040503050406030204" pitchFamily="18" charset="0"/>
                                    </a:rPr>
                                    <m:t>𝑟</m:t>
                                  </m:r>
                                </m:e>
                                <m:sub>
                                  <m:r>
                                    <a:rPr kumimoji="1" lang="en-US" altLang="ja-JP" sz="2400" b="0" i="1" smtClean="0">
                                      <a:latin typeface="Cambria Math" panose="02040503050406030204" pitchFamily="18" charset="0"/>
                                    </a:rPr>
                                    <m:t>𝑖</m:t>
                                  </m:r>
                                </m:sub>
                              </m:sSub>
                            </m:oMath>
                          </a14:m>
                          <a:endParaRPr kumimoji="1" lang="ja-JP" altLang="en-US" sz="2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Sub>
                              </m:oMath>
                            </m:oMathPara>
                          </a14:m>
                          <a:endParaRPr kumimoji="1" lang="ja-JP" altLang="en-US" sz="2400" dirty="0"/>
                        </a:p>
                      </a:txBody>
                      <a:tcPr/>
                    </a:tc>
                    <a:tc>
                      <a:txBody>
                        <a:bodyPr/>
                        <a:lstStyle/>
                        <a:p>
                          <a:pPr algn="ctr"/>
                          <a:r>
                            <a:rPr kumimoji="1" lang="ja-JP" altLang="en-US" sz="2400" dirty="0" smtClean="0"/>
                            <a:t>状態判断</a:t>
                          </a:r>
                          <a:endParaRPr kumimoji="1" lang="ja-JP" altLang="en-US" sz="2400" dirty="0"/>
                        </a:p>
                      </a:txBody>
                      <a:tcPr/>
                    </a:tc>
                    <a:extLst>
                      <a:ext uri="{0D108BD9-81ED-4DB2-BD59-A6C34878D82A}">
                        <a16:rowId xmlns="" xmlns:a16="http://schemas.microsoft.com/office/drawing/2014/main" val="10000"/>
                      </a:ext>
                    </a:extLst>
                  </a:tr>
                  <a:tr h="370840">
                    <a:tc>
                      <a:txBody>
                        <a:bodyPr/>
                        <a:lstStyle/>
                        <a:p>
                          <a:pPr algn="ctr"/>
                          <a:r>
                            <a:rPr kumimoji="1" lang="en-US" altLang="ja-JP" sz="2400" dirty="0" smtClean="0"/>
                            <a:t>&gt; </a:t>
                          </a:r>
                          <a14:m>
                            <m:oMath xmlns:m="http://schemas.openxmlformats.org/officeDocument/2006/math">
                              <m:sSub>
                                <m:sSubPr>
                                  <m:ctrlPr>
                                    <a:rPr kumimoji="1" lang="en-US" altLang="ja-JP" sz="2400" i="1" smtClean="0">
                                      <a:latin typeface="Cambria Math"/>
                                    </a:rPr>
                                  </m:ctrlPr>
                                </m:sSubPr>
                                <m:e>
                                  <m:r>
                                    <a:rPr kumimoji="1" lang="en-US" altLang="ja-JP" sz="2400" b="0" i="1" smtClean="0">
                                      <a:latin typeface="Cambria Math" panose="02040503050406030204" pitchFamily="18" charset="0"/>
                                    </a:rPr>
                                    <m:t>𝑟</m:t>
                                  </m:r>
                                </m:e>
                                <m:sub>
                                  <m:r>
                                    <a:rPr kumimoji="1" lang="en-US" altLang="ja-JP" sz="2400" b="0" i="1" smtClean="0">
                                      <a:latin typeface="Cambria Math" panose="02040503050406030204" pitchFamily="18" charset="0"/>
                                    </a:rPr>
                                    <m:t>𝑡h</m:t>
                                  </m:r>
                                </m:sub>
                              </m:sSub>
                            </m:oMath>
                          </a14:m>
                          <a:endParaRPr kumimoji="1" lang="ja-JP" alt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smtClean="0"/>
                            <a:t>&gt; </a:t>
                          </a:r>
                          <a14:m>
                            <m:oMath xmlns:m="http://schemas.openxmlformats.org/officeDocument/2006/math">
                              <m:sSub>
                                <m:sSubPr>
                                  <m:ctrlPr>
                                    <a:rPr kumimoji="1" lang="en-US" altLang="ja-JP" sz="2400" i="1" smtClean="0">
                                      <a:latin typeface="Cambria Math"/>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𝑡h</m:t>
                                  </m:r>
                                </m:sub>
                              </m:sSub>
                            </m:oMath>
                          </a14:m>
                          <a:endParaRPr kumimoji="1" lang="ja-JP" altLang="en-US" sz="2400" dirty="0" smtClean="0"/>
                        </a:p>
                      </a:txBody>
                      <a:tcPr/>
                    </a:tc>
                    <a:tc>
                      <a:txBody>
                        <a:bodyPr/>
                        <a:lstStyle/>
                        <a:p>
                          <a:pPr algn="ctr"/>
                          <a:r>
                            <a:rPr kumimoji="1" lang="ja-JP" altLang="en-US" sz="2400" dirty="0" smtClean="0">
                              <a:solidFill>
                                <a:schemeClr val="tx1"/>
                              </a:solidFill>
                            </a:rPr>
                            <a:t>正常</a:t>
                          </a:r>
                          <a:endParaRPr kumimoji="1" lang="ja-JP" altLang="en-US" sz="2400" dirty="0">
                            <a:solidFill>
                              <a:schemeClr val="tx1"/>
                            </a:solidFill>
                          </a:endParaRPr>
                        </a:p>
                      </a:txBody>
                      <a:tcPr/>
                    </a:tc>
                    <a:extLst>
                      <a:ext uri="{0D108BD9-81ED-4DB2-BD59-A6C34878D82A}">
                        <a16:rowId xmlns=""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smtClean="0"/>
                            <a:t>&gt; </a:t>
                          </a:r>
                          <a14:m>
                            <m:oMath xmlns:m="http://schemas.openxmlformats.org/officeDocument/2006/math">
                              <m:sSub>
                                <m:sSubPr>
                                  <m:ctrlPr>
                                    <a:rPr kumimoji="1" lang="en-US" altLang="ja-JP" sz="2400" i="1" smtClean="0">
                                      <a:latin typeface="Cambria Math"/>
                                    </a:rPr>
                                  </m:ctrlPr>
                                </m:sSubPr>
                                <m:e>
                                  <m:r>
                                    <a:rPr kumimoji="1" lang="en-US" altLang="ja-JP" sz="2400" b="0" i="1" smtClean="0">
                                      <a:latin typeface="Cambria Math" panose="02040503050406030204" pitchFamily="18" charset="0"/>
                                    </a:rPr>
                                    <m:t>𝑟</m:t>
                                  </m:r>
                                </m:e>
                                <m:sub>
                                  <m:r>
                                    <a:rPr kumimoji="1" lang="en-US" altLang="ja-JP" sz="2400" b="0" i="1" smtClean="0">
                                      <a:latin typeface="Cambria Math" panose="02040503050406030204" pitchFamily="18" charset="0"/>
                                    </a:rPr>
                                    <m:t>𝑡h</m:t>
                                  </m:r>
                                </m:sub>
                              </m:sSub>
                            </m:oMath>
                          </a14:m>
                          <a:endParaRPr kumimoji="1" lang="ja-JP" alt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smtClean="0"/>
                            <a:t>&lt; </a:t>
                          </a:r>
                          <a14:m>
                            <m:oMath xmlns:m="http://schemas.openxmlformats.org/officeDocument/2006/math">
                              <m:sSub>
                                <m:sSubPr>
                                  <m:ctrlPr>
                                    <a:rPr kumimoji="1" lang="en-US" altLang="ja-JP" sz="2400" i="1" smtClean="0">
                                      <a:latin typeface="Cambria Math"/>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𝑡h</m:t>
                                  </m:r>
                                </m:sub>
                              </m:sSub>
                            </m:oMath>
                          </a14:m>
                          <a:endParaRPr kumimoji="1" lang="ja-JP" altLang="en-US" sz="2400" dirty="0" smtClean="0"/>
                        </a:p>
                      </a:txBody>
                      <a:tcPr/>
                    </a:tc>
                    <a:tc>
                      <a:txBody>
                        <a:bodyPr/>
                        <a:lstStyle/>
                        <a:p>
                          <a:pPr algn="ctr"/>
                          <a:r>
                            <a:rPr kumimoji="1" lang="ja-JP" altLang="en-US" sz="2400" dirty="0" smtClean="0"/>
                            <a:t>正常</a:t>
                          </a:r>
                          <a:endParaRPr kumimoji="1" lang="ja-JP" altLang="en-US" sz="2400" dirty="0"/>
                        </a:p>
                      </a:txBody>
                      <a:tcPr/>
                    </a:tc>
                    <a:extLst>
                      <a:ext uri="{0D108BD9-81ED-4DB2-BD59-A6C34878D82A}">
                        <a16:rowId xmlns=""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smtClean="0"/>
                            <a:t>&lt; </a:t>
                          </a:r>
                          <a14:m>
                            <m:oMath xmlns:m="http://schemas.openxmlformats.org/officeDocument/2006/math">
                              <m:sSub>
                                <m:sSubPr>
                                  <m:ctrlPr>
                                    <a:rPr kumimoji="1" lang="en-US" altLang="ja-JP" sz="2400" i="1" smtClean="0">
                                      <a:latin typeface="Cambria Math"/>
                                    </a:rPr>
                                  </m:ctrlPr>
                                </m:sSubPr>
                                <m:e>
                                  <m:r>
                                    <a:rPr kumimoji="1" lang="en-US" altLang="ja-JP" sz="2400" b="0" i="1" smtClean="0">
                                      <a:latin typeface="Cambria Math" panose="02040503050406030204" pitchFamily="18" charset="0"/>
                                    </a:rPr>
                                    <m:t>𝑟</m:t>
                                  </m:r>
                                </m:e>
                                <m:sub>
                                  <m:r>
                                    <a:rPr kumimoji="1" lang="en-US" altLang="ja-JP" sz="2400" b="0" i="1" smtClean="0">
                                      <a:latin typeface="Cambria Math" panose="02040503050406030204" pitchFamily="18" charset="0"/>
                                    </a:rPr>
                                    <m:t>𝑡h</m:t>
                                  </m:r>
                                </m:sub>
                              </m:sSub>
                            </m:oMath>
                          </a14:m>
                          <a:endParaRPr kumimoji="1" lang="ja-JP" alt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smtClean="0"/>
                            <a:t>&gt; </a:t>
                          </a:r>
                          <a14:m>
                            <m:oMath xmlns:m="http://schemas.openxmlformats.org/officeDocument/2006/math">
                              <m:sSub>
                                <m:sSubPr>
                                  <m:ctrlPr>
                                    <a:rPr kumimoji="1" lang="en-US" altLang="ja-JP" sz="2400" i="1" smtClean="0">
                                      <a:latin typeface="Cambria Math"/>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𝑡h</m:t>
                                  </m:r>
                                </m:sub>
                              </m:sSub>
                            </m:oMath>
                          </a14:m>
                          <a:endParaRPr kumimoji="1" lang="ja-JP" altLang="en-US" sz="2400" dirty="0" smtClean="0"/>
                        </a:p>
                      </a:txBody>
                      <a:tcPr/>
                    </a:tc>
                    <a:tc>
                      <a:txBody>
                        <a:bodyPr/>
                        <a:lstStyle/>
                        <a:p>
                          <a:pPr algn="ctr"/>
                          <a:r>
                            <a:rPr kumimoji="1" lang="ja-JP" altLang="en-US" sz="2400" dirty="0" smtClean="0"/>
                            <a:t>正常</a:t>
                          </a:r>
                          <a:endParaRPr kumimoji="1" lang="ja-JP" altLang="en-US" sz="2400" dirty="0"/>
                        </a:p>
                      </a:txBody>
                      <a:tcPr/>
                    </a:tc>
                    <a:extLst>
                      <a:ext uri="{0D108BD9-81ED-4DB2-BD59-A6C34878D82A}">
                        <a16:rowId xmlns=""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smtClean="0"/>
                            <a:t>&lt; </a:t>
                          </a:r>
                          <a14:m>
                            <m:oMath xmlns:m="http://schemas.openxmlformats.org/officeDocument/2006/math">
                              <m:sSub>
                                <m:sSubPr>
                                  <m:ctrlPr>
                                    <a:rPr kumimoji="1" lang="en-US" altLang="ja-JP" sz="2400" i="1" smtClean="0">
                                      <a:latin typeface="Cambria Math"/>
                                    </a:rPr>
                                  </m:ctrlPr>
                                </m:sSubPr>
                                <m:e>
                                  <m:r>
                                    <a:rPr kumimoji="1" lang="en-US" altLang="ja-JP" sz="2400" b="0" i="1" smtClean="0">
                                      <a:latin typeface="Cambria Math" panose="02040503050406030204" pitchFamily="18" charset="0"/>
                                    </a:rPr>
                                    <m:t>𝑟</m:t>
                                  </m:r>
                                </m:e>
                                <m:sub>
                                  <m:r>
                                    <a:rPr kumimoji="1" lang="en-US" altLang="ja-JP" sz="2400" b="0" i="1" smtClean="0">
                                      <a:latin typeface="Cambria Math" panose="02040503050406030204" pitchFamily="18" charset="0"/>
                                    </a:rPr>
                                    <m:t>𝑡h</m:t>
                                  </m:r>
                                </m:sub>
                              </m:sSub>
                            </m:oMath>
                          </a14:m>
                          <a:endParaRPr kumimoji="1" lang="ja-JP" alt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smtClean="0"/>
                            <a:t>&lt; </a:t>
                          </a:r>
                          <a14:m>
                            <m:oMath xmlns:m="http://schemas.openxmlformats.org/officeDocument/2006/math">
                              <m:sSub>
                                <m:sSubPr>
                                  <m:ctrlPr>
                                    <a:rPr kumimoji="1" lang="en-US" altLang="ja-JP" sz="2400" i="1" smtClean="0">
                                      <a:latin typeface="Cambria Math"/>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𝑡h</m:t>
                                  </m:r>
                                </m:sub>
                              </m:sSub>
                            </m:oMath>
                          </a14:m>
                          <a:endParaRPr kumimoji="1" lang="ja-JP" altLang="en-US" sz="2400" dirty="0" smtClean="0"/>
                        </a:p>
                      </a:txBody>
                      <a:tcPr/>
                    </a:tc>
                    <a:tc>
                      <a:txBody>
                        <a:bodyPr/>
                        <a:lstStyle/>
                        <a:p>
                          <a:pPr algn="ctr"/>
                          <a:r>
                            <a:rPr kumimoji="1" lang="ja-JP" altLang="en-US" sz="2400" dirty="0" smtClean="0">
                              <a:solidFill>
                                <a:srgbClr val="FF0000"/>
                              </a:solidFill>
                            </a:rPr>
                            <a:t>故障</a:t>
                          </a:r>
                          <a:endParaRPr kumimoji="1" lang="ja-JP" altLang="en-US" sz="2400" dirty="0">
                            <a:solidFill>
                              <a:srgbClr val="FF0000"/>
                            </a:solidFill>
                          </a:endParaRPr>
                        </a:p>
                      </a:txBody>
                      <a:tcPr/>
                    </a:tc>
                    <a:extLst>
                      <a:ext uri="{0D108BD9-81ED-4DB2-BD59-A6C34878D82A}">
                        <a16:rowId xmlns="" xmlns:a16="http://schemas.microsoft.com/office/drawing/2014/main" val="10004"/>
                      </a:ext>
                    </a:extLst>
                  </a:tr>
                </a:tbl>
              </a:graphicData>
            </a:graphic>
          </p:graphicFrame>
        </mc:Choice>
        <mc:Fallback xmlns="">
          <p:graphicFrame>
            <p:nvGraphicFramePr>
              <p:cNvPr id="5" name="表 4"/>
              <p:cNvGraphicFramePr>
                <a:graphicFrameLocks noGrp="1"/>
              </p:cNvGraphicFramePr>
              <p:nvPr>
                <p:extLst>
                  <p:ext uri="{D42A27DB-BD31-4B8C-83A1-F6EECF244321}">
                    <p14:modId xmlns:p14="http://schemas.microsoft.com/office/powerpoint/2010/main" val="2854904585"/>
                  </p:ext>
                </p:extLst>
              </p:nvPr>
            </p:nvGraphicFramePr>
            <p:xfrm>
              <a:off x="774456" y="2562202"/>
              <a:ext cx="4507831" cy="2286000"/>
            </p:xfrm>
            <a:graphic>
              <a:graphicData uri="http://schemas.openxmlformats.org/drawingml/2006/table">
                <a:tbl>
                  <a:tblPr firstRow="1" bandRow="1">
                    <a:tableStyleId>{5C22544A-7EE6-4342-B048-85BDC9FD1C3A}</a:tableStyleId>
                  </a:tblPr>
                  <a:tblGrid>
                    <a:gridCol w="1175118">
                      <a:extLst>
                        <a:ext uri="{9D8B030D-6E8A-4147-A177-3AD203B41FA5}">
                          <a16:colId xmlns="" xmlns:a16="http://schemas.microsoft.com/office/drawing/2014/main" xmlns:a14="http://schemas.microsoft.com/office/drawing/2010/main" val="20000"/>
                        </a:ext>
                      </a:extLst>
                    </a:gridCol>
                    <a:gridCol w="1175119">
                      <a:extLst>
                        <a:ext uri="{9D8B030D-6E8A-4147-A177-3AD203B41FA5}">
                          <a16:colId xmlns="" xmlns:a16="http://schemas.microsoft.com/office/drawing/2014/main" xmlns:a14="http://schemas.microsoft.com/office/drawing/2010/main" val="20001"/>
                        </a:ext>
                      </a:extLst>
                    </a:gridCol>
                    <a:gridCol w="2157594">
                      <a:extLst>
                        <a:ext uri="{9D8B030D-6E8A-4147-A177-3AD203B41FA5}">
                          <a16:colId xmlns="" xmlns:a16="http://schemas.microsoft.com/office/drawing/2014/main" xmlns:a14="http://schemas.microsoft.com/office/drawing/2010/main" val="20002"/>
                        </a:ext>
                      </a:extLst>
                    </a:gridCol>
                  </a:tblGrid>
                  <a:tr h="457200">
                    <a:tc>
                      <a:txBody>
                        <a:bodyPr/>
                        <a:lstStyle/>
                        <a:p>
                          <a:endParaRPr lang="ja-JP"/>
                        </a:p>
                      </a:txBody>
                      <a:tcPr>
                        <a:blipFill rotWithShape="1">
                          <a:blip r:embed="rId3"/>
                          <a:stretch>
                            <a:fillRect t="-16000" r="-283420" b="-430667"/>
                          </a:stretch>
                        </a:blipFill>
                      </a:tcPr>
                    </a:tc>
                    <a:tc>
                      <a:txBody>
                        <a:bodyPr/>
                        <a:lstStyle/>
                        <a:p>
                          <a:endParaRPr lang="ja-JP"/>
                        </a:p>
                      </a:txBody>
                      <a:tcPr>
                        <a:blipFill rotWithShape="1">
                          <a:blip r:embed="rId3"/>
                          <a:stretch>
                            <a:fillRect l="-100000" t="-16000" r="-183420" b="-430667"/>
                          </a:stretch>
                        </a:blipFill>
                      </a:tcPr>
                    </a:tc>
                    <a:tc>
                      <a:txBody>
                        <a:bodyPr/>
                        <a:lstStyle/>
                        <a:p>
                          <a:pPr algn="ctr"/>
                          <a:r>
                            <a:rPr kumimoji="1" lang="ja-JP" altLang="en-US" sz="2400" dirty="0" smtClean="0"/>
                            <a:t>状態判断</a:t>
                          </a:r>
                          <a:endParaRPr kumimoji="1" lang="ja-JP" altLang="en-US" sz="2400" dirty="0"/>
                        </a:p>
                      </a:txBody>
                      <a:tcPr/>
                    </a:tc>
                    <a:extLst>
                      <a:ext uri="{0D108BD9-81ED-4DB2-BD59-A6C34878D82A}">
                        <a16:rowId xmlns="" xmlns:a16="http://schemas.microsoft.com/office/drawing/2014/main" xmlns:a14="http://schemas.microsoft.com/office/drawing/2010/main" val="10000"/>
                      </a:ext>
                    </a:extLst>
                  </a:tr>
                  <a:tr h="457200">
                    <a:tc>
                      <a:txBody>
                        <a:bodyPr/>
                        <a:lstStyle/>
                        <a:p>
                          <a:endParaRPr lang="ja-JP"/>
                        </a:p>
                      </a:txBody>
                      <a:tcPr>
                        <a:blipFill rotWithShape="1">
                          <a:blip r:embed="rId3"/>
                          <a:stretch>
                            <a:fillRect t="-116000" r="-283420" b="-330667"/>
                          </a:stretch>
                        </a:blipFill>
                      </a:tcPr>
                    </a:tc>
                    <a:tc>
                      <a:txBody>
                        <a:bodyPr/>
                        <a:lstStyle/>
                        <a:p>
                          <a:endParaRPr lang="ja-JP"/>
                        </a:p>
                      </a:txBody>
                      <a:tcPr>
                        <a:blipFill rotWithShape="1">
                          <a:blip r:embed="rId3"/>
                          <a:stretch>
                            <a:fillRect l="-100000" t="-116000" r="-183420" b="-330667"/>
                          </a:stretch>
                        </a:blipFill>
                      </a:tcPr>
                    </a:tc>
                    <a:tc>
                      <a:txBody>
                        <a:bodyPr/>
                        <a:lstStyle/>
                        <a:p>
                          <a:pPr algn="ctr"/>
                          <a:r>
                            <a:rPr kumimoji="1" lang="ja-JP" altLang="en-US" sz="2400" dirty="0" smtClean="0">
                              <a:solidFill>
                                <a:schemeClr val="tx1"/>
                              </a:solidFill>
                            </a:rPr>
                            <a:t>正常</a:t>
                          </a:r>
                          <a:endParaRPr kumimoji="1" lang="ja-JP" altLang="en-US" sz="2400" dirty="0">
                            <a:solidFill>
                              <a:schemeClr val="tx1"/>
                            </a:solidFill>
                          </a:endParaRPr>
                        </a:p>
                      </a:txBody>
                      <a:tcPr/>
                    </a:tc>
                    <a:extLst>
                      <a:ext uri="{0D108BD9-81ED-4DB2-BD59-A6C34878D82A}">
                        <a16:rowId xmlns="" xmlns:a16="http://schemas.microsoft.com/office/drawing/2014/main" xmlns:a14="http://schemas.microsoft.com/office/drawing/2010/main" val="10001"/>
                      </a:ext>
                    </a:extLst>
                  </a:tr>
                  <a:tr h="457200">
                    <a:tc>
                      <a:txBody>
                        <a:bodyPr/>
                        <a:lstStyle/>
                        <a:p>
                          <a:endParaRPr lang="ja-JP"/>
                        </a:p>
                      </a:txBody>
                      <a:tcPr>
                        <a:blipFill rotWithShape="1">
                          <a:blip r:embed="rId3"/>
                          <a:stretch>
                            <a:fillRect t="-216000" r="-283420" b="-230667"/>
                          </a:stretch>
                        </a:blipFill>
                      </a:tcPr>
                    </a:tc>
                    <a:tc>
                      <a:txBody>
                        <a:bodyPr/>
                        <a:lstStyle/>
                        <a:p>
                          <a:endParaRPr lang="ja-JP"/>
                        </a:p>
                      </a:txBody>
                      <a:tcPr>
                        <a:blipFill rotWithShape="1">
                          <a:blip r:embed="rId3"/>
                          <a:stretch>
                            <a:fillRect l="-100000" t="-216000" r="-183420" b="-230667"/>
                          </a:stretch>
                        </a:blipFill>
                      </a:tcPr>
                    </a:tc>
                    <a:tc>
                      <a:txBody>
                        <a:bodyPr/>
                        <a:lstStyle/>
                        <a:p>
                          <a:pPr algn="ctr"/>
                          <a:r>
                            <a:rPr kumimoji="1" lang="ja-JP" altLang="en-US" sz="2400" dirty="0" smtClean="0"/>
                            <a:t>正常</a:t>
                          </a:r>
                          <a:endParaRPr kumimoji="1" lang="ja-JP" altLang="en-US" sz="2400" dirty="0"/>
                        </a:p>
                      </a:txBody>
                      <a:tcPr/>
                    </a:tc>
                    <a:extLst>
                      <a:ext uri="{0D108BD9-81ED-4DB2-BD59-A6C34878D82A}">
                        <a16:rowId xmlns="" xmlns:a16="http://schemas.microsoft.com/office/drawing/2014/main" xmlns:a14="http://schemas.microsoft.com/office/drawing/2010/main" val="10002"/>
                      </a:ext>
                    </a:extLst>
                  </a:tr>
                  <a:tr h="457200">
                    <a:tc>
                      <a:txBody>
                        <a:bodyPr/>
                        <a:lstStyle/>
                        <a:p>
                          <a:endParaRPr lang="ja-JP"/>
                        </a:p>
                      </a:txBody>
                      <a:tcPr>
                        <a:blipFill rotWithShape="1">
                          <a:blip r:embed="rId3"/>
                          <a:stretch>
                            <a:fillRect t="-316000" r="-283420" b="-130667"/>
                          </a:stretch>
                        </a:blipFill>
                      </a:tcPr>
                    </a:tc>
                    <a:tc>
                      <a:txBody>
                        <a:bodyPr/>
                        <a:lstStyle/>
                        <a:p>
                          <a:endParaRPr lang="ja-JP"/>
                        </a:p>
                      </a:txBody>
                      <a:tcPr>
                        <a:blipFill rotWithShape="1">
                          <a:blip r:embed="rId3"/>
                          <a:stretch>
                            <a:fillRect l="-100000" t="-316000" r="-183420" b="-130667"/>
                          </a:stretch>
                        </a:blipFill>
                      </a:tcPr>
                    </a:tc>
                    <a:tc>
                      <a:txBody>
                        <a:bodyPr/>
                        <a:lstStyle/>
                        <a:p>
                          <a:pPr algn="ctr"/>
                          <a:r>
                            <a:rPr kumimoji="1" lang="ja-JP" altLang="en-US" sz="2400" dirty="0" smtClean="0"/>
                            <a:t>正常</a:t>
                          </a:r>
                          <a:endParaRPr kumimoji="1" lang="ja-JP" altLang="en-US" sz="2400" dirty="0"/>
                        </a:p>
                      </a:txBody>
                      <a:tcPr/>
                    </a:tc>
                    <a:extLst>
                      <a:ext uri="{0D108BD9-81ED-4DB2-BD59-A6C34878D82A}">
                        <a16:rowId xmlns="" xmlns:a16="http://schemas.microsoft.com/office/drawing/2014/main" xmlns:a14="http://schemas.microsoft.com/office/drawing/2010/main" val="10003"/>
                      </a:ext>
                    </a:extLst>
                  </a:tr>
                  <a:tr h="457200">
                    <a:tc>
                      <a:txBody>
                        <a:bodyPr/>
                        <a:lstStyle/>
                        <a:p>
                          <a:endParaRPr lang="ja-JP"/>
                        </a:p>
                      </a:txBody>
                      <a:tcPr>
                        <a:blipFill rotWithShape="1">
                          <a:blip r:embed="rId3"/>
                          <a:stretch>
                            <a:fillRect t="-416000" r="-283420" b="-30667"/>
                          </a:stretch>
                        </a:blipFill>
                      </a:tcPr>
                    </a:tc>
                    <a:tc>
                      <a:txBody>
                        <a:bodyPr/>
                        <a:lstStyle/>
                        <a:p>
                          <a:endParaRPr lang="ja-JP"/>
                        </a:p>
                      </a:txBody>
                      <a:tcPr>
                        <a:blipFill rotWithShape="1">
                          <a:blip r:embed="rId3"/>
                          <a:stretch>
                            <a:fillRect l="-100000" t="-416000" r="-183420" b="-30667"/>
                          </a:stretch>
                        </a:blipFill>
                      </a:tcPr>
                    </a:tc>
                    <a:tc>
                      <a:txBody>
                        <a:bodyPr/>
                        <a:lstStyle/>
                        <a:p>
                          <a:pPr algn="ctr"/>
                          <a:r>
                            <a:rPr kumimoji="1" lang="ja-JP" altLang="en-US" sz="2400" dirty="0" smtClean="0">
                              <a:solidFill>
                                <a:srgbClr val="FF0000"/>
                              </a:solidFill>
                            </a:rPr>
                            <a:t>故障</a:t>
                          </a:r>
                          <a:endParaRPr kumimoji="1" lang="ja-JP" altLang="en-US" sz="2400" dirty="0">
                            <a:solidFill>
                              <a:srgbClr val="FF0000"/>
                            </a:solidFill>
                          </a:endParaRPr>
                        </a:p>
                      </a:txBody>
                      <a:tcPr/>
                    </a:tc>
                    <a:extLst>
                      <a:ext uri="{0D108BD9-81ED-4DB2-BD59-A6C34878D82A}">
                        <a16:rowId xmlns="" xmlns:a16="http://schemas.microsoft.com/office/drawing/2014/main" xmlns:a14="http://schemas.microsoft.com/office/drawing/2010/main" val="10004"/>
                      </a:ext>
                    </a:extLst>
                  </a:tr>
                </a:tbl>
              </a:graphicData>
            </a:graphic>
          </p:graphicFrame>
        </mc:Fallback>
      </mc:AlternateContent>
      <mc:AlternateContent xmlns:mc="http://schemas.openxmlformats.org/markup-compatibility/2006" xmlns:a14="http://schemas.microsoft.com/office/drawing/2010/main">
        <mc:Choice Requires="a14">
          <p:sp>
            <p:nvSpPr>
              <p:cNvPr id="6" name="テキスト ボックス 5"/>
              <p:cNvSpPr txBox="1"/>
              <p:nvPr/>
            </p:nvSpPr>
            <p:spPr>
              <a:xfrm>
                <a:off x="1484744" y="4848202"/>
                <a:ext cx="3642560" cy="461665"/>
              </a:xfrm>
              <a:prstGeom prst="rect">
                <a:avLst/>
              </a:prstGeom>
              <a:noFill/>
            </p:spPr>
            <p:txBody>
              <a:bodyPr wrap="square" rtlCol="0">
                <a:spAutoFit/>
              </a:bodyPr>
              <a:lstStyle/>
              <a:p>
                <a:r>
                  <a:rPr kumimoji="1" lang="ja-JP" altLang="en-US" sz="2400" dirty="0" smtClean="0"/>
                  <a:t>閾値</a:t>
                </a:r>
                <a14:m>
                  <m:oMath xmlns:m="http://schemas.openxmlformats.org/officeDocument/2006/math">
                    <m:sSub>
                      <m:sSubPr>
                        <m:ctrlPr>
                          <a:rPr kumimoji="1" lang="en-US" altLang="ja-JP" sz="2400" i="1" smtClean="0">
                            <a:latin typeface="Cambria Math"/>
                          </a:rPr>
                        </m:ctrlPr>
                      </m:sSubPr>
                      <m:e>
                        <m:r>
                          <a:rPr kumimoji="1" lang="en-US" altLang="ja-JP" sz="2400" b="0" i="1" smtClean="0">
                            <a:latin typeface="Cambria Math" panose="02040503050406030204" pitchFamily="18" charset="0"/>
                          </a:rPr>
                          <m:t>𝑟</m:t>
                        </m:r>
                      </m:e>
                      <m:sub>
                        <m:r>
                          <a:rPr kumimoji="1" lang="en-US" altLang="ja-JP" sz="2400" b="0" i="1" smtClean="0">
                            <a:latin typeface="Cambria Math" panose="02040503050406030204" pitchFamily="18" charset="0"/>
                          </a:rPr>
                          <m:t>𝑡h</m:t>
                        </m:r>
                      </m:sub>
                    </m:sSub>
                    <m:r>
                      <a:rPr kumimoji="1" lang="en-US" altLang="ja-JP" sz="2400" b="0" i="1" smtClean="0">
                        <a:latin typeface="Cambria Math" panose="02040503050406030204" pitchFamily="18" charset="0"/>
                      </a:rPr>
                      <m:t>,  </m:t>
                    </m:r>
                    <m:sSub>
                      <m:sSubPr>
                        <m:ctrlPr>
                          <a:rPr lang="en-US" altLang="ja-JP" sz="2400" i="1">
                            <a:latin typeface="Cambria Math"/>
                          </a:rPr>
                        </m:ctrlPr>
                      </m:sSubPr>
                      <m:e>
                        <m:r>
                          <a:rPr lang="en-US" altLang="ja-JP" sz="2400" i="1">
                            <a:latin typeface="Cambria Math" panose="02040503050406030204" pitchFamily="18" charset="0"/>
                          </a:rPr>
                          <m:t>𝑝</m:t>
                        </m:r>
                      </m:e>
                      <m:sub>
                        <m:r>
                          <a:rPr lang="en-US" altLang="ja-JP" sz="2400" i="1">
                            <a:latin typeface="Cambria Math" panose="02040503050406030204" pitchFamily="18" charset="0"/>
                          </a:rPr>
                          <m:t>𝑡h</m:t>
                        </m:r>
                      </m:sub>
                    </m:sSub>
                  </m:oMath>
                </a14:m>
                <a:r>
                  <a:rPr kumimoji="1" lang="ja-JP" altLang="en-US" sz="2400" dirty="0" smtClean="0"/>
                  <a:t>は予め決定</a:t>
                </a:r>
                <a:endParaRPr kumimoji="1" lang="en-US" altLang="ja-JP" sz="2400" dirty="0" smtClean="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484744" y="4848202"/>
                <a:ext cx="3642560" cy="461665"/>
              </a:xfrm>
              <a:prstGeom prst="rect">
                <a:avLst/>
              </a:prstGeom>
              <a:blipFill rotWithShape="1">
                <a:blip r:embed="rId4"/>
                <a:stretch>
                  <a:fillRect l="-2680" t="-15789" b="-23684"/>
                </a:stretch>
              </a:blipFill>
            </p:spPr>
            <p:txBody>
              <a:bodyPr/>
              <a:lstStyle/>
              <a:p>
                <a:r>
                  <a:rPr lang="ja-JP" altLang="en-US">
                    <a:noFill/>
                  </a:rPr>
                  <a:t> </a:t>
                </a:r>
              </a:p>
            </p:txBody>
          </p:sp>
        </mc:Fallback>
      </mc:AlternateContent>
      <p:sp>
        <p:nvSpPr>
          <p:cNvPr id="7" name="タイトル 6"/>
          <p:cNvSpPr>
            <a:spLocks noGrp="1"/>
          </p:cNvSpPr>
          <p:nvPr>
            <p:ph type="title"/>
          </p:nvPr>
        </p:nvSpPr>
        <p:spPr>
          <a:xfrm>
            <a:off x="402955" y="365126"/>
            <a:ext cx="8508570" cy="1325563"/>
          </a:xfrm>
        </p:spPr>
        <p:txBody>
          <a:bodyPr>
            <a:normAutofit/>
          </a:bodyPr>
          <a:lstStyle/>
          <a:p>
            <a:r>
              <a:rPr lang="en-US" altLang="ja-JP" dirty="0"/>
              <a:t>3.1 </a:t>
            </a:r>
            <a:r>
              <a:rPr lang="ja-JP" altLang="en-US" dirty="0"/>
              <a:t>コントローラのスイッチ故障</a:t>
            </a:r>
            <a:r>
              <a:rPr lang="ja-JP" altLang="en-US" dirty="0" smtClean="0"/>
              <a:t>検知</a:t>
            </a:r>
            <a:endParaRPr kumimoji="1" lang="ja-JP" altLang="en-US" dirty="0"/>
          </a:p>
        </p:txBody>
      </p:sp>
      <mc:AlternateContent xmlns:mc="http://schemas.openxmlformats.org/markup-compatibility/2006" xmlns:a14="http://schemas.microsoft.com/office/drawing/2010/main">
        <mc:Choice Requires="a14">
          <p:sp>
            <p:nvSpPr>
              <p:cNvPr id="10" name="テキスト ボックス 9"/>
              <p:cNvSpPr txBox="1"/>
              <p:nvPr/>
            </p:nvSpPr>
            <p:spPr>
              <a:xfrm>
                <a:off x="5392952" y="2470973"/>
                <a:ext cx="3642560" cy="2677656"/>
              </a:xfrm>
              <a:prstGeom prst="rect">
                <a:avLst/>
              </a:prstGeom>
              <a:noFill/>
            </p:spPr>
            <p:txBody>
              <a:bodyPr wrap="square" rtlCol="0">
                <a:spAutoFit/>
              </a:bodyPr>
              <a:lstStyle/>
              <a:p>
                <a14:m>
                  <m:oMath xmlns:m="http://schemas.openxmlformats.org/officeDocument/2006/math">
                    <m:sSub>
                      <m:sSubPr>
                        <m:ctrlPr>
                          <a:rPr lang="en-US" altLang="ja-JP" sz="2400" i="1" smtClean="0">
                            <a:latin typeface="Cambria Math"/>
                          </a:rPr>
                        </m:ctrlPr>
                      </m:sSubPr>
                      <m:e>
                        <m:r>
                          <a:rPr lang="en-US" altLang="ja-JP" sz="2400" i="1">
                            <a:latin typeface="Cambria Math" panose="02040503050406030204" pitchFamily="18" charset="0"/>
                          </a:rPr>
                          <m:t>𝑟</m:t>
                        </m:r>
                      </m:e>
                      <m:sub>
                        <m:r>
                          <a:rPr lang="en-US" altLang="ja-JP" sz="2400" b="0" i="1" smtClean="0">
                            <a:latin typeface="Cambria Math"/>
                          </a:rPr>
                          <m:t>𝑖</m:t>
                        </m:r>
                      </m:sub>
                    </m:sSub>
                    <m:r>
                      <a:rPr lang="en-US" altLang="ja-JP" sz="2400" b="0" i="1" smtClean="0">
                        <a:latin typeface="Cambria Math"/>
                      </a:rPr>
                      <m:t>&gt; </m:t>
                    </m:r>
                    <m:sSub>
                      <m:sSubPr>
                        <m:ctrlPr>
                          <a:rPr kumimoji="1" lang="en-US" altLang="ja-JP" sz="2400" i="1" smtClean="0">
                            <a:latin typeface="Cambria Math"/>
                          </a:rPr>
                        </m:ctrlPr>
                      </m:sSubPr>
                      <m:e>
                        <m:r>
                          <a:rPr kumimoji="1" lang="en-US" altLang="ja-JP" sz="2400" b="0" i="1" smtClean="0">
                            <a:latin typeface="Cambria Math" panose="02040503050406030204" pitchFamily="18" charset="0"/>
                          </a:rPr>
                          <m:t>𝑟</m:t>
                        </m:r>
                      </m:e>
                      <m:sub>
                        <m:r>
                          <a:rPr kumimoji="1" lang="en-US" altLang="ja-JP" sz="2400" b="0" i="1" smtClean="0">
                            <a:latin typeface="Cambria Math" panose="02040503050406030204" pitchFamily="18" charset="0"/>
                          </a:rPr>
                          <m:t>𝑡h</m:t>
                        </m:r>
                      </m:sub>
                    </m:sSub>
                  </m:oMath>
                </a14:m>
                <a:r>
                  <a:rPr kumimoji="1" lang="en-US" altLang="ja-JP" sz="2400" b="0" i="1" dirty="0" smtClean="0">
                    <a:latin typeface="Cambria Math" panose="02040503050406030204" pitchFamily="18" charset="0"/>
                  </a:rPr>
                  <a:t> </a:t>
                </a:r>
                <a:endParaRPr lang="en-US" altLang="ja-JP" sz="2400" dirty="0">
                  <a:latin typeface="Cambria Math" panose="02040503050406030204" pitchFamily="18" charset="0"/>
                </a:endParaRPr>
              </a:p>
              <a:p>
                <a:pPr marL="342900" indent="-342900">
                  <a:buFont typeface="Arial" panose="020B0604020202020204" pitchFamily="34" charset="0"/>
                  <a:buChar char="•"/>
                </a:pPr>
                <a:r>
                  <a:rPr lang="ja-JP" altLang="en-US" sz="2400" dirty="0" smtClean="0">
                    <a:latin typeface="Cambria Math" panose="02040503050406030204" pitchFamily="18" charset="0"/>
                  </a:rPr>
                  <a:t>正常にパケットが</a:t>
                </a:r>
                <a:r>
                  <a:rPr lang="en-US" altLang="ja-JP" sz="2400" dirty="0" smtClean="0">
                    <a:latin typeface="Cambria Math" panose="02040503050406030204" pitchFamily="18" charset="0"/>
                  </a:rPr>
                  <a:t/>
                </a:r>
                <a:br>
                  <a:rPr lang="en-US" altLang="ja-JP" sz="2400" dirty="0" smtClean="0">
                    <a:latin typeface="Cambria Math" panose="02040503050406030204" pitchFamily="18" charset="0"/>
                  </a:rPr>
                </a:br>
                <a:r>
                  <a:rPr lang="ja-JP" altLang="en-US" sz="2400" dirty="0" smtClean="0">
                    <a:latin typeface="Cambria Math" panose="02040503050406030204" pitchFamily="18" charset="0"/>
                  </a:rPr>
                  <a:t>転送されている</a:t>
                </a:r>
                <a:endParaRPr lang="en-US" altLang="ja-JP" sz="2400" dirty="0" smtClean="0">
                  <a:latin typeface="Cambria Math" panose="02040503050406030204" pitchFamily="18" charset="0"/>
                </a:endParaRPr>
              </a:p>
              <a:p>
                <a:pPr marL="342900" indent="-342900">
                  <a:buFont typeface="Arial" panose="020B0604020202020204" pitchFamily="34" charset="0"/>
                  <a:buChar char="•"/>
                </a:pPr>
                <a:endParaRPr kumimoji="1" lang="en-US" altLang="ja-JP" sz="2400" b="0" dirty="0" smtClean="0">
                  <a:latin typeface="Cambria Math" panose="02040503050406030204" pitchFamily="18" charset="0"/>
                </a:endParaRPr>
              </a:p>
              <a:p>
                <a14:m>
                  <m:oMath xmlns:m="http://schemas.openxmlformats.org/officeDocument/2006/math">
                    <m:sSub>
                      <m:sSubPr>
                        <m:ctrlPr>
                          <a:rPr lang="en-US" altLang="ja-JP" sz="2400" i="1">
                            <a:latin typeface="Cambria Math"/>
                          </a:rPr>
                        </m:ctrlPr>
                      </m:sSubPr>
                      <m:e>
                        <m:r>
                          <a:rPr lang="en-US" altLang="ja-JP" sz="2400" b="0" i="1" smtClean="0">
                            <a:latin typeface="Cambria Math"/>
                          </a:rPr>
                          <m:t>𝑝</m:t>
                        </m:r>
                      </m:e>
                      <m:sub>
                        <m:r>
                          <a:rPr lang="en-US" altLang="ja-JP" sz="2400" i="1">
                            <a:latin typeface="Cambria Math"/>
                          </a:rPr>
                          <m:t>𝑖</m:t>
                        </m:r>
                      </m:sub>
                    </m:sSub>
                    <m:r>
                      <a:rPr lang="en-US" altLang="ja-JP" sz="2400" i="1">
                        <a:latin typeface="Cambria Math"/>
                      </a:rPr>
                      <m:t>&gt; </m:t>
                    </m:r>
                    <m:sSub>
                      <m:sSubPr>
                        <m:ctrlPr>
                          <a:rPr lang="en-US" altLang="ja-JP" sz="2400" i="1">
                            <a:latin typeface="Cambria Math"/>
                          </a:rPr>
                        </m:ctrlPr>
                      </m:sSubPr>
                      <m:e>
                        <m:r>
                          <a:rPr lang="en-US" altLang="ja-JP" sz="2400" b="0" i="1" smtClean="0">
                            <a:latin typeface="Cambria Math"/>
                          </a:rPr>
                          <m:t>𝑝</m:t>
                        </m:r>
                      </m:e>
                      <m:sub>
                        <m:r>
                          <a:rPr lang="en-US" altLang="ja-JP" sz="2400" i="1">
                            <a:latin typeface="Cambria Math" panose="02040503050406030204" pitchFamily="18" charset="0"/>
                          </a:rPr>
                          <m:t>𝑡h</m:t>
                        </m:r>
                      </m:sub>
                    </m:sSub>
                  </m:oMath>
                </a14:m>
                <a:r>
                  <a:rPr lang="en-US" altLang="ja-JP" sz="2400" i="1" dirty="0">
                    <a:latin typeface="Cambria Math" panose="02040503050406030204" pitchFamily="18" charset="0"/>
                  </a:rPr>
                  <a:t> </a:t>
                </a:r>
                <a:endParaRPr lang="en-US" altLang="ja-JP" sz="2400" dirty="0">
                  <a:latin typeface="Cambria Math" panose="02040503050406030204" pitchFamily="18" charset="0"/>
                </a:endParaRPr>
              </a:p>
              <a:p>
                <a:pPr marL="342900" indent="-342900">
                  <a:buFont typeface="Arial" panose="020B0604020202020204" pitchFamily="34" charset="0"/>
                  <a:buChar char="•"/>
                </a:pPr>
                <a:r>
                  <a:rPr lang="ja-JP" altLang="en-US" sz="2400" dirty="0">
                    <a:latin typeface="Cambria Math"/>
                  </a:rPr>
                  <a:t>充分</a:t>
                </a:r>
                <a:r>
                  <a:rPr lang="ja-JP" altLang="en-US" sz="2400" dirty="0" smtClean="0">
                    <a:latin typeface="Cambria Math"/>
                  </a:rPr>
                  <a:t>なスループットが</a:t>
                </a:r>
                <a:r>
                  <a:rPr lang="en-US" altLang="ja-JP" sz="2400" dirty="0" smtClean="0">
                    <a:latin typeface="Cambria Math"/>
                  </a:rPr>
                  <a:t/>
                </a:r>
                <a:br>
                  <a:rPr lang="en-US" altLang="ja-JP" sz="2400" dirty="0" smtClean="0">
                    <a:latin typeface="Cambria Math"/>
                  </a:rPr>
                </a:br>
                <a:r>
                  <a:rPr lang="ja-JP" altLang="en-US" sz="2400" dirty="0" smtClean="0">
                    <a:latin typeface="Cambria Math"/>
                  </a:rPr>
                  <a:t>出ている</a:t>
                </a:r>
                <a:endParaRPr lang="en-US" altLang="ja-JP" sz="2400" dirty="0" smtClean="0">
                  <a:latin typeface="Cambria Math"/>
                </a:endParaRPr>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5392952" y="2470973"/>
                <a:ext cx="3642560" cy="2677656"/>
              </a:xfrm>
              <a:prstGeom prst="rect">
                <a:avLst/>
              </a:prstGeom>
              <a:blipFill rotWithShape="1">
                <a:blip r:embed="rId5"/>
                <a:stretch>
                  <a:fillRect l="-2345" b="-340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415199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独自機能の実現</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lang="ja-JP" altLang="en-US" dirty="0"/>
              <a:t>パフォーマンスの低下を実現 </a:t>
            </a:r>
          </a:p>
          <a:p>
            <a:pPr lvl="1"/>
            <a:r>
              <a:rPr lang="ja-JP" altLang="en-US" dirty="0"/>
              <a:t>仮想マシンでリピータを作成し，スイッチ間に接続</a:t>
            </a:r>
          </a:p>
          <a:p>
            <a:pPr lvl="1"/>
            <a:r>
              <a:rPr lang="ja-JP" altLang="en-US" dirty="0"/>
              <a:t>仮想マシン上でネットワークインターフェースに対し，</a:t>
            </a:r>
            <a:r>
              <a:rPr lang="en-US" altLang="ja-JP" dirty="0" err="1"/>
              <a:t>tc</a:t>
            </a:r>
            <a:r>
              <a:rPr lang="ja-JP" altLang="en-US" dirty="0"/>
              <a:t>コマンドを用いて遅延を発生させる</a:t>
            </a:r>
          </a:p>
          <a:p>
            <a:pPr lvl="1"/>
            <a:r>
              <a:rPr lang="ja-JP" altLang="en-US" dirty="0"/>
              <a:t>スイッチは，リピータに接続されているリンクに対してパケットの転送速度を下げることになり，パフォーマンスの低下が実現できる</a:t>
            </a:r>
          </a:p>
          <a:p>
            <a:r>
              <a:rPr lang="en-US" altLang="ja-JP" dirty="0" err="1"/>
              <a:t>OpenFlow</a:t>
            </a:r>
            <a:r>
              <a:rPr lang="en-US" altLang="ja-JP" dirty="0"/>
              <a:t> 1.0</a:t>
            </a:r>
            <a:r>
              <a:rPr lang="ja-JP" altLang="en-US" dirty="0"/>
              <a:t>で定められて</a:t>
            </a:r>
            <a:r>
              <a:rPr lang="ja-JP" altLang="en-US" dirty="0" smtClean="0"/>
              <a:t>いる</a:t>
            </a:r>
            <a:r>
              <a:rPr lang="en-US" altLang="ja-JP" dirty="0" err="1" smtClean="0"/>
              <a:t>PortStatsReply</a:t>
            </a:r>
            <a:r>
              <a:rPr lang="ja-JP" altLang="en-US" dirty="0" smtClean="0"/>
              <a:t>を</a:t>
            </a:r>
            <a:r>
              <a:rPr lang="ja-JP" altLang="en-US" dirty="0"/>
              <a:t>取得できなかったため，追加機能のデモができなかった </a:t>
            </a:r>
          </a:p>
          <a:p>
            <a:pPr lvl="1"/>
            <a:r>
              <a:rPr lang="en-US" altLang="ja-JP" dirty="0" err="1"/>
              <a:t>Trema</a:t>
            </a:r>
            <a:r>
              <a:rPr lang="ja-JP" altLang="en-US" dirty="0" err="1"/>
              <a:t>には</a:t>
            </a:r>
            <a:r>
              <a:rPr lang="en-US" altLang="ja-JP" dirty="0" err="1"/>
              <a:t>PortStatsRequest</a:t>
            </a:r>
            <a:r>
              <a:rPr lang="ja-JP" altLang="en-US" dirty="0"/>
              <a:t>は用意されているが，</a:t>
            </a:r>
            <a:r>
              <a:rPr lang="en-US" altLang="ja-JP" dirty="0" err="1"/>
              <a:t>PortStatsReply</a:t>
            </a:r>
            <a:r>
              <a:rPr lang="ja-JP" altLang="en-US" dirty="0"/>
              <a:t>クラスは存在せず，</a:t>
            </a:r>
            <a:r>
              <a:rPr lang="en-US" altLang="ja-JP" dirty="0" err="1"/>
              <a:t>StatsReply</a:t>
            </a:r>
            <a:r>
              <a:rPr lang="ja-JP" altLang="en-US" dirty="0"/>
              <a:t>クラスでも</a:t>
            </a:r>
            <a:r>
              <a:rPr lang="en-US" altLang="ja-JP" dirty="0" err="1"/>
              <a:t>PortStatsReply</a:t>
            </a:r>
            <a:r>
              <a:rPr lang="ja-JP" altLang="en-US" dirty="0"/>
              <a:t>を処理できない</a:t>
            </a:r>
          </a:p>
          <a:p>
            <a:pPr lvl="1"/>
            <a:r>
              <a:rPr lang="en-US" altLang="ja-JP" dirty="0" err="1"/>
              <a:t>PortStatsReply</a:t>
            </a:r>
            <a:r>
              <a:rPr lang="ja-JP" altLang="en-US" dirty="0"/>
              <a:t>の実装を試みたが，時間が足りなかった</a:t>
            </a:r>
          </a:p>
          <a:p>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27</a:t>
            </a:fld>
            <a:endParaRPr kumimoji="1" lang="ja-JP" altLang="en-US"/>
          </a:p>
        </p:txBody>
      </p:sp>
    </p:spTree>
    <p:extLst>
      <p:ext uri="{BB962C8B-B14F-4D97-AF65-F5344CB8AC3E}">
        <p14:creationId xmlns:p14="http://schemas.microsoft.com/office/powerpoint/2010/main" val="1832164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質疑 </a:t>
            </a:r>
            <a:r>
              <a:rPr kumimoji="1" lang="en-US" altLang="ja-JP" dirty="0" smtClean="0"/>
              <a:t>1/4</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normAutofit fontScale="85000" lnSpcReduction="20000"/>
              </a:bodyPr>
              <a:lstStyle/>
              <a:p>
                <a:pPr marL="0" indent="0">
                  <a:buNone/>
                </a:pPr>
                <a:r>
                  <a:rPr lang="en-US" altLang="ja-JP" dirty="0" smtClean="0"/>
                  <a:t>【</a:t>
                </a:r>
                <a:r>
                  <a:rPr lang="ja-JP" altLang="en-US" dirty="0"/>
                  <a:t>質問</a:t>
                </a:r>
                <a:r>
                  <a:rPr lang="en-US" altLang="ja-JP" dirty="0" smtClean="0"/>
                  <a:t>】</a:t>
                </a:r>
              </a:p>
              <a:p>
                <a:r>
                  <a:rPr lang="en-US" altLang="ja-JP" dirty="0" smtClean="0"/>
                  <a:t> </a:t>
                </a:r>
                <a:r>
                  <a:rPr lang="ja-JP" altLang="en-US" dirty="0"/>
                  <a:t>追加機能の性能指標を計算する際に，スイッチの「受信パケット数」と「転送パケット数」の比を計算しているが，（異なるスライス間の端末を宛先としたパケットのように）ドロップしたパケット数は含めなくてよいのか</a:t>
                </a:r>
              </a:p>
              <a:p>
                <a:pPr marL="0" indent="0">
                  <a:buNone/>
                </a:pPr>
                <a:r>
                  <a:rPr lang="en-US" altLang="ja-JP" dirty="0"/>
                  <a:t>【</a:t>
                </a:r>
                <a:r>
                  <a:rPr lang="ja-JP" altLang="en-US" dirty="0"/>
                  <a:t>回答</a:t>
                </a:r>
                <a:r>
                  <a:rPr lang="en-US" altLang="ja-JP" dirty="0"/>
                  <a:t>/</a:t>
                </a:r>
                <a:r>
                  <a:rPr lang="ja-JP" altLang="en-US" dirty="0"/>
                  <a:t>考察</a:t>
                </a:r>
                <a:r>
                  <a:rPr lang="en-US" altLang="ja-JP" dirty="0" smtClean="0"/>
                  <a:t>】</a:t>
                </a:r>
              </a:p>
              <a:p>
                <a:r>
                  <a:rPr lang="en-US" altLang="ja-JP" dirty="0" smtClean="0"/>
                  <a:t> </a:t>
                </a:r>
                <a:r>
                  <a:rPr lang="ja-JP" altLang="en-US" dirty="0"/>
                  <a:t>含めなくてはならない（考察不足だったが，</a:t>
                </a:r>
                <a:r>
                  <a:rPr lang="en-US" altLang="ja-JP" dirty="0" err="1"/>
                  <a:t>PortStatsReply</a:t>
                </a:r>
                <a:r>
                  <a:rPr lang="ja-JP" altLang="en-US" dirty="0"/>
                  <a:t>の未実装問題でテストができなかったため気づけなかった</a:t>
                </a:r>
                <a:r>
                  <a:rPr lang="ja-JP" altLang="en-US" dirty="0" smtClean="0"/>
                  <a:t>）</a:t>
                </a:r>
                <a:endParaRPr lang="en-US" altLang="ja-JP" dirty="0" smtClean="0"/>
              </a:p>
              <a:p>
                <a:r>
                  <a:rPr lang="ja-JP" altLang="en-US" dirty="0" smtClean="0"/>
                  <a:t>ドロップパケット数</a:t>
                </a:r>
                <a14:m>
                  <m:oMath xmlns:m="http://schemas.openxmlformats.org/officeDocument/2006/math">
                    <m:sSub>
                      <m:sSubPr>
                        <m:ctrlPr>
                          <a:rPr lang="en-US" altLang="ja-JP" i="1" smtClean="0">
                            <a:latin typeface="Cambria Math"/>
                          </a:rPr>
                        </m:ctrlPr>
                      </m:sSubPr>
                      <m:e>
                        <m:r>
                          <a:rPr lang="en-US" altLang="ja-JP" b="0" i="1" smtClean="0">
                            <a:latin typeface="Cambria Math"/>
                          </a:rPr>
                          <m:t>𝐷</m:t>
                        </m:r>
                      </m:e>
                      <m:sub>
                        <m:r>
                          <a:rPr lang="en-US" altLang="ja-JP" i="1">
                            <a:latin typeface="Cambria Math"/>
                          </a:rPr>
                          <m:t>𝑖</m:t>
                        </m:r>
                      </m:sub>
                    </m:sSub>
                  </m:oMath>
                </a14:m>
                <a:r>
                  <a:rPr lang="ja-JP" altLang="en-US" dirty="0" smtClean="0"/>
                  <a:t>を</a:t>
                </a:r>
                <a:r>
                  <a:rPr lang="ja-JP" altLang="en-US" dirty="0" smtClean="0"/>
                  <a:t>用いて</a:t>
                </a:r>
                <a:endParaRPr lang="en-US" altLang="ja-JP" dirty="0" smtClean="0"/>
              </a:p>
              <a:p>
                <a:pPr marL="457200" lvl="1" indent="0" algn="ctr">
                  <a:buNone/>
                </a:pPr>
                <a14:m>
                  <m:oMath xmlns:m="http://schemas.openxmlformats.org/officeDocument/2006/math">
                    <m:sSub>
                      <m:sSubPr>
                        <m:ctrlPr>
                          <a:rPr lang="en-US" altLang="ja-JP" i="1">
                            <a:solidFill>
                              <a:srgbClr val="FF0000"/>
                            </a:solidFill>
                            <a:latin typeface="Cambria Math"/>
                          </a:rPr>
                        </m:ctrlPr>
                      </m:sSubPr>
                      <m:e>
                        <m:r>
                          <a:rPr lang="en-US" altLang="ja-JP" i="1">
                            <a:solidFill>
                              <a:srgbClr val="FF0000"/>
                            </a:solidFill>
                            <a:latin typeface="Cambria Math"/>
                          </a:rPr>
                          <m:t>𝑟</m:t>
                        </m:r>
                      </m:e>
                      <m:sub>
                        <m:r>
                          <a:rPr lang="en-US" altLang="ja-JP" i="1">
                            <a:solidFill>
                              <a:srgbClr val="FF0000"/>
                            </a:solidFill>
                            <a:latin typeface="Cambria Math"/>
                          </a:rPr>
                          <m:t>𝑖</m:t>
                        </m:r>
                      </m:sub>
                    </m:sSub>
                    <m:r>
                      <a:rPr lang="en-US" altLang="ja-JP" i="1">
                        <a:solidFill>
                          <a:srgbClr val="FF0000"/>
                        </a:solidFill>
                        <a:latin typeface="Cambria Math"/>
                      </a:rPr>
                      <m:t>=</m:t>
                    </m:r>
                  </m:oMath>
                </a14:m>
                <a:r>
                  <a:rPr lang="ja-JP" altLang="en-US" dirty="0">
                    <a:solidFill>
                      <a:srgbClr val="FF0000"/>
                    </a:solidFill>
                  </a:rPr>
                  <a:t> </a:t>
                </a:r>
                <a14:m>
                  <m:oMath xmlns:m="http://schemas.openxmlformats.org/officeDocument/2006/math">
                    <m:f>
                      <m:fPr>
                        <m:ctrlPr>
                          <a:rPr lang="en-US" altLang="ja-JP" i="1">
                            <a:solidFill>
                              <a:srgbClr val="FF0000"/>
                            </a:solidFill>
                            <a:latin typeface="Cambria Math"/>
                          </a:rPr>
                        </m:ctrlPr>
                      </m:fPr>
                      <m:num>
                        <m:sSub>
                          <m:sSubPr>
                            <m:ctrlPr>
                              <a:rPr lang="en-US" altLang="ja-JP" i="1">
                                <a:solidFill>
                                  <a:srgbClr val="FF0000"/>
                                </a:solidFill>
                                <a:latin typeface="Cambria Math"/>
                              </a:rPr>
                            </m:ctrlPr>
                          </m:sSubPr>
                          <m:e>
                            <m:r>
                              <a:rPr lang="en-US" altLang="ja-JP" i="1">
                                <a:solidFill>
                                  <a:srgbClr val="FF0000"/>
                                </a:solidFill>
                                <a:latin typeface="Cambria Math"/>
                              </a:rPr>
                              <m:t>𝐹</m:t>
                            </m:r>
                          </m:e>
                          <m:sub>
                            <m:r>
                              <a:rPr lang="en-US" altLang="ja-JP" i="1">
                                <a:solidFill>
                                  <a:srgbClr val="FF0000"/>
                                </a:solidFill>
                                <a:latin typeface="Cambria Math"/>
                              </a:rPr>
                              <m:t>𝑖</m:t>
                            </m:r>
                          </m:sub>
                        </m:sSub>
                        <m:r>
                          <a:rPr lang="en-US" altLang="ja-JP" i="1">
                            <a:solidFill>
                              <a:srgbClr val="FF0000"/>
                            </a:solidFill>
                            <a:latin typeface="Cambria Math"/>
                          </a:rPr>
                          <m:t> −</m:t>
                        </m:r>
                        <m:sSub>
                          <m:sSubPr>
                            <m:ctrlPr>
                              <a:rPr lang="en-US" altLang="ja-JP" i="1">
                                <a:solidFill>
                                  <a:srgbClr val="FF0000"/>
                                </a:solidFill>
                                <a:latin typeface="Cambria Math"/>
                              </a:rPr>
                            </m:ctrlPr>
                          </m:sSubPr>
                          <m:e>
                            <m:r>
                              <a:rPr lang="en-US" altLang="ja-JP" i="1">
                                <a:solidFill>
                                  <a:srgbClr val="FF0000"/>
                                </a:solidFill>
                                <a:latin typeface="Cambria Math"/>
                              </a:rPr>
                              <m:t>𝐹</m:t>
                            </m:r>
                          </m:e>
                          <m:sub>
                            <m:r>
                              <a:rPr lang="en-US" altLang="ja-JP" i="1">
                                <a:solidFill>
                                  <a:srgbClr val="FF0000"/>
                                </a:solidFill>
                                <a:latin typeface="Cambria Math"/>
                              </a:rPr>
                              <m:t>𝑖</m:t>
                            </m:r>
                            <m:r>
                              <a:rPr lang="en-US" altLang="ja-JP" i="1">
                                <a:solidFill>
                                  <a:srgbClr val="FF0000"/>
                                </a:solidFill>
                                <a:latin typeface="Cambria Math"/>
                              </a:rPr>
                              <m:t>−1</m:t>
                            </m:r>
                          </m:sub>
                        </m:sSub>
                        <m:r>
                          <a:rPr lang="en-US" altLang="ja-JP" b="0" i="1" smtClean="0">
                            <a:solidFill>
                              <a:srgbClr val="FF0000"/>
                            </a:solidFill>
                            <a:latin typeface="Cambria Math"/>
                          </a:rPr>
                          <m:t>+</m:t>
                        </m:r>
                        <m:sSub>
                          <m:sSubPr>
                            <m:ctrlPr>
                              <a:rPr lang="en-US" altLang="ja-JP" i="1">
                                <a:solidFill>
                                  <a:srgbClr val="FF0000"/>
                                </a:solidFill>
                                <a:latin typeface="Cambria Math"/>
                              </a:rPr>
                            </m:ctrlPr>
                          </m:sSubPr>
                          <m:e>
                            <m:r>
                              <a:rPr lang="en-US" altLang="ja-JP" b="0" i="1" smtClean="0">
                                <a:solidFill>
                                  <a:srgbClr val="FF0000"/>
                                </a:solidFill>
                                <a:latin typeface="Cambria Math"/>
                              </a:rPr>
                              <m:t>𝐷</m:t>
                            </m:r>
                          </m:e>
                          <m:sub>
                            <m:r>
                              <a:rPr lang="en-US" altLang="ja-JP" i="1">
                                <a:solidFill>
                                  <a:srgbClr val="FF0000"/>
                                </a:solidFill>
                                <a:latin typeface="Cambria Math"/>
                              </a:rPr>
                              <m:t>𝑖</m:t>
                            </m:r>
                          </m:sub>
                        </m:sSub>
                        <m:r>
                          <a:rPr lang="en-US" altLang="ja-JP" i="1">
                            <a:solidFill>
                              <a:srgbClr val="FF0000"/>
                            </a:solidFill>
                            <a:latin typeface="Cambria Math"/>
                          </a:rPr>
                          <m:t> −</m:t>
                        </m:r>
                        <m:sSub>
                          <m:sSubPr>
                            <m:ctrlPr>
                              <a:rPr lang="en-US" altLang="ja-JP" i="1">
                                <a:solidFill>
                                  <a:srgbClr val="FF0000"/>
                                </a:solidFill>
                                <a:latin typeface="Cambria Math"/>
                              </a:rPr>
                            </m:ctrlPr>
                          </m:sSubPr>
                          <m:e>
                            <m:r>
                              <a:rPr lang="en-US" altLang="ja-JP" b="0" i="1" smtClean="0">
                                <a:solidFill>
                                  <a:srgbClr val="FF0000"/>
                                </a:solidFill>
                                <a:latin typeface="Cambria Math"/>
                              </a:rPr>
                              <m:t>𝐷</m:t>
                            </m:r>
                          </m:e>
                          <m:sub>
                            <m:r>
                              <a:rPr lang="en-US" altLang="ja-JP" i="1">
                                <a:solidFill>
                                  <a:srgbClr val="FF0000"/>
                                </a:solidFill>
                                <a:latin typeface="Cambria Math"/>
                              </a:rPr>
                              <m:t>𝑖</m:t>
                            </m:r>
                            <m:r>
                              <a:rPr lang="en-US" altLang="ja-JP" i="1">
                                <a:solidFill>
                                  <a:srgbClr val="FF0000"/>
                                </a:solidFill>
                                <a:latin typeface="Cambria Math"/>
                              </a:rPr>
                              <m:t>−1</m:t>
                            </m:r>
                          </m:sub>
                        </m:sSub>
                      </m:num>
                      <m:den>
                        <m:sSub>
                          <m:sSubPr>
                            <m:ctrlPr>
                              <a:rPr lang="en-US" altLang="ja-JP" i="1">
                                <a:solidFill>
                                  <a:srgbClr val="FF0000"/>
                                </a:solidFill>
                                <a:latin typeface="Cambria Math"/>
                              </a:rPr>
                            </m:ctrlPr>
                          </m:sSubPr>
                          <m:e>
                            <m:r>
                              <a:rPr lang="en-US" altLang="ja-JP" i="1">
                                <a:solidFill>
                                  <a:srgbClr val="FF0000"/>
                                </a:solidFill>
                                <a:latin typeface="Cambria Math"/>
                              </a:rPr>
                              <m:t>𝑅</m:t>
                            </m:r>
                          </m:e>
                          <m:sub>
                            <m:r>
                              <a:rPr lang="en-US" altLang="ja-JP" i="1">
                                <a:solidFill>
                                  <a:srgbClr val="FF0000"/>
                                </a:solidFill>
                                <a:latin typeface="Cambria Math"/>
                              </a:rPr>
                              <m:t>𝑖</m:t>
                            </m:r>
                          </m:sub>
                        </m:sSub>
                        <m:r>
                          <a:rPr lang="en-US" altLang="ja-JP" i="1">
                            <a:solidFill>
                              <a:srgbClr val="FF0000"/>
                            </a:solidFill>
                            <a:latin typeface="Cambria Math"/>
                          </a:rPr>
                          <m:t> −</m:t>
                        </m:r>
                        <m:sSub>
                          <m:sSubPr>
                            <m:ctrlPr>
                              <a:rPr lang="en-US" altLang="ja-JP" i="1">
                                <a:solidFill>
                                  <a:srgbClr val="FF0000"/>
                                </a:solidFill>
                                <a:latin typeface="Cambria Math"/>
                              </a:rPr>
                            </m:ctrlPr>
                          </m:sSubPr>
                          <m:e>
                            <m:r>
                              <a:rPr lang="en-US" altLang="ja-JP" i="1">
                                <a:solidFill>
                                  <a:srgbClr val="FF0000"/>
                                </a:solidFill>
                                <a:latin typeface="Cambria Math"/>
                              </a:rPr>
                              <m:t>𝑅</m:t>
                            </m:r>
                          </m:e>
                          <m:sub>
                            <m:r>
                              <a:rPr lang="en-US" altLang="ja-JP" i="1">
                                <a:solidFill>
                                  <a:srgbClr val="FF0000"/>
                                </a:solidFill>
                                <a:latin typeface="Cambria Math"/>
                              </a:rPr>
                              <m:t>𝑖</m:t>
                            </m:r>
                            <m:r>
                              <a:rPr lang="en-US" altLang="ja-JP" i="1">
                                <a:solidFill>
                                  <a:srgbClr val="FF0000"/>
                                </a:solidFill>
                                <a:latin typeface="Cambria Math"/>
                              </a:rPr>
                              <m:t>−1</m:t>
                            </m:r>
                          </m:sub>
                        </m:sSub>
                      </m:den>
                    </m:f>
                  </m:oMath>
                </a14:m>
                <a:r>
                  <a:rPr lang="ja-JP" altLang="en-US" dirty="0">
                    <a:solidFill>
                      <a:srgbClr val="FF0000"/>
                    </a:solidFill>
                  </a:rPr>
                  <a:t> </a:t>
                </a:r>
                <a:endParaRPr lang="en-US" altLang="ja-JP" dirty="0" smtClean="0"/>
              </a:p>
              <a:p>
                <a:pPr marL="0" indent="0">
                  <a:buNone/>
                </a:pPr>
                <a:r>
                  <a:rPr lang="ja-JP" altLang="en-US" dirty="0" smtClean="0"/>
                  <a:t>に</a:t>
                </a:r>
                <a:r>
                  <a:rPr lang="ja-JP" altLang="en-US" dirty="0" smtClean="0"/>
                  <a:t>変更する</a:t>
                </a:r>
                <a:r>
                  <a:rPr lang="ja-JP" altLang="en-US" dirty="0" smtClean="0"/>
                  <a:t>こと</a:t>
                </a:r>
                <a:r>
                  <a:rPr lang="ja-JP" altLang="en-US" dirty="0"/>
                  <a:t>で</a:t>
                </a:r>
                <a:r>
                  <a:rPr lang="ja-JP" altLang="en-US" dirty="0" smtClean="0"/>
                  <a:t>解決できると考えられる</a:t>
                </a:r>
                <a:endParaRPr lang="ja-JP" altLang="en-US" dirty="0"/>
              </a:p>
              <a:p>
                <a:pPr marL="0" indent="0">
                  <a:buNone/>
                </a:pPr>
                <a:endParaRPr lang="ja-JP" altLang="en-US" dirty="0"/>
              </a:p>
              <a:p>
                <a:endParaRPr kumimoji="1" lang="ja-JP" altLang="en-US"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1">
                <a:blip r:embed="rId2"/>
                <a:stretch>
                  <a:fillRect l="-1159" t="-3922" r="-69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28</a:t>
            </a:fld>
            <a:endParaRPr kumimoji="1" lang="ja-JP" altLang="en-US"/>
          </a:p>
        </p:txBody>
      </p:sp>
    </p:spTree>
    <p:extLst>
      <p:ext uri="{BB962C8B-B14F-4D97-AF65-F5344CB8AC3E}">
        <p14:creationId xmlns:p14="http://schemas.microsoft.com/office/powerpoint/2010/main" val="1882434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質疑 </a:t>
            </a:r>
            <a:r>
              <a:rPr lang="en-US" altLang="ja-JP" dirty="0" smtClean="0"/>
              <a:t>2/4</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pPr marL="0" indent="0">
              <a:buNone/>
            </a:pPr>
            <a:r>
              <a:rPr lang="en-US" altLang="ja-JP" dirty="0"/>
              <a:t>【</a:t>
            </a:r>
            <a:r>
              <a:rPr lang="ja-JP" altLang="en-US" dirty="0"/>
              <a:t>質問</a:t>
            </a:r>
            <a:r>
              <a:rPr lang="en-US" altLang="ja-JP" dirty="0"/>
              <a:t>】 </a:t>
            </a:r>
          </a:p>
          <a:p>
            <a:r>
              <a:rPr lang="ja-JP" altLang="en-US" dirty="0"/>
              <a:t>スイッチのインターフェースやリンクのパフォーマンスが低下することも考えられるが，なぜ今回はスイッチ本体のパフォーマンス低下の検知にしたのか</a:t>
            </a:r>
          </a:p>
          <a:p>
            <a:pPr marL="0" indent="0">
              <a:buNone/>
            </a:pPr>
            <a:r>
              <a:rPr lang="en-US" altLang="ja-JP" dirty="0"/>
              <a:t>【</a:t>
            </a:r>
            <a:r>
              <a:rPr lang="ja-JP" altLang="en-US" dirty="0"/>
              <a:t>回答</a:t>
            </a:r>
            <a:r>
              <a:rPr lang="en-US" altLang="ja-JP" dirty="0"/>
              <a:t>/</a:t>
            </a:r>
            <a:r>
              <a:rPr lang="ja-JP" altLang="en-US" dirty="0"/>
              <a:t>考察</a:t>
            </a:r>
            <a:r>
              <a:rPr lang="en-US" altLang="ja-JP" dirty="0"/>
              <a:t>】 </a:t>
            </a:r>
          </a:p>
          <a:p>
            <a:r>
              <a:rPr lang="en-US" altLang="ja-JP" dirty="0" err="1"/>
              <a:t>PortStatsReply</a:t>
            </a:r>
            <a:r>
              <a:rPr lang="ja-JP" altLang="en-US" dirty="0"/>
              <a:t>により，スイッチに存在するポートごとに受信・転送・ドロップパケット数を得ることができ，また，パスごとに性能を計算することによってスイッチの持つインターフェースやリンクのパフォーマンス低下を検知することができる．さらに，同一のリンクに関して双方向の性能計算を行うことでパフォーマンスの低下がインターフェースのものかリンクのものかも判定することができる．</a:t>
            </a:r>
            <a:endParaRPr lang="en-US" altLang="ja-JP" dirty="0"/>
          </a:p>
          <a:p>
            <a:r>
              <a:rPr lang="ja-JP" altLang="en-US" dirty="0"/>
              <a:t>しかしながら，実現可能性については議論し，考察したものの，今回は実装のためにかかる工数および時間の観点からスイッチのパフォーマンス低下を検知するにとどまった</a:t>
            </a:r>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29</a:t>
            </a:fld>
            <a:endParaRPr kumimoji="1" lang="ja-JP" altLang="en-US"/>
          </a:p>
        </p:txBody>
      </p:sp>
    </p:spTree>
    <p:extLst>
      <p:ext uri="{BB962C8B-B14F-4D97-AF65-F5344CB8AC3E}">
        <p14:creationId xmlns:p14="http://schemas.microsoft.com/office/powerpoint/2010/main" val="2953366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 </a:t>
            </a:r>
            <a:r>
              <a:rPr kumimoji="1" lang="ja-JP" altLang="en-US" dirty="0" smtClean="0"/>
              <a:t>ネットワークモデル</a:t>
            </a:r>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3</a:t>
            </a:fld>
            <a:endParaRPr kumimoji="1" lang="ja-JP" altLang="en-US"/>
          </a:p>
        </p:txBody>
      </p:sp>
      <p:grpSp>
        <p:nvGrpSpPr>
          <p:cNvPr id="30" name="グループ化 29"/>
          <p:cNvGrpSpPr/>
          <p:nvPr/>
        </p:nvGrpSpPr>
        <p:grpSpPr>
          <a:xfrm>
            <a:off x="925306" y="1530774"/>
            <a:ext cx="7293388" cy="4825577"/>
            <a:chOff x="925306" y="1175181"/>
            <a:chExt cx="7293388" cy="4825577"/>
          </a:xfrm>
        </p:grpSpPr>
        <p:cxnSp>
          <p:nvCxnSpPr>
            <p:cNvPr id="108" name="直線コネクタ 107"/>
            <p:cNvCxnSpPr>
              <a:endCxn id="193" idx="0"/>
            </p:cNvCxnSpPr>
            <p:nvPr/>
          </p:nvCxnSpPr>
          <p:spPr>
            <a:xfrm flipH="1">
              <a:off x="3800408" y="3209377"/>
              <a:ext cx="299036" cy="2319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p:cNvCxnSpPr>
              <a:stCxn id="193" idx="3"/>
              <a:endCxn id="188" idx="1"/>
            </p:cNvCxnSpPr>
            <p:nvPr/>
          </p:nvCxnSpPr>
          <p:spPr>
            <a:xfrm>
              <a:off x="4369510" y="3620791"/>
              <a:ext cx="4620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p:cNvCxnSpPr>
              <a:endCxn id="188" idx="0"/>
            </p:cNvCxnSpPr>
            <p:nvPr/>
          </p:nvCxnSpPr>
          <p:spPr>
            <a:xfrm>
              <a:off x="5136580" y="3170241"/>
              <a:ext cx="264119" cy="2710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a:xfrm flipH="1">
              <a:off x="3506769" y="4093201"/>
              <a:ext cx="125746" cy="8524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テキスト ボックス 112"/>
            <p:cNvSpPr txBox="1"/>
            <p:nvPr/>
          </p:nvSpPr>
          <p:spPr>
            <a:xfrm>
              <a:off x="3571482" y="4656959"/>
              <a:ext cx="1409040" cy="369332"/>
            </a:xfrm>
            <a:prstGeom prst="rect">
              <a:avLst/>
            </a:prstGeom>
            <a:noFill/>
          </p:spPr>
          <p:txBody>
            <a:bodyPr wrap="none" rtlCol="0">
              <a:spAutoFit/>
            </a:bodyPr>
            <a:lstStyle/>
            <a:p>
              <a:r>
                <a:rPr lang="en-US" altLang="ja-JP" dirty="0" smtClean="0"/>
                <a:t>VM Manager</a:t>
              </a:r>
              <a:endParaRPr kumimoji="1" lang="ja-JP" altLang="en-US" dirty="0"/>
            </a:p>
          </p:txBody>
        </p:sp>
        <p:sp>
          <p:nvSpPr>
            <p:cNvPr id="115" name="テキスト ボックス 114"/>
            <p:cNvSpPr txBox="1"/>
            <p:nvPr/>
          </p:nvSpPr>
          <p:spPr>
            <a:xfrm>
              <a:off x="3855182" y="2540386"/>
              <a:ext cx="1662571" cy="369332"/>
            </a:xfrm>
            <a:prstGeom prst="rect">
              <a:avLst/>
            </a:prstGeom>
            <a:noFill/>
          </p:spPr>
          <p:txBody>
            <a:bodyPr wrap="none" rtlCol="0">
              <a:spAutoFit/>
            </a:bodyPr>
            <a:lstStyle/>
            <a:p>
              <a:r>
                <a:rPr lang="en-US" altLang="ja-JP" dirty="0" smtClean="0"/>
                <a:t>Switch Network</a:t>
              </a:r>
            </a:p>
          </p:txBody>
        </p:sp>
        <p:sp>
          <p:nvSpPr>
            <p:cNvPr id="116" name="テキスト ボックス 115"/>
            <p:cNvSpPr txBox="1"/>
            <p:nvPr/>
          </p:nvSpPr>
          <p:spPr>
            <a:xfrm>
              <a:off x="1196087" y="2784620"/>
              <a:ext cx="1436612" cy="369332"/>
            </a:xfrm>
            <a:prstGeom prst="rect">
              <a:avLst/>
            </a:prstGeom>
            <a:noFill/>
          </p:spPr>
          <p:txBody>
            <a:bodyPr wrap="none" rtlCol="0">
              <a:spAutoFit/>
            </a:bodyPr>
            <a:lstStyle/>
            <a:p>
              <a:r>
                <a:rPr lang="ja-JP" altLang="en-US" dirty="0" smtClean="0"/>
                <a:t>ユーザ端末</a:t>
              </a:r>
              <a:r>
                <a:rPr lang="en-US" altLang="ja-JP" dirty="0" smtClean="0"/>
                <a:t>1</a:t>
              </a:r>
            </a:p>
          </p:txBody>
        </p:sp>
        <p:sp>
          <p:nvSpPr>
            <p:cNvPr id="117" name="テキスト ボックス 116"/>
            <p:cNvSpPr txBox="1"/>
            <p:nvPr/>
          </p:nvSpPr>
          <p:spPr>
            <a:xfrm>
              <a:off x="6835848" y="2496317"/>
              <a:ext cx="1338828" cy="369332"/>
            </a:xfrm>
            <a:prstGeom prst="rect">
              <a:avLst/>
            </a:prstGeom>
            <a:noFill/>
          </p:spPr>
          <p:txBody>
            <a:bodyPr wrap="none" rtlCol="0">
              <a:spAutoFit/>
            </a:bodyPr>
            <a:lstStyle/>
            <a:p>
              <a:r>
                <a:rPr lang="ja-JP" altLang="en-US" dirty="0" smtClean="0"/>
                <a:t>管理用端末</a:t>
              </a:r>
              <a:endParaRPr lang="en-US" altLang="ja-JP" dirty="0" smtClean="0"/>
            </a:p>
          </p:txBody>
        </p:sp>
        <p:sp>
          <p:nvSpPr>
            <p:cNvPr id="194" name="円/楕円 193"/>
            <p:cNvSpPr/>
            <p:nvPr/>
          </p:nvSpPr>
          <p:spPr>
            <a:xfrm>
              <a:off x="6639851" y="3981301"/>
              <a:ext cx="1578843" cy="487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1"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6779" y="3188215"/>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6613" y="2874722"/>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3" name="図形グループ 122"/>
            <p:cNvGrpSpPr/>
            <p:nvPr/>
          </p:nvGrpSpPr>
          <p:grpSpPr>
            <a:xfrm>
              <a:off x="3231305" y="3441286"/>
              <a:ext cx="1138205" cy="359009"/>
              <a:chOff x="2832542" y="2161779"/>
              <a:chExt cx="1833091" cy="578187"/>
            </a:xfrm>
          </p:grpSpPr>
          <p:sp>
            <p:nvSpPr>
              <p:cNvPr id="189" name="角丸四角形 188"/>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0" name="角丸四角形 189"/>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1" name="角丸四角形 190"/>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2" name="角丸四角形 191"/>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3" name="フローチャート: 端子 192"/>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4" name="図形グループ 123"/>
            <p:cNvGrpSpPr/>
            <p:nvPr/>
          </p:nvGrpSpPr>
          <p:grpSpPr>
            <a:xfrm>
              <a:off x="4831596" y="3441286"/>
              <a:ext cx="1138205" cy="359009"/>
              <a:chOff x="2832542" y="2161779"/>
              <a:chExt cx="1833091" cy="578187"/>
            </a:xfrm>
          </p:grpSpPr>
          <p:sp>
            <p:nvSpPr>
              <p:cNvPr id="184" name="角丸四角形 183"/>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5" name="角丸四角形 184"/>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6" name="角丸四角形 185"/>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7" name="角丸四角形 186"/>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8" name="フローチャート: 端子 187"/>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5" name="図形グループ 124"/>
            <p:cNvGrpSpPr/>
            <p:nvPr/>
          </p:nvGrpSpPr>
          <p:grpSpPr>
            <a:xfrm>
              <a:off x="4046530" y="2878257"/>
              <a:ext cx="1138205" cy="359009"/>
              <a:chOff x="2832542" y="2161779"/>
              <a:chExt cx="1833091" cy="578187"/>
            </a:xfrm>
          </p:grpSpPr>
          <p:sp>
            <p:nvSpPr>
              <p:cNvPr id="179" name="角丸四角形 178"/>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角丸四角形 179"/>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1" name="角丸四角形 180"/>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2" name="角丸四角形 181"/>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3" name="フローチャート: 端子 182"/>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6" name="雲形吹き出し 125"/>
            <p:cNvSpPr/>
            <p:nvPr/>
          </p:nvSpPr>
          <p:spPr>
            <a:xfrm>
              <a:off x="2931562" y="2373829"/>
              <a:ext cx="3471652" cy="1872022"/>
            </a:xfrm>
            <a:prstGeom prst="cloudCallout">
              <a:avLst>
                <a:gd name="adj1" fmla="val -21683"/>
                <a:gd name="adj2" fmla="val 436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7" name="直線コネクタ 126"/>
            <p:cNvCxnSpPr/>
            <p:nvPr/>
          </p:nvCxnSpPr>
          <p:spPr>
            <a:xfrm>
              <a:off x="5681436" y="4004315"/>
              <a:ext cx="669972" cy="9428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1" name="角丸四角形 130"/>
            <p:cNvSpPr/>
            <p:nvPr/>
          </p:nvSpPr>
          <p:spPr>
            <a:xfrm>
              <a:off x="929045" y="4199270"/>
              <a:ext cx="1441723" cy="10002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角丸四角形 131"/>
            <p:cNvSpPr/>
            <p:nvPr/>
          </p:nvSpPr>
          <p:spPr>
            <a:xfrm>
              <a:off x="998273" y="4290284"/>
              <a:ext cx="1141652"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テキスト ボックス 132"/>
            <p:cNvSpPr txBox="1"/>
            <p:nvPr/>
          </p:nvSpPr>
          <p:spPr>
            <a:xfrm>
              <a:off x="925306" y="4260825"/>
              <a:ext cx="1272528" cy="369332"/>
            </a:xfrm>
            <a:prstGeom prst="rect">
              <a:avLst/>
            </a:prstGeom>
            <a:noFill/>
          </p:spPr>
          <p:txBody>
            <a:bodyPr wrap="none" rtlCol="0">
              <a:spAutoFit/>
            </a:bodyPr>
            <a:lstStyle/>
            <a:p>
              <a:r>
                <a:rPr kumimoji="1" lang="en-US" altLang="ja-JP" dirty="0" smtClean="0"/>
                <a:t>Web Server</a:t>
              </a:r>
              <a:endParaRPr kumimoji="1" lang="ja-JP" altLang="en-US" dirty="0"/>
            </a:p>
          </p:txBody>
        </p:sp>
        <p:sp>
          <p:nvSpPr>
            <p:cNvPr id="134" name="角丸四角形 133"/>
            <p:cNvSpPr/>
            <p:nvPr/>
          </p:nvSpPr>
          <p:spPr>
            <a:xfrm>
              <a:off x="1024040" y="4758102"/>
              <a:ext cx="1110829"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テキスト ボックス 134"/>
            <p:cNvSpPr txBox="1"/>
            <p:nvPr/>
          </p:nvSpPr>
          <p:spPr>
            <a:xfrm>
              <a:off x="1135631" y="4714109"/>
              <a:ext cx="875561" cy="369332"/>
            </a:xfrm>
            <a:prstGeom prst="rect">
              <a:avLst/>
            </a:prstGeom>
            <a:noFill/>
          </p:spPr>
          <p:txBody>
            <a:bodyPr wrap="none" rtlCol="0">
              <a:spAutoFit/>
            </a:bodyPr>
            <a:lstStyle/>
            <a:p>
              <a:r>
                <a:rPr kumimoji="1" lang="en-US" altLang="ja-JP" dirty="0" smtClean="0"/>
                <a:t>IP </a:t>
              </a:r>
              <a:r>
                <a:rPr kumimoji="1" lang="ja-JP" altLang="en-US" dirty="0" smtClean="0"/>
                <a:t>管理</a:t>
              </a:r>
              <a:endParaRPr kumimoji="1" lang="ja-JP" altLang="en-US" dirty="0"/>
            </a:p>
          </p:txBody>
        </p:sp>
        <p:sp>
          <p:nvSpPr>
            <p:cNvPr id="137" name="テキスト ボックス 136"/>
            <p:cNvSpPr txBox="1"/>
            <p:nvPr/>
          </p:nvSpPr>
          <p:spPr>
            <a:xfrm>
              <a:off x="6434911" y="4684355"/>
              <a:ext cx="1409040" cy="369332"/>
            </a:xfrm>
            <a:prstGeom prst="rect">
              <a:avLst/>
            </a:prstGeom>
            <a:noFill/>
          </p:spPr>
          <p:txBody>
            <a:bodyPr wrap="none" rtlCol="0">
              <a:spAutoFit/>
            </a:bodyPr>
            <a:lstStyle/>
            <a:p>
              <a:r>
                <a:rPr lang="en-US" altLang="ja-JP" dirty="0" smtClean="0"/>
                <a:t>VM Manager</a:t>
              </a:r>
              <a:endParaRPr kumimoji="1" lang="ja-JP" altLang="en-US" dirty="0"/>
            </a:p>
          </p:txBody>
        </p:sp>
        <p:cxnSp>
          <p:nvCxnSpPr>
            <p:cNvPr id="138" name="直線コネクタ 137"/>
            <p:cNvCxnSpPr/>
            <p:nvPr/>
          </p:nvCxnSpPr>
          <p:spPr>
            <a:xfrm flipH="1">
              <a:off x="2360744" y="3829366"/>
              <a:ext cx="723942" cy="478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9" name="図形グループ 138"/>
            <p:cNvGrpSpPr/>
            <p:nvPr/>
          </p:nvGrpSpPr>
          <p:grpSpPr>
            <a:xfrm>
              <a:off x="3021765" y="4947139"/>
              <a:ext cx="1614847" cy="1053619"/>
              <a:chOff x="491908" y="5075816"/>
              <a:chExt cx="1953965" cy="1274879"/>
            </a:xfrm>
          </p:grpSpPr>
          <p:sp>
            <p:nvSpPr>
              <p:cNvPr id="162" name="角丸四角形 161"/>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3" name="直線コネクタ 162"/>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4" name="図形グループ 163"/>
              <p:cNvGrpSpPr/>
              <p:nvPr/>
            </p:nvGrpSpPr>
            <p:grpSpPr>
              <a:xfrm rot="10800000">
                <a:off x="1057315" y="5205088"/>
                <a:ext cx="781646" cy="457251"/>
                <a:chOff x="3578431" y="4446711"/>
                <a:chExt cx="1523207" cy="891053"/>
              </a:xfrm>
            </p:grpSpPr>
            <p:sp>
              <p:nvSpPr>
                <p:cNvPr id="175" name="角丸四角形 174"/>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6" name="直線コネクタ 175"/>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77" name="角丸四角形 176"/>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8" name="直線コネクタ 177"/>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5" name="正方形/長方形 164"/>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正方形/長方形 165"/>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テキスト ボックス 167"/>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169" name="テキスト ボックス 168"/>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170" name="図形グループ 169"/>
              <p:cNvGrpSpPr/>
              <p:nvPr/>
            </p:nvGrpSpPr>
            <p:grpSpPr>
              <a:xfrm>
                <a:off x="869743" y="5648682"/>
                <a:ext cx="781646" cy="457251"/>
                <a:chOff x="3578431" y="4446711"/>
                <a:chExt cx="1523207" cy="891053"/>
              </a:xfrm>
            </p:grpSpPr>
            <p:sp>
              <p:nvSpPr>
                <p:cNvPr id="171" name="角丸四角形 170"/>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2" name="直線コネクタ 171"/>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73" name="角丸四角形 172"/>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4" name="直線コネクタ 173"/>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40" name="カギ線コネクタ 139"/>
            <p:cNvCxnSpPr/>
            <p:nvPr/>
          </p:nvCxnSpPr>
          <p:spPr>
            <a:xfrm rot="5400000" flipH="1" flipV="1">
              <a:off x="2506373" y="4485057"/>
              <a:ext cx="1460810" cy="43002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1" name="図形グループ 140"/>
            <p:cNvGrpSpPr/>
            <p:nvPr/>
          </p:nvGrpSpPr>
          <p:grpSpPr>
            <a:xfrm>
              <a:off x="5874896" y="4947139"/>
              <a:ext cx="1614847" cy="1053619"/>
              <a:chOff x="491908" y="5075816"/>
              <a:chExt cx="1953965" cy="1274879"/>
            </a:xfrm>
          </p:grpSpPr>
          <p:sp>
            <p:nvSpPr>
              <p:cNvPr id="145" name="角丸四角形 144"/>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6" name="直線コネクタ 145"/>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147" name="図形グループ 146"/>
              <p:cNvGrpSpPr/>
              <p:nvPr/>
            </p:nvGrpSpPr>
            <p:grpSpPr>
              <a:xfrm rot="10800000">
                <a:off x="1057315" y="5205088"/>
                <a:ext cx="781646" cy="457251"/>
                <a:chOff x="3578431" y="4446711"/>
                <a:chExt cx="1523207" cy="891053"/>
              </a:xfrm>
            </p:grpSpPr>
            <p:sp>
              <p:nvSpPr>
                <p:cNvPr id="158" name="角丸四角形 157"/>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9" name="直線コネクタ 158"/>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60" name="角丸四角形 159"/>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1" name="直線コネクタ 160"/>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148" name="正方形/長方形 147"/>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正方形/長方形 148"/>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テキスト ボックス 150"/>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152" name="テキスト ボックス 151"/>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153" name="図形グループ 152"/>
              <p:cNvGrpSpPr/>
              <p:nvPr/>
            </p:nvGrpSpPr>
            <p:grpSpPr>
              <a:xfrm>
                <a:off x="869743" y="5648682"/>
                <a:ext cx="781646" cy="457251"/>
                <a:chOff x="3578431" y="4446711"/>
                <a:chExt cx="1523207" cy="891053"/>
              </a:xfrm>
            </p:grpSpPr>
            <p:sp>
              <p:nvSpPr>
                <p:cNvPr id="154" name="角丸四角形 153"/>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5" name="直線コネクタ 154"/>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56" name="角丸四角形 155"/>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7" name="直線コネクタ 156"/>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42" name="カギ線コネクタ 141"/>
            <p:cNvCxnSpPr/>
            <p:nvPr/>
          </p:nvCxnSpPr>
          <p:spPr>
            <a:xfrm rot="16200000" flipV="1">
              <a:off x="4822101" y="4377679"/>
              <a:ext cx="1231205" cy="87438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p:cNvSpPr txBox="1"/>
            <p:nvPr/>
          </p:nvSpPr>
          <p:spPr>
            <a:xfrm>
              <a:off x="6838449" y="4039217"/>
              <a:ext cx="1126206" cy="369332"/>
            </a:xfrm>
            <a:prstGeom prst="rect">
              <a:avLst/>
            </a:prstGeom>
            <a:noFill/>
          </p:spPr>
          <p:txBody>
            <a:bodyPr wrap="none" rtlCol="0">
              <a:spAutoFit/>
            </a:bodyPr>
            <a:lstStyle/>
            <a:p>
              <a:r>
                <a:rPr lang="en-US" altLang="ja-JP" dirty="0" smtClean="0"/>
                <a:t>Controller</a:t>
              </a:r>
              <a:endParaRPr kumimoji="1" lang="ja-JP" altLang="en-US" dirty="0"/>
            </a:p>
          </p:txBody>
        </p:sp>
        <p:cxnSp>
          <p:nvCxnSpPr>
            <p:cNvPr id="197" name="直線コネクタ 196"/>
            <p:cNvCxnSpPr>
              <a:stCxn id="121" idx="3"/>
            </p:cNvCxnSpPr>
            <p:nvPr/>
          </p:nvCxnSpPr>
          <p:spPr>
            <a:xfrm>
              <a:off x="2152481" y="3494564"/>
              <a:ext cx="869283" cy="1315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a:endCxn id="126" idx="2"/>
            </p:cNvCxnSpPr>
            <p:nvPr/>
          </p:nvCxnSpPr>
          <p:spPr>
            <a:xfrm flipH="1">
              <a:off x="6400321" y="3281500"/>
              <a:ext cx="769963" cy="283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flipH="1" flipV="1">
              <a:off x="6158105" y="3625708"/>
              <a:ext cx="747684" cy="4073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flipH="1" flipV="1">
              <a:off x="6059051" y="3710002"/>
              <a:ext cx="725577" cy="38430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02"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2889" y="1480013"/>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 name="テキスト ボックス 102"/>
            <p:cNvSpPr txBox="1"/>
            <p:nvPr/>
          </p:nvSpPr>
          <p:spPr>
            <a:xfrm>
              <a:off x="6479635" y="1175181"/>
              <a:ext cx="1436612" cy="369332"/>
            </a:xfrm>
            <a:prstGeom prst="rect">
              <a:avLst/>
            </a:prstGeom>
            <a:noFill/>
          </p:spPr>
          <p:txBody>
            <a:bodyPr wrap="none" rtlCol="0">
              <a:spAutoFit/>
            </a:bodyPr>
            <a:lstStyle/>
            <a:p>
              <a:r>
                <a:rPr lang="ja-JP" altLang="en-US" dirty="0" smtClean="0"/>
                <a:t>ユーザ端末</a:t>
              </a:r>
              <a:r>
                <a:rPr lang="en-US" altLang="ja-JP" dirty="0" smtClean="0"/>
                <a:t>2</a:t>
              </a:r>
            </a:p>
          </p:txBody>
        </p:sp>
        <p:cxnSp>
          <p:nvCxnSpPr>
            <p:cNvPr id="104" name="直線コネクタ 103"/>
            <p:cNvCxnSpPr/>
            <p:nvPr/>
          </p:nvCxnSpPr>
          <p:spPr>
            <a:xfrm flipH="1">
              <a:off x="5969802" y="2061600"/>
              <a:ext cx="750764" cy="4575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525863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質疑 </a:t>
            </a:r>
            <a:r>
              <a:rPr lang="en-US" altLang="ja-JP" dirty="0" smtClean="0"/>
              <a:t>3/4</a:t>
            </a:r>
            <a:endParaRPr kumimoji="1" lang="ja-JP" altLang="en-US" dirty="0"/>
          </a:p>
        </p:txBody>
      </p:sp>
      <p:sp>
        <p:nvSpPr>
          <p:cNvPr id="3" name="コンテンツ プレースホルダー 2"/>
          <p:cNvSpPr>
            <a:spLocks noGrp="1"/>
          </p:cNvSpPr>
          <p:nvPr>
            <p:ph idx="1"/>
          </p:nvPr>
        </p:nvSpPr>
        <p:spPr/>
        <p:txBody>
          <a:bodyPr>
            <a:normAutofit fontScale="62500" lnSpcReduction="20000"/>
          </a:bodyPr>
          <a:lstStyle/>
          <a:p>
            <a:pPr marL="0" indent="0">
              <a:buNone/>
            </a:pPr>
            <a:r>
              <a:rPr lang="en-US" altLang="ja-JP" dirty="0"/>
              <a:t>【</a:t>
            </a:r>
            <a:r>
              <a:rPr lang="ja-JP" altLang="en-US" dirty="0"/>
              <a:t>質問</a:t>
            </a:r>
            <a:r>
              <a:rPr lang="en-US" altLang="ja-JP" dirty="0"/>
              <a:t>】 </a:t>
            </a:r>
            <a:endParaRPr lang="en-US" altLang="ja-JP" dirty="0" smtClean="0"/>
          </a:p>
          <a:p>
            <a:r>
              <a:rPr lang="ja-JP" altLang="en-US" dirty="0" smtClean="0"/>
              <a:t>頑張った点はどこか</a:t>
            </a:r>
            <a:endParaRPr lang="ja-JP" altLang="en-US" dirty="0"/>
          </a:p>
          <a:p>
            <a:pPr marL="0" indent="0">
              <a:buNone/>
            </a:pPr>
            <a:r>
              <a:rPr lang="en-US" altLang="ja-JP" dirty="0"/>
              <a:t>【</a:t>
            </a:r>
            <a:r>
              <a:rPr lang="ja-JP" altLang="en-US" dirty="0"/>
              <a:t>回答</a:t>
            </a:r>
            <a:r>
              <a:rPr lang="en-US" altLang="ja-JP" dirty="0"/>
              <a:t>/</a:t>
            </a:r>
            <a:r>
              <a:rPr lang="ja-JP" altLang="en-US" dirty="0"/>
              <a:t>考察</a:t>
            </a:r>
            <a:r>
              <a:rPr lang="en-US" altLang="ja-JP" dirty="0"/>
              <a:t>】</a:t>
            </a:r>
          </a:p>
          <a:p>
            <a:r>
              <a:rPr lang="ja-JP" altLang="en-US" dirty="0"/>
              <a:t>作業前に話し合い，仕様書（ガイドライン）を作成・編集することで，分担して作業をする際にも，班員の作業内容や各種仕様（構成や利用する</a:t>
            </a:r>
            <a:r>
              <a:rPr lang="en-US" altLang="ja-JP" dirty="0"/>
              <a:t>IP</a:t>
            </a:r>
            <a:r>
              <a:rPr lang="ja-JP" altLang="en-US" dirty="0"/>
              <a:t>アドレス・</a:t>
            </a:r>
            <a:r>
              <a:rPr lang="en-US" altLang="ja-JP" dirty="0"/>
              <a:t>Rest API</a:t>
            </a:r>
            <a:r>
              <a:rPr lang="ja-JP" altLang="en-US" dirty="0"/>
              <a:t>のための</a:t>
            </a:r>
            <a:r>
              <a:rPr lang="en-US" altLang="ja-JP" dirty="0"/>
              <a:t>URI</a:t>
            </a:r>
            <a:r>
              <a:rPr lang="ja-JP" altLang="en-US" dirty="0"/>
              <a:t>にいたるまで）を確認することができた</a:t>
            </a:r>
          </a:p>
          <a:p>
            <a:r>
              <a:rPr lang="ja-JP" altLang="en-US" dirty="0"/>
              <a:t>分担作業時の個別テスト，組み合わせたときの統合テストを事前に考えてから実行することで，「テスト漏れ」がないようにした</a:t>
            </a:r>
          </a:p>
          <a:p>
            <a:r>
              <a:rPr lang="ja-JP" altLang="en-US" dirty="0"/>
              <a:t>「自然な</a:t>
            </a:r>
            <a:r>
              <a:rPr lang="en-US" altLang="ja-JP" dirty="0"/>
              <a:t>IaaS</a:t>
            </a:r>
            <a:r>
              <a:rPr lang="ja-JP" altLang="en-US" dirty="0"/>
              <a:t>を目指す」というのをコンセプトに掲げており，不自然な仕様の排除に努めた </a:t>
            </a:r>
          </a:p>
          <a:p>
            <a:pPr lvl="1"/>
            <a:r>
              <a:rPr lang="en-US" altLang="ja-JP" dirty="0"/>
              <a:t>VM</a:t>
            </a:r>
            <a:r>
              <a:rPr lang="ja-JP" altLang="en-US" dirty="0"/>
              <a:t>マネージャと</a:t>
            </a:r>
            <a:r>
              <a:rPr lang="en-US" altLang="ja-JP" dirty="0"/>
              <a:t>VM</a:t>
            </a:r>
            <a:r>
              <a:rPr lang="ja-JP" altLang="en-US" dirty="0"/>
              <a:t>サーバを分離することにより，</a:t>
            </a:r>
            <a:r>
              <a:rPr lang="en-US" altLang="ja-JP" dirty="0"/>
              <a:t>VM</a:t>
            </a:r>
            <a:r>
              <a:rPr lang="ja-JP" altLang="en-US" dirty="0"/>
              <a:t>マネージャおよび</a:t>
            </a:r>
            <a:r>
              <a:rPr lang="en-US" altLang="ja-JP" dirty="0"/>
              <a:t>VM</a:t>
            </a:r>
            <a:r>
              <a:rPr lang="ja-JP" altLang="en-US" dirty="0"/>
              <a:t>サーバを管理しているサービス事業者は，必要に応じて簡単に</a:t>
            </a:r>
            <a:r>
              <a:rPr lang="en-US" altLang="ja-JP" dirty="0"/>
              <a:t>VM</a:t>
            </a:r>
            <a:r>
              <a:rPr lang="ja-JP" altLang="en-US" dirty="0"/>
              <a:t>サーバを増やすことができる（設備投資や事業拡大が簡単になる）</a:t>
            </a:r>
          </a:p>
          <a:p>
            <a:pPr lvl="1"/>
            <a:r>
              <a:rPr lang="ja-JP" altLang="en-US" dirty="0"/>
              <a:t>ユーザ端末や管理用端末は複数存在しうる</a:t>
            </a:r>
          </a:p>
          <a:p>
            <a:pPr lvl="1"/>
            <a:r>
              <a:rPr lang="ja-JP" altLang="en-US" dirty="0"/>
              <a:t>「管理用端末以外の端末は，コントローラの</a:t>
            </a:r>
            <a:r>
              <a:rPr lang="en-US" altLang="ja-JP" dirty="0"/>
              <a:t>IP</a:t>
            </a:r>
            <a:r>
              <a:rPr lang="ja-JP" altLang="en-US" dirty="0"/>
              <a:t>も知らず，仮に知っていても一切アクセスできない」というような自然なアクセス規則</a:t>
            </a:r>
          </a:p>
          <a:p>
            <a:r>
              <a:rPr lang="ja-JP" altLang="en-US" dirty="0"/>
              <a:t>「</a:t>
            </a:r>
            <a:r>
              <a:rPr lang="en-US" altLang="ja-JP" dirty="0" err="1"/>
              <a:t>OpenFlow</a:t>
            </a:r>
            <a:r>
              <a:rPr lang="ja-JP" altLang="en-US" dirty="0"/>
              <a:t>で実現する」という利点を利用するため，スライスやインターフェースの工夫によるプレーン分離を実現した</a:t>
            </a:r>
          </a:p>
          <a:p>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30</a:t>
            </a:fld>
            <a:endParaRPr kumimoji="1" lang="ja-JP" altLang="en-US"/>
          </a:p>
        </p:txBody>
      </p:sp>
    </p:spTree>
    <p:extLst>
      <p:ext uri="{BB962C8B-B14F-4D97-AF65-F5344CB8AC3E}">
        <p14:creationId xmlns:p14="http://schemas.microsoft.com/office/powerpoint/2010/main" val="13314479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質疑 </a:t>
            </a:r>
            <a:r>
              <a:rPr lang="en-US" altLang="ja-JP" dirty="0" smtClean="0"/>
              <a:t>4/4</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lang="en-US" altLang="ja-JP" dirty="0"/>
              <a:t>【</a:t>
            </a:r>
            <a:r>
              <a:rPr lang="ja-JP" altLang="en-US" dirty="0"/>
              <a:t>質問</a:t>
            </a:r>
            <a:r>
              <a:rPr lang="en-US" altLang="ja-JP" dirty="0"/>
              <a:t>】 </a:t>
            </a:r>
            <a:endParaRPr lang="en-US" altLang="ja-JP" dirty="0" smtClean="0"/>
          </a:p>
          <a:p>
            <a:r>
              <a:rPr lang="ja-JP" altLang="en-US" dirty="0" smtClean="0"/>
              <a:t>大変だった点はどこか</a:t>
            </a:r>
            <a:endParaRPr lang="en-US" altLang="ja-JP" dirty="0" smtClean="0"/>
          </a:p>
          <a:p>
            <a:pPr marL="0" indent="0">
              <a:buNone/>
            </a:pPr>
            <a:r>
              <a:rPr lang="en-US" altLang="ja-JP" dirty="0" smtClean="0"/>
              <a:t>【</a:t>
            </a:r>
            <a:r>
              <a:rPr lang="ja-JP" altLang="en-US" dirty="0"/>
              <a:t>回答</a:t>
            </a:r>
            <a:r>
              <a:rPr lang="en-US" altLang="ja-JP" dirty="0"/>
              <a:t>/</a:t>
            </a:r>
            <a:r>
              <a:rPr lang="ja-JP" altLang="en-US" dirty="0"/>
              <a:t>考察</a:t>
            </a:r>
            <a:r>
              <a:rPr lang="en-US" altLang="ja-JP" dirty="0"/>
              <a:t>】</a:t>
            </a:r>
          </a:p>
          <a:p>
            <a:r>
              <a:rPr lang="en-US" altLang="ja-JP" dirty="0"/>
              <a:t>Docker</a:t>
            </a:r>
            <a:r>
              <a:rPr lang="ja-JP" altLang="en-US" dirty="0"/>
              <a:t>を利用した固定</a:t>
            </a:r>
            <a:r>
              <a:rPr lang="en-US" altLang="ja-JP" dirty="0"/>
              <a:t>IP</a:t>
            </a:r>
            <a:r>
              <a:rPr lang="ja-JP" altLang="en-US" dirty="0" err="1"/>
              <a:t>での</a:t>
            </a:r>
            <a:r>
              <a:rPr lang="ja-JP" altLang="en-US" dirty="0"/>
              <a:t>コンテナ作成及び</a:t>
            </a:r>
            <a:r>
              <a:rPr lang="en-US" altLang="ja-JP" dirty="0"/>
              <a:t>VM</a:t>
            </a:r>
            <a:r>
              <a:rPr lang="ja-JP" altLang="en-US" dirty="0"/>
              <a:t>サーバ外の端末とコンテナとの通信実現</a:t>
            </a:r>
          </a:p>
          <a:p>
            <a:r>
              <a:rPr lang="ja-JP" altLang="en-US" dirty="0"/>
              <a:t>仮想環境で動く状態のものを実スイッチを通して動くようにするための調整および正常に動作できない原因究明</a:t>
            </a:r>
          </a:p>
          <a:p>
            <a:r>
              <a:rPr lang="ja-JP" altLang="en-US" dirty="0"/>
              <a:t>追加機能における</a:t>
            </a:r>
            <a:r>
              <a:rPr lang="en-US" altLang="ja-JP" dirty="0" err="1"/>
              <a:t>PortStatsReply</a:t>
            </a:r>
            <a:r>
              <a:rPr lang="ja-JP" altLang="en-US" dirty="0"/>
              <a:t>の実装（できなかった）</a:t>
            </a:r>
          </a:p>
          <a:p>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31</a:t>
            </a:fld>
            <a:endParaRPr kumimoji="1" lang="ja-JP" altLang="en-US"/>
          </a:p>
        </p:txBody>
      </p:sp>
    </p:spTree>
    <p:extLst>
      <p:ext uri="{BB962C8B-B14F-4D97-AF65-F5344CB8AC3E}">
        <p14:creationId xmlns:p14="http://schemas.microsoft.com/office/powerpoint/2010/main" val="766485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fontScale="47500" lnSpcReduction="20000"/>
          </a:bodyPr>
          <a:lstStyle/>
          <a:p>
            <a:r>
              <a:rPr lang="en-US" altLang="ja-JP" dirty="0"/>
              <a:t>【</a:t>
            </a:r>
            <a:r>
              <a:rPr lang="ja-JP" altLang="en-US" dirty="0"/>
              <a:t>予定</a:t>
            </a:r>
            <a:r>
              <a:rPr lang="en-US" altLang="ja-JP" dirty="0"/>
              <a:t>】</a:t>
            </a:r>
          </a:p>
          <a:p>
            <a:r>
              <a:rPr lang="en-US" altLang="ja-JP" dirty="0"/>
              <a:t>12/21 </a:t>
            </a:r>
            <a:r>
              <a:rPr lang="ja-JP" altLang="en-US" dirty="0"/>
              <a:t>ガイドラインのプロトタイプ完成</a:t>
            </a:r>
          </a:p>
          <a:p>
            <a:r>
              <a:rPr lang="en-US" altLang="ja-JP" dirty="0"/>
              <a:t>1/11 </a:t>
            </a:r>
            <a:r>
              <a:rPr lang="ja-JP" altLang="en-US" dirty="0"/>
              <a:t>ガイドラインの詳細化，</a:t>
            </a:r>
            <a:r>
              <a:rPr lang="en-US" altLang="ja-JP" dirty="0" err="1"/>
              <a:t>docker</a:t>
            </a:r>
            <a:r>
              <a:rPr lang="ja-JP" altLang="en-US" dirty="0"/>
              <a:t>によるコンテナ作成およびコンテナのネットワーク参加実現，</a:t>
            </a:r>
            <a:r>
              <a:rPr lang="en-US" altLang="ja-JP" dirty="0"/>
              <a:t>L3</a:t>
            </a:r>
            <a:r>
              <a:rPr lang="ja-JP" altLang="en-US" dirty="0"/>
              <a:t>配送の実現</a:t>
            </a:r>
          </a:p>
          <a:p>
            <a:r>
              <a:rPr lang="en-US" altLang="ja-JP" dirty="0"/>
              <a:t>1/18 </a:t>
            </a:r>
            <a:r>
              <a:rPr lang="ja-JP" altLang="en-US" dirty="0"/>
              <a:t>スライス機能の実装，トポロジ情報の可視化完成，追加機能の実装アルゴリズム考案</a:t>
            </a:r>
          </a:p>
          <a:p>
            <a:r>
              <a:rPr lang="en-US" altLang="ja-JP" dirty="0"/>
              <a:t>1/25 IaaS</a:t>
            </a:r>
            <a:r>
              <a:rPr lang="ja-JP" altLang="en-US" dirty="0"/>
              <a:t>完成，追加機能の実装開始</a:t>
            </a:r>
          </a:p>
          <a:p>
            <a:r>
              <a:rPr lang="en-US" altLang="ja-JP" dirty="0"/>
              <a:t>2/1 </a:t>
            </a:r>
            <a:r>
              <a:rPr lang="ja-JP" altLang="en-US" dirty="0"/>
              <a:t>追加機能実装完了</a:t>
            </a:r>
          </a:p>
          <a:p>
            <a:r>
              <a:rPr lang="en-US" altLang="ja-JP" dirty="0"/>
              <a:t>【</a:t>
            </a:r>
            <a:r>
              <a:rPr lang="ja-JP" altLang="en-US" dirty="0"/>
              <a:t>実際</a:t>
            </a:r>
            <a:r>
              <a:rPr lang="en-US" altLang="ja-JP" dirty="0"/>
              <a:t>】</a:t>
            </a:r>
          </a:p>
          <a:p>
            <a:r>
              <a:rPr lang="en-US" altLang="ja-JP" dirty="0"/>
              <a:t>12/21 </a:t>
            </a:r>
            <a:r>
              <a:rPr lang="ja-JP" altLang="en-US" dirty="0"/>
              <a:t>ガイドラインのプロトタイプ完成</a:t>
            </a:r>
          </a:p>
          <a:p>
            <a:r>
              <a:rPr lang="en-US" altLang="ja-JP" dirty="0"/>
              <a:t>1/11 </a:t>
            </a:r>
            <a:r>
              <a:rPr lang="ja-JP" altLang="en-US" dirty="0"/>
              <a:t>ガイドラインの詳細化</a:t>
            </a:r>
          </a:p>
          <a:p>
            <a:r>
              <a:rPr lang="en-US" altLang="ja-JP" dirty="0"/>
              <a:t>1/18 IP</a:t>
            </a:r>
            <a:r>
              <a:rPr lang="ja-JP" altLang="en-US" dirty="0"/>
              <a:t>リスト作成</a:t>
            </a:r>
          </a:p>
          <a:p>
            <a:r>
              <a:rPr lang="en-US" altLang="ja-JP" dirty="0"/>
              <a:t>1/24 VM</a:t>
            </a:r>
            <a:r>
              <a:rPr lang="ja-JP" altLang="en-US" dirty="0"/>
              <a:t>マネージャ上の</a:t>
            </a:r>
            <a:r>
              <a:rPr lang="en-US" altLang="ja-JP" dirty="0"/>
              <a:t>REST API</a:t>
            </a:r>
            <a:r>
              <a:rPr lang="ja-JP" altLang="en-US" dirty="0"/>
              <a:t>実装，トポロジの可視化機能完成，</a:t>
            </a:r>
            <a:r>
              <a:rPr lang="en-US" altLang="ja-JP" dirty="0" err="1"/>
              <a:t>docker</a:t>
            </a:r>
            <a:r>
              <a:rPr lang="ja-JP" altLang="en-US" dirty="0"/>
              <a:t>によるコンテナ作成およびコンテナのネットワーク参加実現</a:t>
            </a:r>
          </a:p>
          <a:p>
            <a:r>
              <a:rPr lang="en-US" altLang="ja-JP" dirty="0"/>
              <a:t>1/25 L3</a:t>
            </a:r>
            <a:r>
              <a:rPr lang="ja-JP" altLang="en-US" dirty="0"/>
              <a:t>配送の実現，発表資料作成開始</a:t>
            </a:r>
          </a:p>
          <a:p>
            <a:r>
              <a:rPr lang="en-US" altLang="ja-JP" dirty="0"/>
              <a:t>1/26 </a:t>
            </a:r>
            <a:r>
              <a:rPr lang="ja-JP" altLang="en-US" dirty="0"/>
              <a:t>追加機能の実装アルゴリズム考案，パフォーマンス低下実現用リピータの作成</a:t>
            </a:r>
          </a:p>
          <a:p>
            <a:r>
              <a:rPr lang="en-US" altLang="ja-JP" dirty="0"/>
              <a:t>1/28 </a:t>
            </a:r>
            <a:r>
              <a:rPr lang="ja-JP" altLang="en-US" dirty="0"/>
              <a:t>複数の</a:t>
            </a:r>
            <a:r>
              <a:rPr lang="en-US" altLang="ja-JP" dirty="0"/>
              <a:t>VM</a:t>
            </a:r>
            <a:r>
              <a:rPr lang="ja-JP" altLang="en-US" dirty="0"/>
              <a:t>サーバに対応できるよう，</a:t>
            </a:r>
            <a:r>
              <a:rPr lang="en-US" altLang="ja-JP" dirty="0"/>
              <a:t>VM</a:t>
            </a:r>
            <a:r>
              <a:rPr lang="ja-JP" altLang="en-US" dirty="0"/>
              <a:t>マネージャと</a:t>
            </a:r>
            <a:r>
              <a:rPr lang="en-US" altLang="ja-JP" dirty="0"/>
              <a:t>VM</a:t>
            </a:r>
            <a:r>
              <a:rPr lang="ja-JP" altLang="en-US" dirty="0"/>
              <a:t>サーバの分離</a:t>
            </a:r>
          </a:p>
          <a:p>
            <a:r>
              <a:rPr lang="en-US" altLang="ja-JP" dirty="0"/>
              <a:t>1/31 IaaS</a:t>
            </a:r>
            <a:r>
              <a:rPr lang="ja-JP" altLang="en-US" dirty="0"/>
              <a:t>完成，追加機能の実装（未完成）</a:t>
            </a:r>
          </a:p>
          <a:p>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32</a:t>
            </a:fld>
            <a:endParaRPr kumimoji="1" lang="ja-JP" altLang="en-US"/>
          </a:p>
        </p:txBody>
      </p:sp>
    </p:spTree>
    <p:extLst>
      <p:ext uri="{BB962C8B-B14F-4D97-AF65-F5344CB8AC3E}">
        <p14:creationId xmlns:p14="http://schemas.microsoft.com/office/powerpoint/2010/main" val="638143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スケジュールと実際 </a:t>
            </a:r>
            <a:r>
              <a:rPr kumimoji="1" lang="en-US" altLang="ja-JP" dirty="0" smtClean="0"/>
              <a:t>1/2</a:t>
            </a:r>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33</a:t>
            </a:fld>
            <a:endParaRPr kumimoji="1" lang="ja-JP" altLang="en-US"/>
          </a:p>
        </p:txBody>
      </p:sp>
      <p:cxnSp>
        <p:nvCxnSpPr>
          <p:cNvPr id="6" name="直線矢印コネクタ 5"/>
          <p:cNvCxnSpPr/>
          <p:nvPr/>
        </p:nvCxnSpPr>
        <p:spPr>
          <a:xfrm>
            <a:off x="991891" y="1844298"/>
            <a:ext cx="0" cy="488196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79512" y="2276872"/>
            <a:ext cx="1131377" cy="369332"/>
          </a:xfrm>
          <a:prstGeom prst="rect">
            <a:avLst/>
          </a:prstGeom>
          <a:noFill/>
        </p:spPr>
        <p:txBody>
          <a:bodyPr wrap="square" rtlCol="0">
            <a:spAutoFit/>
          </a:bodyPr>
          <a:lstStyle/>
          <a:p>
            <a:r>
              <a:rPr kumimoji="1" lang="en-US" altLang="ja-JP" dirty="0" smtClean="0"/>
              <a:t>12/14</a:t>
            </a:r>
            <a:endParaRPr kumimoji="1" lang="ja-JP" altLang="en-US" dirty="0"/>
          </a:p>
        </p:txBody>
      </p:sp>
      <p:cxnSp>
        <p:nvCxnSpPr>
          <p:cNvPr id="8" name="直線矢印コネクタ 7"/>
          <p:cNvCxnSpPr>
            <a:stCxn id="13" idx="2"/>
          </p:cNvCxnSpPr>
          <p:nvPr/>
        </p:nvCxnSpPr>
        <p:spPr>
          <a:xfrm>
            <a:off x="4646908" y="2643511"/>
            <a:ext cx="0" cy="4082753"/>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2415150" y="1831205"/>
            <a:ext cx="1131377" cy="369332"/>
          </a:xfrm>
          <a:prstGeom prst="rect">
            <a:avLst/>
          </a:prstGeom>
          <a:noFill/>
        </p:spPr>
        <p:txBody>
          <a:bodyPr wrap="square" rtlCol="0">
            <a:spAutoFit/>
          </a:bodyPr>
          <a:lstStyle/>
          <a:p>
            <a:r>
              <a:rPr kumimoji="1" lang="ja-JP" altLang="en-US" dirty="0" smtClean="0"/>
              <a:t>予定</a:t>
            </a:r>
            <a:endParaRPr kumimoji="1" lang="ja-JP" altLang="en-US" dirty="0"/>
          </a:p>
        </p:txBody>
      </p:sp>
      <p:sp>
        <p:nvSpPr>
          <p:cNvPr id="10" name="テキスト ボックス 9"/>
          <p:cNvSpPr txBox="1"/>
          <p:nvPr/>
        </p:nvSpPr>
        <p:spPr>
          <a:xfrm>
            <a:off x="6442126" y="1811366"/>
            <a:ext cx="1131377" cy="369332"/>
          </a:xfrm>
          <a:prstGeom prst="rect">
            <a:avLst/>
          </a:prstGeom>
          <a:noFill/>
        </p:spPr>
        <p:txBody>
          <a:bodyPr wrap="square" rtlCol="0">
            <a:spAutoFit/>
          </a:bodyPr>
          <a:lstStyle/>
          <a:p>
            <a:r>
              <a:rPr kumimoji="1" lang="ja-JP" altLang="en-US" dirty="0" smtClean="0"/>
              <a:t>実際</a:t>
            </a:r>
            <a:endParaRPr kumimoji="1" lang="ja-JP" altLang="en-US" dirty="0"/>
          </a:p>
        </p:txBody>
      </p:sp>
      <p:sp>
        <p:nvSpPr>
          <p:cNvPr id="13" name="テキスト ボックス 12"/>
          <p:cNvSpPr txBox="1"/>
          <p:nvPr/>
        </p:nvSpPr>
        <p:spPr>
          <a:xfrm>
            <a:off x="4081219" y="2274179"/>
            <a:ext cx="1131377" cy="369332"/>
          </a:xfrm>
          <a:prstGeom prst="rect">
            <a:avLst/>
          </a:prstGeom>
          <a:noFill/>
        </p:spPr>
        <p:txBody>
          <a:bodyPr wrap="square" rtlCol="0">
            <a:spAutoFit/>
          </a:bodyPr>
          <a:lstStyle/>
          <a:p>
            <a:r>
              <a:rPr kumimoji="1" lang="ja-JP" altLang="en-US" dirty="0" smtClean="0"/>
              <a:t>課題発表</a:t>
            </a:r>
            <a:endParaRPr kumimoji="1" lang="ja-JP" altLang="en-US" dirty="0"/>
          </a:p>
        </p:txBody>
      </p:sp>
      <p:sp>
        <p:nvSpPr>
          <p:cNvPr id="15" name="テキスト ボックス 14"/>
          <p:cNvSpPr txBox="1"/>
          <p:nvPr/>
        </p:nvSpPr>
        <p:spPr>
          <a:xfrm>
            <a:off x="179511" y="2776516"/>
            <a:ext cx="1131377" cy="369332"/>
          </a:xfrm>
          <a:prstGeom prst="rect">
            <a:avLst/>
          </a:prstGeom>
          <a:noFill/>
        </p:spPr>
        <p:txBody>
          <a:bodyPr wrap="square" rtlCol="0">
            <a:spAutoFit/>
          </a:bodyPr>
          <a:lstStyle/>
          <a:p>
            <a:r>
              <a:rPr kumimoji="1" lang="en-US" altLang="ja-JP" dirty="0" smtClean="0"/>
              <a:t>12/21</a:t>
            </a:r>
            <a:endParaRPr kumimoji="1" lang="ja-JP" altLang="en-US" dirty="0"/>
          </a:p>
        </p:txBody>
      </p:sp>
      <p:sp>
        <p:nvSpPr>
          <p:cNvPr id="16" name="テキスト ボックス 15"/>
          <p:cNvSpPr txBox="1"/>
          <p:nvPr/>
        </p:nvSpPr>
        <p:spPr>
          <a:xfrm>
            <a:off x="5172555" y="2811101"/>
            <a:ext cx="3391547" cy="369332"/>
          </a:xfrm>
          <a:prstGeom prst="rect">
            <a:avLst/>
          </a:prstGeom>
          <a:noFill/>
        </p:spPr>
        <p:txBody>
          <a:bodyPr wrap="square" rtlCol="0">
            <a:spAutoFit/>
          </a:bodyPr>
          <a:lstStyle/>
          <a:p>
            <a:r>
              <a:rPr kumimoji="1" lang="ja-JP" altLang="en-US" dirty="0" smtClean="0"/>
              <a:t>ガイドラインのプロトタイプ</a:t>
            </a:r>
            <a:endParaRPr kumimoji="1" lang="ja-JP" altLang="en-US" dirty="0"/>
          </a:p>
        </p:txBody>
      </p:sp>
      <p:sp>
        <p:nvSpPr>
          <p:cNvPr id="17" name="テキスト ボックス 16"/>
          <p:cNvSpPr txBox="1"/>
          <p:nvPr/>
        </p:nvSpPr>
        <p:spPr>
          <a:xfrm>
            <a:off x="179512" y="3190704"/>
            <a:ext cx="1131377" cy="369332"/>
          </a:xfrm>
          <a:prstGeom prst="rect">
            <a:avLst/>
          </a:prstGeom>
          <a:noFill/>
        </p:spPr>
        <p:txBody>
          <a:bodyPr wrap="square" rtlCol="0">
            <a:spAutoFit/>
          </a:bodyPr>
          <a:lstStyle/>
          <a:p>
            <a:r>
              <a:rPr kumimoji="1" lang="en-US" altLang="ja-JP" dirty="0" smtClean="0"/>
              <a:t>1/11</a:t>
            </a:r>
            <a:endParaRPr kumimoji="1" lang="ja-JP" altLang="en-US" dirty="0"/>
          </a:p>
        </p:txBody>
      </p:sp>
      <p:sp>
        <p:nvSpPr>
          <p:cNvPr id="18" name="テキスト ボックス 17"/>
          <p:cNvSpPr txBox="1"/>
          <p:nvPr/>
        </p:nvSpPr>
        <p:spPr>
          <a:xfrm>
            <a:off x="5212596" y="3190704"/>
            <a:ext cx="3391547" cy="369332"/>
          </a:xfrm>
          <a:prstGeom prst="rect">
            <a:avLst/>
          </a:prstGeom>
          <a:noFill/>
        </p:spPr>
        <p:txBody>
          <a:bodyPr wrap="square" rtlCol="0">
            <a:spAutoFit/>
          </a:bodyPr>
          <a:lstStyle/>
          <a:p>
            <a:r>
              <a:rPr kumimoji="1" lang="ja-JP" altLang="en-US" dirty="0" smtClean="0"/>
              <a:t>ガイドラインの詳細</a:t>
            </a:r>
            <a:endParaRPr kumimoji="1" lang="ja-JP" altLang="en-US" dirty="0"/>
          </a:p>
        </p:txBody>
      </p:sp>
      <p:sp>
        <p:nvSpPr>
          <p:cNvPr id="20" name="テキスト ボックス 19"/>
          <p:cNvSpPr txBox="1"/>
          <p:nvPr/>
        </p:nvSpPr>
        <p:spPr>
          <a:xfrm>
            <a:off x="179512" y="4425445"/>
            <a:ext cx="1131377" cy="369332"/>
          </a:xfrm>
          <a:prstGeom prst="rect">
            <a:avLst/>
          </a:prstGeom>
          <a:noFill/>
        </p:spPr>
        <p:txBody>
          <a:bodyPr wrap="square" rtlCol="0">
            <a:spAutoFit/>
          </a:bodyPr>
          <a:lstStyle/>
          <a:p>
            <a:r>
              <a:rPr kumimoji="1" lang="en-US" altLang="ja-JP" dirty="0" smtClean="0"/>
              <a:t>1/18</a:t>
            </a:r>
            <a:endParaRPr kumimoji="1" lang="ja-JP" altLang="en-US" dirty="0"/>
          </a:p>
        </p:txBody>
      </p:sp>
      <p:sp>
        <p:nvSpPr>
          <p:cNvPr id="21" name="テキスト ボックス 20"/>
          <p:cNvSpPr txBox="1"/>
          <p:nvPr/>
        </p:nvSpPr>
        <p:spPr>
          <a:xfrm>
            <a:off x="5212596" y="4425445"/>
            <a:ext cx="3391547" cy="369332"/>
          </a:xfrm>
          <a:prstGeom prst="rect">
            <a:avLst/>
          </a:prstGeom>
          <a:noFill/>
        </p:spPr>
        <p:txBody>
          <a:bodyPr wrap="square" rtlCol="0">
            <a:spAutoFit/>
          </a:bodyPr>
          <a:lstStyle/>
          <a:p>
            <a:r>
              <a:rPr kumimoji="1" lang="ja-JP" altLang="en-US" dirty="0" smtClean="0"/>
              <a:t>割り当て</a:t>
            </a:r>
            <a:r>
              <a:rPr kumimoji="1" lang="en-US" altLang="ja-JP" dirty="0" smtClean="0"/>
              <a:t>IP</a:t>
            </a:r>
            <a:r>
              <a:rPr kumimoji="1" lang="ja-JP" altLang="en-US" dirty="0" smtClean="0"/>
              <a:t>リスト</a:t>
            </a:r>
            <a:endParaRPr kumimoji="1" lang="ja-JP" altLang="en-US" dirty="0"/>
          </a:p>
        </p:txBody>
      </p:sp>
      <p:sp>
        <p:nvSpPr>
          <p:cNvPr id="22" name="テキスト ボックス 21"/>
          <p:cNvSpPr txBox="1"/>
          <p:nvPr/>
        </p:nvSpPr>
        <p:spPr>
          <a:xfrm>
            <a:off x="179512" y="5331545"/>
            <a:ext cx="1131377" cy="369332"/>
          </a:xfrm>
          <a:prstGeom prst="rect">
            <a:avLst/>
          </a:prstGeom>
          <a:noFill/>
        </p:spPr>
        <p:txBody>
          <a:bodyPr wrap="square" rtlCol="0">
            <a:spAutoFit/>
          </a:bodyPr>
          <a:lstStyle/>
          <a:p>
            <a:r>
              <a:rPr kumimoji="1" lang="en-US" altLang="ja-JP" dirty="0" smtClean="0"/>
              <a:t>1/24</a:t>
            </a:r>
            <a:endParaRPr kumimoji="1" lang="ja-JP" altLang="en-US" dirty="0"/>
          </a:p>
        </p:txBody>
      </p:sp>
      <p:sp>
        <p:nvSpPr>
          <p:cNvPr id="23" name="テキスト ボックス 22"/>
          <p:cNvSpPr txBox="1"/>
          <p:nvPr/>
        </p:nvSpPr>
        <p:spPr>
          <a:xfrm>
            <a:off x="5212596" y="5305362"/>
            <a:ext cx="3391547" cy="1200329"/>
          </a:xfrm>
          <a:prstGeom prst="rect">
            <a:avLst/>
          </a:prstGeom>
          <a:noFill/>
        </p:spPr>
        <p:txBody>
          <a:bodyPr wrap="square" rtlCol="0">
            <a:spAutoFit/>
          </a:bodyPr>
          <a:lstStyle/>
          <a:p>
            <a:r>
              <a:rPr lang="en-US" altLang="ja-JP" dirty="0"/>
              <a:t>VM</a:t>
            </a:r>
            <a:r>
              <a:rPr lang="ja-JP" altLang="en-US" dirty="0"/>
              <a:t>マネージャ上の</a:t>
            </a:r>
            <a:r>
              <a:rPr lang="en-US" altLang="ja-JP" dirty="0"/>
              <a:t>REST </a:t>
            </a:r>
            <a:r>
              <a:rPr lang="en-US" altLang="ja-JP" dirty="0" smtClean="0"/>
              <a:t>API</a:t>
            </a:r>
            <a:br>
              <a:rPr lang="en-US" altLang="ja-JP" dirty="0" smtClean="0"/>
            </a:br>
            <a:r>
              <a:rPr lang="ja-JP" altLang="en-US" dirty="0" smtClean="0"/>
              <a:t>トポロジ</a:t>
            </a:r>
            <a:r>
              <a:rPr lang="ja-JP" altLang="en-US" dirty="0"/>
              <a:t>の可視化</a:t>
            </a:r>
            <a:r>
              <a:rPr lang="ja-JP" altLang="en-US" dirty="0" smtClean="0"/>
              <a:t>機能</a:t>
            </a:r>
            <a:r>
              <a:rPr lang="en-US" altLang="ja-JP" dirty="0" smtClean="0"/>
              <a:t/>
            </a:r>
            <a:br>
              <a:rPr lang="en-US" altLang="ja-JP" dirty="0" smtClean="0"/>
            </a:br>
            <a:r>
              <a:rPr lang="en-US" altLang="ja-JP" dirty="0" err="1" smtClean="0"/>
              <a:t>docker</a:t>
            </a:r>
            <a:r>
              <a:rPr lang="ja-JP" altLang="en-US" dirty="0"/>
              <a:t>によるコンテナ</a:t>
            </a:r>
            <a:r>
              <a:rPr lang="ja-JP" altLang="en-US" dirty="0" smtClean="0"/>
              <a:t>作成</a:t>
            </a:r>
            <a:r>
              <a:rPr lang="en-US" altLang="ja-JP" dirty="0" smtClean="0"/>
              <a:t/>
            </a:r>
            <a:br>
              <a:rPr lang="en-US" altLang="ja-JP" dirty="0" smtClean="0"/>
            </a:br>
            <a:r>
              <a:rPr lang="ja-JP" altLang="en-US" dirty="0" smtClean="0"/>
              <a:t>コンテナ</a:t>
            </a:r>
            <a:r>
              <a:rPr lang="ja-JP" altLang="en-US" dirty="0"/>
              <a:t>のネットワーク</a:t>
            </a:r>
            <a:r>
              <a:rPr lang="ja-JP" altLang="en-US" dirty="0" smtClean="0"/>
              <a:t>参加</a:t>
            </a:r>
            <a:endParaRPr lang="ja-JP" altLang="en-US" dirty="0"/>
          </a:p>
        </p:txBody>
      </p:sp>
      <p:sp>
        <p:nvSpPr>
          <p:cNvPr id="26" name="テキスト ボックス 25"/>
          <p:cNvSpPr txBox="1"/>
          <p:nvPr/>
        </p:nvSpPr>
        <p:spPr>
          <a:xfrm>
            <a:off x="1255360" y="2795339"/>
            <a:ext cx="3391547" cy="369332"/>
          </a:xfrm>
          <a:prstGeom prst="rect">
            <a:avLst/>
          </a:prstGeom>
          <a:noFill/>
        </p:spPr>
        <p:txBody>
          <a:bodyPr wrap="square" rtlCol="0">
            <a:spAutoFit/>
          </a:bodyPr>
          <a:lstStyle/>
          <a:p>
            <a:r>
              <a:rPr kumimoji="1" lang="ja-JP" altLang="en-US" dirty="0" smtClean="0"/>
              <a:t>ガイドラインのプロトタイプ</a:t>
            </a:r>
            <a:endParaRPr kumimoji="1" lang="ja-JP" altLang="en-US" dirty="0"/>
          </a:p>
        </p:txBody>
      </p:sp>
      <p:sp>
        <p:nvSpPr>
          <p:cNvPr id="27" name="テキスト ボックス 26"/>
          <p:cNvSpPr txBox="1"/>
          <p:nvPr/>
        </p:nvSpPr>
        <p:spPr>
          <a:xfrm>
            <a:off x="1255359" y="3209527"/>
            <a:ext cx="3391547" cy="1200329"/>
          </a:xfrm>
          <a:prstGeom prst="rect">
            <a:avLst/>
          </a:prstGeom>
          <a:noFill/>
        </p:spPr>
        <p:txBody>
          <a:bodyPr wrap="square" rtlCol="0">
            <a:spAutoFit/>
          </a:bodyPr>
          <a:lstStyle/>
          <a:p>
            <a:r>
              <a:rPr lang="ja-JP" altLang="en-US" dirty="0"/>
              <a:t>ガイドラインの</a:t>
            </a:r>
            <a:r>
              <a:rPr lang="ja-JP" altLang="en-US" dirty="0" smtClean="0"/>
              <a:t>詳細化</a:t>
            </a:r>
            <a:r>
              <a:rPr lang="en-US" altLang="ja-JP" dirty="0" smtClean="0"/>
              <a:t/>
            </a:r>
            <a:br>
              <a:rPr lang="en-US" altLang="ja-JP" dirty="0" smtClean="0"/>
            </a:br>
            <a:r>
              <a:rPr lang="en-US" altLang="ja-JP" dirty="0" err="1" smtClean="0"/>
              <a:t>docker</a:t>
            </a:r>
            <a:r>
              <a:rPr lang="ja-JP" altLang="en-US" dirty="0"/>
              <a:t>によるコンテナ</a:t>
            </a:r>
            <a:r>
              <a:rPr lang="ja-JP" altLang="en-US" dirty="0" smtClean="0"/>
              <a:t>作成</a:t>
            </a:r>
            <a:endParaRPr lang="en-US" altLang="ja-JP" dirty="0"/>
          </a:p>
          <a:p>
            <a:r>
              <a:rPr lang="ja-JP" altLang="en-US" dirty="0" smtClean="0"/>
              <a:t>コンテナ</a:t>
            </a:r>
            <a:r>
              <a:rPr lang="ja-JP" altLang="en-US" dirty="0"/>
              <a:t>のネットワーク参加</a:t>
            </a:r>
            <a:r>
              <a:rPr lang="ja-JP" altLang="en-US" dirty="0" smtClean="0"/>
              <a:t>実現</a:t>
            </a:r>
            <a:r>
              <a:rPr lang="en-US" altLang="ja-JP" dirty="0" smtClean="0"/>
              <a:t>L3</a:t>
            </a:r>
            <a:r>
              <a:rPr lang="ja-JP" altLang="en-US" dirty="0"/>
              <a:t>配送の実現</a:t>
            </a:r>
          </a:p>
        </p:txBody>
      </p:sp>
      <p:sp>
        <p:nvSpPr>
          <p:cNvPr id="28" name="テキスト ボックス 27"/>
          <p:cNvSpPr txBox="1"/>
          <p:nvPr/>
        </p:nvSpPr>
        <p:spPr>
          <a:xfrm>
            <a:off x="1310889" y="4409856"/>
            <a:ext cx="3391547" cy="923330"/>
          </a:xfrm>
          <a:prstGeom prst="rect">
            <a:avLst/>
          </a:prstGeom>
          <a:noFill/>
        </p:spPr>
        <p:txBody>
          <a:bodyPr wrap="square" rtlCol="0">
            <a:spAutoFit/>
          </a:bodyPr>
          <a:lstStyle/>
          <a:p>
            <a:r>
              <a:rPr lang="ja-JP" altLang="en-US" dirty="0"/>
              <a:t>スライス機能の</a:t>
            </a:r>
            <a:r>
              <a:rPr lang="ja-JP" altLang="en-US" dirty="0" smtClean="0"/>
              <a:t>実装</a:t>
            </a:r>
            <a:endParaRPr lang="en-US" altLang="ja-JP" dirty="0" smtClean="0"/>
          </a:p>
          <a:p>
            <a:r>
              <a:rPr lang="ja-JP" altLang="en-US" dirty="0" smtClean="0"/>
              <a:t>トポロジ</a:t>
            </a:r>
            <a:r>
              <a:rPr lang="ja-JP" altLang="en-US" dirty="0"/>
              <a:t>情報の可視化</a:t>
            </a:r>
            <a:r>
              <a:rPr lang="ja-JP" altLang="en-US" dirty="0" smtClean="0"/>
              <a:t>完成</a:t>
            </a:r>
            <a:endParaRPr lang="en-US" altLang="ja-JP" dirty="0" smtClean="0"/>
          </a:p>
          <a:p>
            <a:r>
              <a:rPr lang="ja-JP" altLang="en-US" dirty="0" smtClean="0"/>
              <a:t>追加</a:t>
            </a:r>
            <a:r>
              <a:rPr lang="ja-JP" altLang="en-US" dirty="0"/>
              <a:t>機能</a:t>
            </a:r>
            <a:r>
              <a:rPr lang="ja-JP" altLang="en-US" dirty="0" smtClean="0"/>
              <a:t>のアルゴリズム</a:t>
            </a:r>
            <a:r>
              <a:rPr lang="ja-JP" altLang="en-US" dirty="0"/>
              <a:t>考案</a:t>
            </a:r>
          </a:p>
        </p:txBody>
      </p:sp>
    </p:spTree>
    <p:extLst>
      <p:ext uri="{BB962C8B-B14F-4D97-AF65-F5344CB8AC3E}">
        <p14:creationId xmlns:p14="http://schemas.microsoft.com/office/powerpoint/2010/main" val="1721143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スケジュールと実際 </a:t>
            </a:r>
            <a:r>
              <a:rPr lang="en-US" altLang="ja-JP" dirty="0" smtClean="0"/>
              <a:t>2/2</a:t>
            </a:r>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34</a:t>
            </a:fld>
            <a:endParaRPr kumimoji="1" lang="ja-JP" altLang="en-US"/>
          </a:p>
        </p:txBody>
      </p:sp>
      <p:cxnSp>
        <p:nvCxnSpPr>
          <p:cNvPr id="6" name="直線矢印コネクタ 5"/>
          <p:cNvCxnSpPr/>
          <p:nvPr/>
        </p:nvCxnSpPr>
        <p:spPr>
          <a:xfrm>
            <a:off x="991891" y="1844298"/>
            <a:ext cx="0" cy="488196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79508" y="3425565"/>
            <a:ext cx="1131377" cy="369332"/>
          </a:xfrm>
          <a:prstGeom prst="rect">
            <a:avLst/>
          </a:prstGeom>
          <a:noFill/>
        </p:spPr>
        <p:txBody>
          <a:bodyPr wrap="square" rtlCol="0">
            <a:spAutoFit/>
          </a:bodyPr>
          <a:lstStyle/>
          <a:p>
            <a:r>
              <a:rPr kumimoji="1" lang="en-US" altLang="ja-JP" dirty="0" smtClean="0"/>
              <a:t>1/26</a:t>
            </a:r>
            <a:endParaRPr kumimoji="1" lang="ja-JP" altLang="en-US" dirty="0"/>
          </a:p>
        </p:txBody>
      </p:sp>
      <p:cxnSp>
        <p:nvCxnSpPr>
          <p:cNvPr id="8" name="直線矢印コネクタ 7"/>
          <p:cNvCxnSpPr/>
          <p:nvPr/>
        </p:nvCxnSpPr>
        <p:spPr>
          <a:xfrm>
            <a:off x="4646908" y="2276872"/>
            <a:ext cx="0" cy="3480244"/>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2415150" y="1831205"/>
            <a:ext cx="1131377" cy="369332"/>
          </a:xfrm>
          <a:prstGeom prst="rect">
            <a:avLst/>
          </a:prstGeom>
          <a:noFill/>
        </p:spPr>
        <p:txBody>
          <a:bodyPr wrap="square" rtlCol="0">
            <a:spAutoFit/>
          </a:bodyPr>
          <a:lstStyle/>
          <a:p>
            <a:r>
              <a:rPr kumimoji="1" lang="ja-JP" altLang="en-US" dirty="0" smtClean="0"/>
              <a:t>予定</a:t>
            </a:r>
            <a:endParaRPr kumimoji="1" lang="ja-JP" altLang="en-US" dirty="0"/>
          </a:p>
        </p:txBody>
      </p:sp>
      <p:sp>
        <p:nvSpPr>
          <p:cNvPr id="10" name="テキスト ボックス 9"/>
          <p:cNvSpPr txBox="1"/>
          <p:nvPr/>
        </p:nvSpPr>
        <p:spPr>
          <a:xfrm>
            <a:off x="6442126" y="1811366"/>
            <a:ext cx="1131377" cy="369332"/>
          </a:xfrm>
          <a:prstGeom prst="rect">
            <a:avLst/>
          </a:prstGeom>
          <a:noFill/>
        </p:spPr>
        <p:txBody>
          <a:bodyPr wrap="square" rtlCol="0">
            <a:spAutoFit/>
          </a:bodyPr>
          <a:lstStyle/>
          <a:p>
            <a:r>
              <a:rPr kumimoji="1" lang="ja-JP" altLang="en-US" dirty="0" smtClean="0"/>
              <a:t>実際</a:t>
            </a:r>
            <a:endParaRPr kumimoji="1" lang="ja-JP" altLang="en-US" dirty="0"/>
          </a:p>
        </p:txBody>
      </p:sp>
      <p:sp>
        <p:nvSpPr>
          <p:cNvPr id="15" name="テキスト ボックス 14"/>
          <p:cNvSpPr txBox="1"/>
          <p:nvPr/>
        </p:nvSpPr>
        <p:spPr>
          <a:xfrm>
            <a:off x="179505" y="4454969"/>
            <a:ext cx="1131377" cy="369332"/>
          </a:xfrm>
          <a:prstGeom prst="rect">
            <a:avLst/>
          </a:prstGeom>
          <a:noFill/>
        </p:spPr>
        <p:txBody>
          <a:bodyPr wrap="square" rtlCol="0">
            <a:spAutoFit/>
          </a:bodyPr>
          <a:lstStyle/>
          <a:p>
            <a:r>
              <a:rPr kumimoji="1" lang="en-US" altLang="ja-JP" dirty="0" smtClean="0"/>
              <a:t>1/28</a:t>
            </a:r>
            <a:endParaRPr kumimoji="1" lang="ja-JP" altLang="en-US" dirty="0"/>
          </a:p>
        </p:txBody>
      </p:sp>
      <p:sp>
        <p:nvSpPr>
          <p:cNvPr id="16" name="テキスト ボックス 15"/>
          <p:cNvSpPr txBox="1"/>
          <p:nvPr/>
        </p:nvSpPr>
        <p:spPr>
          <a:xfrm>
            <a:off x="5212588" y="4454969"/>
            <a:ext cx="3512950" cy="369332"/>
          </a:xfrm>
          <a:prstGeom prst="rect">
            <a:avLst/>
          </a:prstGeom>
          <a:noFill/>
        </p:spPr>
        <p:txBody>
          <a:bodyPr wrap="square" rtlCol="0">
            <a:spAutoFit/>
          </a:bodyPr>
          <a:lstStyle/>
          <a:p>
            <a:r>
              <a:rPr lang="en-US" altLang="ja-JP" dirty="0"/>
              <a:t>VM</a:t>
            </a:r>
            <a:r>
              <a:rPr lang="ja-JP" altLang="en-US" dirty="0"/>
              <a:t>マネージャと</a:t>
            </a:r>
            <a:r>
              <a:rPr lang="en-US" altLang="ja-JP" dirty="0"/>
              <a:t>VM</a:t>
            </a:r>
            <a:r>
              <a:rPr lang="ja-JP" altLang="en-US" dirty="0"/>
              <a:t>サーバの分離</a:t>
            </a:r>
          </a:p>
        </p:txBody>
      </p:sp>
      <p:sp>
        <p:nvSpPr>
          <p:cNvPr id="17" name="テキスト ボックス 16"/>
          <p:cNvSpPr txBox="1"/>
          <p:nvPr/>
        </p:nvSpPr>
        <p:spPr>
          <a:xfrm>
            <a:off x="179510" y="4934147"/>
            <a:ext cx="1131377" cy="369332"/>
          </a:xfrm>
          <a:prstGeom prst="rect">
            <a:avLst/>
          </a:prstGeom>
          <a:noFill/>
        </p:spPr>
        <p:txBody>
          <a:bodyPr wrap="square" rtlCol="0">
            <a:spAutoFit/>
          </a:bodyPr>
          <a:lstStyle/>
          <a:p>
            <a:r>
              <a:rPr kumimoji="1" lang="en-US" altLang="ja-JP" dirty="0" smtClean="0"/>
              <a:t>1/31</a:t>
            </a:r>
            <a:endParaRPr kumimoji="1" lang="ja-JP" altLang="en-US" dirty="0"/>
          </a:p>
        </p:txBody>
      </p:sp>
      <p:sp>
        <p:nvSpPr>
          <p:cNvPr id="20" name="テキスト ボックス 19"/>
          <p:cNvSpPr txBox="1"/>
          <p:nvPr/>
        </p:nvSpPr>
        <p:spPr>
          <a:xfrm>
            <a:off x="179506" y="5890146"/>
            <a:ext cx="1131377" cy="369332"/>
          </a:xfrm>
          <a:prstGeom prst="rect">
            <a:avLst/>
          </a:prstGeom>
          <a:noFill/>
        </p:spPr>
        <p:txBody>
          <a:bodyPr wrap="square" rtlCol="0">
            <a:spAutoFit/>
          </a:bodyPr>
          <a:lstStyle/>
          <a:p>
            <a:r>
              <a:rPr lang="en-US" altLang="ja-JP" dirty="0"/>
              <a:t>2</a:t>
            </a:r>
            <a:r>
              <a:rPr kumimoji="1" lang="en-US" altLang="ja-JP" dirty="0" smtClean="0"/>
              <a:t>/1</a:t>
            </a:r>
            <a:endParaRPr kumimoji="1" lang="ja-JP" altLang="en-US" dirty="0"/>
          </a:p>
        </p:txBody>
      </p:sp>
      <p:sp>
        <p:nvSpPr>
          <p:cNvPr id="21" name="テキスト ボックス 20"/>
          <p:cNvSpPr txBox="1"/>
          <p:nvPr/>
        </p:nvSpPr>
        <p:spPr>
          <a:xfrm>
            <a:off x="5212587" y="4933273"/>
            <a:ext cx="3391547" cy="646331"/>
          </a:xfrm>
          <a:prstGeom prst="rect">
            <a:avLst/>
          </a:prstGeom>
          <a:noFill/>
        </p:spPr>
        <p:txBody>
          <a:bodyPr wrap="square" rtlCol="0">
            <a:spAutoFit/>
          </a:bodyPr>
          <a:lstStyle/>
          <a:p>
            <a:r>
              <a:rPr lang="en-US" altLang="ja-JP" dirty="0"/>
              <a:t>IaaS</a:t>
            </a:r>
            <a:r>
              <a:rPr lang="ja-JP" altLang="en-US" dirty="0" smtClean="0"/>
              <a:t>完成</a:t>
            </a:r>
            <a:r>
              <a:rPr lang="en-US" altLang="ja-JP" dirty="0" smtClean="0"/>
              <a:t/>
            </a:r>
            <a:br>
              <a:rPr lang="en-US" altLang="ja-JP" dirty="0" smtClean="0"/>
            </a:br>
            <a:r>
              <a:rPr lang="ja-JP" altLang="en-US" dirty="0" smtClean="0"/>
              <a:t>追加</a:t>
            </a:r>
            <a:r>
              <a:rPr lang="ja-JP" altLang="en-US" dirty="0"/>
              <a:t>機能の実装（未完成）</a:t>
            </a:r>
          </a:p>
        </p:txBody>
      </p:sp>
      <p:sp>
        <p:nvSpPr>
          <p:cNvPr id="26" name="テキスト ボックス 25"/>
          <p:cNvSpPr txBox="1"/>
          <p:nvPr/>
        </p:nvSpPr>
        <p:spPr>
          <a:xfrm>
            <a:off x="5212590" y="3425565"/>
            <a:ext cx="3391547" cy="923330"/>
          </a:xfrm>
          <a:prstGeom prst="rect">
            <a:avLst/>
          </a:prstGeom>
          <a:noFill/>
        </p:spPr>
        <p:txBody>
          <a:bodyPr wrap="square" rtlCol="0">
            <a:spAutoFit/>
          </a:bodyPr>
          <a:lstStyle/>
          <a:p>
            <a:r>
              <a:rPr lang="ja-JP" altLang="en-US" dirty="0" smtClean="0"/>
              <a:t>追加</a:t>
            </a:r>
            <a:r>
              <a:rPr lang="ja-JP" altLang="en-US" dirty="0"/>
              <a:t>機能</a:t>
            </a:r>
            <a:r>
              <a:rPr lang="ja-JP" altLang="en-US" dirty="0" smtClean="0"/>
              <a:t>のアルゴリズム考案</a:t>
            </a:r>
            <a:endParaRPr lang="en-US" altLang="ja-JP" dirty="0" smtClean="0"/>
          </a:p>
          <a:p>
            <a:r>
              <a:rPr lang="ja-JP" altLang="en-US" dirty="0" smtClean="0"/>
              <a:t>パフォーマンス</a:t>
            </a:r>
            <a:r>
              <a:rPr lang="ja-JP" altLang="en-US" dirty="0"/>
              <a:t>低下実現用リピータの作成</a:t>
            </a:r>
          </a:p>
        </p:txBody>
      </p:sp>
      <p:sp>
        <p:nvSpPr>
          <p:cNvPr id="27" name="テキスト ボックス 26"/>
          <p:cNvSpPr txBox="1"/>
          <p:nvPr/>
        </p:nvSpPr>
        <p:spPr>
          <a:xfrm>
            <a:off x="4081213" y="5914443"/>
            <a:ext cx="1131377" cy="369332"/>
          </a:xfrm>
          <a:prstGeom prst="rect">
            <a:avLst/>
          </a:prstGeom>
          <a:noFill/>
        </p:spPr>
        <p:txBody>
          <a:bodyPr wrap="square" rtlCol="0">
            <a:spAutoFit/>
          </a:bodyPr>
          <a:lstStyle/>
          <a:p>
            <a:r>
              <a:rPr lang="ja-JP" altLang="en-US" dirty="0"/>
              <a:t>最終</a:t>
            </a:r>
            <a:r>
              <a:rPr kumimoji="1" lang="ja-JP" altLang="en-US" dirty="0" smtClean="0"/>
              <a:t>発表</a:t>
            </a:r>
            <a:endParaRPr kumimoji="1" lang="ja-JP" altLang="en-US" dirty="0"/>
          </a:p>
        </p:txBody>
      </p:sp>
      <p:sp>
        <p:nvSpPr>
          <p:cNvPr id="28" name="テキスト ボックス 27"/>
          <p:cNvSpPr txBox="1"/>
          <p:nvPr/>
        </p:nvSpPr>
        <p:spPr>
          <a:xfrm>
            <a:off x="179503" y="2331312"/>
            <a:ext cx="1131377" cy="369332"/>
          </a:xfrm>
          <a:prstGeom prst="rect">
            <a:avLst/>
          </a:prstGeom>
          <a:noFill/>
        </p:spPr>
        <p:txBody>
          <a:bodyPr wrap="square" rtlCol="0">
            <a:spAutoFit/>
          </a:bodyPr>
          <a:lstStyle/>
          <a:p>
            <a:r>
              <a:rPr kumimoji="1" lang="en-US" altLang="ja-JP" dirty="0" smtClean="0"/>
              <a:t>1/25</a:t>
            </a:r>
            <a:endParaRPr kumimoji="1" lang="ja-JP" altLang="en-US" dirty="0"/>
          </a:p>
        </p:txBody>
      </p:sp>
      <p:sp>
        <p:nvSpPr>
          <p:cNvPr id="29" name="テキスト ボックス 28"/>
          <p:cNvSpPr txBox="1"/>
          <p:nvPr/>
        </p:nvSpPr>
        <p:spPr>
          <a:xfrm>
            <a:off x="5212588" y="2307074"/>
            <a:ext cx="3391547" cy="646331"/>
          </a:xfrm>
          <a:prstGeom prst="rect">
            <a:avLst/>
          </a:prstGeom>
          <a:noFill/>
        </p:spPr>
        <p:txBody>
          <a:bodyPr wrap="square" rtlCol="0">
            <a:spAutoFit/>
          </a:bodyPr>
          <a:lstStyle/>
          <a:p>
            <a:r>
              <a:rPr lang="en-US" altLang="ja-JP" dirty="0"/>
              <a:t>L3</a:t>
            </a:r>
            <a:r>
              <a:rPr lang="ja-JP" altLang="en-US" dirty="0"/>
              <a:t>配送の</a:t>
            </a:r>
            <a:r>
              <a:rPr lang="ja-JP" altLang="en-US" dirty="0" smtClean="0"/>
              <a:t>実現</a:t>
            </a:r>
            <a:endParaRPr lang="en-US" altLang="ja-JP" dirty="0" smtClean="0"/>
          </a:p>
          <a:p>
            <a:r>
              <a:rPr lang="ja-JP" altLang="en-US" dirty="0"/>
              <a:t>発表資料作成</a:t>
            </a:r>
            <a:r>
              <a:rPr lang="ja-JP" altLang="en-US" dirty="0" smtClean="0"/>
              <a:t>開始</a:t>
            </a:r>
            <a:endParaRPr lang="ja-JP" altLang="en-US" dirty="0"/>
          </a:p>
        </p:txBody>
      </p:sp>
      <p:sp>
        <p:nvSpPr>
          <p:cNvPr id="12" name="正方形/長方形 11"/>
          <p:cNvSpPr/>
          <p:nvPr/>
        </p:nvSpPr>
        <p:spPr>
          <a:xfrm>
            <a:off x="1685422" y="2276872"/>
            <a:ext cx="2262158" cy="646331"/>
          </a:xfrm>
          <a:prstGeom prst="rect">
            <a:avLst/>
          </a:prstGeom>
        </p:spPr>
        <p:txBody>
          <a:bodyPr wrap="none">
            <a:spAutoFit/>
          </a:bodyPr>
          <a:lstStyle/>
          <a:p>
            <a:r>
              <a:rPr lang="en-US" altLang="ja-JP" dirty="0"/>
              <a:t>IaaS</a:t>
            </a:r>
            <a:r>
              <a:rPr lang="ja-JP" altLang="en-US" dirty="0" smtClean="0"/>
              <a:t>完成</a:t>
            </a:r>
            <a:endParaRPr lang="en-US" altLang="ja-JP" dirty="0" smtClean="0"/>
          </a:p>
          <a:p>
            <a:r>
              <a:rPr lang="ja-JP" altLang="en-US" dirty="0" smtClean="0"/>
              <a:t>追加</a:t>
            </a:r>
            <a:r>
              <a:rPr lang="ja-JP" altLang="en-US" dirty="0"/>
              <a:t>機能の実装開始</a:t>
            </a:r>
          </a:p>
        </p:txBody>
      </p:sp>
      <p:sp>
        <p:nvSpPr>
          <p:cNvPr id="14" name="正方形/長方形 13"/>
          <p:cNvSpPr/>
          <p:nvPr/>
        </p:nvSpPr>
        <p:spPr>
          <a:xfrm>
            <a:off x="1685422" y="4933273"/>
            <a:ext cx="2031325" cy="369332"/>
          </a:xfrm>
          <a:prstGeom prst="rect">
            <a:avLst/>
          </a:prstGeom>
        </p:spPr>
        <p:txBody>
          <a:bodyPr wrap="none">
            <a:spAutoFit/>
          </a:bodyPr>
          <a:lstStyle/>
          <a:p>
            <a:r>
              <a:rPr lang="ja-JP" altLang="en-US" dirty="0"/>
              <a:t>追加機能実装完了</a:t>
            </a:r>
          </a:p>
        </p:txBody>
      </p:sp>
    </p:spTree>
    <p:extLst>
      <p:ext uri="{BB962C8B-B14F-4D97-AF65-F5344CB8AC3E}">
        <p14:creationId xmlns:p14="http://schemas.microsoft.com/office/powerpoint/2010/main" val="36539879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役割分担</a:t>
            </a:r>
            <a:endParaRPr kumimoji="1" lang="ja-JP" altLang="en-US" dirty="0"/>
          </a:p>
        </p:txBody>
      </p:sp>
      <p:sp>
        <p:nvSpPr>
          <p:cNvPr id="3" name="コンテンツ プレースホルダー 2"/>
          <p:cNvSpPr>
            <a:spLocks noGrp="1"/>
          </p:cNvSpPr>
          <p:nvPr>
            <p:ph idx="1"/>
          </p:nvPr>
        </p:nvSpPr>
        <p:spPr/>
        <p:txBody>
          <a:bodyPr>
            <a:normAutofit/>
          </a:bodyPr>
          <a:lstStyle/>
          <a:p>
            <a:endParaRPr kumimoji="1"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35</a:t>
            </a:fld>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401976296"/>
              </p:ext>
            </p:extLst>
          </p:nvPr>
        </p:nvGraphicFramePr>
        <p:xfrm>
          <a:off x="1586265" y="2851688"/>
          <a:ext cx="6007904" cy="2021840"/>
        </p:xfrm>
        <a:graphic>
          <a:graphicData uri="http://schemas.openxmlformats.org/drawingml/2006/table">
            <a:tbl>
              <a:tblPr firstRow="1" bandRow="1">
                <a:tableStyleId>{69CF1AB2-1976-4502-BF36-3FF5EA218861}</a:tableStyleId>
              </a:tblPr>
              <a:tblGrid>
                <a:gridCol w="676488"/>
                <a:gridCol w="5331416"/>
              </a:tblGrid>
              <a:tr h="370840">
                <a:tc>
                  <a:txBody>
                    <a:bodyPr/>
                    <a:lstStyle/>
                    <a:p>
                      <a:r>
                        <a:rPr kumimoji="1" lang="ja-JP" altLang="en-US" b="0" dirty="0" smtClean="0"/>
                        <a:t>阿部</a:t>
                      </a:r>
                      <a:endParaRPr kumimoji="1" lang="ja-JP" altLang="en-US" b="0" dirty="0"/>
                    </a:p>
                  </a:txBody>
                  <a:tcPr/>
                </a:tc>
                <a:tc>
                  <a:txBody>
                    <a:bodyPr/>
                    <a:lstStyle/>
                    <a:p>
                      <a:r>
                        <a:rPr kumimoji="1" lang="ja-JP" altLang="en-US" b="0" dirty="0" smtClean="0"/>
                        <a:t>独自機能用リピータ・ガイドライン・</a:t>
                      </a:r>
                      <a:r>
                        <a:rPr kumimoji="1" lang="en-US" altLang="ja-JP" b="0" dirty="0" smtClean="0"/>
                        <a:t>Docker</a:t>
                      </a:r>
                      <a:r>
                        <a:rPr kumimoji="1" lang="ja-JP" altLang="en-US" b="0" dirty="0" smtClean="0"/>
                        <a:t>・スライド・</a:t>
                      </a:r>
                      <a:r>
                        <a:rPr kumimoji="1" lang="en-US" altLang="ja-JP" b="0" dirty="0" smtClean="0"/>
                        <a:t/>
                      </a:r>
                      <a:br>
                        <a:rPr kumimoji="1" lang="en-US" altLang="ja-JP" b="0" dirty="0" smtClean="0"/>
                      </a:br>
                      <a:r>
                        <a:rPr kumimoji="1" lang="ja-JP" altLang="en-US" b="0" dirty="0" smtClean="0"/>
                        <a:t>テスト</a:t>
                      </a:r>
                      <a:endParaRPr kumimoji="1" lang="ja-JP" altLang="en-US" b="0" dirty="0"/>
                    </a:p>
                  </a:txBody>
                  <a:tcPr/>
                </a:tc>
              </a:tr>
              <a:tr h="370840">
                <a:tc>
                  <a:txBody>
                    <a:bodyPr/>
                    <a:lstStyle/>
                    <a:p>
                      <a:r>
                        <a:rPr kumimoji="1" lang="ja-JP" altLang="en-US" dirty="0" smtClean="0"/>
                        <a:t>佐竹</a:t>
                      </a:r>
                      <a:endParaRPr kumimoji="1" lang="ja-JP" altLang="en-US" dirty="0"/>
                    </a:p>
                  </a:txBody>
                  <a:tcPr/>
                </a:tc>
                <a:tc>
                  <a:txBody>
                    <a:bodyPr/>
                    <a:lstStyle/>
                    <a:p>
                      <a:r>
                        <a:rPr kumimoji="1" lang="ja-JP" altLang="en-US" dirty="0" smtClean="0"/>
                        <a:t>トポロジ可視化・ガイドライン・</a:t>
                      </a:r>
                      <a:r>
                        <a:rPr kumimoji="1" lang="en-US" altLang="ja-JP" dirty="0" smtClean="0"/>
                        <a:t>IP</a:t>
                      </a:r>
                      <a:r>
                        <a:rPr kumimoji="1" lang="ja-JP" altLang="en-US" dirty="0" smtClean="0"/>
                        <a:t>リスト・スライド・テスト</a:t>
                      </a:r>
                      <a:endParaRPr kumimoji="1" lang="en-US" altLang="ja-JP" dirty="0" smtClean="0"/>
                    </a:p>
                  </a:txBody>
                  <a:tcPr/>
                </a:tc>
              </a:tr>
              <a:tr h="370840">
                <a:tc>
                  <a:txBody>
                    <a:bodyPr/>
                    <a:lstStyle/>
                    <a:p>
                      <a:r>
                        <a:rPr kumimoji="1" lang="ja-JP" altLang="en-US" dirty="0" smtClean="0"/>
                        <a:t>錦織</a:t>
                      </a:r>
                      <a:endParaRPr kumimoji="1" lang="ja-JP" altLang="en-US" dirty="0"/>
                    </a:p>
                  </a:txBody>
                  <a:tcPr/>
                </a:tc>
                <a:tc>
                  <a:txBody>
                    <a:bodyPr/>
                    <a:lstStyle/>
                    <a:p>
                      <a:r>
                        <a:rPr kumimoji="1" lang="en-US" altLang="ja-JP" dirty="0" smtClean="0"/>
                        <a:t>Docker</a:t>
                      </a:r>
                      <a:r>
                        <a:rPr kumimoji="1" lang="ja-JP" altLang="en-US" dirty="0" smtClean="0"/>
                        <a:t>・スライド・テスト</a:t>
                      </a:r>
                      <a:endParaRPr kumimoji="1" lang="ja-JP" altLang="en-US" dirty="0"/>
                    </a:p>
                  </a:txBody>
                  <a:tcPr/>
                </a:tc>
              </a:tr>
              <a:tr h="370840">
                <a:tc>
                  <a:txBody>
                    <a:bodyPr/>
                    <a:lstStyle/>
                    <a:p>
                      <a:r>
                        <a:rPr kumimoji="1" lang="ja-JP" altLang="en-US" dirty="0" smtClean="0"/>
                        <a:t>西村</a:t>
                      </a:r>
                      <a:endParaRPr kumimoji="1" lang="ja-JP" altLang="en-US" dirty="0"/>
                    </a:p>
                  </a:txBody>
                  <a:tcPr/>
                </a:tc>
                <a:tc>
                  <a:txBody>
                    <a:bodyPr/>
                    <a:lstStyle/>
                    <a:p>
                      <a:r>
                        <a:rPr kumimoji="1" lang="ja-JP" altLang="en-US" dirty="0" smtClean="0"/>
                        <a:t>コントローラ，</a:t>
                      </a:r>
                      <a:r>
                        <a:rPr kumimoji="1" lang="en-US" altLang="ja-JP" dirty="0" smtClean="0"/>
                        <a:t>VM</a:t>
                      </a:r>
                      <a:r>
                        <a:rPr kumimoji="1" lang="ja-JP" altLang="en-US" dirty="0" smtClean="0"/>
                        <a:t>マネージャ，</a:t>
                      </a:r>
                      <a:r>
                        <a:rPr kumimoji="1" lang="en-US" altLang="ja-JP" dirty="0" smtClean="0"/>
                        <a:t>VM</a:t>
                      </a:r>
                      <a:r>
                        <a:rPr kumimoji="1" lang="ja-JP" altLang="en-US" dirty="0" smtClean="0"/>
                        <a:t>サーバの</a:t>
                      </a:r>
                      <a:r>
                        <a:rPr kumimoji="1" lang="en-US" altLang="ja-JP" dirty="0" smtClean="0"/>
                        <a:t>REST</a:t>
                      </a:r>
                      <a:r>
                        <a:rPr kumimoji="1" lang="ja-JP" altLang="en-US" dirty="0" smtClean="0"/>
                        <a:t> </a:t>
                      </a:r>
                      <a:r>
                        <a:rPr kumimoji="1" lang="en-US" altLang="ja-JP" dirty="0" smtClean="0"/>
                        <a:t>API</a:t>
                      </a:r>
                      <a:r>
                        <a:rPr kumimoji="1" lang="ja-JP" altLang="en-US" dirty="0" smtClean="0"/>
                        <a:t>・</a:t>
                      </a:r>
                      <a:endParaRPr kumimoji="1" lang="en-US" altLang="ja-JP" dirty="0" smtClean="0"/>
                    </a:p>
                    <a:p>
                      <a:r>
                        <a:rPr kumimoji="1" lang="ja-JP" altLang="en-US" dirty="0" smtClean="0"/>
                        <a:t>コントローラ実装・テスト</a:t>
                      </a:r>
                      <a:endParaRPr kumimoji="1" lang="ja-JP" altLang="en-US" dirty="0"/>
                    </a:p>
                  </a:txBody>
                  <a:tcPr/>
                </a:tc>
              </a:tr>
            </a:tbl>
          </a:graphicData>
        </a:graphic>
      </p:graphicFrame>
    </p:spTree>
    <p:extLst>
      <p:ext uri="{BB962C8B-B14F-4D97-AF65-F5344CB8AC3E}">
        <p14:creationId xmlns:p14="http://schemas.microsoft.com/office/powerpoint/2010/main" val="19890871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成果物公開場所</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36</a:t>
            </a:fld>
            <a:endParaRPr kumimoji="1" lang="ja-JP" altLang="en-US"/>
          </a:p>
        </p:txBody>
      </p:sp>
    </p:spTree>
    <p:extLst>
      <p:ext uri="{BB962C8B-B14F-4D97-AF65-F5344CB8AC3E}">
        <p14:creationId xmlns:p14="http://schemas.microsoft.com/office/powerpoint/2010/main" val="4220894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a:t>
            </a:r>
            <a:r>
              <a:rPr kumimoji="1" lang="ja-JP" altLang="en-US" dirty="0" smtClean="0"/>
              <a:t>プレーン</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4</a:t>
            </a:fld>
            <a:endParaRPr kumimoji="1" lang="ja-JP" altLang="en-US"/>
          </a:p>
        </p:txBody>
      </p:sp>
    </p:spTree>
    <p:extLst>
      <p:ext uri="{BB962C8B-B14F-4D97-AF65-F5344CB8AC3E}">
        <p14:creationId xmlns:p14="http://schemas.microsoft.com/office/powerpoint/2010/main" val="1856389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U</a:t>
            </a:r>
            <a:r>
              <a:rPr lang="ja-JP" altLang="en-US" dirty="0" smtClean="0"/>
              <a:t>プレーン</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5</a:t>
            </a:fld>
            <a:endParaRPr kumimoji="1" lang="ja-JP" altLang="en-US"/>
          </a:p>
        </p:txBody>
      </p:sp>
    </p:spTree>
    <p:extLst>
      <p:ext uri="{BB962C8B-B14F-4D97-AF65-F5344CB8AC3E}">
        <p14:creationId xmlns:p14="http://schemas.microsoft.com/office/powerpoint/2010/main" val="27154536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IaaS</a:t>
            </a:r>
            <a:r>
              <a:rPr kumimoji="1" lang="ja-JP" altLang="en-US" dirty="0" smtClean="0"/>
              <a:t>の機能</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r>
              <a:rPr lang="ja-JP" altLang="en-US" dirty="0" smtClean="0"/>
              <a:t>ユーザ</a:t>
            </a:r>
            <a:endParaRPr lang="en-US" altLang="ja-JP" dirty="0" smtClean="0"/>
          </a:p>
          <a:p>
            <a:pPr lvl="1"/>
            <a:r>
              <a:rPr lang="en-US" altLang="ja-JP" dirty="0" smtClean="0"/>
              <a:t>VM</a:t>
            </a:r>
            <a:r>
              <a:rPr lang="ja-JP" altLang="en-US" dirty="0"/>
              <a:t>マネージャ上の</a:t>
            </a:r>
            <a:r>
              <a:rPr lang="en-US" altLang="ja-JP" dirty="0"/>
              <a:t>Web</a:t>
            </a:r>
            <a:r>
              <a:rPr lang="ja-JP" altLang="en-US" dirty="0"/>
              <a:t>ページにアクセス</a:t>
            </a:r>
            <a:r>
              <a:rPr lang="ja-JP" altLang="en-US" dirty="0" smtClean="0"/>
              <a:t>し，</a:t>
            </a:r>
            <a:r>
              <a:rPr lang="en-US" altLang="ja-JP" dirty="0" smtClean="0"/>
              <a:t/>
            </a:r>
            <a:br>
              <a:rPr lang="en-US" altLang="ja-JP" dirty="0" smtClean="0"/>
            </a:br>
            <a:r>
              <a:rPr lang="en-US" altLang="ja-JP" dirty="0" smtClean="0"/>
              <a:t>GUI</a:t>
            </a:r>
            <a:r>
              <a:rPr lang="ja-JP" altLang="en-US" dirty="0"/>
              <a:t>操作によって任意の台数のコンテナを</a:t>
            </a:r>
            <a:r>
              <a:rPr lang="ja-JP" altLang="en-US" dirty="0" smtClean="0"/>
              <a:t>要求</a:t>
            </a:r>
            <a:endParaRPr lang="en-US" altLang="ja-JP" dirty="0" smtClean="0"/>
          </a:p>
          <a:p>
            <a:pPr lvl="1"/>
            <a:r>
              <a:rPr lang="ja-JP" altLang="en-US" dirty="0" smtClean="0"/>
              <a:t>割り当てられた</a:t>
            </a:r>
            <a:r>
              <a:rPr lang="ja-JP" altLang="en-US" dirty="0"/>
              <a:t>コンテナ</a:t>
            </a:r>
            <a:r>
              <a:rPr lang="ja-JP" altLang="en-US" dirty="0" smtClean="0"/>
              <a:t>を</a:t>
            </a:r>
            <a:r>
              <a:rPr lang="en-US" altLang="ja-JP" dirty="0" err="1" smtClean="0"/>
              <a:t>ssh</a:t>
            </a:r>
            <a:r>
              <a:rPr lang="ja-JP" altLang="en-US" dirty="0"/>
              <a:t>で自由に操作可能</a:t>
            </a:r>
            <a:endParaRPr lang="en-US" altLang="ja-JP" dirty="0"/>
          </a:p>
          <a:p>
            <a:pPr lvl="1">
              <a:buFont typeface="Wingdings" panose="05000000000000000000" pitchFamily="2" charset="2"/>
              <a:buChar char="Ø"/>
            </a:pPr>
            <a:r>
              <a:rPr lang="en-US" altLang="ja-JP" dirty="0" err="1" smtClean="0"/>
              <a:t>OpenFlow</a:t>
            </a:r>
            <a:r>
              <a:rPr lang="ja-JP" altLang="en-US" dirty="0"/>
              <a:t>によるパケットの</a:t>
            </a:r>
            <a:r>
              <a:rPr lang="en-US" altLang="ja-JP" dirty="0"/>
              <a:t>L2, L3</a:t>
            </a:r>
            <a:r>
              <a:rPr lang="ja-JP" altLang="en-US" dirty="0" smtClean="0"/>
              <a:t>配送</a:t>
            </a:r>
            <a:endParaRPr lang="ja-JP" altLang="en-US" dirty="0"/>
          </a:p>
          <a:p>
            <a:r>
              <a:rPr lang="en-US" altLang="ja-JP" dirty="0"/>
              <a:t>VM</a:t>
            </a:r>
            <a:r>
              <a:rPr lang="ja-JP" altLang="en-US" dirty="0" smtClean="0"/>
              <a:t>マネージャ</a:t>
            </a:r>
            <a:endParaRPr lang="en-US" altLang="ja-JP" dirty="0"/>
          </a:p>
          <a:p>
            <a:pPr lvl="1"/>
            <a:r>
              <a:rPr lang="ja-JP" altLang="en-US" dirty="0" smtClean="0"/>
              <a:t>コンテナ</a:t>
            </a:r>
            <a:r>
              <a:rPr lang="ja-JP" altLang="en-US" dirty="0"/>
              <a:t>割り当て用の</a:t>
            </a:r>
            <a:r>
              <a:rPr lang="en-US" altLang="ja-JP" dirty="0"/>
              <a:t>IP</a:t>
            </a:r>
            <a:r>
              <a:rPr lang="ja-JP" altLang="en-US" dirty="0"/>
              <a:t>アドレスプールを管理し</a:t>
            </a:r>
            <a:r>
              <a:rPr lang="ja-JP" altLang="en-US" dirty="0" smtClean="0"/>
              <a:t>，</a:t>
            </a:r>
            <a:r>
              <a:rPr lang="en-US" altLang="ja-JP" dirty="0" smtClean="0"/>
              <a:t/>
            </a:r>
            <a:br>
              <a:rPr lang="en-US" altLang="ja-JP" dirty="0" smtClean="0"/>
            </a:br>
            <a:r>
              <a:rPr lang="en-US" altLang="ja-JP" dirty="0" smtClean="0"/>
              <a:t>VM</a:t>
            </a:r>
            <a:r>
              <a:rPr lang="ja-JP" altLang="en-US" dirty="0"/>
              <a:t>サーバに対して指定した</a:t>
            </a:r>
            <a:r>
              <a:rPr lang="en-US" altLang="ja-JP" dirty="0"/>
              <a:t>IP</a:t>
            </a:r>
            <a:r>
              <a:rPr lang="ja-JP" altLang="en-US" dirty="0"/>
              <a:t>で新たなコンテナの作成を要求</a:t>
            </a:r>
            <a:r>
              <a:rPr lang="ja-JP" altLang="en-US" dirty="0" smtClean="0"/>
              <a:t>する</a:t>
            </a:r>
            <a:endParaRPr lang="en-US" altLang="ja-JP" dirty="0" smtClean="0"/>
          </a:p>
          <a:p>
            <a:r>
              <a:rPr lang="ja-JP" altLang="en-US" dirty="0" smtClean="0"/>
              <a:t>ユーザ</a:t>
            </a:r>
            <a:r>
              <a:rPr lang="ja-JP" altLang="en-US" dirty="0"/>
              <a:t>とコンテナ間にはプライベートネットワークが形成され，他のユーザからのアクセスを防ぐことが</a:t>
            </a:r>
            <a:r>
              <a:rPr lang="ja-JP" altLang="en-US" dirty="0" smtClean="0"/>
              <a:t>可能</a:t>
            </a:r>
            <a:endParaRPr lang="en-US" altLang="ja-JP" dirty="0" smtClean="0"/>
          </a:p>
          <a:p>
            <a:pPr lvl="1">
              <a:buFont typeface="Wingdings" panose="05000000000000000000" pitchFamily="2" charset="2"/>
              <a:buChar char="Ø"/>
            </a:pPr>
            <a:r>
              <a:rPr lang="en-US" altLang="ja-JP" dirty="0" err="1" smtClean="0"/>
              <a:t>OpenFlow</a:t>
            </a:r>
            <a:r>
              <a:rPr lang="ja-JP" altLang="en-US" dirty="0"/>
              <a:t>によるスライスの</a:t>
            </a:r>
            <a:r>
              <a:rPr lang="ja-JP" altLang="en-US" dirty="0" smtClean="0"/>
              <a:t>実現</a:t>
            </a:r>
            <a:endParaRPr lang="ja-JP" altLang="en-US" dirty="0"/>
          </a:p>
          <a:p>
            <a:r>
              <a:rPr lang="ja-JP" altLang="en-US" dirty="0"/>
              <a:t>コントローラとネットワーク管理用端末は独自の管理用ネットワークを持ち，ユーザからのアクセスを</a:t>
            </a:r>
            <a:r>
              <a:rPr lang="ja-JP" altLang="en-US" dirty="0" smtClean="0"/>
              <a:t>受けない</a:t>
            </a:r>
            <a:endParaRPr lang="en-US" altLang="ja-JP" dirty="0" smtClean="0"/>
          </a:p>
          <a:p>
            <a:pPr lvl="1">
              <a:buFont typeface="Wingdings" panose="05000000000000000000" pitchFamily="2" charset="2"/>
              <a:buChar char="Ø"/>
            </a:pPr>
            <a:r>
              <a:rPr lang="en-US" altLang="ja-JP" dirty="0" err="1" smtClean="0"/>
              <a:t>OpenFlow</a:t>
            </a:r>
            <a:r>
              <a:rPr lang="ja-JP" altLang="en-US" dirty="0"/>
              <a:t>によるスライスの</a:t>
            </a:r>
            <a:r>
              <a:rPr lang="ja-JP" altLang="en-US" dirty="0" smtClean="0"/>
              <a:t>実現</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6</a:t>
            </a:fld>
            <a:endParaRPr kumimoji="1" lang="ja-JP" altLang="en-US"/>
          </a:p>
        </p:txBody>
      </p:sp>
    </p:spTree>
    <p:extLst>
      <p:ext uri="{BB962C8B-B14F-4D97-AF65-F5344CB8AC3E}">
        <p14:creationId xmlns:p14="http://schemas.microsoft.com/office/powerpoint/2010/main" val="17669764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スイッチ</a:t>
            </a:r>
            <a:endParaRPr kumimoji="1" lang="ja-JP" altLang="en-US" dirty="0"/>
          </a:p>
        </p:txBody>
      </p:sp>
      <p:sp>
        <p:nvSpPr>
          <p:cNvPr id="3" name="コンテンツ プレースホルダー 2"/>
          <p:cNvSpPr>
            <a:spLocks noGrp="1"/>
          </p:cNvSpPr>
          <p:nvPr>
            <p:ph idx="1"/>
          </p:nvPr>
        </p:nvSpPr>
        <p:spPr/>
        <p:txBody>
          <a:bodyPr/>
          <a:lstStyle/>
          <a:p>
            <a:r>
              <a:rPr lang="ja-JP" altLang="en-US" dirty="0"/>
              <a:t>ネットワークを構成</a:t>
            </a:r>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7</a:t>
            </a:fld>
            <a:endParaRPr kumimoji="1" lang="ja-JP" altLang="en-US"/>
          </a:p>
        </p:txBody>
      </p:sp>
    </p:spTree>
    <p:extLst>
      <p:ext uri="{BB962C8B-B14F-4D97-AF65-F5344CB8AC3E}">
        <p14:creationId xmlns:p14="http://schemas.microsoft.com/office/powerpoint/2010/main" val="3796285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コントローラ（制御プレーン） </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インターフェース</a:t>
            </a:r>
            <a:endParaRPr lang="ja-JP" altLang="en-US" dirty="0"/>
          </a:p>
          <a:p>
            <a:pPr lvl="1"/>
            <a:r>
              <a:rPr lang="ja-JP" altLang="en-US" dirty="0"/>
              <a:t>スイッチをマネージメントするインターフェース</a:t>
            </a:r>
          </a:p>
          <a:p>
            <a:pPr lvl="1"/>
            <a:r>
              <a:rPr lang="ja-JP" altLang="en-US" dirty="0"/>
              <a:t>トポロジ情報を管理用端末に返すための制御プレーンインターフェース</a:t>
            </a:r>
          </a:p>
          <a:p>
            <a:r>
              <a:rPr lang="ja-JP" altLang="en-US" dirty="0" smtClean="0"/>
              <a:t>機能</a:t>
            </a:r>
            <a:endParaRPr lang="ja-JP" altLang="en-US" dirty="0"/>
          </a:p>
          <a:p>
            <a:pPr lvl="1"/>
            <a:r>
              <a:rPr lang="en-US" altLang="ja-JP" dirty="0" err="1"/>
              <a:t>OpenFlow</a:t>
            </a:r>
            <a:r>
              <a:rPr lang="ja-JP" altLang="en-US" dirty="0"/>
              <a:t>を用いたスイッチの管理，制御</a:t>
            </a:r>
          </a:p>
          <a:p>
            <a:pPr lvl="1"/>
            <a:r>
              <a:rPr lang="en-US" altLang="ja-JP" dirty="0"/>
              <a:t>Web</a:t>
            </a:r>
            <a:r>
              <a:rPr lang="ja-JP" altLang="en-US" dirty="0"/>
              <a:t>サーバ（管理用端末によるトポロジ情報の確認用）</a:t>
            </a:r>
          </a:p>
          <a:p>
            <a:r>
              <a:rPr lang="ja-JP" altLang="en-US" dirty="0" smtClean="0"/>
              <a:t>スライス</a:t>
            </a:r>
            <a:endParaRPr lang="ja-JP" altLang="en-US" dirty="0"/>
          </a:p>
          <a:p>
            <a:pPr lvl="1"/>
            <a:r>
              <a:rPr lang="en-US" altLang="ja-JP" dirty="0"/>
              <a:t>NW</a:t>
            </a:r>
            <a:r>
              <a:rPr lang="ja-JP" altLang="en-US" dirty="0"/>
              <a:t>管理スライス，</a:t>
            </a:r>
            <a:r>
              <a:rPr lang="en-US" altLang="ja-JP" dirty="0"/>
              <a:t>VM</a:t>
            </a:r>
            <a:r>
              <a:rPr lang="ja-JP" altLang="en-US" dirty="0"/>
              <a:t>管理スライス</a:t>
            </a:r>
          </a:p>
          <a:p>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8</a:t>
            </a:fld>
            <a:endParaRPr kumimoji="1" lang="ja-JP" altLang="en-US"/>
          </a:p>
        </p:txBody>
      </p:sp>
    </p:spTree>
    <p:extLst>
      <p:ext uri="{BB962C8B-B14F-4D97-AF65-F5344CB8AC3E}">
        <p14:creationId xmlns:p14="http://schemas.microsoft.com/office/powerpoint/2010/main" val="1691619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管理用端末</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インターフェース</a:t>
            </a:r>
            <a:endParaRPr lang="ja-JP" altLang="en-US" dirty="0"/>
          </a:p>
          <a:p>
            <a:pPr lvl="1"/>
            <a:r>
              <a:rPr lang="ja-JP" altLang="en-US" dirty="0"/>
              <a:t>トポロジ情報をコントローラに要求するための制御プレーンインターフェース</a:t>
            </a:r>
          </a:p>
          <a:p>
            <a:r>
              <a:rPr lang="ja-JP" altLang="en-US" dirty="0" smtClean="0"/>
              <a:t>機能</a:t>
            </a:r>
            <a:endParaRPr lang="ja-JP" altLang="en-US" dirty="0"/>
          </a:p>
          <a:p>
            <a:pPr lvl="1"/>
            <a:r>
              <a:rPr lang="ja-JP" altLang="en-US" dirty="0"/>
              <a:t>ブラウザによってコントローラ上の</a:t>
            </a:r>
            <a:r>
              <a:rPr lang="en-US" altLang="ja-JP" dirty="0"/>
              <a:t>Web</a:t>
            </a:r>
            <a:r>
              <a:rPr lang="ja-JP" altLang="en-US" dirty="0"/>
              <a:t>インターフェースにアクセスし，トポロジを確認</a:t>
            </a:r>
          </a:p>
          <a:p>
            <a:r>
              <a:rPr lang="ja-JP" altLang="en-US" dirty="0" smtClean="0"/>
              <a:t>スライス</a:t>
            </a:r>
            <a:endParaRPr lang="ja-JP" altLang="en-US" dirty="0"/>
          </a:p>
          <a:p>
            <a:pPr lvl="1"/>
            <a:r>
              <a:rPr lang="en-US" altLang="ja-JP" dirty="0"/>
              <a:t>NW</a:t>
            </a:r>
            <a:r>
              <a:rPr lang="ja-JP" altLang="en-US" dirty="0"/>
              <a:t>管理スライス</a:t>
            </a:r>
          </a:p>
          <a:p>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9</a:t>
            </a:fld>
            <a:endParaRPr kumimoji="1" lang="ja-JP" altLang="en-US"/>
          </a:p>
        </p:txBody>
      </p:sp>
    </p:spTree>
    <p:extLst>
      <p:ext uri="{BB962C8B-B14F-4D97-AF65-F5344CB8AC3E}">
        <p14:creationId xmlns:p14="http://schemas.microsoft.com/office/powerpoint/2010/main" val="407616731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1335</TotalTime>
  <Words>2323</Words>
  <Application>Microsoft Office PowerPoint</Application>
  <PresentationFormat>画面に合わせる (4:3)</PresentationFormat>
  <Paragraphs>478</Paragraphs>
  <Slides>36</Slides>
  <Notes>8</Notes>
  <HiddenSlides>3</HiddenSlides>
  <MMClips>0</MMClips>
  <ScaleCrop>false</ScaleCrop>
  <HeadingPairs>
    <vt:vector size="4" baseType="variant">
      <vt:variant>
        <vt:lpstr>テーマ</vt:lpstr>
      </vt:variant>
      <vt:variant>
        <vt:i4>1</vt:i4>
      </vt:variant>
      <vt:variant>
        <vt:lpstr>スライド タイトル</vt:lpstr>
      </vt:variant>
      <vt:variant>
        <vt:i4>36</vt:i4>
      </vt:variant>
    </vt:vector>
  </HeadingPairs>
  <TitlesOfParts>
    <vt:vector size="37" baseType="lpstr">
      <vt:lpstr>Office テーマ</vt:lpstr>
      <vt:lpstr>情報ネットワーク学演習 II （Mini IaaSの実装）</vt:lpstr>
      <vt:lpstr>0. 概要</vt:lpstr>
      <vt:lpstr>1. ネットワークモデル</vt:lpstr>
      <vt:lpstr>Cプレーン</vt:lpstr>
      <vt:lpstr>Uプレーン</vt:lpstr>
      <vt:lpstr>IaaSの機能</vt:lpstr>
      <vt:lpstr>スイッチ</vt:lpstr>
      <vt:lpstr>コントローラ（制御プレーン） </vt:lpstr>
      <vt:lpstr>管理用端末</vt:lpstr>
      <vt:lpstr>ユーザ端末 </vt:lpstr>
      <vt:lpstr>VMマネージャ</vt:lpstr>
      <vt:lpstr>VMサーバ</vt:lpstr>
      <vt:lpstr>コンテナ</vt:lpstr>
      <vt:lpstr>デモ内容</vt:lpstr>
      <vt:lpstr>コントローラ起動</vt:lpstr>
      <vt:lpstr>管理用端末起動</vt:lpstr>
      <vt:lpstr>Webサーバ・VMマネージャ起動</vt:lpstr>
      <vt:lpstr>ユーザ1のコンテナ立ち上げ要求</vt:lpstr>
      <vt:lpstr>2.2.2 コンテナ立ち上げ要求の転送</vt:lpstr>
      <vt:lpstr>2.2.3 コンテナ情報の通知</vt:lpstr>
      <vt:lpstr>2.2.4 コンテナ操作</vt:lpstr>
      <vt:lpstr>2.2.5 スライス形成</vt:lpstr>
      <vt:lpstr>2.2.6 排他処理</vt:lpstr>
      <vt:lpstr>3. 独自機能（故障スイッチ回避）</vt:lpstr>
      <vt:lpstr>3.1 コントローラのスイッチ故障検知</vt:lpstr>
      <vt:lpstr>3.1 コントローラのスイッチ故障検知</vt:lpstr>
      <vt:lpstr>独自機能の実現</vt:lpstr>
      <vt:lpstr>質疑 1/4</vt:lpstr>
      <vt:lpstr>質疑 2/4</vt:lpstr>
      <vt:lpstr>質疑 3/4</vt:lpstr>
      <vt:lpstr>質疑 4/4</vt:lpstr>
      <vt:lpstr>PowerPoint プレゼンテーション</vt:lpstr>
      <vt:lpstr>スケジュールと実際 1/2</vt:lpstr>
      <vt:lpstr>スケジュールと実際 2/2</vt:lpstr>
      <vt:lpstr>役割分担</vt:lpstr>
      <vt:lpstr>成果物公開場所</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nishikori</dc:creator>
  <cp:lastModifiedBy>FJ-USER</cp:lastModifiedBy>
  <cp:revision>118</cp:revision>
  <dcterms:created xsi:type="dcterms:W3CDTF">2017-01-25T04:48:23Z</dcterms:created>
  <dcterms:modified xsi:type="dcterms:W3CDTF">2017-02-07T09:39:22Z</dcterms:modified>
</cp:coreProperties>
</file>