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68" r:id="rId3"/>
    <p:sldId id="306" r:id="rId4"/>
    <p:sldId id="291" r:id="rId5"/>
    <p:sldId id="311" r:id="rId6"/>
    <p:sldId id="312" r:id="rId7"/>
    <p:sldId id="313" r:id="rId8"/>
    <p:sldId id="286" r:id="rId9"/>
    <p:sldId id="285" r:id="rId10"/>
    <p:sldId id="316" r:id="rId11"/>
    <p:sldId id="289" r:id="rId12"/>
    <p:sldId id="309" r:id="rId13"/>
    <p:sldId id="310" r:id="rId14"/>
    <p:sldId id="307" r:id="rId15"/>
    <p:sldId id="318" r:id="rId16"/>
    <p:sldId id="294" r:id="rId17"/>
    <p:sldId id="295" r:id="rId18"/>
    <p:sldId id="296" r:id="rId19"/>
    <p:sldId id="317" r:id="rId20"/>
    <p:sldId id="297" r:id="rId21"/>
    <p:sldId id="298" r:id="rId22"/>
    <p:sldId id="299" r:id="rId23"/>
    <p:sldId id="300" r:id="rId24"/>
    <p:sldId id="301" r:id="rId25"/>
    <p:sldId id="302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94" autoAdjust="0"/>
    <p:restoredTop sz="80395" autoAdjust="0"/>
  </p:normalViewPr>
  <p:slideViewPr>
    <p:cSldViewPr snapToGrid="0">
      <p:cViewPr>
        <p:scale>
          <a:sx n="64" d="100"/>
          <a:sy n="64" d="100"/>
        </p:scale>
        <p:origin x="856" y="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3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9C861-1101-4B3A-BEDE-322B352BD3D2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A2E0D-D616-410D-92BB-EDB607D3E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8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発表者に下線とか〇とか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名前の巡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062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用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インターフェース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451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 smtClean="0"/>
          </a:p>
          <a:p>
            <a:r>
              <a:rPr kumimoji="1" lang="en-US" altLang="ja-JP" baseline="0" dirty="0" smtClean="0"/>
              <a:t>4. DPID</a:t>
            </a:r>
            <a:r>
              <a:rPr kumimoji="1" lang="ja-JP" altLang="en-US" baseline="0" dirty="0" err="1" smtClean="0"/>
              <a:t>，</a:t>
            </a:r>
            <a:r>
              <a:rPr kumimoji="1" lang="ja-JP" altLang="en-US" baseline="0" dirty="0" smtClean="0"/>
              <a:t>コントローラのローカルタイムスタンプ，受信</a:t>
            </a:r>
            <a:r>
              <a:rPr kumimoji="1" lang="en-US" altLang="ja-JP" baseline="0" dirty="0" smtClean="0"/>
              <a:t>P</a:t>
            </a:r>
            <a:r>
              <a:rPr kumimoji="1" lang="ja-JP" altLang="en-US" baseline="0" dirty="0" smtClean="0"/>
              <a:t>数，転送</a:t>
            </a:r>
            <a:r>
              <a:rPr kumimoji="1" lang="en-US" altLang="ja-JP" baseline="0" dirty="0" smtClean="0"/>
              <a:t>P</a:t>
            </a:r>
            <a:r>
              <a:rPr kumimoji="1" lang="ja-JP" altLang="en-US" baseline="0" dirty="0" smtClean="0"/>
              <a:t>数を変数に代入（ここでは最新エントリと呼ぶ）</a:t>
            </a:r>
          </a:p>
          <a:p>
            <a:endParaRPr kumimoji="1" lang="ja-JP" altLang="en-US" baseline="0" dirty="0" smtClean="0"/>
          </a:p>
          <a:p>
            <a:r>
              <a:rPr kumimoji="1" lang="en-US" altLang="ja-JP" baseline="0" dirty="0" smtClean="0"/>
              <a:t>5. </a:t>
            </a:r>
            <a:r>
              <a:rPr kumimoji="1" lang="ja-JP" altLang="en-US" baseline="0" dirty="0" smtClean="0"/>
              <a:t>同じ</a:t>
            </a:r>
            <a:r>
              <a:rPr kumimoji="1" lang="en-US" altLang="ja-JP" baseline="0" dirty="0" smtClean="0"/>
              <a:t>DPID</a:t>
            </a:r>
            <a:r>
              <a:rPr kumimoji="1" lang="ja-JP" altLang="en-US" baseline="0" dirty="0" smtClean="0"/>
              <a:t>のスイッチの，ひとつまえのローカルタイムスタンプ，受信</a:t>
            </a:r>
            <a:r>
              <a:rPr kumimoji="1" lang="en-US" altLang="ja-JP" baseline="0" dirty="0" smtClean="0"/>
              <a:t>P</a:t>
            </a:r>
            <a:r>
              <a:rPr kumimoji="1" lang="ja-JP" altLang="en-US" baseline="0" dirty="0" smtClean="0"/>
              <a:t>数，転送</a:t>
            </a:r>
            <a:r>
              <a:rPr kumimoji="1" lang="en-US" altLang="ja-JP" baseline="0" dirty="0" smtClean="0"/>
              <a:t>P</a:t>
            </a:r>
            <a:r>
              <a:rPr kumimoji="1" lang="ja-JP" altLang="en-US" baseline="0" dirty="0" smtClean="0"/>
              <a:t>数を取得（旧エントリ）</a:t>
            </a:r>
          </a:p>
          <a:p>
            <a:endParaRPr kumimoji="1" lang="ja-JP" altLang="en-US" baseline="0" dirty="0" smtClean="0"/>
          </a:p>
          <a:p>
            <a:r>
              <a:rPr kumimoji="1" lang="en-US" altLang="ja-JP" baseline="0" dirty="0" smtClean="0"/>
              <a:t>6. </a:t>
            </a:r>
            <a:r>
              <a:rPr kumimoji="1" lang="ja-JP" altLang="en-US" baseline="0" dirty="0" smtClean="0"/>
              <a:t>以下を計算する</a:t>
            </a:r>
          </a:p>
          <a:p>
            <a:endParaRPr kumimoji="1" lang="ja-JP" altLang="en-US" baseline="0" dirty="0" smtClean="0"/>
          </a:p>
          <a:p>
            <a:r>
              <a:rPr kumimoji="1" lang="en-US" altLang="ja-JP" baseline="0" dirty="0" smtClean="0"/>
              <a:t>T = </a:t>
            </a:r>
            <a:r>
              <a:rPr kumimoji="1" lang="ja-JP" altLang="en-US" baseline="0" dirty="0" smtClean="0"/>
              <a:t>最新</a:t>
            </a:r>
            <a:r>
              <a:rPr kumimoji="1" lang="en-US" altLang="ja-JP" baseline="0" dirty="0" smtClean="0"/>
              <a:t>TS - </a:t>
            </a:r>
            <a:r>
              <a:rPr kumimoji="1" lang="ja-JP" altLang="en-US" baseline="0" dirty="0" smtClean="0"/>
              <a:t>旧</a:t>
            </a:r>
            <a:r>
              <a:rPr kumimoji="1" lang="en-US" altLang="ja-JP" baseline="0" dirty="0" smtClean="0"/>
              <a:t>TS</a:t>
            </a:r>
          </a:p>
          <a:p>
            <a:r>
              <a:rPr kumimoji="1" lang="en-US" altLang="ja-JP" baseline="0" dirty="0" err="1" smtClean="0"/>
              <a:t>rx</a:t>
            </a:r>
            <a:r>
              <a:rPr kumimoji="1" lang="en-US" altLang="ja-JP" baseline="0" dirty="0" smtClean="0"/>
              <a:t> = </a:t>
            </a:r>
            <a:r>
              <a:rPr kumimoji="1" lang="ja-JP" altLang="en-US" baseline="0" dirty="0" smtClean="0"/>
              <a:t>最新受信</a:t>
            </a:r>
            <a:r>
              <a:rPr kumimoji="1" lang="en-US" altLang="ja-JP" baseline="0" dirty="0" smtClean="0"/>
              <a:t>P</a:t>
            </a:r>
            <a:r>
              <a:rPr kumimoji="1" lang="ja-JP" altLang="en-US" baseline="0" dirty="0" smtClean="0"/>
              <a:t>数 </a:t>
            </a:r>
            <a:r>
              <a:rPr kumimoji="1" lang="en-US" altLang="ja-JP" baseline="0" dirty="0" smtClean="0"/>
              <a:t>- </a:t>
            </a:r>
            <a:r>
              <a:rPr kumimoji="1" lang="ja-JP" altLang="en-US" baseline="0" dirty="0" smtClean="0"/>
              <a:t>旧受信</a:t>
            </a:r>
            <a:r>
              <a:rPr kumimoji="1" lang="en-US" altLang="ja-JP" baseline="0" dirty="0" smtClean="0"/>
              <a:t>P</a:t>
            </a:r>
            <a:r>
              <a:rPr kumimoji="1" lang="ja-JP" altLang="en-US" baseline="0" dirty="0" smtClean="0"/>
              <a:t>数</a:t>
            </a:r>
          </a:p>
          <a:p>
            <a:r>
              <a:rPr kumimoji="1" lang="en-US" altLang="ja-JP" baseline="0" dirty="0" err="1" smtClean="0"/>
              <a:t>tx</a:t>
            </a:r>
            <a:r>
              <a:rPr kumimoji="1" lang="en-US" altLang="ja-JP" baseline="0" dirty="0" smtClean="0"/>
              <a:t> = </a:t>
            </a:r>
            <a:r>
              <a:rPr kumimoji="1" lang="ja-JP" altLang="en-US" baseline="0" dirty="0" smtClean="0"/>
              <a:t>最新転送</a:t>
            </a:r>
            <a:r>
              <a:rPr kumimoji="1" lang="en-US" altLang="ja-JP" baseline="0" dirty="0" smtClean="0"/>
              <a:t>P</a:t>
            </a:r>
            <a:r>
              <a:rPr kumimoji="1" lang="ja-JP" altLang="en-US" baseline="0" dirty="0" smtClean="0"/>
              <a:t>数 </a:t>
            </a:r>
            <a:r>
              <a:rPr kumimoji="1" lang="en-US" altLang="ja-JP" baseline="0" dirty="0" smtClean="0"/>
              <a:t>- </a:t>
            </a:r>
            <a:r>
              <a:rPr kumimoji="1" lang="ja-JP" altLang="en-US" baseline="0" dirty="0" smtClean="0"/>
              <a:t>旧転送</a:t>
            </a:r>
            <a:r>
              <a:rPr kumimoji="1" lang="en-US" altLang="ja-JP" baseline="0" dirty="0" smtClean="0"/>
              <a:t>P</a:t>
            </a:r>
            <a:r>
              <a:rPr kumimoji="1" lang="ja-JP" altLang="en-US" baseline="0" dirty="0" smtClean="0"/>
              <a:t>数</a:t>
            </a:r>
          </a:p>
          <a:p>
            <a:endParaRPr kumimoji="1" lang="ja-JP" altLang="en-US" baseline="0" dirty="0" smtClean="0"/>
          </a:p>
          <a:p>
            <a:r>
              <a:rPr kumimoji="1" lang="en-US" altLang="ja-JP" baseline="0" dirty="0" err="1" smtClean="0"/>
              <a:t>rt_rate</a:t>
            </a:r>
            <a:r>
              <a:rPr kumimoji="1" lang="en-US" altLang="ja-JP" baseline="0" dirty="0" smtClean="0"/>
              <a:t> = </a:t>
            </a:r>
            <a:r>
              <a:rPr kumimoji="1" lang="en-US" altLang="ja-JP" baseline="0" dirty="0" err="1" smtClean="0"/>
              <a:t>rx</a:t>
            </a:r>
            <a:r>
              <a:rPr kumimoji="1" lang="en-US" altLang="ja-JP" baseline="0" dirty="0" smtClean="0"/>
              <a:t> / </a:t>
            </a:r>
            <a:r>
              <a:rPr kumimoji="1" lang="en-US" altLang="ja-JP" baseline="0" dirty="0" err="1" smtClean="0"/>
              <a:t>tx</a:t>
            </a:r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tx_speed</a:t>
            </a:r>
            <a:r>
              <a:rPr kumimoji="1" lang="en-US" altLang="ja-JP" baseline="0" dirty="0" smtClean="0"/>
              <a:t> = </a:t>
            </a:r>
            <a:r>
              <a:rPr kumimoji="1" lang="en-US" altLang="ja-JP" baseline="0" dirty="0" err="1" smtClean="0"/>
              <a:t>tx</a:t>
            </a:r>
            <a:r>
              <a:rPr kumimoji="1" lang="en-US" altLang="ja-JP" baseline="0" dirty="0" smtClean="0"/>
              <a:t> / T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29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数字を前のページから引き続き使うならページタイトルは統一する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baseline="0" dirty="0" smtClean="0"/>
              <a:t>7. </a:t>
            </a:r>
            <a:r>
              <a:rPr kumimoji="1" lang="en-US" altLang="ja-JP" baseline="0" dirty="0" err="1" smtClean="0"/>
              <a:t>rt_rate</a:t>
            </a:r>
            <a:r>
              <a:rPr kumimoji="1" lang="ja-JP" altLang="en-US" baseline="0" dirty="0" smtClean="0"/>
              <a:t>と</a:t>
            </a:r>
            <a:r>
              <a:rPr kumimoji="1" lang="en-US" altLang="ja-JP" baseline="0" dirty="0" err="1" smtClean="0"/>
              <a:t>tx_speed</a:t>
            </a:r>
            <a:r>
              <a:rPr kumimoji="1" lang="ja-JP" altLang="en-US" baseline="0" dirty="0" smtClean="0"/>
              <a:t>をそれぞれの閾値</a:t>
            </a:r>
            <a:r>
              <a:rPr kumimoji="1" lang="en-US" altLang="ja-JP" baseline="0" dirty="0" err="1" smtClean="0"/>
              <a:t>rt_rate_limit</a:t>
            </a:r>
            <a:r>
              <a:rPr kumimoji="1" lang="en-US" altLang="ja-JP" baseline="0" dirty="0" smtClean="0"/>
              <a:t>, tx_speed0</a:t>
            </a:r>
            <a:r>
              <a:rPr kumimoji="1" lang="ja-JP" altLang="en-US" baseline="0" dirty="0" smtClean="0"/>
              <a:t>と比較し，以下の関係が成り立てばその</a:t>
            </a:r>
            <a:r>
              <a:rPr kumimoji="1" lang="en-US" altLang="ja-JP" baseline="0" dirty="0" smtClean="0"/>
              <a:t>DPID</a:t>
            </a:r>
            <a:r>
              <a:rPr kumimoji="1" lang="ja-JP" altLang="en-US" baseline="0" dirty="0" smtClean="0"/>
              <a:t>のスイッチはアウト</a:t>
            </a:r>
          </a:p>
          <a:p>
            <a:endParaRPr kumimoji="1" lang="ja-JP" altLang="en-US" baseline="0" dirty="0" smtClean="0"/>
          </a:p>
          <a:p>
            <a:r>
              <a:rPr kumimoji="1" lang="en-US" altLang="ja-JP" baseline="0" dirty="0" err="1" smtClean="0"/>
              <a:t>rt_rate</a:t>
            </a:r>
            <a:r>
              <a:rPr kumimoji="1" lang="en-US" altLang="ja-JP" baseline="0" dirty="0" smtClean="0"/>
              <a:t> &lt; rt_rate0</a:t>
            </a:r>
          </a:p>
          <a:p>
            <a:r>
              <a:rPr kumimoji="1" lang="en-US" altLang="ja-JP" baseline="0" dirty="0" err="1" smtClean="0"/>
              <a:t>tx_speed</a:t>
            </a:r>
            <a:r>
              <a:rPr kumimoji="1" lang="en-US" altLang="ja-JP" baseline="0" dirty="0" smtClean="0"/>
              <a:t> &lt; tx_speed0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8. </a:t>
            </a:r>
            <a:r>
              <a:rPr kumimoji="1" lang="ja-JP" altLang="en-US" baseline="0" dirty="0" smtClean="0"/>
              <a:t>最新エントリを記録</a:t>
            </a:r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823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299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各ページタイトルと統一する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番号を振る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0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雲と線をつなぐ</a:t>
            </a:r>
            <a:endParaRPr kumimoji="1" lang="en-US" altLang="ja-JP" dirty="0" smtClean="0"/>
          </a:p>
          <a:p>
            <a:r>
              <a:rPr kumimoji="1" lang="ja-JP" altLang="en-US" dirty="0" smtClean="0"/>
              <a:t>ノードとノードではなく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ノードやネットワークの外枠と，リンクの線は色を分けた方がよい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あとで赤は使うから，リンクは黒とかかな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93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レベル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の箇条書きのマーカ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31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線が細い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縦線と横の矢印は意味が違うので色をわける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口頭発表では「コンテナ」が複数だということも伝える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23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矢印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コンテナできるまではコンテナ表示なし</a:t>
            </a:r>
            <a:endParaRPr kumimoji="1" lang="en-US" altLang="ja-JP" dirty="0" smtClean="0"/>
          </a:p>
          <a:p>
            <a:r>
              <a:rPr kumimoji="1" lang="ja-JP" altLang="en-US" dirty="0" smtClean="0"/>
              <a:t>横線（</a:t>
            </a:r>
            <a:r>
              <a:rPr kumimoji="1" lang="en-US" altLang="ja-JP" dirty="0" err="1" smtClean="0"/>
              <a:t>docker</a:t>
            </a:r>
            <a:r>
              <a:rPr kumimoji="1" lang="ja-JP" altLang="en-US" dirty="0" smtClean="0"/>
              <a:t>のネットワーク）だけかく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ユーザ端末をもうひとつ足す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Controller</a:t>
            </a:r>
            <a:r>
              <a:rPr kumimoji="1" lang="ja-JP" altLang="en-US" dirty="0" smtClean="0"/>
              <a:t>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・・・の線と実線の両方もってる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471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VM</a:t>
            </a:r>
            <a:r>
              <a:rPr kumimoji="1" lang="ja-JP" altLang="en-US" baseline="0" dirty="0" smtClean="0"/>
              <a:t> </a:t>
            </a:r>
            <a:r>
              <a:rPr kumimoji="1" lang="en-US" altLang="ja-JP" baseline="0" dirty="0" smtClean="0"/>
              <a:t>Manager</a:t>
            </a:r>
            <a:r>
              <a:rPr kumimoji="1" lang="ja-JP" altLang="en-US" baseline="0" dirty="0" smtClean="0"/>
              <a:t>の赤線はいらない</a:t>
            </a:r>
            <a:endParaRPr kumimoji="1" lang="en-US" altLang="ja-JP" baseline="0" dirty="0" smtClean="0"/>
          </a:p>
          <a:p>
            <a:r>
              <a:rPr kumimoji="1" lang="ja-JP" altLang="en-US" dirty="0" smtClean="0"/>
              <a:t>コンテナも赤塗いらない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ここでコンテナたす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337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FlowMod</a:t>
            </a:r>
            <a:r>
              <a:rPr kumimoji="1" lang="ja-JP" altLang="en-US" dirty="0" smtClean="0"/>
              <a:t>はとりあえず</a:t>
            </a:r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スイッチに投げる感じで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558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立ち上げ→割り当て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79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539-D4B1-44EA-BB6B-D63097300640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6403-4B97-41D7-A8B6-E66EF6C6BD3E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46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255A-569C-49C5-8EEC-A62557E90FA8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60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3F9-C7C1-403C-88BD-79E5D56EA188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2F04-7351-4FDD-9E72-848D13BB8221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1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F5A9-4E1D-4B1D-B197-3468D4A78390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20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B4D5-6ADF-4B0F-9723-C43F2E09DC72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06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D849-C7A5-42C7-B556-376074735F09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32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7EB-87C0-4669-8C93-2B04B7B07124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99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F96C-E9EB-4FF2-BA9A-1254F84F9B2C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3FEA-32B8-4477-AB04-EB048FB7A908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6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FF54-947D-4C03-814E-58BEEDD2027A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052FCD7-98FF-4CD6-BC70-4E1A5DE1A1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021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5400" dirty="0"/>
              <a:t>情報ネットワーク学</a:t>
            </a:r>
            <a:r>
              <a:rPr lang="ja-JP" altLang="en-US" sz="5400" dirty="0" smtClean="0"/>
              <a:t>演習 </a:t>
            </a:r>
            <a:r>
              <a:rPr lang="en-US" altLang="ja-JP" sz="5400" dirty="0" smtClean="0"/>
              <a:t>II</a:t>
            </a:r>
            <a:br>
              <a:rPr lang="en-US" altLang="ja-JP" sz="5400" dirty="0" smtClean="0"/>
            </a:br>
            <a:r>
              <a:rPr lang="ja-JP" altLang="en-US" sz="4400" dirty="0" smtClean="0"/>
              <a:t>（</a:t>
            </a:r>
            <a:r>
              <a:rPr lang="en-US" altLang="ja-JP" sz="4400" dirty="0" smtClean="0"/>
              <a:t>Mini IaaS</a:t>
            </a:r>
            <a:r>
              <a:rPr lang="ja-JP" altLang="en-US" sz="4400" dirty="0" smtClean="0"/>
              <a:t>の実装）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526046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sz="4000" dirty="0" smtClean="0"/>
              <a:t>3</a:t>
            </a:r>
            <a:r>
              <a:rPr kumimoji="1" lang="ja-JP" altLang="en-US" sz="4000" dirty="0" smtClean="0"/>
              <a:t>班</a:t>
            </a:r>
            <a:endParaRPr kumimoji="1" lang="en-US" altLang="ja-JP" sz="4000" dirty="0" smtClean="0"/>
          </a:p>
          <a:p>
            <a:pPr algn="r"/>
            <a:r>
              <a:rPr lang="ja-JP" altLang="en-US" sz="2000" dirty="0"/>
              <a:t>阿部 </a:t>
            </a:r>
            <a:r>
              <a:rPr lang="ja-JP" altLang="en-US" sz="2000" dirty="0" smtClean="0"/>
              <a:t>修也</a:t>
            </a:r>
            <a:endParaRPr lang="en-US" altLang="ja-JP" sz="2000" dirty="0" smtClean="0"/>
          </a:p>
          <a:p>
            <a:pPr algn="r"/>
            <a:r>
              <a:rPr lang="ja-JP" altLang="en-US" sz="2000" dirty="0"/>
              <a:t>佐竹 幸</a:t>
            </a:r>
            <a:r>
              <a:rPr lang="ja-JP" altLang="en-US" sz="2000" dirty="0" smtClean="0"/>
              <a:t>大</a:t>
            </a:r>
            <a:endParaRPr lang="en-US" altLang="ja-JP" sz="2000" dirty="0" smtClean="0"/>
          </a:p>
          <a:p>
            <a:pPr algn="r"/>
            <a:r>
              <a:rPr lang="ja-JP" altLang="en-US" sz="2000" dirty="0" smtClean="0"/>
              <a:t>西村 </a:t>
            </a:r>
            <a:r>
              <a:rPr lang="ja-JP" altLang="en-US" sz="2000" dirty="0"/>
              <a:t>友佑</a:t>
            </a:r>
          </a:p>
          <a:p>
            <a:pPr algn="r"/>
            <a:r>
              <a:rPr kumimoji="1" lang="ja-JP" altLang="en-US" sz="2000" dirty="0" smtClean="0"/>
              <a:t>錦織 </a:t>
            </a:r>
            <a:r>
              <a:rPr kumimoji="1" lang="ja-JP" altLang="en-US" sz="2000" dirty="0" smtClean="0"/>
              <a:t>秀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69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2.2.5 </a:t>
            </a:r>
            <a:r>
              <a:rPr kumimoji="1" lang="ja-JP" altLang="en-US" dirty="0" smtClean="0"/>
              <a:t>スライス</a:t>
            </a:r>
            <a:r>
              <a:rPr kumimoji="1" lang="ja-JP" altLang="en-US" dirty="0" smtClean="0"/>
              <a:t>形成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836927" y="2995960"/>
            <a:ext cx="2022080" cy="1397102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 rot="16509744">
            <a:off x="3529199" y="5172369"/>
            <a:ext cx="545815" cy="764252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矢印コネクタ 89"/>
          <p:cNvCxnSpPr>
            <a:endCxn id="159" idx="3"/>
          </p:cNvCxnSpPr>
          <p:nvPr/>
        </p:nvCxnSpPr>
        <p:spPr>
          <a:xfrm flipH="1" flipV="1">
            <a:off x="5184735" y="3413355"/>
            <a:ext cx="1934173" cy="90169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/>
          <p:cNvGrpSpPr/>
          <p:nvPr/>
        </p:nvGrpSpPr>
        <p:grpSpPr>
          <a:xfrm>
            <a:off x="925306" y="1530774"/>
            <a:ext cx="7293388" cy="4825577"/>
            <a:chOff x="925306" y="1175181"/>
            <a:chExt cx="7293388" cy="4825577"/>
          </a:xfrm>
        </p:grpSpPr>
        <p:cxnSp>
          <p:nvCxnSpPr>
            <p:cNvPr id="91" name="直線コネクタ 90"/>
            <p:cNvCxnSpPr>
              <a:endCxn id="169" idx="0"/>
            </p:cNvCxnSpPr>
            <p:nvPr/>
          </p:nvCxnSpPr>
          <p:spPr>
            <a:xfrm flipH="1">
              <a:off x="3800408" y="3209377"/>
              <a:ext cx="299036" cy="231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>
              <a:stCxn id="169" idx="3"/>
              <a:endCxn id="164" idx="1"/>
            </p:cNvCxnSpPr>
            <p:nvPr/>
          </p:nvCxnSpPr>
          <p:spPr>
            <a:xfrm>
              <a:off x="4369510" y="3620791"/>
              <a:ext cx="4620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>
              <a:endCxn id="164" idx="0"/>
            </p:cNvCxnSpPr>
            <p:nvPr/>
          </p:nvCxnSpPr>
          <p:spPr>
            <a:xfrm>
              <a:off x="5136580" y="3170241"/>
              <a:ext cx="264119" cy="271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 flipH="1">
              <a:off x="3506769" y="4093201"/>
              <a:ext cx="125746" cy="852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/>
            <p:cNvSpPr txBox="1"/>
            <p:nvPr/>
          </p:nvSpPr>
          <p:spPr>
            <a:xfrm>
              <a:off x="3571482" y="4656959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3855182" y="2540386"/>
              <a:ext cx="166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Switch Network</a:t>
              </a:r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1196087" y="2784620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</a:t>
              </a:r>
              <a:r>
                <a:rPr lang="ja-JP" altLang="en-US" dirty="0" smtClean="0"/>
                <a:t>端末</a:t>
              </a:r>
              <a:r>
                <a:rPr lang="en-US" altLang="ja-JP" dirty="0" smtClean="0"/>
                <a:t>1</a:t>
              </a:r>
              <a:endParaRPr lang="en-US" altLang="ja-JP" dirty="0" smtClean="0"/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6835848" y="2496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管理用端末</a:t>
              </a:r>
              <a:endParaRPr lang="en-US" altLang="ja-JP" dirty="0" smtClean="0"/>
            </a:p>
          </p:txBody>
        </p:sp>
        <p:sp>
          <p:nvSpPr>
            <p:cNvPr id="100" name="円/楕円 99"/>
            <p:cNvSpPr/>
            <p:nvPr/>
          </p:nvSpPr>
          <p:spPr>
            <a:xfrm>
              <a:off x="6639851" y="3981301"/>
              <a:ext cx="1578843" cy="4877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1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79" y="3188215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613" y="2874722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4" name="図形グループ 122"/>
            <p:cNvGrpSpPr/>
            <p:nvPr/>
          </p:nvGrpSpPr>
          <p:grpSpPr>
            <a:xfrm>
              <a:off x="3231305" y="3441286"/>
              <a:ext cx="1138205" cy="359009"/>
              <a:chOff x="2832542" y="2161779"/>
              <a:chExt cx="1833091" cy="578187"/>
            </a:xfrm>
          </p:grpSpPr>
          <p:sp>
            <p:nvSpPr>
              <p:cNvPr id="165" name="角丸四角形 164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角丸四角形 165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角丸四角形 166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角丸四角形 167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フローチャート: 端子 168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5" name="図形グループ 123"/>
            <p:cNvGrpSpPr/>
            <p:nvPr/>
          </p:nvGrpSpPr>
          <p:grpSpPr>
            <a:xfrm>
              <a:off x="4831596" y="3441286"/>
              <a:ext cx="1138205" cy="359009"/>
              <a:chOff x="2832542" y="2161779"/>
              <a:chExt cx="1833091" cy="578187"/>
            </a:xfrm>
          </p:grpSpPr>
          <p:sp>
            <p:nvSpPr>
              <p:cNvPr id="160" name="角丸四角形 159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角丸四角形 160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角丸四角形 161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角丸四角形 162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フローチャート: 端子 163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6" name="図形グループ 124"/>
            <p:cNvGrpSpPr/>
            <p:nvPr/>
          </p:nvGrpSpPr>
          <p:grpSpPr>
            <a:xfrm>
              <a:off x="4046530" y="2878257"/>
              <a:ext cx="1138205" cy="359009"/>
              <a:chOff x="2832542" y="2161779"/>
              <a:chExt cx="1833091" cy="578187"/>
            </a:xfrm>
          </p:grpSpPr>
          <p:sp>
            <p:nvSpPr>
              <p:cNvPr id="155" name="角丸四角形 154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角丸四角形 155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角丸四角形 156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角丸四角形 157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フローチャート: 端子 158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7" name="雲形吹き出し 106"/>
            <p:cNvSpPr/>
            <p:nvPr/>
          </p:nvSpPr>
          <p:spPr>
            <a:xfrm>
              <a:off x="2931562" y="2373829"/>
              <a:ext cx="3471652" cy="1872022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681436" y="4004315"/>
              <a:ext cx="669972" cy="9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角丸四角形 108"/>
            <p:cNvSpPr/>
            <p:nvPr/>
          </p:nvSpPr>
          <p:spPr>
            <a:xfrm>
              <a:off x="929045" y="4199270"/>
              <a:ext cx="1441723" cy="1000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角丸四角形 109"/>
            <p:cNvSpPr/>
            <p:nvPr/>
          </p:nvSpPr>
          <p:spPr>
            <a:xfrm>
              <a:off x="998273" y="4290284"/>
              <a:ext cx="1141652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925306" y="4260825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Web Server</a:t>
              </a:r>
              <a:endParaRPr kumimoji="1" lang="ja-JP" altLang="en-US" dirty="0"/>
            </a:p>
          </p:txBody>
        </p:sp>
        <p:sp>
          <p:nvSpPr>
            <p:cNvPr id="112" name="角丸四角形 111"/>
            <p:cNvSpPr/>
            <p:nvPr/>
          </p:nvSpPr>
          <p:spPr>
            <a:xfrm>
              <a:off x="1024040" y="4758102"/>
              <a:ext cx="1110829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1135631" y="471410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IP </a:t>
              </a:r>
              <a:r>
                <a:rPr kumimoji="1" lang="ja-JP" altLang="en-US" dirty="0" smtClean="0"/>
                <a:t>管理</a:t>
              </a:r>
              <a:endParaRPr kumimoji="1" lang="ja-JP" altLang="en-US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6434911" y="4684355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cxnSp>
          <p:nvCxnSpPr>
            <p:cNvPr id="115" name="直線コネクタ 114"/>
            <p:cNvCxnSpPr/>
            <p:nvPr/>
          </p:nvCxnSpPr>
          <p:spPr>
            <a:xfrm flipH="1">
              <a:off x="2360744" y="3829366"/>
              <a:ext cx="723942" cy="478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図形グループ 138"/>
            <p:cNvGrpSpPr/>
            <p:nvPr/>
          </p:nvGrpSpPr>
          <p:grpSpPr>
            <a:xfrm>
              <a:off x="3021765" y="4947139"/>
              <a:ext cx="1614847" cy="1053619"/>
              <a:chOff x="491908" y="5075816"/>
              <a:chExt cx="1953965" cy="1274879"/>
            </a:xfrm>
          </p:grpSpPr>
          <p:sp>
            <p:nvSpPr>
              <p:cNvPr id="144" name="角丸四角形 143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5" name="直線コネクタ 144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正方形/長方形 145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テキスト ボックス 14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49" name="テキスト ボックス 14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1" name="角丸四角形 15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2" name="直線コネクタ 15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角丸四角形 15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4" name="直線コネクタ 15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7" name="カギ線コネクタ 116"/>
            <p:cNvCxnSpPr/>
            <p:nvPr/>
          </p:nvCxnSpPr>
          <p:spPr>
            <a:xfrm rot="5400000" flipH="1" flipV="1">
              <a:off x="2506373" y="4485057"/>
              <a:ext cx="1460810" cy="4300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図形グループ 140"/>
            <p:cNvGrpSpPr/>
            <p:nvPr/>
          </p:nvGrpSpPr>
          <p:grpSpPr>
            <a:xfrm>
              <a:off x="5874896" y="4947139"/>
              <a:ext cx="1614847" cy="1053619"/>
              <a:chOff x="491908" y="5075816"/>
              <a:chExt cx="1953965" cy="1274879"/>
            </a:xfrm>
          </p:grpSpPr>
          <p:sp>
            <p:nvSpPr>
              <p:cNvPr id="128" name="角丸四角形 127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9" name="直線コネクタ 128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40" name="角丸四角形 139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1" name="直線コネクタ 140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角丸四角形 141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3" name="直線コネクタ 142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正方形/長方形 130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テキスト ボックス 132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34" name="テキスト ボックス 133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35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36" name="角丸四角形 135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7" name="直線コネクタ 136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角丸四角形 137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9" name="直線コネクタ 138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9" name="カギ線コネクタ 118"/>
            <p:cNvCxnSpPr/>
            <p:nvPr/>
          </p:nvCxnSpPr>
          <p:spPr>
            <a:xfrm rot="16200000" flipV="1">
              <a:off x="4822101" y="4377679"/>
              <a:ext cx="1231205" cy="874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/>
            <p:cNvSpPr txBox="1"/>
            <p:nvPr/>
          </p:nvSpPr>
          <p:spPr>
            <a:xfrm>
              <a:off x="6838449" y="4039217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Controller</a:t>
              </a:r>
              <a:endParaRPr kumimoji="1" lang="ja-JP" altLang="en-US" dirty="0"/>
            </a:p>
          </p:txBody>
        </p:sp>
        <p:cxnSp>
          <p:nvCxnSpPr>
            <p:cNvPr id="121" name="直線コネクタ 120"/>
            <p:cNvCxnSpPr>
              <a:stCxn id="101" idx="3"/>
            </p:cNvCxnSpPr>
            <p:nvPr/>
          </p:nvCxnSpPr>
          <p:spPr>
            <a:xfrm>
              <a:off x="2152481" y="3494564"/>
              <a:ext cx="869283" cy="131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endCxn id="107" idx="2"/>
            </p:cNvCxnSpPr>
            <p:nvPr/>
          </p:nvCxnSpPr>
          <p:spPr>
            <a:xfrm flipH="1">
              <a:off x="6400321" y="3281500"/>
              <a:ext cx="769963" cy="2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 flipH="1" flipV="1">
              <a:off x="6158105" y="3625708"/>
              <a:ext cx="747684" cy="40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 flipH="1" flipV="1">
              <a:off x="6059051" y="3710002"/>
              <a:ext cx="725577" cy="38430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889" y="1480013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テキスト ボックス 125"/>
            <p:cNvSpPr txBox="1"/>
            <p:nvPr/>
          </p:nvSpPr>
          <p:spPr>
            <a:xfrm>
              <a:off x="6479635" y="11751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2</a:t>
              </a:r>
            </a:p>
          </p:txBody>
        </p:sp>
        <p:cxnSp>
          <p:nvCxnSpPr>
            <p:cNvPr id="127" name="直線コネクタ 126"/>
            <p:cNvCxnSpPr/>
            <p:nvPr/>
          </p:nvCxnSpPr>
          <p:spPr>
            <a:xfrm flipH="1">
              <a:off x="5969802" y="2061600"/>
              <a:ext cx="750764" cy="457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角丸四角形 169"/>
          <p:cNvSpPr/>
          <p:nvPr/>
        </p:nvSpPr>
        <p:spPr>
          <a:xfrm rot="10800000">
            <a:off x="3846215" y="5422410"/>
            <a:ext cx="267595" cy="2513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角丸四角形 170"/>
          <p:cNvSpPr/>
          <p:nvPr/>
        </p:nvSpPr>
        <p:spPr>
          <a:xfrm rot="10800000">
            <a:off x="3467824" y="5422410"/>
            <a:ext cx="267595" cy="2513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2" name="直線コネクタ 171"/>
          <p:cNvCxnSpPr/>
          <p:nvPr/>
        </p:nvCxnSpPr>
        <p:spPr>
          <a:xfrm flipV="1">
            <a:off x="3601772" y="5656547"/>
            <a:ext cx="0" cy="12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 flipV="1">
            <a:off x="3980012" y="5656547"/>
            <a:ext cx="0" cy="12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/>
          <p:nvPr/>
        </p:nvCxnSpPr>
        <p:spPr>
          <a:xfrm flipH="1" flipV="1">
            <a:off x="4339392" y="4125410"/>
            <a:ext cx="2327485" cy="64985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/>
          <p:cNvCxnSpPr/>
          <p:nvPr/>
        </p:nvCxnSpPr>
        <p:spPr>
          <a:xfrm flipH="1" flipV="1">
            <a:off x="5874896" y="4155888"/>
            <a:ext cx="828841" cy="352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6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円/楕円 176"/>
          <p:cNvSpPr/>
          <p:nvPr/>
        </p:nvSpPr>
        <p:spPr>
          <a:xfrm>
            <a:off x="836927" y="2995960"/>
            <a:ext cx="2022080" cy="1397102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2.2.6 </a:t>
            </a:r>
            <a:r>
              <a:rPr lang="ja-JP" altLang="en-US" dirty="0" smtClean="0"/>
              <a:t>排他</a:t>
            </a:r>
            <a:r>
              <a:rPr lang="ja-JP" altLang="en-US" dirty="0" smtClean="0"/>
              <a:t>処理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84" name="テキスト ボックス 283"/>
          <p:cNvSpPr txBox="1"/>
          <p:nvPr/>
        </p:nvSpPr>
        <p:spPr>
          <a:xfrm>
            <a:off x="1130627" y="6092104"/>
            <a:ext cx="1963308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sz="2400" b="1" dirty="0" smtClean="0">
                <a:solidFill>
                  <a:srgbClr val="7030A0"/>
                </a:solidFill>
              </a:rPr>
              <a:t>アクセス不可</a:t>
            </a:r>
            <a:endParaRPr lang="en-US" altLang="ja-JP" sz="2400" b="1" dirty="0" smtClean="0">
              <a:solidFill>
                <a:srgbClr val="7030A0"/>
              </a:solidFill>
            </a:endParaRPr>
          </a:p>
        </p:txBody>
      </p:sp>
      <p:cxnSp>
        <p:nvCxnSpPr>
          <p:cNvPr id="285" name="直線コネクタ 284"/>
          <p:cNvCxnSpPr/>
          <p:nvPr/>
        </p:nvCxnSpPr>
        <p:spPr>
          <a:xfrm flipV="1">
            <a:off x="1152657" y="4724392"/>
            <a:ext cx="2285221" cy="136771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/>
          <p:cNvCxnSpPr/>
          <p:nvPr/>
        </p:nvCxnSpPr>
        <p:spPr>
          <a:xfrm flipV="1">
            <a:off x="3081929" y="4876792"/>
            <a:ext cx="508349" cy="12255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グループ化 95"/>
          <p:cNvGrpSpPr/>
          <p:nvPr/>
        </p:nvGrpSpPr>
        <p:grpSpPr>
          <a:xfrm>
            <a:off x="925306" y="1530774"/>
            <a:ext cx="7293388" cy="4825577"/>
            <a:chOff x="925306" y="1175181"/>
            <a:chExt cx="7293388" cy="4825577"/>
          </a:xfrm>
        </p:grpSpPr>
        <p:cxnSp>
          <p:nvCxnSpPr>
            <p:cNvPr id="97" name="直線コネクタ 96"/>
            <p:cNvCxnSpPr>
              <a:endCxn id="176" idx="0"/>
            </p:cNvCxnSpPr>
            <p:nvPr/>
          </p:nvCxnSpPr>
          <p:spPr>
            <a:xfrm flipH="1">
              <a:off x="3800408" y="3209377"/>
              <a:ext cx="299036" cy="231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176" idx="3"/>
              <a:endCxn id="171" idx="1"/>
            </p:cNvCxnSpPr>
            <p:nvPr/>
          </p:nvCxnSpPr>
          <p:spPr>
            <a:xfrm>
              <a:off x="4369510" y="3620791"/>
              <a:ext cx="4620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endCxn id="171" idx="0"/>
            </p:cNvCxnSpPr>
            <p:nvPr/>
          </p:nvCxnSpPr>
          <p:spPr>
            <a:xfrm>
              <a:off x="5136580" y="3170241"/>
              <a:ext cx="264119" cy="271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>
              <a:off x="3506769" y="4093201"/>
              <a:ext cx="125746" cy="852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/>
            <p:cNvSpPr txBox="1"/>
            <p:nvPr/>
          </p:nvSpPr>
          <p:spPr>
            <a:xfrm>
              <a:off x="3571482" y="4656959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3855182" y="2540386"/>
              <a:ext cx="166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Switch Network</a:t>
              </a:r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1196087" y="2784620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</a:t>
              </a:r>
              <a:r>
                <a:rPr lang="ja-JP" altLang="en-US" dirty="0" smtClean="0"/>
                <a:t>端末</a:t>
              </a:r>
              <a:r>
                <a:rPr lang="en-US" altLang="ja-JP" dirty="0" smtClean="0"/>
                <a:t>1</a:t>
              </a:r>
              <a:endParaRPr lang="en-US" altLang="ja-JP" dirty="0" smtClean="0"/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6835848" y="2496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管理用端末</a:t>
              </a:r>
              <a:endParaRPr lang="en-US" altLang="ja-JP" dirty="0" smtClean="0"/>
            </a:p>
          </p:txBody>
        </p:sp>
        <p:sp>
          <p:nvSpPr>
            <p:cNvPr id="108" name="円/楕円 107"/>
            <p:cNvSpPr/>
            <p:nvPr/>
          </p:nvSpPr>
          <p:spPr>
            <a:xfrm>
              <a:off x="6639851" y="3981301"/>
              <a:ext cx="1578843" cy="4877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9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79" y="3188215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613" y="2874722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1" name="図形グループ 122"/>
            <p:cNvGrpSpPr/>
            <p:nvPr/>
          </p:nvGrpSpPr>
          <p:grpSpPr>
            <a:xfrm>
              <a:off x="3231305" y="3441286"/>
              <a:ext cx="1138205" cy="359009"/>
              <a:chOff x="2832542" y="2161779"/>
              <a:chExt cx="1833091" cy="578187"/>
            </a:xfrm>
          </p:grpSpPr>
          <p:sp>
            <p:nvSpPr>
              <p:cNvPr id="172" name="角丸四角形 171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角丸四角形 172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角丸四角形 173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角丸四角形 174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フローチャート: 端子 175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2" name="図形グループ 123"/>
            <p:cNvGrpSpPr/>
            <p:nvPr/>
          </p:nvGrpSpPr>
          <p:grpSpPr>
            <a:xfrm>
              <a:off x="4831596" y="3441286"/>
              <a:ext cx="1138205" cy="359009"/>
              <a:chOff x="2832542" y="2161779"/>
              <a:chExt cx="1833091" cy="578187"/>
            </a:xfrm>
          </p:grpSpPr>
          <p:sp>
            <p:nvSpPr>
              <p:cNvPr id="167" name="角丸四角形 166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角丸四角形 167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角丸四角形 168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角丸四角形 169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フローチャート: 端子 170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3" name="図形グループ 124"/>
            <p:cNvGrpSpPr/>
            <p:nvPr/>
          </p:nvGrpSpPr>
          <p:grpSpPr>
            <a:xfrm>
              <a:off x="4046530" y="2878257"/>
              <a:ext cx="1138205" cy="359009"/>
              <a:chOff x="2832542" y="2161779"/>
              <a:chExt cx="1833091" cy="578187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角丸四角形 162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角丸四角形 163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角丸四角形 164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フローチャート: 端子 165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4" name="雲形吹き出し 113"/>
            <p:cNvSpPr/>
            <p:nvPr/>
          </p:nvSpPr>
          <p:spPr>
            <a:xfrm>
              <a:off x="2931562" y="2373829"/>
              <a:ext cx="3471652" cy="1872022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5" name="直線コネクタ 114"/>
            <p:cNvCxnSpPr/>
            <p:nvPr/>
          </p:nvCxnSpPr>
          <p:spPr>
            <a:xfrm>
              <a:off x="5681436" y="4004315"/>
              <a:ext cx="669972" cy="9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角丸四角形 115"/>
            <p:cNvSpPr/>
            <p:nvPr/>
          </p:nvSpPr>
          <p:spPr>
            <a:xfrm>
              <a:off x="929045" y="4199270"/>
              <a:ext cx="1441723" cy="1000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角丸四角形 116"/>
            <p:cNvSpPr/>
            <p:nvPr/>
          </p:nvSpPr>
          <p:spPr>
            <a:xfrm>
              <a:off x="998273" y="4290284"/>
              <a:ext cx="1141652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925306" y="4260825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Web Server</a:t>
              </a:r>
              <a:endParaRPr kumimoji="1" lang="ja-JP" altLang="en-US" dirty="0"/>
            </a:p>
          </p:txBody>
        </p:sp>
        <p:sp>
          <p:nvSpPr>
            <p:cNvPr id="119" name="角丸四角形 118"/>
            <p:cNvSpPr/>
            <p:nvPr/>
          </p:nvSpPr>
          <p:spPr>
            <a:xfrm>
              <a:off x="1024040" y="4758102"/>
              <a:ext cx="1110829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135631" y="471410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IP </a:t>
              </a:r>
              <a:r>
                <a:rPr kumimoji="1" lang="ja-JP" altLang="en-US" dirty="0" smtClean="0"/>
                <a:t>管理</a:t>
              </a:r>
              <a:endParaRPr kumimoji="1" lang="ja-JP" altLang="en-US" dirty="0"/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6434911" y="4684355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cxnSp>
          <p:nvCxnSpPr>
            <p:cNvPr id="122" name="直線コネクタ 121"/>
            <p:cNvCxnSpPr/>
            <p:nvPr/>
          </p:nvCxnSpPr>
          <p:spPr>
            <a:xfrm flipH="1">
              <a:off x="2360744" y="3829366"/>
              <a:ext cx="723942" cy="478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図形グループ 138"/>
            <p:cNvGrpSpPr/>
            <p:nvPr/>
          </p:nvGrpSpPr>
          <p:grpSpPr>
            <a:xfrm>
              <a:off x="3021765" y="4947139"/>
              <a:ext cx="1614847" cy="1053619"/>
              <a:chOff x="491908" y="5075816"/>
              <a:chExt cx="1953965" cy="1274879"/>
            </a:xfrm>
          </p:grpSpPr>
          <p:sp>
            <p:nvSpPr>
              <p:cNvPr id="151" name="角丸四角形 150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2" name="直線コネクタ 151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正方形/長方形 152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正方形/長方形 153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テキスト ボックス 154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6" name="テキスト ボックス 155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7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4" name="カギ線コネクタ 123"/>
            <p:cNvCxnSpPr/>
            <p:nvPr/>
          </p:nvCxnSpPr>
          <p:spPr>
            <a:xfrm rot="5400000" flipH="1" flipV="1">
              <a:off x="2506373" y="4485057"/>
              <a:ext cx="1460810" cy="4300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図形グループ 140"/>
            <p:cNvGrpSpPr/>
            <p:nvPr/>
          </p:nvGrpSpPr>
          <p:grpSpPr>
            <a:xfrm>
              <a:off x="5874896" y="4947139"/>
              <a:ext cx="1614847" cy="1053619"/>
              <a:chOff x="491908" y="5075816"/>
              <a:chExt cx="1953965" cy="1274879"/>
            </a:xfrm>
          </p:grpSpPr>
          <p:sp>
            <p:nvSpPr>
              <p:cNvPr id="135" name="角丸四角形 13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6" name="直線コネクタ 13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47" name="角丸四角形 146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8" name="直線コネクタ 147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角丸四角形 148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0" name="直線コネクタ 149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正方形/長方形 13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正方形/長方形 13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テキスト ボックス 139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41" name="テキスト ボックス 140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42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43" name="角丸四角形 142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4" name="直線コネクタ 143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角丸四角形 144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6" name="直線コネクタ 145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カギ線コネクタ 125"/>
            <p:cNvCxnSpPr/>
            <p:nvPr/>
          </p:nvCxnSpPr>
          <p:spPr>
            <a:xfrm rot="16200000" flipV="1">
              <a:off x="4822101" y="4377679"/>
              <a:ext cx="1231205" cy="874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ボックス 126"/>
            <p:cNvSpPr txBox="1"/>
            <p:nvPr/>
          </p:nvSpPr>
          <p:spPr>
            <a:xfrm>
              <a:off x="6838449" y="4039217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Controller</a:t>
              </a:r>
              <a:endParaRPr kumimoji="1" lang="ja-JP" altLang="en-US" dirty="0"/>
            </a:p>
          </p:txBody>
        </p:sp>
        <p:cxnSp>
          <p:nvCxnSpPr>
            <p:cNvPr id="128" name="直線コネクタ 127"/>
            <p:cNvCxnSpPr>
              <a:stCxn id="109" idx="3"/>
            </p:cNvCxnSpPr>
            <p:nvPr/>
          </p:nvCxnSpPr>
          <p:spPr>
            <a:xfrm>
              <a:off x="2152481" y="3494564"/>
              <a:ext cx="869283" cy="131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>
              <a:endCxn id="114" idx="2"/>
            </p:cNvCxnSpPr>
            <p:nvPr/>
          </p:nvCxnSpPr>
          <p:spPr>
            <a:xfrm flipH="1">
              <a:off x="6400321" y="3281500"/>
              <a:ext cx="769963" cy="2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 flipH="1" flipV="1">
              <a:off x="6158105" y="3625708"/>
              <a:ext cx="747684" cy="40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 flipH="1" flipV="1">
              <a:off x="6059051" y="3710002"/>
              <a:ext cx="725577" cy="38430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889" y="1480013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" name="テキスト ボックス 132"/>
            <p:cNvSpPr txBox="1"/>
            <p:nvPr/>
          </p:nvSpPr>
          <p:spPr>
            <a:xfrm>
              <a:off x="6479635" y="11751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2</a:t>
              </a:r>
            </a:p>
          </p:txBody>
        </p:sp>
        <p:cxnSp>
          <p:nvCxnSpPr>
            <p:cNvPr id="134" name="直線コネクタ 133"/>
            <p:cNvCxnSpPr/>
            <p:nvPr/>
          </p:nvCxnSpPr>
          <p:spPr>
            <a:xfrm flipH="1">
              <a:off x="5969802" y="2061600"/>
              <a:ext cx="750764" cy="457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円/楕円 177"/>
          <p:cNvSpPr/>
          <p:nvPr/>
        </p:nvSpPr>
        <p:spPr>
          <a:xfrm rot="16509744">
            <a:off x="3529199" y="5172369"/>
            <a:ext cx="545815" cy="764252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角丸四角形 178"/>
          <p:cNvSpPr/>
          <p:nvPr/>
        </p:nvSpPr>
        <p:spPr>
          <a:xfrm rot="10800000">
            <a:off x="3846215" y="5422410"/>
            <a:ext cx="267595" cy="2513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角丸四角形 179"/>
          <p:cNvSpPr/>
          <p:nvPr/>
        </p:nvSpPr>
        <p:spPr>
          <a:xfrm rot="10800000">
            <a:off x="3467824" y="5422410"/>
            <a:ext cx="267595" cy="2513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コネクタ 180"/>
          <p:cNvCxnSpPr/>
          <p:nvPr/>
        </p:nvCxnSpPr>
        <p:spPr>
          <a:xfrm flipV="1">
            <a:off x="3601772" y="5656547"/>
            <a:ext cx="0" cy="12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V="1">
            <a:off x="3980012" y="5656547"/>
            <a:ext cx="0" cy="12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5969801" y="2436148"/>
            <a:ext cx="722892" cy="428006"/>
          </a:xfrm>
          <a:prstGeom prst="line">
            <a:avLst/>
          </a:prstGeom>
          <a:ln w="635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184"/>
          <p:cNvCxnSpPr/>
          <p:nvPr/>
        </p:nvCxnSpPr>
        <p:spPr>
          <a:xfrm rot="5400000" flipH="1" flipV="1">
            <a:off x="2506698" y="4824934"/>
            <a:ext cx="1460810" cy="430027"/>
          </a:xfrm>
          <a:prstGeom prst="bentConnector3">
            <a:avLst>
              <a:gd name="adj1" fmla="val 50000"/>
            </a:avLst>
          </a:prstGeom>
          <a:ln w="635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乗算記号 9"/>
          <p:cNvSpPr/>
          <p:nvPr/>
        </p:nvSpPr>
        <p:spPr>
          <a:xfrm>
            <a:off x="2565023" y="4538609"/>
            <a:ext cx="921759" cy="95362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2.3 </a:t>
            </a:r>
            <a:r>
              <a:rPr kumimoji="1" lang="ja-JP" altLang="en-US" dirty="0" smtClean="0"/>
              <a:t>各端末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説明 </a:t>
            </a:r>
            <a:r>
              <a:rPr lang="en-US" altLang="ja-JP" dirty="0" smtClean="0"/>
              <a:t>(1/2)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 smtClean="0"/>
              <a:t>ユーザ端末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サーバを通して</a:t>
            </a:r>
            <a:r>
              <a:rPr lang="en-US" altLang="ja-JP" dirty="0" smtClean="0"/>
              <a:t>VM</a:t>
            </a:r>
            <a:r>
              <a:rPr lang="ja-JP" altLang="en-US" dirty="0" smtClean="0"/>
              <a:t>マネージャに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コンテナ立ち上げを要求する端末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割り当てられたコンテナ</a:t>
            </a:r>
            <a:r>
              <a:rPr lang="ja-JP" altLang="en-US" dirty="0" smtClean="0"/>
              <a:t>との間でのみ通信可能</a:t>
            </a:r>
            <a:endParaRPr lang="en-US" altLang="ja-JP" dirty="0" smtClean="0"/>
          </a:p>
          <a:p>
            <a:r>
              <a:rPr lang="ja-JP" altLang="en-US" dirty="0" smtClean="0"/>
              <a:t>管理用端末</a:t>
            </a:r>
          </a:p>
          <a:p>
            <a:pPr lvl="1"/>
            <a:r>
              <a:rPr lang="ja-JP" altLang="en-US" dirty="0" smtClean="0"/>
              <a:t>ネットワークを管理する端末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によりトポロジ・スライスの状態を確認可能</a:t>
            </a:r>
            <a:endParaRPr lang="en-US" altLang="ja-JP" dirty="0" smtClean="0"/>
          </a:p>
          <a:p>
            <a:r>
              <a:rPr kumimoji="1" lang="en-US" altLang="ja-JP" dirty="0" smtClean="0"/>
              <a:t>VM</a:t>
            </a:r>
            <a:r>
              <a:rPr kumimoji="1" lang="ja-JP" altLang="en-US" dirty="0" smtClean="0"/>
              <a:t>マネージャ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コンテナの管理を行うための機能・その機能を持つサーバ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によりコントローラに対して，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プライベートＮＷ（スライス）の構築・削除</a:t>
            </a:r>
            <a:r>
              <a:rPr lang="ja-JP" altLang="en-US" dirty="0"/>
              <a:t>を</a:t>
            </a:r>
            <a:r>
              <a:rPr lang="ja-JP" altLang="en-US" dirty="0" smtClean="0"/>
              <a:t>要求可能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90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</a:t>
            </a:r>
            <a:r>
              <a:rPr lang="ja-JP" altLang="en-US" dirty="0" smtClean="0"/>
              <a:t>各端末</a:t>
            </a:r>
            <a:r>
              <a:rPr lang="ja-JP" altLang="en-US" dirty="0"/>
              <a:t>の</a:t>
            </a:r>
            <a:r>
              <a:rPr lang="ja-JP" altLang="en-US" dirty="0" smtClean="0"/>
              <a:t>説明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コントローラ</a:t>
            </a:r>
            <a:endParaRPr lang="en-US" altLang="ja-JP" dirty="0"/>
          </a:p>
          <a:p>
            <a:pPr lvl="1"/>
            <a:r>
              <a:rPr lang="en-US" altLang="ja-JP" dirty="0" err="1"/>
              <a:t>OpenFlow</a:t>
            </a:r>
            <a:r>
              <a:rPr lang="ja-JP" altLang="en-US" dirty="0"/>
              <a:t>のメッセージを用いてスイッチに指示を与える端末</a:t>
            </a:r>
            <a:endParaRPr lang="en-US" altLang="ja-JP" dirty="0"/>
          </a:p>
          <a:p>
            <a:pPr lvl="1"/>
            <a:r>
              <a:rPr lang="ja-JP" altLang="en-US" dirty="0"/>
              <a:t>トポロジ情報，スライス情報を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 API </a:t>
            </a:r>
            <a:r>
              <a:rPr lang="ja-JP" altLang="en-US" dirty="0" smtClean="0"/>
              <a:t>を実行するためのＷｅｂサーバを端末内で実行</a:t>
            </a:r>
            <a:endParaRPr lang="ja-JP" altLang="en-US" dirty="0"/>
          </a:p>
          <a:p>
            <a:r>
              <a:rPr kumimoji="1" lang="ja-JP" altLang="en-US" dirty="0" smtClean="0"/>
              <a:t>コンテナ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マネージャ内に設置</a:t>
            </a:r>
            <a:r>
              <a:rPr lang="ja-JP" altLang="en-US" dirty="0" smtClean="0"/>
              <a:t>された仮想マシン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コンテナごとに異なる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アドレスを所持</a:t>
            </a:r>
            <a:endParaRPr lang="en-US" altLang="ja-JP" dirty="0"/>
          </a:p>
          <a:p>
            <a:r>
              <a:rPr lang="ja-JP" altLang="en-US" dirty="0"/>
              <a:t>スイッチ</a:t>
            </a:r>
          </a:p>
          <a:p>
            <a:pPr lvl="1"/>
            <a:r>
              <a:rPr lang="ja-JP" altLang="en-US" dirty="0" smtClean="0"/>
              <a:t>スイッチ同士で相互に接続することで</a:t>
            </a:r>
            <a:r>
              <a:rPr lang="ja-JP" altLang="en-US" dirty="0"/>
              <a:t>ネットワーク</a:t>
            </a:r>
            <a:r>
              <a:rPr lang="ja-JP" altLang="en-US" dirty="0" smtClean="0"/>
              <a:t>を構成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Ｌ３スイッチとして</a:t>
            </a:r>
            <a:r>
              <a:rPr lang="ja-JP" altLang="en-US" dirty="0"/>
              <a:t>機能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95310" cy="1325563"/>
          </a:xfrm>
        </p:spPr>
        <p:txBody>
          <a:bodyPr/>
          <a:lstStyle/>
          <a:p>
            <a:r>
              <a:rPr lang="en-US" altLang="ja-JP" dirty="0" smtClean="0"/>
              <a:t>2.4 </a:t>
            </a:r>
            <a:r>
              <a:rPr lang="ja-JP" altLang="en-US" dirty="0" smtClean="0"/>
              <a:t>ユーザ端末用インターフェース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195310" cy="4351338"/>
          </a:xfrm>
        </p:spPr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71878" y="2038666"/>
            <a:ext cx="8805801" cy="4682810"/>
            <a:chOff x="1009650" y="3034347"/>
            <a:chExt cx="6230595" cy="320040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1" r="69833" b="30879"/>
            <a:stretch/>
          </p:blipFill>
          <p:spPr>
            <a:xfrm>
              <a:off x="1009650" y="3034347"/>
              <a:ext cx="2758440" cy="320040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7" t="11984" r="71008" b="34627"/>
            <a:stretch/>
          </p:blipFill>
          <p:spPr>
            <a:xfrm>
              <a:off x="4572000" y="3034347"/>
              <a:ext cx="2668245" cy="3051167"/>
            </a:xfrm>
            <a:prstGeom prst="rect">
              <a:avLst/>
            </a:prstGeom>
          </p:spPr>
        </p:pic>
      </p:grpSp>
      <p:sp>
        <p:nvSpPr>
          <p:cNvPr id="7" name="右矢印 6"/>
          <p:cNvSpPr/>
          <p:nvPr/>
        </p:nvSpPr>
        <p:spPr>
          <a:xfrm>
            <a:off x="3749458" y="3728721"/>
            <a:ext cx="1256019" cy="89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9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 </a:t>
            </a:r>
            <a:r>
              <a:rPr kumimoji="1" lang="ja-JP" altLang="en-US" dirty="0" smtClean="0"/>
              <a:t>コントローラ用画面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7" y="1402080"/>
            <a:ext cx="6749007" cy="545592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2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kumimoji="1" lang="ja-JP" altLang="en-US" dirty="0" smtClean="0"/>
              <a:t>独自</a:t>
            </a:r>
            <a:r>
              <a:rPr kumimoji="1" lang="ja-JP" altLang="en-US" dirty="0" smtClean="0"/>
              <a:t>機能（故障スイッチ回避）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パフォーマンスの低下した</a:t>
            </a:r>
            <a:r>
              <a:rPr kumimoji="1" lang="ja-JP" altLang="en-US" dirty="0" smtClean="0"/>
              <a:t>スイッチ</a:t>
            </a:r>
            <a:r>
              <a:rPr lang="ja-JP" altLang="en-US" dirty="0"/>
              <a:t>を</a:t>
            </a:r>
            <a:r>
              <a:rPr kumimoji="1" lang="ja-JP" altLang="en-US" dirty="0" smtClean="0"/>
              <a:t>検出して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パスから除外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手法</a:t>
            </a:r>
            <a:endParaRPr lang="en-US" altLang="ja-JP" dirty="0"/>
          </a:p>
          <a:p>
            <a:r>
              <a:rPr kumimoji="1" lang="ja-JP" altLang="en-US" dirty="0" smtClean="0"/>
              <a:t>コントローラは各スイッチに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送受信パケット数情報を定期的に</a:t>
            </a:r>
            <a:r>
              <a:rPr lang="ja-JP" altLang="en-US" dirty="0" smtClean="0"/>
              <a:t>要求</a:t>
            </a:r>
            <a:endParaRPr lang="en-US" altLang="ja-JP" dirty="0"/>
          </a:p>
          <a:p>
            <a:r>
              <a:rPr kumimoji="1" lang="ja-JP" altLang="en-US" dirty="0" smtClean="0"/>
              <a:t>パフォーマンスが低下したスイッチを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パス計算時に除外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1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6090" y="365126"/>
            <a:ext cx="8515350" cy="1325563"/>
          </a:xfrm>
        </p:spPr>
        <p:txBody>
          <a:bodyPr/>
          <a:lstStyle/>
          <a:p>
            <a:r>
              <a:rPr kumimoji="1" lang="en-US" altLang="ja-JP" dirty="0" smtClean="0"/>
              <a:t>3.1 </a:t>
            </a:r>
            <a:r>
              <a:rPr kumimoji="1" lang="ja-JP" altLang="en-US" dirty="0" smtClean="0"/>
              <a:t>コントローラ</a:t>
            </a:r>
            <a:r>
              <a:rPr kumimoji="1" lang="ja-JP" altLang="en-US" dirty="0" smtClean="0"/>
              <a:t>のスイッチ故障検知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47850"/>
                <a:ext cx="7886700" cy="487362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コントローラが定期的に，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ja-JP" altLang="en-US" dirty="0" smtClean="0"/>
                  <a:t>各スイッチに</a:t>
                </a:r>
                <a:r>
                  <a:rPr lang="ja-JP" altLang="en-US" dirty="0"/>
                  <a:t>以下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エントリ</a:t>
                </a:r>
                <a:r>
                  <a:rPr kumimoji="1" lang="ja-JP" altLang="en-US" dirty="0" smtClean="0"/>
                  <a:t>を</a:t>
                </a:r>
                <a:r>
                  <a:rPr kumimoji="1" lang="ja-JP" altLang="en-US" dirty="0" smtClean="0"/>
                  <a:t>要求</a:t>
                </a:r>
                <a:endParaRPr kumimoji="1"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 smtClean="0"/>
                  <a:t>受信</a:t>
                </a:r>
                <a:r>
                  <a:rPr lang="ja-JP" altLang="en-US" dirty="0" smtClean="0"/>
                  <a:t>パケット数</a:t>
                </a:r>
                <a:r>
                  <a:rPr lang="ja-JP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/>
                  <a:t>転送</a:t>
                </a:r>
                <a:r>
                  <a:rPr lang="ja-JP" altLang="en-US" dirty="0" smtClean="0"/>
                  <a:t>パケット数</a:t>
                </a:r>
                <a:r>
                  <a:rPr lang="ja-JP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dirty="0" smtClean="0"/>
                  <a:t>DPID</a:t>
                </a:r>
                <a:r>
                  <a:rPr kumimoji="1" lang="ja-JP" altLang="en-US" dirty="0" smtClean="0"/>
                  <a:t>ごとに以下</a:t>
                </a:r>
                <a:r>
                  <a:rPr kumimoji="1" lang="ja-JP" altLang="en-US" dirty="0" smtClean="0"/>
                  <a:t>の指標を</a:t>
                </a:r>
                <a:r>
                  <a:rPr kumimoji="1" lang="ja-JP" altLang="en-US" dirty="0" smtClean="0"/>
                  <a:t>計算</a:t>
                </a:r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endParaRPr kumimoji="1" lang="en-US" altLang="ja-JP" sz="900" dirty="0" smtClean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dirty="0" smtClean="0">
                    <a:solidFill>
                      <a:srgbClr val="FF0000"/>
                    </a:solidFill>
                  </a:rPr>
                  <a:t> 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ja-JP" sz="10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ja-JP" altLang="en-US" dirty="0" smtClean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ja-JP" dirty="0" smtClean="0"/>
              </a:p>
              <a:p>
                <a:pPr marL="457200" lvl="1" indent="0" algn="ctr">
                  <a:buNone/>
                </a:pPr>
                <a:endParaRPr lang="en-US" altLang="ja-JP" sz="900" dirty="0" smtClean="0"/>
              </a:p>
              <a:p>
                <a:pPr marL="457200" lvl="1" indent="0" algn="ctr">
                  <a:buNone/>
                </a:pPr>
                <a:r>
                  <a:rPr lang="ja-JP" altLang="en-US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：エントリ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 smtClean="0"/>
                  <a:t>を</a:t>
                </a:r>
                <a:r>
                  <a:rPr lang="ja-JP" altLang="en-US" dirty="0"/>
                  <a:t>要求した</a:t>
                </a:r>
                <a:r>
                  <a:rPr lang="ja-JP" altLang="en-US" dirty="0" smtClean="0"/>
                  <a:t>時刻）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47850"/>
                <a:ext cx="7886700" cy="4873625"/>
              </a:xfrm>
              <a:blipFill rotWithShape="0">
                <a:blip r:embed="rId3"/>
                <a:stretch>
                  <a:fillRect l="-1623" t="-2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左中かっこ 4"/>
          <p:cNvSpPr/>
          <p:nvPr/>
        </p:nvSpPr>
        <p:spPr>
          <a:xfrm>
            <a:off x="863600" y="2692400"/>
            <a:ext cx="274320" cy="762000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88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ja-JP" altLang="en-US" dirty="0"/>
              <a:t>以下の表に従って故障有無の</a:t>
            </a:r>
            <a:r>
              <a:rPr lang="ja-JP" altLang="en-US" dirty="0" smtClean="0"/>
              <a:t>判断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sz="16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ja-JP" altLang="en-US" dirty="0" smtClean="0"/>
              <a:t>パス計算時に故障スイッチを除外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318084" y="2562202"/>
              <a:ext cx="450783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11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17511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15759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状態判断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正常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rgbClr val="FF0000"/>
                              </a:solidFill>
                            </a:rPr>
                            <a:t>故障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892656"/>
                  </p:ext>
                </p:extLst>
              </p:nvPr>
            </p:nvGraphicFramePr>
            <p:xfrm>
              <a:off x="2318084" y="2562202"/>
              <a:ext cx="450783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118"/>
                    <a:gridCol w="1175119"/>
                    <a:gridCol w="215759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16000" r="-28549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16000" r="-18549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状態判断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116000" r="-28549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116000" r="-18549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正常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213158" r="-285492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213158" r="-185492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317333" r="-28549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317333" r="-18549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417333" r="-28549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417333" r="-18549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rgbClr val="FF0000"/>
                              </a:solidFill>
                            </a:rPr>
                            <a:t>故障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183355" y="4848202"/>
                <a:ext cx="3642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/>
                  <a:t>閾値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は予め決定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355" y="4848202"/>
                <a:ext cx="364256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08" t="-15789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466090" y="365126"/>
            <a:ext cx="8515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3.1 </a:t>
            </a:r>
            <a:r>
              <a:rPr lang="ja-JP" altLang="en-US" dirty="0" smtClean="0"/>
              <a:t>コントローラのスイッチ故障検知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15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</a:t>
            </a:r>
            <a:r>
              <a:rPr lang="ja-JP" altLang="en-US" dirty="0" smtClean="0"/>
              <a:t>具体的</a:t>
            </a:r>
            <a:r>
              <a:rPr lang="ja-JP" altLang="en-US" dirty="0" smtClean="0"/>
              <a:t>な実装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パフォーマンスの低下</a:t>
            </a:r>
            <a:endParaRPr lang="en-US" altLang="ja-JP" dirty="0"/>
          </a:p>
          <a:p>
            <a:pPr lvl="1"/>
            <a:r>
              <a:rPr lang="ja-JP" altLang="en-US" dirty="0" smtClean="0"/>
              <a:t>仮想マシンでリピータを作成</a:t>
            </a:r>
            <a:r>
              <a:rPr lang="ja-JP" altLang="en-US" dirty="0" smtClean="0"/>
              <a:t>して，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スイッチ間に接続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仮想マシン上で</a:t>
            </a:r>
            <a:r>
              <a:rPr lang="en-US" altLang="ja-JP" dirty="0" err="1" smtClean="0"/>
              <a:t>tc</a:t>
            </a:r>
            <a:r>
              <a:rPr lang="ja-JP" altLang="en-US" dirty="0" smtClean="0"/>
              <a:t>コマンドを使用</a:t>
            </a:r>
            <a:r>
              <a:rPr lang="ja-JP" altLang="en-US" dirty="0" smtClean="0"/>
              <a:t>して，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リピータのポートに遅延設定や帯域制限を行うことで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スイッチのパフォーマンスを疑似的に下げる</a:t>
            </a:r>
            <a:endParaRPr lang="en-US" altLang="ja-JP" dirty="0"/>
          </a:p>
          <a:p>
            <a:r>
              <a:rPr lang="en-US" altLang="ja-JP" dirty="0" err="1" smtClean="0"/>
              <a:t>OpenFlow</a:t>
            </a:r>
            <a:r>
              <a:rPr lang="en-US" altLang="ja-JP" dirty="0" smtClean="0"/>
              <a:t> 1.0 </a:t>
            </a:r>
            <a:r>
              <a:rPr lang="ja-JP" altLang="en-US" dirty="0" smtClean="0"/>
              <a:t>で定められている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PortStatsRequest</a:t>
            </a:r>
            <a:r>
              <a:rPr lang="en-US" altLang="ja-JP" dirty="0" smtClean="0"/>
              <a:t> / Reply </a:t>
            </a:r>
            <a:r>
              <a:rPr lang="ja-JP" altLang="en-US" dirty="0" smtClean="0"/>
              <a:t>を用いて統計情報を取得</a:t>
            </a:r>
            <a:endParaRPr lang="ja-JP" altLang="en-US" dirty="0"/>
          </a:p>
          <a:p>
            <a:pPr lvl="1"/>
            <a:r>
              <a:rPr lang="en-US" altLang="ja-JP" dirty="0" err="1" smtClean="0"/>
              <a:t>Trema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には </a:t>
            </a:r>
            <a:r>
              <a:rPr lang="en-US" altLang="ja-JP" dirty="0" err="1" smtClean="0"/>
              <a:t>PortStatsReply</a:t>
            </a:r>
            <a:r>
              <a:rPr lang="en-US" altLang="ja-JP" dirty="0" smtClean="0"/>
              <a:t> </a:t>
            </a:r>
            <a:r>
              <a:rPr lang="ja-JP" altLang="en-US" dirty="0" smtClean="0"/>
              <a:t>が実装されていなかった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以前のバージョンには実装されていた（？）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1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0. </a:t>
            </a:r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基本的な</a:t>
            </a:r>
            <a:r>
              <a:rPr lang="en-US" altLang="ja-JP" dirty="0" smtClean="0"/>
              <a:t>IaaS</a:t>
            </a:r>
            <a:r>
              <a:rPr lang="ja-JP" altLang="en-US" dirty="0" smtClean="0"/>
              <a:t>の機能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ネットワークモデル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動作例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各端末の</a:t>
            </a:r>
            <a:r>
              <a:rPr lang="ja-JP" altLang="en-US" dirty="0" smtClean="0"/>
              <a:t>説明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実際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画面</a:t>
            </a:r>
            <a:endParaRPr kumimoji="1" lang="en-US" altLang="ja-JP" dirty="0" smtClean="0"/>
          </a:p>
          <a:p>
            <a:r>
              <a:rPr lang="ja-JP" altLang="en-US" dirty="0" smtClean="0"/>
              <a:t>独自機能</a:t>
            </a:r>
            <a:endParaRPr lang="en-US" altLang="ja-JP" dirty="0" smtClean="0"/>
          </a:p>
          <a:p>
            <a:pPr lvl="1"/>
            <a:r>
              <a:rPr lang="ja-JP" altLang="en-US" dirty="0"/>
              <a:t>故障スイッチ回避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14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の実装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ユーザ端末がコンテナの立ち上げを要求</a:t>
            </a:r>
            <a:endParaRPr lang="en-US" altLang="ja-JP" dirty="0"/>
          </a:p>
          <a:p>
            <a:pPr lvl="1"/>
            <a:r>
              <a:rPr lang="ja-JP" altLang="en-US" dirty="0" smtClean="0"/>
              <a:t>プライベートなスライス</a:t>
            </a:r>
            <a:r>
              <a:rPr lang="ja-JP" altLang="en-US" dirty="0"/>
              <a:t>を形成</a:t>
            </a:r>
            <a:endParaRPr lang="en-US" altLang="ja-JP" dirty="0"/>
          </a:p>
          <a:p>
            <a:r>
              <a:rPr lang="ja-JP" altLang="en-US" dirty="0" smtClean="0"/>
              <a:t>故障スイッチのパス除外機能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コントローラによ</a:t>
            </a:r>
            <a:r>
              <a:rPr lang="ja-JP" altLang="en-US" dirty="0"/>
              <a:t>る</a:t>
            </a:r>
            <a:r>
              <a:rPr lang="ja-JP" altLang="en-US" dirty="0" smtClean="0"/>
              <a:t>スイッチの故障検知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故障スイッチをパス計算時に除外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6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5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デモ用スライド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434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コントローラ（しお）を</a:t>
            </a:r>
            <a:r>
              <a:rPr lang="ja-JP" altLang="en-US" dirty="0"/>
              <a:t>起動</a:t>
            </a:r>
          </a:p>
          <a:p>
            <a:r>
              <a:rPr lang="ja-JP" altLang="en-US" dirty="0" smtClean="0"/>
              <a:t>コントローラ</a:t>
            </a:r>
            <a:r>
              <a:rPr lang="ja-JP" altLang="en-US" dirty="0"/>
              <a:t>（しお）</a:t>
            </a:r>
            <a:r>
              <a:rPr lang="ja-JP" altLang="en-US" dirty="0" smtClean="0"/>
              <a:t>側</a:t>
            </a:r>
            <a:r>
              <a:rPr lang="ja-JP" altLang="en-US" dirty="0"/>
              <a:t>の</a:t>
            </a:r>
            <a:r>
              <a:rPr lang="en-US" altLang="ja-JP" dirty="0"/>
              <a:t>REST API</a:t>
            </a:r>
            <a:r>
              <a:rPr lang="ja-JP" altLang="en-US" dirty="0"/>
              <a:t>を起動</a:t>
            </a:r>
          </a:p>
          <a:p>
            <a:r>
              <a:rPr lang="ja-JP" altLang="en-US" dirty="0" smtClean="0"/>
              <a:t>コントローラ</a:t>
            </a:r>
            <a:r>
              <a:rPr lang="ja-JP" altLang="en-US" dirty="0"/>
              <a:t>（しお）</a:t>
            </a:r>
            <a:r>
              <a:rPr lang="ja-JP" altLang="en-US" dirty="0" smtClean="0"/>
              <a:t>の</a:t>
            </a:r>
            <a:r>
              <a:rPr lang="en-US" altLang="ja-JP" dirty="0"/>
              <a:t>VM</a:t>
            </a:r>
            <a:r>
              <a:rPr lang="ja-JP" altLang="en-US" dirty="0"/>
              <a:t>端末から</a:t>
            </a:r>
            <a:r>
              <a:rPr lang="en-US" altLang="ja-JP" dirty="0"/>
              <a:t>ping</a:t>
            </a:r>
            <a:r>
              <a:rPr lang="ja-JP" altLang="en-US" dirty="0"/>
              <a:t>を送る（適当宛）</a:t>
            </a:r>
          </a:p>
          <a:p>
            <a:r>
              <a:rPr lang="ja-JP" altLang="en-US" dirty="0"/>
              <a:t>管理用</a:t>
            </a:r>
            <a:r>
              <a:rPr lang="ja-JP" altLang="en-US" dirty="0" smtClean="0"/>
              <a:t>端末</a:t>
            </a:r>
            <a:r>
              <a:rPr lang="ja-JP" altLang="en-US" dirty="0"/>
              <a:t>（しお）</a:t>
            </a:r>
            <a:r>
              <a:rPr lang="ja-JP" altLang="en-US" dirty="0" smtClean="0"/>
              <a:t>から</a:t>
            </a:r>
            <a:r>
              <a:rPr lang="ja-JP" altLang="en-US" dirty="0"/>
              <a:t>コントローラに向かって</a:t>
            </a:r>
            <a:r>
              <a:rPr lang="en-US" altLang="ja-JP" dirty="0"/>
              <a:t>ping</a:t>
            </a:r>
            <a:r>
              <a:rPr lang="ja-JP" altLang="en-US" dirty="0"/>
              <a:t>を送る</a:t>
            </a:r>
          </a:p>
          <a:p>
            <a:r>
              <a:rPr lang="en-US" altLang="ja-JP" dirty="0"/>
              <a:t>.1.6</a:t>
            </a:r>
            <a:r>
              <a:rPr lang="ja-JP" altLang="en-US" dirty="0"/>
              <a:t>（にしこ）から</a:t>
            </a:r>
            <a:r>
              <a:rPr lang="en-US" altLang="ja-JP" dirty="0"/>
              <a:t>ping</a:t>
            </a:r>
            <a:r>
              <a:rPr lang="ja-JP" altLang="en-US" dirty="0"/>
              <a:t>を送る（</a:t>
            </a:r>
            <a:r>
              <a:rPr lang="en-US" altLang="ja-JP" dirty="0"/>
              <a:t>.1.251</a:t>
            </a:r>
            <a:r>
              <a:rPr lang="ja-JP" altLang="en-US" dirty="0"/>
              <a:t>宛）</a:t>
            </a:r>
          </a:p>
          <a:p>
            <a:r>
              <a:rPr lang="en-US" altLang="ja-JP" dirty="0"/>
              <a:t>.1.4</a:t>
            </a:r>
            <a:r>
              <a:rPr lang="ja-JP" altLang="en-US" dirty="0"/>
              <a:t>（あべ）から</a:t>
            </a:r>
            <a:r>
              <a:rPr lang="en-US" altLang="ja-JP" dirty="0"/>
              <a:t>ping</a:t>
            </a:r>
            <a:r>
              <a:rPr lang="ja-JP" altLang="en-US" dirty="0"/>
              <a:t>を送る（</a:t>
            </a:r>
            <a:r>
              <a:rPr lang="en-US" altLang="ja-JP" dirty="0"/>
              <a:t>.1.251</a:t>
            </a:r>
            <a:r>
              <a:rPr lang="ja-JP" altLang="en-US" dirty="0"/>
              <a:t>宛）</a:t>
            </a:r>
          </a:p>
          <a:p>
            <a:r>
              <a:rPr lang="en-US" altLang="ja-JP" dirty="0" smtClean="0"/>
              <a:t>.1.222(</a:t>
            </a:r>
            <a:r>
              <a:rPr lang="ja-JP" altLang="en-US" dirty="0" smtClean="0"/>
              <a:t>さたけ</a:t>
            </a:r>
            <a:r>
              <a:rPr lang="en-US" altLang="ja-JP" dirty="0" smtClean="0"/>
              <a:t>)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ping</a:t>
            </a:r>
            <a:r>
              <a:rPr lang="ja-JP" altLang="en-US" dirty="0" smtClean="0"/>
              <a:t>を送る（</a:t>
            </a:r>
            <a:r>
              <a:rPr lang="en-US" altLang="ja-JP" dirty="0"/>
              <a:t> .</a:t>
            </a:r>
            <a:r>
              <a:rPr lang="en-US" altLang="ja-JP" dirty="0" smtClean="0"/>
              <a:t>1.6</a:t>
            </a:r>
            <a:r>
              <a:rPr lang="ja-JP" altLang="en-US" dirty="0" smtClean="0"/>
              <a:t>宛）</a:t>
            </a:r>
            <a:endParaRPr lang="ja-JP" altLang="en-US" dirty="0"/>
          </a:p>
          <a:p>
            <a:r>
              <a:rPr lang="en-US" altLang="ja-JP" dirty="0"/>
              <a:t>.1.222(</a:t>
            </a:r>
            <a:r>
              <a:rPr lang="ja-JP" altLang="en-US" dirty="0"/>
              <a:t>さたけ</a:t>
            </a:r>
            <a:r>
              <a:rPr lang="en-US" altLang="ja-JP" dirty="0"/>
              <a:t>)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.1.6</a:t>
            </a:r>
            <a:r>
              <a:rPr lang="ja-JP" altLang="en-US" dirty="0" smtClean="0"/>
              <a:t>の</a:t>
            </a:r>
            <a:r>
              <a:rPr lang="en-US" altLang="ja-JP" dirty="0" smtClean="0"/>
              <a:t>web</a:t>
            </a:r>
            <a:r>
              <a:rPr lang="ja-JP" altLang="en-US" dirty="0"/>
              <a:t>ページを</a:t>
            </a:r>
            <a:r>
              <a:rPr lang="ja-JP" altLang="en-US" dirty="0" smtClean="0"/>
              <a:t>見る</a:t>
            </a:r>
            <a:endParaRPr lang="en-US" altLang="ja-JP" dirty="0" smtClean="0"/>
          </a:p>
          <a:p>
            <a:r>
              <a:rPr lang="en-US" altLang="ja-JP" dirty="0"/>
              <a:t>.1.222(</a:t>
            </a:r>
            <a:r>
              <a:rPr lang="ja-JP" altLang="en-US" dirty="0"/>
              <a:t>さたけ</a:t>
            </a:r>
            <a:r>
              <a:rPr lang="en-US" altLang="ja-JP" dirty="0"/>
              <a:t>)</a:t>
            </a:r>
            <a:r>
              <a:rPr lang="ja-JP" altLang="en-US" dirty="0"/>
              <a:t>から</a:t>
            </a:r>
            <a:r>
              <a:rPr lang="ja-JP" altLang="en-US" dirty="0" smtClean="0"/>
              <a:t>コンテナ立ち上げ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276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 </a:t>
            </a:r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</a:t>
            </a:r>
            <a:r>
              <a:rPr lang="ja-JP" altLang="en-US" dirty="0"/>
              <a:t>人目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参加ユーザ端末が</a:t>
            </a:r>
            <a:r>
              <a:rPr kumimoji="1" lang="en-US" altLang="ja-JP" dirty="0" smtClean="0"/>
              <a:t>ping</a:t>
            </a:r>
            <a:r>
              <a:rPr kumimoji="1" lang="ja-JP" altLang="en-US" dirty="0" smtClean="0"/>
              <a:t>を打つ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192.168.1.6</a:t>
            </a:r>
            <a:r>
              <a:rPr lang="ja-JP" altLang="en-US" dirty="0" smtClean="0"/>
              <a:t>）にブラウザでアクセス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ブラウザでコンテナ立ち上げ要求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立ち上がったコンテナの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アドレスに</a:t>
            </a:r>
            <a:r>
              <a:rPr lang="en-US" altLang="ja-JP" dirty="0" err="1" smtClean="0"/>
              <a:t>ssh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管理用端末に</a:t>
            </a:r>
            <a:r>
              <a:rPr kumimoji="1" lang="en-US" altLang="ja-JP" dirty="0" smtClean="0"/>
              <a:t>ping</a:t>
            </a:r>
            <a:r>
              <a:rPr lang="ja-JP" altLang="en-US" dirty="0" smtClean="0"/>
              <a:t>を打つ（通らないことの確認）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573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en-US" dirty="0"/>
              <a:t>人目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参加</a:t>
            </a:r>
            <a:r>
              <a:rPr lang="ja-JP" altLang="en-US" dirty="0"/>
              <a:t>ユーザ端末が</a:t>
            </a:r>
            <a:r>
              <a:rPr lang="en-US" altLang="ja-JP" dirty="0"/>
              <a:t>ping</a:t>
            </a:r>
            <a:r>
              <a:rPr lang="ja-JP" altLang="en-US" dirty="0"/>
              <a:t>を打つ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Web</a:t>
            </a:r>
            <a:r>
              <a:rPr lang="ja-JP" altLang="en-US" dirty="0"/>
              <a:t>サーバ（</a:t>
            </a:r>
            <a:r>
              <a:rPr lang="en-US" altLang="ja-JP" dirty="0" smtClean="0"/>
              <a:t>192.168.1.6</a:t>
            </a:r>
            <a:r>
              <a:rPr lang="ja-JP" altLang="en-US" dirty="0" smtClean="0"/>
              <a:t>）</a:t>
            </a:r>
            <a:r>
              <a:rPr lang="ja-JP" altLang="en-US" dirty="0"/>
              <a:t>にブラウザでアクセス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ブラウザでコンテナ立ち上げ要求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立ち上がったコンテナの</a:t>
            </a:r>
            <a:r>
              <a:rPr lang="en-US" altLang="ja-JP" dirty="0"/>
              <a:t>IP</a:t>
            </a:r>
            <a:r>
              <a:rPr lang="ja-JP" altLang="en-US" dirty="0"/>
              <a:t>アドレスに</a:t>
            </a:r>
            <a:r>
              <a:rPr lang="en-US" altLang="ja-JP" dirty="0" err="1" smtClean="0"/>
              <a:t>ssh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 smtClean="0">
                <a:solidFill>
                  <a:srgbClr val="FF0000"/>
                </a:solidFill>
              </a:rPr>
              <a:t>人</a:t>
            </a:r>
            <a:r>
              <a:rPr lang="ja-JP" altLang="en-US" dirty="0">
                <a:solidFill>
                  <a:srgbClr val="FF0000"/>
                </a:solidFill>
              </a:rPr>
              <a:t>目</a:t>
            </a:r>
            <a:r>
              <a:rPr lang="ja-JP" altLang="en-US" dirty="0" smtClean="0">
                <a:solidFill>
                  <a:srgbClr val="FF0000"/>
                </a:solidFill>
              </a:rPr>
              <a:t>のユーザ端末に</a:t>
            </a:r>
            <a:r>
              <a:rPr lang="en-US" altLang="ja-JP" dirty="0" smtClean="0">
                <a:solidFill>
                  <a:srgbClr val="FF0000"/>
                </a:solidFill>
              </a:rPr>
              <a:t>ping</a:t>
            </a:r>
            <a:r>
              <a:rPr lang="ja-JP" altLang="en-US" dirty="0" smtClean="0">
                <a:solidFill>
                  <a:srgbClr val="FF0000"/>
                </a:solidFill>
              </a:rPr>
              <a:t>を打つ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75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925306" y="1530774"/>
            <a:ext cx="7293388" cy="4825577"/>
            <a:chOff x="925306" y="1175181"/>
            <a:chExt cx="7293388" cy="4825577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800408" y="3209377"/>
              <a:ext cx="299036" cy="231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>
              <a:stCxn id="193" idx="3"/>
              <a:endCxn id="188" idx="1"/>
            </p:cNvCxnSpPr>
            <p:nvPr/>
          </p:nvCxnSpPr>
          <p:spPr>
            <a:xfrm>
              <a:off x="4369510" y="3620791"/>
              <a:ext cx="4620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>
              <a:endCxn id="188" idx="0"/>
            </p:cNvCxnSpPr>
            <p:nvPr/>
          </p:nvCxnSpPr>
          <p:spPr>
            <a:xfrm>
              <a:off x="5136580" y="3170241"/>
              <a:ext cx="264119" cy="271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H="1">
              <a:off x="3506769" y="4093201"/>
              <a:ext cx="125746" cy="852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テキスト ボックス 112"/>
            <p:cNvSpPr txBox="1"/>
            <p:nvPr/>
          </p:nvSpPr>
          <p:spPr>
            <a:xfrm>
              <a:off x="3571482" y="4656959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855182" y="2540386"/>
              <a:ext cx="166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Switch Network</a:t>
              </a:r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1196087" y="2784620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</a:t>
              </a:r>
              <a:r>
                <a:rPr lang="ja-JP" altLang="en-US" dirty="0" smtClean="0"/>
                <a:t>端末</a:t>
              </a:r>
              <a:r>
                <a:rPr lang="en-US" altLang="ja-JP" dirty="0" smtClean="0"/>
                <a:t>1</a:t>
              </a:r>
              <a:endParaRPr lang="en-US" altLang="ja-JP" dirty="0" smtClean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6835848" y="2496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管理用端末</a:t>
              </a:r>
              <a:endParaRPr lang="en-US" altLang="ja-JP" dirty="0" smtClean="0"/>
            </a:p>
          </p:txBody>
        </p:sp>
        <p:sp>
          <p:nvSpPr>
            <p:cNvPr id="194" name="円/楕円 193"/>
            <p:cNvSpPr/>
            <p:nvPr/>
          </p:nvSpPr>
          <p:spPr>
            <a:xfrm>
              <a:off x="6639851" y="3981301"/>
              <a:ext cx="1578843" cy="4877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79" y="3188215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613" y="2874722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3231305" y="3441286"/>
              <a:ext cx="1138205" cy="359009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31596" y="3441286"/>
              <a:ext cx="1138205" cy="359009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4046530" y="2878257"/>
              <a:ext cx="1138205" cy="359009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931562" y="2373829"/>
              <a:ext cx="3471652" cy="1872022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681436" y="4004315"/>
              <a:ext cx="669972" cy="9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角丸四角形 130"/>
            <p:cNvSpPr/>
            <p:nvPr/>
          </p:nvSpPr>
          <p:spPr>
            <a:xfrm>
              <a:off x="929045" y="4199270"/>
              <a:ext cx="1441723" cy="1000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998273" y="4290284"/>
              <a:ext cx="1141652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925306" y="4260825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Web Server</a:t>
              </a:r>
              <a:endParaRPr kumimoji="1" lang="ja-JP" altLang="en-US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1024040" y="4758102"/>
              <a:ext cx="1110829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1135631" y="471410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IP </a:t>
              </a:r>
              <a:r>
                <a:rPr kumimoji="1" lang="ja-JP" altLang="en-US" dirty="0" smtClean="0"/>
                <a:t>管理</a:t>
              </a:r>
              <a:endParaRPr kumimoji="1" lang="ja-JP" altLang="en-US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6434911" y="4684355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cxnSp>
          <p:nvCxnSpPr>
            <p:cNvPr id="138" name="直線コネクタ 137"/>
            <p:cNvCxnSpPr/>
            <p:nvPr/>
          </p:nvCxnSpPr>
          <p:spPr>
            <a:xfrm flipH="1">
              <a:off x="2360744" y="3829366"/>
              <a:ext cx="723942" cy="478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3021765" y="4947139"/>
              <a:ext cx="1614847" cy="1053619"/>
              <a:chOff x="491908" y="5075816"/>
              <a:chExt cx="1953965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0" name="カギ線コネクタ 139"/>
            <p:cNvCxnSpPr/>
            <p:nvPr/>
          </p:nvCxnSpPr>
          <p:spPr>
            <a:xfrm rot="5400000" flipH="1" flipV="1">
              <a:off x="2506373" y="4485057"/>
              <a:ext cx="1460810" cy="4300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図形グループ 140"/>
            <p:cNvGrpSpPr/>
            <p:nvPr/>
          </p:nvGrpSpPr>
          <p:grpSpPr>
            <a:xfrm>
              <a:off x="5874896" y="4947139"/>
              <a:ext cx="1614847" cy="1053619"/>
              <a:chOff x="491908" y="5075816"/>
              <a:chExt cx="1953965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6200000" flipV="1">
              <a:off x="4822101" y="4377679"/>
              <a:ext cx="1231205" cy="874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/>
            <p:cNvSpPr txBox="1"/>
            <p:nvPr/>
          </p:nvSpPr>
          <p:spPr>
            <a:xfrm>
              <a:off x="6838449" y="4039217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Controller</a:t>
              </a:r>
              <a:endParaRPr kumimoji="1" lang="ja-JP" altLang="en-US" dirty="0"/>
            </a:p>
          </p:txBody>
        </p:sp>
        <p:cxnSp>
          <p:nvCxnSpPr>
            <p:cNvPr id="197" name="直線コネクタ 196"/>
            <p:cNvCxnSpPr>
              <a:stCxn id="121" idx="3"/>
            </p:cNvCxnSpPr>
            <p:nvPr/>
          </p:nvCxnSpPr>
          <p:spPr>
            <a:xfrm>
              <a:off x="2152481" y="3494564"/>
              <a:ext cx="869283" cy="131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>
              <a:endCxn id="126" idx="2"/>
            </p:cNvCxnSpPr>
            <p:nvPr/>
          </p:nvCxnSpPr>
          <p:spPr>
            <a:xfrm flipH="1">
              <a:off x="6400321" y="3281500"/>
              <a:ext cx="769963" cy="2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 flipH="1" flipV="1">
              <a:off x="6158105" y="3625708"/>
              <a:ext cx="747684" cy="40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 flipV="1">
              <a:off x="6059051" y="3710002"/>
              <a:ext cx="725577" cy="38430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889" y="1480013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テキスト ボックス 102"/>
            <p:cNvSpPr txBox="1"/>
            <p:nvPr/>
          </p:nvSpPr>
          <p:spPr>
            <a:xfrm>
              <a:off x="6479635" y="11751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2</a:t>
              </a:r>
            </a:p>
          </p:txBody>
        </p:sp>
        <p:cxnSp>
          <p:nvCxnSpPr>
            <p:cNvPr id="104" name="直線コネクタ 103"/>
            <p:cNvCxnSpPr/>
            <p:nvPr/>
          </p:nvCxnSpPr>
          <p:spPr>
            <a:xfrm flipH="1">
              <a:off x="5969802" y="2061600"/>
              <a:ext cx="750764" cy="457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25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 </a:t>
            </a:r>
            <a:r>
              <a:rPr lang="en-US" altLang="ja-JP" dirty="0"/>
              <a:t>IaaS</a:t>
            </a:r>
            <a:r>
              <a:rPr kumimoji="1" lang="ja-JP" altLang="en-US" dirty="0" smtClean="0"/>
              <a:t>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ユーザ端末が</a:t>
            </a:r>
            <a:r>
              <a:rPr kumimoji="1" lang="ja-JP" altLang="en-US" dirty="0" smtClean="0"/>
              <a:t>コンテナの立ち上げを要求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ユーザ端末は</a:t>
            </a:r>
            <a:r>
              <a:rPr lang="en-US" altLang="ja-JP" dirty="0" err="1" smtClean="0"/>
              <a:t>ssh</a:t>
            </a:r>
            <a:r>
              <a:rPr lang="ja-JP" altLang="en-US" dirty="0" smtClean="0"/>
              <a:t>によりコンテナを操作</a:t>
            </a:r>
            <a:endParaRPr kumimoji="1" lang="en-US" altLang="ja-JP" dirty="0" smtClean="0"/>
          </a:p>
          <a:p>
            <a:r>
              <a:rPr kumimoji="1" lang="ja-JP" altLang="en-US" dirty="0" smtClean="0"/>
              <a:t>ユーザ端末とコンテナごとに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FF0000"/>
                </a:solidFill>
              </a:rPr>
              <a:t>プライベートなネットワーク</a:t>
            </a:r>
            <a:r>
              <a:rPr kumimoji="1" lang="ja-JP" altLang="en-US" dirty="0" smtClean="0"/>
              <a:t>を形成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他端末からはそのコンテナに</a:t>
            </a:r>
            <a:r>
              <a:rPr lang="ja-JP" altLang="en-US" dirty="0" smtClean="0"/>
              <a:t>アクセス</a:t>
            </a:r>
            <a:r>
              <a:rPr lang="ja-JP" altLang="en-US" dirty="0"/>
              <a:t>不可能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コントローラ</a:t>
            </a:r>
            <a:r>
              <a:rPr lang="ja-JP" altLang="en-US" dirty="0" smtClean="0"/>
              <a:t>と管理用端末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独自の管理用ネットワークを形成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8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 </a:t>
            </a:r>
            <a:r>
              <a:rPr kumimoji="1" lang="ja-JP" altLang="en-US" dirty="0" smtClean="0"/>
              <a:t>動作例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231462" y="1690689"/>
            <a:ext cx="1801982" cy="699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0894" y="1821093"/>
            <a:ext cx="19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Web </a:t>
            </a:r>
            <a:r>
              <a:rPr lang="en-US" altLang="ja-JP" sz="2400" dirty="0" smtClean="0">
                <a:solidFill>
                  <a:schemeClr val="bg1"/>
                </a:solidFill>
              </a:rPr>
              <a:t>Interface</a:t>
            </a:r>
            <a:endParaRPr kumimoji="1" lang="en-US" altLang="ja-JP" sz="2400" dirty="0" smtClean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80605" y="1828354"/>
            <a:ext cx="181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VM Manager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35141" y="1828354"/>
            <a:ext cx="1595511" cy="498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</a:rPr>
              <a:t>Controller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2122940" y="2390334"/>
            <a:ext cx="0" cy="40593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921900" y="2390334"/>
            <a:ext cx="1" cy="40593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7720861" y="2390334"/>
            <a:ext cx="0" cy="40593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122940" y="3014724"/>
            <a:ext cx="2798960" cy="93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4897653" y="4446295"/>
            <a:ext cx="2836147" cy="63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921900" y="5826767"/>
            <a:ext cx="2798960" cy="9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2101289" y="6114784"/>
            <a:ext cx="2798960" cy="9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43251" y="2680932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ja-JP" altLang="en-US" sz="2000" dirty="0" smtClean="0"/>
              <a:t>コンテナ立上げ</a:t>
            </a:r>
            <a:r>
              <a:rPr kumimoji="1" lang="ja-JP" altLang="en-US" sz="2000" dirty="0" smtClean="0"/>
              <a:t>要求</a:t>
            </a:r>
            <a:endParaRPr kumimoji="1" lang="en-US" altLang="ja-JP" sz="200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425410" y="3224354"/>
            <a:ext cx="992579" cy="699645"/>
            <a:chOff x="4425609" y="3290838"/>
            <a:chExt cx="992579" cy="699645"/>
          </a:xfrm>
        </p:grpSpPr>
        <p:sp>
          <p:nvSpPr>
            <p:cNvPr id="21" name="角丸四角形 20"/>
            <p:cNvSpPr/>
            <p:nvPr/>
          </p:nvSpPr>
          <p:spPr>
            <a:xfrm>
              <a:off x="4493609" y="3290838"/>
              <a:ext cx="856581" cy="69964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425609" y="3322160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b="1" dirty="0" smtClean="0"/>
                <a:t>コンテナ</a:t>
              </a:r>
              <a:r>
                <a:rPr lang="en-US" altLang="ja-JP" b="1" dirty="0" smtClean="0"/>
                <a:t/>
              </a:r>
              <a:br>
                <a:rPr lang="en-US" altLang="ja-JP" b="1" dirty="0" smtClean="0"/>
              </a:br>
              <a:r>
                <a:rPr kumimoji="1" lang="ja-JP" altLang="en-US" b="1" dirty="0" smtClean="0"/>
                <a:t>生成</a:t>
              </a:r>
              <a:endParaRPr kumimoji="1" lang="ja-JP" altLang="en-US" b="1" dirty="0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5219097" y="4033916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プライベート</a:t>
            </a:r>
            <a:r>
              <a:rPr kumimoji="1" lang="en-US" altLang="ja-JP" sz="2000" dirty="0" smtClean="0"/>
              <a:t>NW</a:t>
            </a:r>
            <a:r>
              <a:rPr kumimoji="1" lang="ja-JP" altLang="en-US" sz="2000" dirty="0" smtClean="0"/>
              <a:t>要求</a:t>
            </a:r>
            <a:endParaRPr kumimoji="1" lang="en-US" altLang="ja-JP" sz="2000" dirty="0" smtClean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7242319" y="4786266"/>
            <a:ext cx="982961" cy="699645"/>
            <a:chOff x="7229379" y="4742506"/>
            <a:chExt cx="982961" cy="699645"/>
          </a:xfrm>
        </p:grpSpPr>
        <p:sp>
          <p:nvSpPr>
            <p:cNvPr id="24" name="角丸四角形 23"/>
            <p:cNvSpPr/>
            <p:nvPr/>
          </p:nvSpPr>
          <p:spPr>
            <a:xfrm>
              <a:off x="7270920" y="4742506"/>
              <a:ext cx="856581" cy="69964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229379" y="4780066"/>
              <a:ext cx="982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b="1" dirty="0" smtClean="0"/>
                <a:t>スライス</a:t>
              </a:r>
              <a:endParaRPr kumimoji="1" lang="en-US" altLang="ja-JP" b="1" dirty="0" smtClean="0"/>
            </a:p>
            <a:p>
              <a:pPr algn="ctr"/>
              <a:r>
                <a:rPr kumimoji="1" lang="ja-JP" altLang="en-US" b="1" dirty="0" smtClean="0"/>
                <a:t>生成</a:t>
              </a:r>
              <a:endParaRPr kumimoji="1" lang="ja-JP" altLang="en-US" b="1" dirty="0"/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5819825" y="54436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完了報告</a:t>
            </a:r>
            <a:endParaRPr kumimoji="1" lang="ja-JP" altLang="en-US" sz="2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3704" y="5425826"/>
            <a:ext cx="23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 smtClean="0"/>
              <a:t>生成したコンテナの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IP </a:t>
            </a:r>
            <a:r>
              <a:rPr lang="ja-JP" altLang="en-US" sz="2000" dirty="0" smtClean="0"/>
              <a:t>アドレスを通知</a:t>
            </a:r>
            <a:endParaRPr kumimoji="1" lang="en-US" altLang="ja-JP" sz="2000" dirty="0" smtClean="0"/>
          </a:p>
        </p:txBody>
      </p:sp>
      <p:sp>
        <p:nvSpPr>
          <p:cNvPr id="28" name="角丸四角形 27"/>
          <p:cNvSpPr/>
          <p:nvPr/>
        </p:nvSpPr>
        <p:spPr>
          <a:xfrm>
            <a:off x="4011710" y="1666985"/>
            <a:ext cx="1723391" cy="699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9" name="角丸四角形 28"/>
          <p:cNvSpPr/>
          <p:nvPr/>
        </p:nvSpPr>
        <p:spPr>
          <a:xfrm>
            <a:off x="6761862" y="1690689"/>
            <a:ext cx="1723391" cy="699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990674" y="1804602"/>
            <a:ext cx="181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VM Manager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915924" y="1793845"/>
            <a:ext cx="143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Controller</a:t>
            </a: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9" y="2785319"/>
            <a:ext cx="1994269" cy="21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3652" y="363590"/>
            <a:ext cx="8647430" cy="1325563"/>
          </a:xfrm>
        </p:spPr>
        <p:txBody>
          <a:bodyPr/>
          <a:lstStyle/>
          <a:p>
            <a:r>
              <a:rPr lang="en-US" altLang="ja-JP" sz="3600" dirty="0" smtClean="0"/>
              <a:t>2.2.1 </a:t>
            </a:r>
            <a:r>
              <a:rPr lang="ja-JP" altLang="en-US" dirty="0" smtClean="0"/>
              <a:t>ユーザ</a:t>
            </a:r>
            <a:r>
              <a:rPr lang="ja-JP" altLang="en-US" dirty="0" smtClean="0"/>
              <a:t>のコンテナ立ち上げ要求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925306" y="1530774"/>
            <a:ext cx="7293388" cy="4825577"/>
            <a:chOff x="925306" y="1175181"/>
            <a:chExt cx="7293388" cy="4825577"/>
          </a:xfrm>
        </p:grpSpPr>
        <p:cxnSp>
          <p:nvCxnSpPr>
            <p:cNvPr id="170" name="直線コネクタ 169"/>
            <p:cNvCxnSpPr>
              <a:endCxn id="251" idx="0"/>
            </p:cNvCxnSpPr>
            <p:nvPr/>
          </p:nvCxnSpPr>
          <p:spPr>
            <a:xfrm flipH="1">
              <a:off x="3800408" y="3209377"/>
              <a:ext cx="299036" cy="231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>
              <a:stCxn id="251" idx="3"/>
              <a:endCxn id="246" idx="1"/>
            </p:cNvCxnSpPr>
            <p:nvPr/>
          </p:nvCxnSpPr>
          <p:spPr>
            <a:xfrm>
              <a:off x="4369510" y="3620791"/>
              <a:ext cx="4620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>
              <a:endCxn id="246" idx="0"/>
            </p:cNvCxnSpPr>
            <p:nvPr/>
          </p:nvCxnSpPr>
          <p:spPr>
            <a:xfrm>
              <a:off x="5136580" y="3170241"/>
              <a:ext cx="264119" cy="271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/>
            <p:cNvCxnSpPr/>
            <p:nvPr/>
          </p:nvCxnSpPr>
          <p:spPr>
            <a:xfrm flipH="1">
              <a:off x="3506769" y="4093201"/>
              <a:ext cx="125746" cy="852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テキスト ボックス 173"/>
            <p:cNvSpPr txBox="1"/>
            <p:nvPr/>
          </p:nvSpPr>
          <p:spPr>
            <a:xfrm>
              <a:off x="3571482" y="4656959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sp>
          <p:nvSpPr>
            <p:cNvPr id="175" name="テキスト ボックス 174"/>
            <p:cNvSpPr txBox="1"/>
            <p:nvPr/>
          </p:nvSpPr>
          <p:spPr>
            <a:xfrm>
              <a:off x="3855182" y="2540386"/>
              <a:ext cx="166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Switch Network</a:t>
              </a:r>
            </a:p>
          </p:txBody>
        </p:sp>
        <p:sp>
          <p:nvSpPr>
            <p:cNvPr id="176" name="テキスト ボックス 175"/>
            <p:cNvSpPr txBox="1"/>
            <p:nvPr/>
          </p:nvSpPr>
          <p:spPr>
            <a:xfrm>
              <a:off x="1196087" y="2784620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</a:t>
              </a:r>
              <a:r>
                <a:rPr lang="ja-JP" altLang="en-US" dirty="0" smtClean="0"/>
                <a:t>端末</a:t>
              </a:r>
              <a:r>
                <a:rPr lang="en-US" altLang="ja-JP" dirty="0" smtClean="0"/>
                <a:t>1</a:t>
              </a:r>
              <a:endParaRPr lang="en-US" altLang="ja-JP" dirty="0" smtClean="0"/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6835848" y="2496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管理用端末</a:t>
              </a:r>
              <a:endParaRPr lang="en-US" altLang="ja-JP" dirty="0" smtClean="0"/>
            </a:p>
          </p:txBody>
        </p:sp>
        <p:sp>
          <p:nvSpPr>
            <p:cNvPr id="178" name="円/楕円 177"/>
            <p:cNvSpPr/>
            <p:nvPr/>
          </p:nvSpPr>
          <p:spPr>
            <a:xfrm>
              <a:off x="6639851" y="3981301"/>
              <a:ext cx="1578843" cy="4877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9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79" y="3188215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0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613" y="2874722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1" name="図形グループ 122"/>
            <p:cNvGrpSpPr/>
            <p:nvPr/>
          </p:nvGrpSpPr>
          <p:grpSpPr>
            <a:xfrm>
              <a:off x="3231305" y="3441286"/>
              <a:ext cx="1138205" cy="359009"/>
              <a:chOff x="2832542" y="2161779"/>
              <a:chExt cx="1833091" cy="578187"/>
            </a:xfrm>
          </p:grpSpPr>
          <p:sp>
            <p:nvSpPr>
              <p:cNvPr id="247" name="角丸四角形 246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8" name="角丸四角形 247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9" name="角丸四角形 248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0" name="角丸四角形 249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1" name="フローチャート: 端子 250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" name="図形グループ 123"/>
            <p:cNvGrpSpPr/>
            <p:nvPr/>
          </p:nvGrpSpPr>
          <p:grpSpPr>
            <a:xfrm>
              <a:off x="4831596" y="3441286"/>
              <a:ext cx="1138205" cy="359009"/>
              <a:chOff x="2832542" y="2161779"/>
              <a:chExt cx="1833091" cy="578187"/>
            </a:xfrm>
          </p:grpSpPr>
          <p:sp>
            <p:nvSpPr>
              <p:cNvPr id="242" name="角丸四角形 241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" name="角丸四角形 242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4" name="角丸四角形 243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角丸四角形 244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6" name="フローチャート: 端子 245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3" name="図形グループ 124"/>
            <p:cNvGrpSpPr/>
            <p:nvPr/>
          </p:nvGrpSpPr>
          <p:grpSpPr>
            <a:xfrm>
              <a:off x="4046530" y="2878257"/>
              <a:ext cx="1138205" cy="359009"/>
              <a:chOff x="2832542" y="2161779"/>
              <a:chExt cx="1833091" cy="578187"/>
            </a:xfrm>
          </p:grpSpPr>
          <p:sp>
            <p:nvSpPr>
              <p:cNvPr id="237" name="角丸四角形 236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8" name="角丸四角形 237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9" name="角丸四角形 238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" name="角丸四角形 239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1" name="フローチャート: 端子 240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4" name="雲形吹き出し 183"/>
            <p:cNvSpPr/>
            <p:nvPr/>
          </p:nvSpPr>
          <p:spPr>
            <a:xfrm>
              <a:off x="2931562" y="2373829"/>
              <a:ext cx="3471652" cy="1872022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5" name="直線コネクタ 184"/>
            <p:cNvCxnSpPr/>
            <p:nvPr/>
          </p:nvCxnSpPr>
          <p:spPr>
            <a:xfrm>
              <a:off x="5681436" y="4004315"/>
              <a:ext cx="669972" cy="9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角丸四角形 185"/>
            <p:cNvSpPr/>
            <p:nvPr/>
          </p:nvSpPr>
          <p:spPr>
            <a:xfrm>
              <a:off x="929045" y="4199270"/>
              <a:ext cx="1441723" cy="1000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角丸四角形 186"/>
            <p:cNvSpPr/>
            <p:nvPr/>
          </p:nvSpPr>
          <p:spPr>
            <a:xfrm>
              <a:off x="998273" y="4290284"/>
              <a:ext cx="1141652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テキスト ボックス 187"/>
            <p:cNvSpPr txBox="1"/>
            <p:nvPr/>
          </p:nvSpPr>
          <p:spPr>
            <a:xfrm>
              <a:off x="925306" y="4260825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Web Server</a:t>
              </a:r>
              <a:endParaRPr kumimoji="1" lang="ja-JP" altLang="en-US" dirty="0"/>
            </a:p>
          </p:txBody>
        </p:sp>
        <p:sp>
          <p:nvSpPr>
            <p:cNvPr id="189" name="角丸四角形 188"/>
            <p:cNvSpPr/>
            <p:nvPr/>
          </p:nvSpPr>
          <p:spPr>
            <a:xfrm>
              <a:off x="1024040" y="4758102"/>
              <a:ext cx="1110829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テキスト ボックス 189"/>
            <p:cNvSpPr txBox="1"/>
            <p:nvPr/>
          </p:nvSpPr>
          <p:spPr>
            <a:xfrm>
              <a:off x="1135631" y="471410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IP </a:t>
              </a:r>
              <a:r>
                <a:rPr kumimoji="1" lang="ja-JP" altLang="en-US" dirty="0" smtClean="0"/>
                <a:t>管理</a:t>
              </a:r>
              <a:endParaRPr kumimoji="1" lang="ja-JP" altLang="en-US" dirty="0"/>
            </a:p>
          </p:txBody>
        </p:sp>
        <p:sp>
          <p:nvSpPr>
            <p:cNvPr id="191" name="テキスト ボックス 190"/>
            <p:cNvSpPr txBox="1"/>
            <p:nvPr/>
          </p:nvSpPr>
          <p:spPr>
            <a:xfrm>
              <a:off x="6434911" y="4684355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cxnSp>
          <p:nvCxnSpPr>
            <p:cNvPr id="192" name="直線コネクタ 191"/>
            <p:cNvCxnSpPr/>
            <p:nvPr/>
          </p:nvCxnSpPr>
          <p:spPr>
            <a:xfrm flipH="1">
              <a:off x="2360744" y="3829366"/>
              <a:ext cx="723942" cy="478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図形グループ 138"/>
            <p:cNvGrpSpPr/>
            <p:nvPr/>
          </p:nvGrpSpPr>
          <p:grpSpPr>
            <a:xfrm>
              <a:off x="3021765" y="4947139"/>
              <a:ext cx="1614847" cy="1053619"/>
              <a:chOff x="491908" y="5075816"/>
              <a:chExt cx="1953965" cy="1274879"/>
            </a:xfrm>
          </p:grpSpPr>
          <p:sp>
            <p:nvSpPr>
              <p:cNvPr id="221" name="角丸四角形 220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2" name="直線コネクタ 221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正方形/長方形 223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正方形/長方形 224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テキスト ボックス 225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227" name="テキスト ボックス 226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228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229" name="角丸四角形 228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30" name="直線コネクタ 229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角丸四角形 230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32" name="直線コネクタ 231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4" name="カギ線コネクタ 193"/>
            <p:cNvCxnSpPr/>
            <p:nvPr/>
          </p:nvCxnSpPr>
          <p:spPr>
            <a:xfrm rot="5400000" flipH="1" flipV="1">
              <a:off x="2506373" y="4485057"/>
              <a:ext cx="1460810" cy="4300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図形グループ 140"/>
            <p:cNvGrpSpPr/>
            <p:nvPr/>
          </p:nvGrpSpPr>
          <p:grpSpPr>
            <a:xfrm>
              <a:off x="5874896" y="4947139"/>
              <a:ext cx="1614847" cy="1053619"/>
              <a:chOff x="491908" y="5075816"/>
              <a:chExt cx="1953965" cy="1274879"/>
            </a:xfrm>
          </p:grpSpPr>
          <p:sp>
            <p:nvSpPr>
              <p:cNvPr id="205" name="角丸四角形 20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6" name="直線コネクタ 20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217" name="角丸四角形 216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8" name="直線コネクタ 217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角丸四角形 218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0" name="直線コネクタ 219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8" name="正方形/長方形 20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テキスト ボックス 209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211" name="テキスト ボックス 210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212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213" name="角丸四角形 212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4" name="直線コネクタ 213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角丸四角形 214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6" name="直線コネクタ 215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カギ線コネクタ 195"/>
            <p:cNvCxnSpPr/>
            <p:nvPr/>
          </p:nvCxnSpPr>
          <p:spPr>
            <a:xfrm rot="16200000" flipV="1">
              <a:off x="4822101" y="4377679"/>
              <a:ext cx="1231205" cy="874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テキスト ボックス 196"/>
            <p:cNvSpPr txBox="1"/>
            <p:nvPr/>
          </p:nvSpPr>
          <p:spPr>
            <a:xfrm>
              <a:off x="6838449" y="4039217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Controller</a:t>
              </a:r>
              <a:endParaRPr kumimoji="1" lang="ja-JP" altLang="en-US" dirty="0"/>
            </a:p>
          </p:txBody>
        </p:sp>
        <p:cxnSp>
          <p:nvCxnSpPr>
            <p:cNvPr id="198" name="直線コネクタ 197"/>
            <p:cNvCxnSpPr>
              <a:stCxn id="179" idx="3"/>
            </p:cNvCxnSpPr>
            <p:nvPr/>
          </p:nvCxnSpPr>
          <p:spPr>
            <a:xfrm>
              <a:off x="2152481" y="3494564"/>
              <a:ext cx="869283" cy="131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>
              <a:endCxn id="184" idx="2"/>
            </p:cNvCxnSpPr>
            <p:nvPr/>
          </p:nvCxnSpPr>
          <p:spPr>
            <a:xfrm flipH="1">
              <a:off x="6400321" y="3281500"/>
              <a:ext cx="769963" cy="2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 flipH="1" flipV="1">
              <a:off x="6158105" y="3625708"/>
              <a:ext cx="747684" cy="40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/>
            <p:nvPr/>
          </p:nvCxnSpPr>
          <p:spPr>
            <a:xfrm flipH="1" flipV="1">
              <a:off x="6059051" y="3710002"/>
              <a:ext cx="725577" cy="38430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2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889" y="1480013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3" name="テキスト ボックス 202"/>
            <p:cNvSpPr txBox="1"/>
            <p:nvPr/>
          </p:nvSpPr>
          <p:spPr>
            <a:xfrm>
              <a:off x="6479635" y="11751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2</a:t>
              </a:r>
            </a:p>
          </p:txBody>
        </p:sp>
        <p:cxnSp>
          <p:nvCxnSpPr>
            <p:cNvPr id="204" name="直線コネクタ 203"/>
            <p:cNvCxnSpPr/>
            <p:nvPr/>
          </p:nvCxnSpPr>
          <p:spPr>
            <a:xfrm flipH="1">
              <a:off x="5969802" y="2061600"/>
              <a:ext cx="750764" cy="457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0" name="直線コネクタ 269"/>
          <p:cNvCxnSpPr/>
          <p:nvPr/>
        </p:nvCxnSpPr>
        <p:spPr>
          <a:xfrm flipV="1">
            <a:off x="2367680" y="4157224"/>
            <a:ext cx="717631" cy="488213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>
            <a:stCxn id="179" idx="3"/>
          </p:cNvCxnSpPr>
          <p:nvPr/>
        </p:nvCxnSpPr>
        <p:spPr>
          <a:xfrm>
            <a:off x="2152481" y="3850157"/>
            <a:ext cx="850421" cy="126652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513" y="353951"/>
            <a:ext cx="8515350" cy="1325563"/>
          </a:xfrm>
        </p:spPr>
        <p:txBody>
          <a:bodyPr/>
          <a:lstStyle/>
          <a:p>
            <a:r>
              <a:rPr lang="en-US" altLang="ja-JP" sz="3600" dirty="0" smtClean="0"/>
              <a:t>2.2.2 </a:t>
            </a:r>
            <a:r>
              <a:rPr lang="ja-JP" altLang="en-US" dirty="0" smtClean="0"/>
              <a:t>コンテナ立ち上げ</a:t>
            </a:r>
            <a:r>
              <a:rPr lang="ja-JP" altLang="en-US" dirty="0"/>
              <a:t>要求</a:t>
            </a:r>
            <a:r>
              <a:rPr lang="ja-JP" altLang="en-US" dirty="0" smtClean="0"/>
              <a:t>の</a:t>
            </a:r>
            <a:r>
              <a:rPr lang="ja-JP" altLang="en-US" dirty="0"/>
              <a:t>転送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86" name="グループ化 85"/>
          <p:cNvGrpSpPr/>
          <p:nvPr/>
        </p:nvGrpSpPr>
        <p:grpSpPr>
          <a:xfrm>
            <a:off x="925306" y="1530774"/>
            <a:ext cx="7293388" cy="4825577"/>
            <a:chOff x="925306" y="1175181"/>
            <a:chExt cx="7293388" cy="4825577"/>
          </a:xfrm>
        </p:grpSpPr>
        <p:cxnSp>
          <p:nvCxnSpPr>
            <p:cNvPr id="87" name="直線コネクタ 86"/>
            <p:cNvCxnSpPr>
              <a:endCxn id="168" idx="0"/>
            </p:cNvCxnSpPr>
            <p:nvPr/>
          </p:nvCxnSpPr>
          <p:spPr>
            <a:xfrm flipH="1">
              <a:off x="3800408" y="3209377"/>
              <a:ext cx="299036" cy="231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>
              <a:stCxn id="168" idx="3"/>
              <a:endCxn id="163" idx="1"/>
            </p:cNvCxnSpPr>
            <p:nvPr/>
          </p:nvCxnSpPr>
          <p:spPr>
            <a:xfrm>
              <a:off x="4369510" y="3620791"/>
              <a:ext cx="4620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>
              <a:endCxn id="163" idx="0"/>
            </p:cNvCxnSpPr>
            <p:nvPr/>
          </p:nvCxnSpPr>
          <p:spPr>
            <a:xfrm>
              <a:off x="5136580" y="3170241"/>
              <a:ext cx="264119" cy="271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H="1">
              <a:off x="3506769" y="4093201"/>
              <a:ext cx="125746" cy="852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テキスト ボックス 90"/>
            <p:cNvSpPr txBox="1"/>
            <p:nvPr/>
          </p:nvSpPr>
          <p:spPr>
            <a:xfrm>
              <a:off x="3571482" y="4656959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3855182" y="2540386"/>
              <a:ext cx="166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Switch Network</a:t>
              </a: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1196087" y="2784620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</a:t>
              </a:r>
              <a:r>
                <a:rPr lang="ja-JP" altLang="en-US" dirty="0" smtClean="0"/>
                <a:t>端末</a:t>
              </a:r>
              <a:r>
                <a:rPr lang="en-US" altLang="ja-JP" dirty="0" smtClean="0"/>
                <a:t>1</a:t>
              </a:r>
              <a:endParaRPr lang="en-US" altLang="ja-JP" dirty="0" smtClean="0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6835848" y="2496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管理用端末</a:t>
              </a:r>
              <a:endParaRPr lang="en-US" altLang="ja-JP" dirty="0" smtClean="0"/>
            </a:p>
          </p:txBody>
        </p:sp>
        <p:sp>
          <p:nvSpPr>
            <p:cNvPr id="95" name="円/楕円 94"/>
            <p:cNvSpPr/>
            <p:nvPr/>
          </p:nvSpPr>
          <p:spPr>
            <a:xfrm>
              <a:off x="6639851" y="3981301"/>
              <a:ext cx="1578843" cy="4877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6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79" y="3188215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613" y="2874722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図形グループ 122"/>
            <p:cNvGrpSpPr/>
            <p:nvPr/>
          </p:nvGrpSpPr>
          <p:grpSpPr>
            <a:xfrm>
              <a:off x="3231305" y="3441286"/>
              <a:ext cx="1138205" cy="359009"/>
              <a:chOff x="2832542" y="2161779"/>
              <a:chExt cx="1833091" cy="578187"/>
            </a:xfrm>
          </p:grpSpPr>
          <p:sp>
            <p:nvSpPr>
              <p:cNvPr id="164" name="角丸四角形 16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角丸四角形 16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角丸四角形 16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角丸四角形 16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フローチャート: 端子 16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9" name="図形グループ 123"/>
            <p:cNvGrpSpPr/>
            <p:nvPr/>
          </p:nvGrpSpPr>
          <p:grpSpPr>
            <a:xfrm>
              <a:off x="4831596" y="3441286"/>
              <a:ext cx="1138205" cy="359009"/>
              <a:chOff x="2832542" y="2161779"/>
              <a:chExt cx="1833091" cy="578187"/>
            </a:xfrm>
          </p:grpSpPr>
          <p:sp>
            <p:nvSpPr>
              <p:cNvPr id="159" name="角丸四角形 15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角丸四角形 15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角丸四角形 16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角丸四角形 16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フローチャート: 端子 16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0" name="図形グループ 124"/>
            <p:cNvGrpSpPr/>
            <p:nvPr/>
          </p:nvGrpSpPr>
          <p:grpSpPr>
            <a:xfrm>
              <a:off x="4046530" y="2878257"/>
              <a:ext cx="1138205" cy="359009"/>
              <a:chOff x="2832542" y="2161779"/>
              <a:chExt cx="1833091" cy="578187"/>
            </a:xfrm>
          </p:grpSpPr>
          <p:sp>
            <p:nvSpPr>
              <p:cNvPr id="154" name="角丸四角形 15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角丸四角形 15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角丸四角形 15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角丸四角形 15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フローチャート: 端子 15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1" name="雲形吹き出し 100"/>
            <p:cNvSpPr/>
            <p:nvPr/>
          </p:nvSpPr>
          <p:spPr>
            <a:xfrm>
              <a:off x="2931562" y="2373829"/>
              <a:ext cx="3471652" cy="1872022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2" name="直線コネクタ 101"/>
            <p:cNvCxnSpPr/>
            <p:nvPr/>
          </p:nvCxnSpPr>
          <p:spPr>
            <a:xfrm>
              <a:off x="5681436" y="4004315"/>
              <a:ext cx="669972" cy="9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角丸四角形 102"/>
            <p:cNvSpPr/>
            <p:nvPr/>
          </p:nvSpPr>
          <p:spPr>
            <a:xfrm>
              <a:off x="929045" y="4199270"/>
              <a:ext cx="1441723" cy="1000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角丸四角形 103"/>
            <p:cNvSpPr/>
            <p:nvPr/>
          </p:nvSpPr>
          <p:spPr>
            <a:xfrm>
              <a:off x="998273" y="4290284"/>
              <a:ext cx="1141652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925306" y="4260825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Web Server</a:t>
              </a:r>
              <a:endParaRPr kumimoji="1" lang="ja-JP" altLang="en-US" dirty="0"/>
            </a:p>
          </p:txBody>
        </p:sp>
        <p:sp>
          <p:nvSpPr>
            <p:cNvPr id="106" name="角丸四角形 105"/>
            <p:cNvSpPr/>
            <p:nvPr/>
          </p:nvSpPr>
          <p:spPr>
            <a:xfrm>
              <a:off x="1024040" y="4758102"/>
              <a:ext cx="1110829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1135631" y="471410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IP </a:t>
              </a:r>
              <a:r>
                <a:rPr kumimoji="1" lang="ja-JP" altLang="en-US" dirty="0" smtClean="0"/>
                <a:t>管理</a:t>
              </a:r>
              <a:endParaRPr kumimoji="1" lang="ja-JP" altLang="en-US" dirty="0"/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6434911" y="4684355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cxnSp>
          <p:nvCxnSpPr>
            <p:cNvPr id="109" name="直線コネクタ 108"/>
            <p:cNvCxnSpPr/>
            <p:nvPr/>
          </p:nvCxnSpPr>
          <p:spPr>
            <a:xfrm flipH="1">
              <a:off x="2360744" y="3829366"/>
              <a:ext cx="723942" cy="478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図形グループ 138"/>
            <p:cNvGrpSpPr/>
            <p:nvPr/>
          </p:nvGrpSpPr>
          <p:grpSpPr>
            <a:xfrm>
              <a:off x="3021765" y="4947139"/>
              <a:ext cx="1614847" cy="1053619"/>
              <a:chOff x="491908" y="5075816"/>
              <a:chExt cx="1953965" cy="1274879"/>
            </a:xfrm>
          </p:grpSpPr>
          <p:sp>
            <p:nvSpPr>
              <p:cNvPr id="138" name="角丸四角形 137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9" name="直線コネクタ 138"/>
              <p:cNvCxnSpPr>
                <a:stCxn id="141" idx="3"/>
              </p:cNvCxnSpPr>
              <p:nvPr/>
            </p:nvCxnSpPr>
            <p:spPr>
              <a:xfrm>
                <a:off x="645069" y="5660651"/>
                <a:ext cx="15752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正方形/長方形 140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テキスト ボックス 142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44" name="テキスト ボックス 143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45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46" name="角丸四角形 145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7" name="直線コネクタ 146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角丸四角形 147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9" name="直線コネクタ 148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1" name="カギ線コネクタ 110"/>
            <p:cNvCxnSpPr/>
            <p:nvPr/>
          </p:nvCxnSpPr>
          <p:spPr>
            <a:xfrm rot="5400000" flipH="1" flipV="1">
              <a:off x="2506373" y="4485057"/>
              <a:ext cx="1460810" cy="4300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図形グループ 140"/>
            <p:cNvGrpSpPr/>
            <p:nvPr/>
          </p:nvGrpSpPr>
          <p:grpSpPr>
            <a:xfrm>
              <a:off x="5874896" y="4947139"/>
              <a:ext cx="1614847" cy="1053619"/>
              <a:chOff x="491908" y="5075816"/>
              <a:chExt cx="1953965" cy="1274879"/>
            </a:xfrm>
          </p:grpSpPr>
          <p:sp>
            <p:nvSpPr>
              <p:cNvPr id="122" name="角丸四角形 12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3" name="直線コネクタ 12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34" name="角丸四角形 13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5" name="直線コネクタ 13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角丸四角形 13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7" name="直線コネクタ 13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正方形/長方形 12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テキスト ボックス 126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28" name="テキスト ボックス 127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29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30" name="角丸四角形 129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1" name="直線コネクタ 130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角丸四角形 131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3" name="直線コネクタ 132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3" name="カギ線コネクタ 112"/>
            <p:cNvCxnSpPr/>
            <p:nvPr/>
          </p:nvCxnSpPr>
          <p:spPr>
            <a:xfrm rot="16200000" flipV="1">
              <a:off x="4822101" y="4377679"/>
              <a:ext cx="1231205" cy="874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テキスト ボックス 113"/>
            <p:cNvSpPr txBox="1"/>
            <p:nvPr/>
          </p:nvSpPr>
          <p:spPr>
            <a:xfrm>
              <a:off x="6838449" y="4039217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Controller</a:t>
              </a:r>
              <a:endParaRPr kumimoji="1" lang="ja-JP" altLang="en-US" dirty="0"/>
            </a:p>
          </p:txBody>
        </p:sp>
        <p:cxnSp>
          <p:nvCxnSpPr>
            <p:cNvPr id="115" name="直線コネクタ 114"/>
            <p:cNvCxnSpPr>
              <a:stCxn id="96" idx="3"/>
            </p:cNvCxnSpPr>
            <p:nvPr/>
          </p:nvCxnSpPr>
          <p:spPr>
            <a:xfrm>
              <a:off x="2152481" y="3494564"/>
              <a:ext cx="869283" cy="131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>
              <a:endCxn id="101" idx="2"/>
            </p:cNvCxnSpPr>
            <p:nvPr/>
          </p:nvCxnSpPr>
          <p:spPr>
            <a:xfrm flipH="1">
              <a:off x="6400321" y="3281500"/>
              <a:ext cx="769963" cy="2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 flipH="1" flipV="1">
              <a:off x="6158105" y="3625708"/>
              <a:ext cx="747684" cy="40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 flipH="1" flipV="1">
              <a:off x="6059051" y="3710002"/>
              <a:ext cx="725577" cy="38430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9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889" y="1480013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テキスト ボックス 119"/>
            <p:cNvSpPr txBox="1"/>
            <p:nvPr/>
          </p:nvSpPr>
          <p:spPr>
            <a:xfrm>
              <a:off x="6479635" y="11751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2</a:t>
              </a:r>
            </a:p>
          </p:txBody>
        </p:sp>
        <p:cxnSp>
          <p:nvCxnSpPr>
            <p:cNvPr id="121" name="直線コネクタ 120"/>
            <p:cNvCxnSpPr/>
            <p:nvPr/>
          </p:nvCxnSpPr>
          <p:spPr>
            <a:xfrm flipH="1">
              <a:off x="5969802" y="2061600"/>
              <a:ext cx="750764" cy="457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直線コネクタ 267"/>
          <p:cNvCxnSpPr/>
          <p:nvPr/>
        </p:nvCxnSpPr>
        <p:spPr>
          <a:xfrm flipV="1">
            <a:off x="2383129" y="4184373"/>
            <a:ext cx="704672" cy="461064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V="1">
            <a:off x="3518744" y="4384585"/>
            <a:ext cx="118594" cy="909619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9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2.2.3</a:t>
            </a:r>
            <a:r>
              <a:rPr lang="ja-JP" altLang="en-US" dirty="0"/>
              <a:t> </a:t>
            </a:r>
            <a:r>
              <a:rPr lang="ja-JP" altLang="en-US" dirty="0" smtClean="0"/>
              <a:t>コンテナ</a:t>
            </a:r>
            <a:r>
              <a:rPr lang="ja-JP" altLang="en-US" dirty="0"/>
              <a:t>情報の通知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87" name="グループ化 86"/>
          <p:cNvGrpSpPr/>
          <p:nvPr/>
        </p:nvGrpSpPr>
        <p:grpSpPr>
          <a:xfrm>
            <a:off x="925306" y="1530774"/>
            <a:ext cx="7293388" cy="4825577"/>
            <a:chOff x="925306" y="1175181"/>
            <a:chExt cx="7293388" cy="4825577"/>
          </a:xfrm>
        </p:grpSpPr>
        <p:cxnSp>
          <p:nvCxnSpPr>
            <p:cNvPr id="88" name="直線コネクタ 87"/>
            <p:cNvCxnSpPr>
              <a:endCxn id="175" idx="0"/>
            </p:cNvCxnSpPr>
            <p:nvPr/>
          </p:nvCxnSpPr>
          <p:spPr>
            <a:xfrm flipH="1">
              <a:off x="3800408" y="3209377"/>
              <a:ext cx="299036" cy="231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>
              <a:stCxn id="175" idx="3"/>
              <a:endCxn id="170" idx="1"/>
            </p:cNvCxnSpPr>
            <p:nvPr/>
          </p:nvCxnSpPr>
          <p:spPr>
            <a:xfrm>
              <a:off x="4369510" y="3620791"/>
              <a:ext cx="4620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endCxn id="170" idx="0"/>
            </p:cNvCxnSpPr>
            <p:nvPr/>
          </p:nvCxnSpPr>
          <p:spPr>
            <a:xfrm>
              <a:off x="5136580" y="3170241"/>
              <a:ext cx="264119" cy="271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H="1">
              <a:off x="3506769" y="4093201"/>
              <a:ext cx="125746" cy="852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/>
            <p:cNvSpPr txBox="1"/>
            <p:nvPr/>
          </p:nvSpPr>
          <p:spPr>
            <a:xfrm>
              <a:off x="3571482" y="4656959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855182" y="2540386"/>
              <a:ext cx="166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Switch Network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1196087" y="2784620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</a:t>
              </a:r>
              <a:r>
                <a:rPr lang="ja-JP" altLang="en-US" dirty="0" smtClean="0"/>
                <a:t>端末</a:t>
              </a:r>
              <a:r>
                <a:rPr lang="en-US" altLang="ja-JP" dirty="0" smtClean="0"/>
                <a:t>1</a:t>
              </a:r>
              <a:endParaRPr lang="en-US" altLang="ja-JP" dirty="0" smtClean="0"/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6835848" y="2496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管理用端末</a:t>
              </a:r>
              <a:endParaRPr lang="en-US" altLang="ja-JP" dirty="0" smtClean="0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6639851" y="3981301"/>
              <a:ext cx="1578843" cy="4877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7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79" y="3188215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613" y="2874722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9" name="図形グループ 122"/>
            <p:cNvGrpSpPr/>
            <p:nvPr/>
          </p:nvGrpSpPr>
          <p:grpSpPr>
            <a:xfrm>
              <a:off x="3231305" y="3441286"/>
              <a:ext cx="1138205" cy="359009"/>
              <a:chOff x="2832542" y="2161779"/>
              <a:chExt cx="1833091" cy="578187"/>
            </a:xfrm>
          </p:grpSpPr>
          <p:sp>
            <p:nvSpPr>
              <p:cNvPr id="171" name="角丸四角形 170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角丸四角形 171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角丸四角形 172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角丸四角形 173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フローチャート: 端子 174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0" name="図形グループ 123"/>
            <p:cNvGrpSpPr/>
            <p:nvPr/>
          </p:nvGrpSpPr>
          <p:grpSpPr>
            <a:xfrm>
              <a:off x="4831596" y="3441286"/>
              <a:ext cx="1138205" cy="359009"/>
              <a:chOff x="2832542" y="2161779"/>
              <a:chExt cx="1833091" cy="578187"/>
            </a:xfrm>
          </p:grpSpPr>
          <p:sp>
            <p:nvSpPr>
              <p:cNvPr id="166" name="角丸四角形 165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角丸四角形 166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角丸四角形 167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角丸四角形 168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フローチャート: 端子 169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1" name="図形グループ 124"/>
            <p:cNvGrpSpPr/>
            <p:nvPr/>
          </p:nvGrpSpPr>
          <p:grpSpPr>
            <a:xfrm>
              <a:off x="4046530" y="2878257"/>
              <a:ext cx="1138205" cy="359009"/>
              <a:chOff x="2832542" y="2161779"/>
              <a:chExt cx="1833091" cy="578187"/>
            </a:xfrm>
          </p:grpSpPr>
          <p:sp>
            <p:nvSpPr>
              <p:cNvPr id="161" name="角丸四角形 160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角丸四角形 161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角丸四角形 162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角丸四角形 163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フローチャート: 端子 164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2" name="雲形吹き出し 111"/>
            <p:cNvSpPr/>
            <p:nvPr/>
          </p:nvSpPr>
          <p:spPr>
            <a:xfrm>
              <a:off x="2931562" y="2373829"/>
              <a:ext cx="3471652" cy="1872022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3" name="直線コネクタ 112"/>
            <p:cNvCxnSpPr/>
            <p:nvPr/>
          </p:nvCxnSpPr>
          <p:spPr>
            <a:xfrm>
              <a:off x="5681436" y="4004315"/>
              <a:ext cx="669972" cy="9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角丸四角形 113"/>
            <p:cNvSpPr/>
            <p:nvPr/>
          </p:nvSpPr>
          <p:spPr>
            <a:xfrm>
              <a:off x="929045" y="4199270"/>
              <a:ext cx="1441723" cy="1000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角丸四角形 114"/>
            <p:cNvSpPr/>
            <p:nvPr/>
          </p:nvSpPr>
          <p:spPr>
            <a:xfrm>
              <a:off x="998273" y="4290284"/>
              <a:ext cx="1141652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925306" y="4260825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Web Server</a:t>
              </a:r>
              <a:endParaRPr kumimoji="1" lang="ja-JP" altLang="en-US" dirty="0"/>
            </a:p>
          </p:txBody>
        </p:sp>
        <p:sp>
          <p:nvSpPr>
            <p:cNvPr id="117" name="角丸四角形 116"/>
            <p:cNvSpPr/>
            <p:nvPr/>
          </p:nvSpPr>
          <p:spPr>
            <a:xfrm>
              <a:off x="1024040" y="4758102"/>
              <a:ext cx="1110829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1135631" y="471410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IP </a:t>
              </a:r>
              <a:r>
                <a:rPr kumimoji="1" lang="ja-JP" altLang="en-US" dirty="0" smtClean="0"/>
                <a:t>管理</a:t>
              </a:r>
              <a:endParaRPr kumimoji="1" lang="ja-JP" altLang="en-US" dirty="0"/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6434911" y="4684355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cxnSp>
          <p:nvCxnSpPr>
            <p:cNvPr id="120" name="直線コネクタ 119"/>
            <p:cNvCxnSpPr/>
            <p:nvPr/>
          </p:nvCxnSpPr>
          <p:spPr>
            <a:xfrm flipH="1">
              <a:off x="2360744" y="3829366"/>
              <a:ext cx="723942" cy="478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図形グループ 138"/>
            <p:cNvGrpSpPr/>
            <p:nvPr/>
          </p:nvGrpSpPr>
          <p:grpSpPr>
            <a:xfrm>
              <a:off x="3021765" y="4947139"/>
              <a:ext cx="1614847" cy="1053619"/>
              <a:chOff x="491908" y="5075816"/>
              <a:chExt cx="1953965" cy="1274879"/>
            </a:xfrm>
          </p:grpSpPr>
          <p:sp>
            <p:nvSpPr>
              <p:cNvPr id="150" name="角丸四角形 149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1" name="直線コネクタ 150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正方形/長方形 151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テキスト ボックス 153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5" name="テキスト ボックス 154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6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7" name="角丸四角形 156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8" name="直線コネクタ 157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角丸四角形 158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0" name="直線コネクタ 159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2" name="カギ線コネクタ 121"/>
            <p:cNvCxnSpPr/>
            <p:nvPr/>
          </p:nvCxnSpPr>
          <p:spPr>
            <a:xfrm rot="5400000" flipH="1" flipV="1">
              <a:off x="2506373" y="4485057"/>
              <a:ext cx="1460810" cy="4300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図形グループ 140"/>
            <p:cNvGrpSpPr/>
            <p:nvPr/>
          </p:nvGrpSpPr>
          <p:grpSpPr>
            <a:xfrm>
              <a:off x="5874896" y="4947139"/>
              <a:ext cx="1614847" cy="1053619"/>
              <a:chOff x="491908" y="5075816"/>
              <a:chExt cx="1953965" cy="1274879"/>
            </a:xfrm>
          </p:grpSpPr>
          <p:sp>
            <p:nvSpPr>
              <p:cNvPr id="133" name="角丸四角形 132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4" name="直線コネクタ 133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46" name="角丸四角形 145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7" name="直線コネクタ 146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角丸四角形 147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9" name="直線コネクタ 148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正方形/長方形 135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正方形/長方形 136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テキスト ボックス 13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39" name="テキスト ボックス 13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41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42" name="角丸四角形 141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3" name="直線コネクタ 142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角丸四角形 143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5" name="直線コネクタ 144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4" name="カギ線コネクタ 123"/>
            <p:cNvCxnSpPr/>
            <p:nvPr/>
          </p:nvCxnSpPr>
          <p:spPr>
            <a:xfrm rot="16200000" flipV="1">
              <a:off x="4822101" y="4377679"/>
              <a:ext cx="1231205" cy="874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/>
            <p:cNvSpPr txBox="1"/>
            <p:nvPr/>
          </p:nvSpPr>
          <p:spPr>
            <a:xfrm>
              <a:off x="6838449" y="4039217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Controller</a:t>
              </a:r>
              <a:endParaRPr kumimoji="1" lang="ja-JP" altLang="en-US" dirty="0"/>
            </a:p>
          </p:txBody>
        </p:sp>
        <p:cxnSp>
          <p:nvCxnSpPr>
            <p:cNvPr id="126" name="直線コネクタ 125"/>
            <p:cNvCxnSpPr>
              <a:stCxn id="107" idx="3"/>
            </p:cNvCxnSpPr>
            <p:nvPr/>
          </p:nvCxnSpPr>
          <p:spPr>
            <a:xfrm>
              <a:off x="2152481" y="3494564"/>
              <a:ext cx="869283" cy="131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>
              <a:endCxn id="112" idx="2"/>
            </p:cNvCxnSpPr>
            <p:nvPr/>
          </p:nvCxnSpPr>
          <p:spPr>
            <a:xfrm flipH="1">
              <a:off x="6400321" y="3281500"/>
              <a:ext cx="769963" cy="2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 flipV="1">
              <a:off x="6158105" y="3625708"/>
              <a:ext cx="747684" cy="40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 flipV="1">
              <a:off x="6059051" y="3710002"/>
              <a:ext cx="725577" cy="38430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889" y="1480013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" name="テキスト ボックス 130"/>
            <p:cNvSpPr txBox="1"/>
            <p:nvPr/>
          </p:nvSpPr>
          <p:spPr>
            <a:xfrm>
              <a:off x="6479635" y="11751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2</a:t>
              </a:r>
            </a:p>
          </p:txBody>
        </p:sp>
        <p:cxnSp>
          <p:nvCxnSpPr>
            <p:cNvPr id="132" name="直線コネクタ 131"/>
            <p:cNvCxnSpPr/>
            <p:nvPr/>
          </p:nvCxnSpPr>
          <p:spPr>
            <a:xfrm flipH="1">
              <a:off x="5969802" y="2061600"/>
              <a:ext cx="750764" cy="457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直線コネクタ 175"/>
          <p:cNvCxnSpPr/>
          <p:nvPr/>
        </p:nvCxnSpPr>
        <p:spPr>
          <a:xfrm flipV="1">
            <a:off x="2367680" y="4157224"/>
            <a:ext cx="717631" cy="488213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>
            <a:stCxn id="107" idx="3"/>
          </p:cNvCxnSpPr>
          <p:nvPr/>
        </p:nvCxnSpPr>
        <p:spPr>
          <a:xfrm>
            <a:off x="2152481" y="3850157"/>
            <a:ext cx="850421" cy="126652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2.2.4 </a:t>
            </a:r>
            <a:r>
              <a:rPr lang="ja-JP" altLang="en-US" dirty="0" smtClean="0"/>
              <a:t>コンテナ</a:t>
            </a:r>
            <a:r>
              <a:rPr lang="ja-JP" altLang="en-US" dirty="0"/>
              <a:t>操作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179" name="グループ化 178"/>
          <p:cNvGrpSpPr/>
          <p:nvPr/>
        </p:nvGrpSpPr>
        <p:grpSpPr>
          <a:xfrm>
            <a:off x="925306" y="1530774"/>
            <a:ext cx="7293388" cy="4825577"/>
            <a:chOff x="925306" y="1175181"/>
            <a:chExt cx="7293388" cy="4825577"/>
          </a:xfrm>
        </p:grpSpPr>
        <p:cxnSp>
          <p:nvCxnSpPr>
            <p:cNvPr id="180" name="直線コネクタ 179"/>
            <p:cNvCxnSpPr>
              <a:endCxn id="329" idx="0"/>
            </p:cNvCxnSpPr>
            <p:nvPr/>
          </p:nvCxnSpPr>
          <p:spPr>
            <a:xfrm flipH="1">
              <a:off x="3800408" y="3209377"/>
              <a:ext cx="299036" cy="231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>
              <a:stCxn id="329" idx="3"/>
              <a:endCxn id="324" idx="1"/>
            </p:cNvCxnSpPr>
            <p:nvPr/>
          </p:nvCxnSpPr>
          <p:spPr>
            <a:xfrm>
              <a:off x="4369510" y="3620791"/>
              <a:ext cx="4620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/>
            <p:cNvCxnSpPr>
              <a:endCxn id="324" idx="0"/>
            </p:cNvCxnSpPr>
            <p:nvPr/>
          </p:nvCxnSpPr>
          <p:spPr>
            <a:xfrm>
              <a:off x="5136580" y="3170241"/>
              <a:ext cx="264119" cy="271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コネクタ 182"/>
            <p:cNvCxnSpPr/>
            <p:nvPr/>
          </p:nvCxnSpPr>
          <p:spPr>
            <a:xfrm flipH="1">
              <a:off x="3506769" y="4093201"/>
              <a:ext cx="125746" cy="852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テキスト ボックス 183"/>
            <p:cNvSpPr txBox="1"/>
            <p:nvPr/>
          </p:nvSpPr>
          <p:spPr>
            <a:xfrm>
              <a:off x="3571482" y="4656959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3855182" y="2540386"/>
              <a:ext cx="166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Switch Network</a:t>
              </a:r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1196087" y="2784620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</a:t>
              </a:r>
              <a:r>
                <a:rPr lang="ja-JP" altLang="en-US" dirty="0" smtClean="0"/>
                <a:t>端末</a:t>
              </a:r>
              <a:r>
                <a:rPr lang="en-US" altLang="ja-JP" dirty="0" smtClean="0"/>
                <a:t>1</a:t>
              </a:r>
              <a:endParaRPr lang="en-US" altLang="ja-JP" dirty="0" smtClean="0"/>
            </a:p>
          </p:txBody>
        </p:sp>
        <p:sp>
          <p:nvSpPr>
            <p:cNvPr id="187" name="テキスト ボックス 186"/>
            <p:cNvSpPr txBox="1"/>
            <p:nvPr/>
          </p:nvSpPr>
          <p:spPr>
            <a:xfrm>
              <a:off x="6835848" y="2496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管理用端末</a:t>
              </a:r>
              <a:endParaRPr lang="en-US" altLang="ja-JP" dirty="0" smtClean="0"/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6639851" y="3981301"/>
              <a:ext cx="1578843" cy="4877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9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79" y="3188215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0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613" y="2874722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1" name="図形グループ 122"/>
            <p:cNvGrpSpPr/>
            <p:nvPr/>
          </p:nvGrpSpPr>
          <p:grpSpPr>
            <a:xfrm>
              <a:off x="3231305" y="3441286"/>
              <a:ext cx="1138205" cy="359009"/>
              <a:chOff x="2832542" y="2161779"/>
              <a:chExt cx="1833091" cy="578187"/>
            </a:xfrm>
          </p:grpSpPr>
          <p:sp>
            <p:nvSpPr>
              <p:cNvPr id="325" name="角丸四角形 324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6" name="角丸四角形 325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角丸四角形 326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8" name="角丸四角形 327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9" name="フローチャート: 端子 328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2" name="図形グループ 123"/>
            <p:cNvGrpSpPr/>
            <p:nvPr/>
          </p:nvGrpSpPr>
          <p:grpSpPr>
            <a:xfrm>
              <a:off x="4831596" y="3441286"/>
              <a:ext cx="1138205" cy="359009"/>
              <a:chOff x="2832542" y="2161779"/>
              <a:chExt cx="1833091" cy="578187"/>
            </a:xfrm>
          </p:grpSpPr>
          <p:sp>
            <p:nvSpPr>
              <p:cNvPr id="320" name="角丸四角形 319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1" name="角丸四角形 320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2" name="角丸四角形 321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3" name="角丸四角形 322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フローチャート: 端子 323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3" name="図形グループ 124"/>
            <p:cNvGrpSpPr/>
            <p:nvPr/>
          </p:nvGrpSpPr>
          <p:grpSpPr>
            <a:xfrm>
              <a:off x="4046530" y="2878257"/>
              <a:ext cx="1138205" cy="359009"/>
              <a:chOff x="2832542" y="2161779"/>
              <a:chExt cx="1833091" cy="578187"/>
            </a:xfrm>
          </p:grpSpPr>
          <p:sp>
            <p:nvSpPr>
              <p:cNvPr id="315" name="角丸四角形 314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6" name="角丸四角形 315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角丸四角形 316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" name="角丸四角形 317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" name="フローチャート: 端子 318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4" name="雲形吹き出し 193"/>
            <p:cNvSpPr/>
            <p:nvPr/>
          </p:nvSpPr>
          <p:spPr>
            <a:xfrm>
              <a:off x="2931562" y="2373829"/>
              <a:ext cx="3471652" cy="1872022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5" name="直線コネクタ 194"/>
            <p:cNvCxnSpPr/>
            <p:nvPr/>
          </p:nvCxnSpPr>
          <p:spPr>
            <a:xfrm>
              <a:off x="5681436" y="4004315"/>
              <a:ext cx="669972" cy="9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角丸四角形 196"/>
            <p:cNvSpPr/>
            <p:nvPr/>
          </p:nvSpPr>
          <p:spPr>
            <a:xfrm>
              <a:off x="929045" y="4199270"/>
              <a:ext cx="1441723" cy="1000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角丸四角形 198"/>
            <p:cNvSpPr/>
            <p:nvPr/>
          </p:nvSpPr>
          <p:spPr>
            <a:xfrm>
              <a:off x="998273" y="4290284"/>
              <a:ext cx="1141652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テキスト ボックス 270"/>
            <p:cNvSpPr txBox="1"/>
            <p:nvPr/>
          </p:nvSpPr>
          <p:spPr>
            <a:xfrm>
              <a:off x="925306" y="4260825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Web Server</a:t>
              </a:r>
              <a:endParaRPr kumimoji="1" lang="ja-JP" altLang="en-US" dirty="0"/>
            </a:p>
          </p:txBody>
        </p:sp>
        <p:sp>
          <p:nvSpPr>
            <p:cNvPr id="272" name="角丸四角形 271"/>
            <p:cNvSpPr/>
            <p:nvPr/>
          </p:nvSpPr>
          <p:spPr>
            <a:xfrm>
              <a:off x="1024040" y="4758102"/>
              <a:ext cx="1110829" cy="2982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" name="テキスト ボックス 272"/>
            <p:cNvSpPr txBox="1"/>
            <p:nvPr/>
          </p:nvSpPr>
          <p:spPr>
            <a:xfrm>
              <a:off x="1135631" y="471410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IP </a:t>
              </a:r>
              <a:r>
                <a:rPr kumimoji="1" lang="ja-JP" altLang="en-US" dirty="0" smtClean="0"/>
                <a:t>管理</a:t>
              </a:r>
              <a:endParaRPr kumimoji="1" lang="ja-JP" altLang="en-US" dirty="0"/>
            </a:p>
          </p:txBody>
        </p:sp>
        <p:sp>
          <p:nvSpPr>
            <p:cNvPr id="274" name="テキスト ボックス 273"/>
            <p:cNvSpPr txBox="1"/>
            <p:nvPr/>
          </p:nvSpPr>
          <p:spPr>
            <a:xfrm>
              <a:off x="6434911" y="4684355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VM Manager</a:t>
              </a:r>
              <a:endParaRPr kumimoji="1" lang="ja-JP" altLang="en-US" dirty="0"/>
            </a:p>
          </p:txBody>
        </p:sp>
        <p:cxnSp>
          <p:nvCxnSpPr>
            <p:cNvPr id="275" name="直線コネクタ 274"/>
            <p:cNvCxnSpPr/>
            <p:nvPr/>
          </p:nvCxnSpPr>
          <p:spPr>
            <a:xfrm flipH="1">
              <a:off x="2360744" y="3829366"/>
              <a:ext cx="723942" cy="478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図形グループ 138"/>
            <p:cNvGrpSpPr/>
            <p:nvPr/>
          </p:nvGrpSpPr>
          <p:grpSpPr>
            <a:xfrm>
              <a:off x="3021765" y="4947139"/>
              <a:ext cx="1614847" cy="1053619"/>
              <a:chOff x="491908" y="5075816"/>
              <a:chExt cx="1953965" cy="1274879"/>
            </a:xfrm>
          </p:grpSpPr>
          <p:sp>
            <p:nvSpPr>
              <p:cNvPr id="304" name="角丸四角形 303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5" name="直線コネクタ 304"/>
              <p:cNvCxnSpPr>
                <a:stCxn id="306" idx="3"/>
              </p:cNvCxnSpPr>
              <p:nvPr/>
            </p:nvCxnSpPr>
            <p:spPr>
              <a:xfrm>
                <a:off x="645069" y="5660651"/>
                <a:ext cx="15752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正方形/長方形 305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" name="正方形/長方形 306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8" name="テキスト ボックス 30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309" name="テキスト ボックス 30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31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311" name="角丸四角形 31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2" name="直線コネクタ 31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角丸四角形 31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4" name="直線コネクタ 31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7" name="カギ線コネクタ 276"/>
            <p:cNvCxnSpPr/>
            <p:nvPr/>
          </p:nvCxnSpPr>
          <p:spPr>
            <a:xfrm rot="5400000" flipH="1" flipV="1">
              <a:off x="2506373" y="4485057"/>
              <a:ext cx="1460810" cy="4300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図形グループ 140"/>
            <p:cNvGrpSpPr/>
            <p:nvPr/>
          </p:nvGrpSpPr>
          <p:grpSpPr>
            <a:xfrm>
              <a:off x="3467824" y="4947139"/>
              <a:ext cx="4021919" cy="1053619"/>
              <a:chOff x="-2420649" y="5075816"/>
              <a:chExt cx="4866522" cy="1274879"/>
            </a:xfrm>
          </p:grpSpPr>
          <p:sp>
            <p:nvSpPr>
              <p:cNvPr id="288" name="角丸四角形 287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9" name="直線コネクタ 288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図形グループ 146"/>
              <p:cNvGrpSpPr/>
              <p:nvPr/>
            </p:nvGrpSpPr>
            <p:grpSpPr>
              <a:xfrm rot="10800000">
                <a:off x="-2420649" y="5205088"/>
                <a:ext cx="4259610" cy="608725"/>
                <a:chOff x="3578431" y="4151531"/>
                <a:chExt cx="8300774" cy="1186233"/>
              </a:xfrm>
            </p:grpSpPr>
            <p:sp>
              <p:nvSpPr>
                <p:cNvPr id="300" name="角丸四角形 299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1" name="直線コネクタ 300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2" name="角丸四角形 301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3" name="直線コネクタ 302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角丸四角形 331"/>
                <p:cNvSpPr/>
                <p:nvPr/>
              </p:nvSpPr>
              <p:spPr>
                <a:xfrm>
                  <a:off x="10356004" y="4714907"/>
                  <a:ext cx="630975" cy="59258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3" name="角丸四角形 332"/>
                <p:cNvSpPr/>
                <p:nvPr/>
              </p:nvSpPr>
              <p:spPr>
                <a:xfrm>
                  <a:off x="11248230" y="4714907"/>
                  <a:ext cx="630975" cy="59258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35" name="直線コネクタ 334"/>
                <p:cNvCxnSpPr/>
                <p:nvPr/>
              </p:nvCxnSpPr>
              <p:spPr>
                <a:xfrm flipV="1">
                  <a:off x="4309281" y="4151531"/>
                  <a:ext cx="0" cy="2984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1" name="正方形/長方形 290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2" name="正方形/長方形 291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3" name="テキスト ボックス 292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294" name="テキスト ボックス 293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295" name="図形グループ 152"/>
              <p:cNvGrpSpPr/>
              <p:nvPr/>
            </p:nvGrpSpPr>
            <p:grpSpPr>
              <a:xfrm>
                <a:off x="-2258572" y="5503932"/>
                <a:ext cx="3909961" cy="601998"/>
                <a:chOff x="-2517769" y="4164639"/>
                <a:chExt cx="7619407" cy="1173125"/>
              </a:xfrm>
            </p:grpSpPr>
            <p:sp>
              <p:nvSpPr>
                <p:cNvPr id="296" name="角丸四角形 295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97" name="直線コネクタ 296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8" name="角丸四角形 297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99" name="直線コネクタ 298"/>
                <p:cNvCxnSpPr/>
                <p:nvPr/>
              </p:nvCxnSpPr>
              <p:spPr>
                <a:xfrm flipV="1">
                  <a:off x="-2517769" y="4164639"/>
                  <a:ext cx="0" cy="2984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線コネクタ 335"/>
                <p:cNvCxnSpPr/>
                <p:nvPr/>
              </p:nvCxnSpPr>
              <p:spPr>
                <a:xfrm flipV="1">
                  <a:off x="-1625899" y="4164639"/>
                  <a:ext cx="0" cy="2984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9" name="カギ線コネクタ 278"/>
            <p:cNvCxnSpPr/>
            <p:nvPr/>
          </p:nvCxnSpPr>
          <p:spPr>
            <a:xfrm rot="16200000" flipV="1">
              <a:off x="4822101" y="4377679"/>
              <a:ext cx="1231205" cy="874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テキスト ボックス 279"/>
            <p:cNvSpPr txBox="1"/>
            <p:nvPr/>
          </p:nvSpPr>
          <p:spPr>
            <a:xfrm>
              <a:off x="6838449" y="4039217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Controller</a:t>
              </a:r>
              <a:endParaRPr kumimoji="1" lang="ja-JP" altLang="en-US" dirty="0"/>
            </a:p>
          </p:txBody>
        </p:sp>
        <p:cxnSp>
          <p:nvCxnSpPr>
            <p:cNvPr id="281" name="直線コネクタ 280"/>
            <p:cNvCxnSpPr>
              <a:stCxn id="189" idx="3"/>
            </p:cNvCxnSpPr>
            <p:nvPr/>
          </p:nvCxnSpPr>
          <p:spPr>
            <a:xfrm>
              <a:off x="2152481" y="3494564"/>
              <a:ext cx="869283" cy="131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コネクタ 281"/>
            <p:cNvCxnSpPr>
              <a:endCxn id="194" idx="2"/>
            </p:cNvCxnSpPr>
            <p:nvPr/>
          </p:nvCxnSpPr>
          <p:spPr>
            <a:xfrm flipH="1">
              <a:off x="6400321" y="3281500"/>
              <a:ext cx="769963" cy="2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コネクタ 282"/>
            <p:cNvCxnSpPr/>
            <p:nvPr/>
          </p:nvCxnSpPr>
          <p:spPr>
            <a:xfrm flipH="1" flipV="1">
              <a:off x="6158105" y="3625708"/>
              <a:ext cx="747684" cy="40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/>
            <p:cNvCxnSpPr/>
            <p:nvPr/>
          </p:nvCxnSpPr>
          <p:spPr>
            <a:xfrm flipH="1" flipV="1">
              <a:off x="6059051" y="3710002"/>
              <a:ext cx="725577" cy="38430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5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889" y="1480013"/>
              <a:ext cx="755702" cy="61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" name="テキスト ボックス 285"/>
            <p:cNvSpPr txBox="1"/>
            <p:nvPr/>
          </p:nvSpPr>
          <p:spPr>
            <a:xfrm>
              <a:off x="6479635" y="11751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ユーザ端末</a:t>
              </a:r>
              <a:r>
                <a:rPr lang="en-US" altLang="ja-JP" dirty="0" smtClean="0"/>
                <a:t>2</a:t>
              </a:r>
            </a:p>
          </p:txBody>
        </p:sp>
        <p:cxnSp>
          <p:nvCxnSpPr>
            <p:cNvPr id="287" name="直線コネクタ 286"/>
            <p:cNvCxnSpPr/>
            <p:nvPr/>
          </p:nvCxnSpPr>
          <p:spPr>
            <a:xfrm flipH="1">
              <a:off x="5969802" y="2061600"/>
              <a:ext cx="750764" cy="457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線コネクタ 94"/>
          <p:cNvCxnSpPr>
            <a:endCxn id="189" idx="3"/>
          </p:cNvCxnSpPr>
          <p:nvPr/>
        </p:nvCxnSpPr>
        <p:spPr>
          <a:xfrm flipH="1" flipV="1">
            <a:off x="2152481" y="3850157"/>
            <a:ext cx="869283" cy="126227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カギ線コネクタ 336"/>
          <p:cNvCxnSpPr/>
          <p:nvPr/>
        </p:nvCxnSpPr>
        <p:spPr>
          <a:xfrm rot="5400000" flipH="1" flipV="1">
            <a:off x="2506698" y="4824934"/>
            <a:ext cx="1460810" cy="430027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</TotalTime>
  <Words>1068</Words>
  <Application>Microsoft Office PowerPoint</Application>
  <PresentationFormat>画面に合わせる (4:3)</PresentationFormat>
  <Paragraphs>329</Paragraphs>
  <Slides>25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Cambria Math</vt:lpstr>
      <vt:lpstr>Office テーマ</vt:lpstr>
      <vt:lpstr>情報ネットワーク学演習 II （Mini IaaSの実装）</vt:lpstr>
      <vt:lpstr>0. 概要</vt:lpstr>
      <vt:lpstr>1. ネットワークモデル</vt:lpstr>
      <vt:lpstr>2.1 IaaSの機能</vt:lpstr>
      <vt:lpstr>2.2 動作例</vt:lpstr>
      <vt:lpstr>2.2.1 ユーザのコンテナ立ち上げ要求</vt:lpstr>
      <vt:lpstr>2.2.2 コンテナ立ち上げ要求の転送</vt:lpstr>
      <vt:lpstr>2.2.3 コンテナ情報の通知</vt:lpstr>
      <vt:lpstr>2.2.4 コンテナ操作</vt:lpstr>
      <vt:lpstr>2.2.5 スライス形成</vt:lpstr>
      <vt:lpstr>2.2.6 排他処理</vt:lpstr>
      <vt:lpstr>2.3 各端末の説明 (1/2) </vt:lpstr>
      <vt:lpstr>2.3 各端末の説明 (2/2)</vt:lpstr>
      <vt:lpstr>2.4 ユーザ端末用インターフェース</vt:lpstr>
      <vt:lpstr>2.4 コントローラ用画面</vt:lpstr>
      <vt:lpstr>3. 独自機能（故障スイッチ回避）</vt:lpstr>
      <vt:lpstr>3.1 コントローラのスイッチ故障検知</vt:lpstr>
      <vt:lpstr>PowerPoint プレゼンテーション</vt:lpstr>
      <vt:lpstr>3.2 具体的な実装</vt:lpstr>
      <vt:lpstr>4. まとめ</vt:lpstr>
      <vt:lpstr>PowerPoint プレゼンテーション</vt:lpstr>
      <vt:lpstr>デモ用スライド</vt:lpstr>
      <vt:lpstr>基礎機能</vt:lpstr>
      <vt:lpstr>基礎機能 1/2</vt:lpstr>
      <vt:lpstr>基礎機能 2/2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nishikori</dc:creator>
  <cp:lastModifiedBy>Watanabe_Lab</cp:lastModifiedBy>
  <cp:revision>83</cp:revision>
  <dcterms:created xsi:type="dcterms:W3CDTF">2017-01-25T04:48:23Z</dcterms:created>
  <dcterms:modified xsi:type="dcterms:W3CDTF">2017-02-01T02:32:09Z</dcterms:modified>
</cp:coreProperties>
</file>