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8" r:id="rId3"/>
    <p:sldId id="339" r:id="rId4"/>
    <p:sldId id="331" r:id="rId5"/>
    <p:sldId id="341" r:id="rId6"/>
    <p:sldId id="334" r:id="rId7"/>
    <p:sldId id="345" r:id="rId8"/>
    <p:sldId id="357" r:id="rId9"/>
    <p:sldId id="346" r:id="rId10"/>
    <p:sldId id="347" r:id="rId11"/>
    <p:sldId id="335" r:id="rId12"/>
    <p:sldId id="342" r:id="rId13"/>
    <p:sldId id="340" r:id="rId14"/>
    <p:sldId id="356" r:id="rId15"/>
    <p:sldId id="355" r:id="rId16"/>
    <p:sldId id="353" r:id="rId17"/>
    <p:sldId id="337" r:id="rId18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1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/>
    <p:restoredTop sz="88217" autoAdjust="0"/>
  </p:normalViewPr>
  <p:slideViewPr>
    <p:cSldViewPr snapToGrid="0" snapToObjects="1">
      <p:cViewPr>
        <p:scale>
          <a:sx n="98" d="100"/>
          <a:sy n="98" d="100"/>
        </p:scale>
        <p:origin x="14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B9794-594F-D941-9E83-8C0308C351E4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9EF50-C974-DC4E-8045-00CF0D781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52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AA899-91ED-2841-8D76-FCE2B5FFB33A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A5232-09ED-BC49-975F-3B3673BE3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0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99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6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3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0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9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32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32-09ED-BC49-975F-3B3673BE38E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5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59187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14510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C71C14A0-7CA7-FC4B-9B7B-8964B44735A9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0400" y="6504295"/>
            <a:ext cx="2133600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図 8" descr="rogo40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50019" cy="345211"/>
          </a:xfrm>
          <a:prstGeom prst="rect">
            <a:avLst/>
          </a:prstGeom>
        </p:spPr>
      </p:pic>
      <p:sp>
        <p:nvSpPr>
          <p:cNvPr id="11" name="Rectangle 16"/>
          <p:cNvSpPr>
            <a:spLocks/>
          </p:cNvSpPr>
          <p:nvPr userDrawn="1"/>
        </p:nvSpPr>
        <p:spPr bwMode="auto">
          <a:xfrm>
            <a:off x="350020" y="21584"/>
            <a:ext cx="2357438" cy="317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44982" bIns="0"/>
          <a:lstStyle/>
          <a:p>
            <a:pPr marL="44450">
              <a:spcBef>
                <a:spcPts val="900"/>
              </a:spcBef>
              <a:defRPr/>
            </a:pPr>
            <a:r>
              <a:rPr lang="en-US" altLang="ja-JP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Arial Italic" charset="0"/>
                <a:sym typeface="Arial Italic" charset="0"/>
              </a:rPr>
              <a:t>Osaka University</a:t>
            </a:r>
          </a:p>
        </p:txBody>
      </p:sp>
    </p:spTree>
    <p:extLst>
      <p:ext uri="{BB962C8B-B14F-4D97-AF65-F5344CB8AC3E}">
        <p14:creationId xmlns:p14="http://schemas.microsoft.com/office/powerpoint/2010/main" val="3399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A37E-7971-0B4D-82E1-2EB0F617B19F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8064-359B-494A-8298-7BA6B4BD48E0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4915"/>
            <a:ext cx="8229600" cy="551404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1937"/>
            <a:ext cx="8229600" cy="5370937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1AB1-6374-A748-9589-88DE36F30842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404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20570"/>
            <a:ext cx="4038600" cy="5190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20570"/>
            <a:ext cx="4038600" cy="5190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863028"/>
            <a:ext cx="9144000" cy="986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AE16612A-6229-0547-BEDE-A4C65DC13CEE}" type="datetime1">
              <a:rPr lang="ja-JP" altLang="en-US" smtClean="0"/>
              <a:t>2017/2/6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523D-C8A1-994B-BD41-7914FB63FD25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80462"/>
            <a:ext cx="8229600" cy="562074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5B5C-8728-9A42-95D0-F7DF711814E7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10400" y="6512788"/>
            <a:ext cx="2133600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A38B-9D8A-A547-A1B7-FE10668770B9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713A-46AB-7744-A514-140EEF5EA9DE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2D-6F59-0C41-B0F2-F5ED4EB83EB2}" type="datetime1">
              <a:rPr lang="ja-JP" altLang="en-US" smtClean="0"/>
              <a:t>2017/2/6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434377"/>
            <a:ext cx="8229600" cy="53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8229600" cy="530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91E7-BB76-DE43-8EFA-34E7EEA7D867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図 7" descr="rogo400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50019" cy="345211"/>
          </a:xfrm>
          <a:prstGeom prst="rect">
            <a:avLst/>
          </a:prstGeom>
        </p:spPr>
      </p:pic>
      <p:sp>
        <p:nvSpPr>
          <p:cNvPr id="9" name="Rectangle 16"/>
          <p:cNvSpPr>
            <a:spLocks/>
          </p:cNvSpPr>
          <p:nvPr userDrawn="1"/>
        </p:nvSpPr>
        <p:spPr bwMode="auto">
          <a:xfrm>
            <a:off x="350020" y="21584"/>
            <a:ext cx="2357438" cy="317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44982" bIns="0"/>
          <a:lstStyle/>
          <a:p>
            <a:pPr marL="44450">
              <a:spcBef>
                <a:spcPts val="900"/>
              </a:spcBef>
              <a:defRPr/>
            </a:pPr>
            <a:r>
              <a:rPr lang="en-US" altLang="ja-JP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Arial Italic" charset="0"/>
                <a:sym typeface="Arial Italic" charset="0"/>
              </a:rPr>
              <a:t>Osaka University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8510"/>
            <a:ext cx="91440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914197"/>
            <a:ext cx="91440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8.png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nitoringartist/zabbix-agent-xxl" TargetMode="External"/><Relationship Id="rId3" Type="http://schemas.openxmlformats.org/officeDocument/2006/relationships/hyperlink" Target="http://www.zabbix.com/j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png"/><Relationship Id="rId7" Type="http://schemas.openxmlformats.org/officeDocument/2006/relationships/image" Target="../media/image9.wmf"/><Relationship Id="rId8" Type="http://schemas.openxmlformats.org/officeDocument/2006/relationships/image" Target="../media/image4.wmf"/><Relationship Id="rId9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9.wmf"/><Relationship Id="rId6" Type="http://schemas.openxmlformats.org/officeDocument/2006/relationships/image" Target="../media/image4.wmf"/><Relationship Id="rId7" Type="http://schemas.openxmlformats.org/officeDocument/2006/relationships/image" Target="../media/image3.wmf"/><Relationship Id="rId8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png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5799" y="1732895"/>
            <a:ext cx="788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ネットワーク演習</a:t>
            </a:r>
            <a:endParaRPr kumimoji="1" lang="en-US" altLang="ja-JP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最終</a:t>
            </a:r>
            <a:r>
              <a:rPr kumimoji="1" lang="ja-JP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課題</a:t>
            </a:r>
            <a:endParaRPr kumimoji="1" lang="en-US" altLang="ja-JP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943B-D6BA-E942-B76C-A95693DBE116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3851146"/>
            <a:ext cx="8072439" cy="2176955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２班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 team-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</a:rPr>
              <a:t>namn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成元，秋下，村上，信家</a:t>
            </a:r>
            <a:endParaRPr kumimoji="1" lang="en-US" altLang="ja-JP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独自のネットワーク機能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DoS</a:t>
            </a:r>
            <a:r>
              <a:rPr lang="en-US" altLang="ja-JP" dirty="0" smtClean="0"/>
              <a:t> </a:t>
            </a:r>
            <a:r>
              <a:rPr lang="ja-JP" altLang="en-US" dirty="0" smtClean="0"/>
              <a:t>攻撃のシャットアウト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問題点：サーバの</a:t>
            </a:r>
            <a:r>
              <a:rPr lang="ja-JP" altLang="en-US" dirty="0"/>
              <a:t>ポート</a:t>
            </a:r>
            <a:r>
              <a:rPr lang="en-US" altLang="ja-JP" dirty="0"/>
              <a:t>:8124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アクセスするだけでコンテナを立ち上げられるが，大量にアクセスすることでコンテナが大量に立ち上がる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実現方法：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短時間で連続して</a:t>
            </a:r>
            <a:r>
              <a:rPr lang="ja-JP" altLang="en-US" dirty="0"/>
              <a:t>同じ</a:t>
            </a:r>
            <a:r>
              <a:rPr lang="en-US" altLang="ja-JP" dirty="0"/>
              <a:t> IP </a:t>
            </a:r>
            <a:r>
              <a:rPr lang="ja-JP" altLang="en-US" dirty="0"/>
              <a:t>からサーバに</a:t>
            </a:r>
            <a:r>
              <a:rPr lang="ja-JP" altLang="en-US" dirty="0" smtClean="0"/>
              <a:t>アクセスできない</a:t>
            </a:r>
            <a:r>
              <a:rPr lang="ja-JP" altLang="en-US" dirty="0"/>
              <a:t>よう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pic>
        <p:nvPicPr>
          <p:cNvPr id="6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46774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6279499" y="2482467"/>
            <a:ext cx="2735322" cy="2080924"/>
          </a:xfrm>
          <a:prstGeom prst="wedgeRoundRectCallout">
            <a:avLst>
              <a:gd name="adj1" fmla="val -56616"/>
              <a:gd name="adj2" fmla="val -34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コンテンツ プレースホルダ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05" y="2579867"/>
            <a:ext cx="2275421" cy="1884143"/>
          </a:xfrm>
          <a:prstGeom prst="rect">
            <a:avLst/>
          </a:prstGeom>
        </p:spPr>
      </p:pic>
      <p:pic>
        <p:nvPicPr>
          <p:cNvPr id="9" name="Picture 42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51" y="2946774"/>
            <a:ext cx="79375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矢印コネクタ 20"/>
          <p:cNvCxnSpPr/>
          <p:nvPr/>
        </p:nvCxnSpPr>
        <p:spPr>
          <a:xfrm>
            <a:off x="2266122" y="2946774"/>
            <a:ext cx="2610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266122" y="3154730"/>
            <a:ext cx="2610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474226" y="3154730"/>
            <a:ext cx="33130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419061" y="3251195"/>
            <a:ext cx="0" cy="4310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266122" y="3721978"/>
            <a:ext cx="2610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507031" y="377868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サーバへアクセス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7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</a:t>
            </a:r>
            <a:r>
              <a:rPr lang="ja-JP" altLang="en-US" dirty="0" smtClean="0"/>
              <a:t>インターフェース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サーバ管理者による</a:t>
            </a:r>
            <a:r>
              <a:rPr lang="en-US" altLang="ja-JP" dirty="0" smtClean="0"/>
              <a:t> D</a:t>
            </a:r>
            <a:r>
              <a:rPr kumimoji="1" lang="en-US" altLang="ja-JP" dirty="0" smtClean="0"/>
              <a:t>ocker </a:t>
            </a:r>
            <a:r>
              <a:rPr kumimoji="1" lang="ja-JP" altLang="en-US" dirty="0" smtClean="0"/>
              <a:t>の使用状況の監視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実現方法：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サーバ上の</a:t>
            </a:r>
            <a:r>
              <a:rPr lang="en-US" altLang="ja-JP" dirty="0" smtClean="0"/>
              <a:t> Docker </a:t>
            </a:r>
            <a:r>
              <a:rPr lang="ja-JP" altLang="en-US" dirty="0" smtClean="0"/>
              <a:t>コンテナの状態表示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当初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cgroups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からコンテナ状態を取得するプログラムを</a:t>
            </a:r>
            <a:r>
              <a:rPr lang="ja-JP" altLang="en-US" u="sng" dirty="0" smtClean="0"/>
              <a:t>作成予定であった</a:t>
            </a:r>
            <a:endParaRPr lang="en-US" altLang="ja-JP" u="sng" dirty="0" smtClean="0"/>
          </a:p>
          <a:p>
            <a:pPr lvl="3"/>
            <a:r>
              <a:rPr lang="en-US" altLang="ja-JP" dirty="0" err="1"/>
              <a:t>cgroups</a:t>
            </a:r>
            <a:r>
              <a:rPr lang="ja-JP" altLang="en-US" dirty="0"/>
              <a:t>：タスクのグループ化</a:t>
            </a:r>
            <a:r>
              <a:rPr lang="ja-JP" altLang="en-US" dirty="0" smtClean="0"/>
              <a:t>，タスク</a:t>
            </a:r>
            <a:r>
              <a:rPr lang="ja-JP" altLang="en-US" dirty="0"/>
              <a:t>に</a:t>
            </a:r>
            <a:r>
              <a:rPr lang="ja-JP" altLang="en-US" dirty="0" smtClean="0"/>
              <a:t>対するリソース制御のための仕組み</a:t>
            </a:r>
            <a:endParaRPr lang="en-US" altLang="ja-JP" dirty="0"/>
          </a:p>
          <a:p>
            <a:pPr lvl="3"/>
            <a:r>
              <a:rPr lang="en-US" altLang="ja-JP" dirty="0" smtClean="0"/>
              <a:t>Docker </a:t>
            </a:r>
            <a:r>
              <a:rPr lang="ja-JP" altLang="en-US" dirty="0" smtClean="0"/>
              <a:t>コンテナ</a:t>
            </a:r>
            <a:r>
              <a:rPr lang="ja-JP" altLang="en-US" dirty="0"/>
              <a:t>起動時</a:t>
            </a:r>
            <a:r>
              <a:rPr lang="ja-JP" altLang="en-US" dirty="0" smtClean="0"/>
              <a:t>にディレクトリ</a:t>
            </a:r>
            <a:r>
              <a:rPr lang="ja-JP" altLang="en-US" dirty="0"/>
              <a:t>が作成</a:t>
            </a:r>
            <a:r>
              <a:rPr lang="ja-JP" altLang="en-US" dirty="0" smtClean="0"/>
              <a:t>されるため，配下を監視</a:t>
            </a:r>
            <a:endParaRPr lang="en-US" altLang="ja-JP" dirty="0" smtClean="0"/>
          </a:p>
          <a:p>
            <a:pPr lvl="4"/>
            <a:r>
              <a:rPr lang="en-US" altLang="ja-JP" sz="1200" dirty="0"/>
              <a:t>/sys/fs/</a:t>
            </a:r>
            <a:r>
              <a:rPr lang="en-US" altLang="ja-JP" sz="1200" dirty="0" err="1"/>
              <a:t>cgroup</a:t>
            </a:r>
            <a:r>
              <a:rPr lang="en-US" altLang="ja-JP" sz="1200" dirty="0"/>
              <a:t>/</a:t>
            </a:r>
            <a:r>
              <a:rPr lang="en-US" altLang="ja-JP" sz="1200" dirty="0" err="1"/>
              <a:t>systemd</a:t>
            </a:r>
            <a:r>
              <a:rPr lang="en-US" altLang="ja-JP" sz="1200" dirty="0"/>
              <a:t>/</a:t>
            </a:r>
            <a:r>
              <a:rPr lang="en-US" altLang="ja-JP" sz="1200" dirty="0" err="1"/>
              <a:t>docker</a:t>
            </a:r>
            <a:r>
              <a:rPr lang="en-US" altLang="ja-JP" sz="1200" dirty="0"/>
              <a:t>/{</a:t>
            </a:r>
            <a:r>
              <a:rPr lang="ja-JP" altLang="en-US" sz="1200" dirty="0"/>
              <a:t>コンテナ</a:t>
            </a:r>
            <a:r>
              <a:rPr lang="en-US" altLang="ja-JP" sz="1200" dirty="0"/>
              <a:t>ID}</a:t>
            </a:r>
            <a:endParaRPr lang="en-US" altLang="ja-JP" sz="1200" dirty="0" smtClean="0"/>
          </a:p>
          <a:p>
            <a:pPr lvl="3"/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ja-JP" altLang="en-US" dirty="0" smtClean="0"/>
              <a:t>既存のプログラム</a:t>
            </a:r>
            <a:r>
              <a:rPr lang="en-US" altLang="ja-JP" dirty="0" smtClean="0"/>
              <a:t> (OSS) </a:t>
            </a:r>
            <a:r>
              <a:rPr lang="ja-JP" altLang="en-US" dirty="0" smtClean="0"/>
              <a:t>を利用：</a:t>
            </a:r>
            <a:r>
              <a:rPr lang="en-US" altLang="ja-JP" b="1" dirty="0" err="1" smtClean="0"/>
              <a:t>Zabbix</a:t>
            </a:r>
            <a:r>
              <a:rPr lang="en-US" altLang="ja-JP" b="1" dirty="0" smtClean="0"/>
              <a:t> Docker Monitoring</a:t>
            </a:r>
            <a:r>
              <a:rPr lang="en-US" altLang="ja-JP" sz="900" dirty="0" smtClean="0"/>
              <a:t>[2]</a:t>
            </a:r>
          </a:p>
          <a:p>
            <a:pPr lvl="2"/>
            <a:r>
              <a:rPr lang="en-US" altLang="ja-JP" b="1" dirty="0" err="1"/>
              <a:t>Zabbix</a:t>
            </a:r>
            <a:r>
              <a:rPr lang="en-US" altLang="ja-JP" sz="700" dirty="0"/>
              <a:t>[1]</a:t>
            </a:r>
            <a:r>
              <a:rPr lang="en-US" altLang="ja-JP" dirty="0"/>
              <a:t> </a:t>
            </a:r>
            <a:r>
              <a:rPr lang="ja-JP" altLang="en-US" dirty="0" smtClean="0"/>
              <a:t>のインターフェースの享受</a:t>
            </a:r>
            <a:endParaRPr lang="en-US" altLang="ja-JP" dirty="0"/>
          </a:p>
          <a:p>
            <a:pPr lvl="3"/>
            <a:r>
              <a:rPr lang="ja-JP" altLang="en-US" dirty="0"/>
              <a:t>サーバ，ネットワーク，アプリケーションを集中監視するための</a:t>
            </a:r>
            <a:r>
              <a:rPr lang="en-US" altLang="ja-JP" dirty="0"/>
              <a:t> OSS</a:t>
            </a:r>
          </a:p>
          <a:p>
            <a:pPr lvl="3"/>
            <a:r>
              <a:rPr lang="ja-JP" altLang="en-US" dirty="0"/>
              <a:t>統合監視に必要な監視，障害検知，通知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コンテナ</a:t>
            </a:r>
            <a:r>
              <a:rPr lang="ja-JP" altLang="en-US" dirty="0"/>
              <a:t>を起動するだけ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Docker </a:t>
            </a:r>
            <a:r>
              <a:rPr lang="ja-JP" altLang="en-US" dirty="0" smtClean="0"/>
              <a:t>コンテナ</a:t>
            </a:r>
            <a:r>
              <a:rPr lang="ja-JP" altLang="en-US" dirty="0"/>
              <a:t>のモニタリング</a:t>
            </a:r>
            <a:r>
              <a:rPr lang="ja-JP" altLang="en-US" dirty="0" smtClean="0"/>
              <a:t>が可能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起動</a:t>
            </a:r>
            <a:r>
              <a:rPr lang="ja-JP" altLang="en-US" dirty="0"/>
              <a:t>したホスト上の</a:t>
            </a:r>
            <a:r>
              <a:rPr lang="ja-JP" altLang="en-US" dirty="0" smtClean="0"/>
              <a:t>コンテナを</a:t>
            </a:r>
            <a:r>
              <a:rPr lang="ja-JP" altLang="en-US" dirty="0" smtClean="0">
                <a:solidFill>
                  <a:schemeClr val="accent2"/>
                </a:solidFill>
              </a:rPr>
              <a:t>自動検出</a:t>
            </a:r>
            <a:r>
              <a:rPr lang="ja-JP" altLang="en-US" dirty="0" smtClean="0"/>
              <a:t>しモニタリング可能</a:t>
            </a:r>
            <a:endParaRPr lang="en-US" altLang="ja-JP" b="1" dirty="0" smtClean="0">
              <a:hlinkClick r:id="rId2"/>
            </a:endParaRPr>
          </a:p>
          <a:p>
            <a:pPr lvl="2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E273-6439-CB4F-9D9D-59E4DFF61BCB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56176" y="353254"/>
            <a:ext cx="2963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ja-JP" sz="1000" dirty="0"/>
              <a:t>[1</a:t>
            </a:r>
            <a:r>
              <a:rPr lang="en-US" altLang="ja-JP" sz="1000" dirty="0" smtClean="0"/>
              <a:t>] </a:t>
            </a:r>
            <a:r>
              <a:rPr lang="en-US" altLang="ja-JP" sz="1000" dirty="0" smtClean="0">
                <a:hlinkClick r:id="rId3"/>
              </a:rPr>
              <a:t>http</a:t>
            </a:r>
            <a:r>
              <a:rPr lang="en-US" altLang="ja-JP" sz="1000" dirty="0">
                <a:hlinkClick r:id="rId3"/>
              </a:rPr>
              <a:t>://www.zabbix.com/jp/</a:t>
            </a:r>
            <a:endParaRPr lang="en-US" altLang="ja-JP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4156176" y="570821"/>
            <a:ext cx="52279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ja-JP" sz="1000" dirty="0" smtClean="0"/>
              <a:t>[2]</a:t>
            </a:r>
            <a:r>
              <a:rPr lang="en-US" altLang="ja-JP" sz="1200" dirty="0" smtClean="0">
                <a:hlinkClick r:id="rId2"/>
              </a:rPr>
              <a:t>https</a:t>
            </a:r>
            <a:r>
              <a:rPr lang="en-US" altLang="ja-JP" sz="1200" dirty="0">
                <a:hlinkClick r:id="rId2"/>
              </a:rPr>
              <a:t>://github.com/monitoringartist/zabbix-agent-xxl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3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</a:t>
            </a:r>
            <a:r>
              <a:rPr kumimoji="1" lang="ja-JP" altLang="en-US" dirty="0" smtClean="0"/>
              <a:t>インターフェースの導入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起動の流れ（各手順においてスクリプトを用意）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err="1" smtClean="0"/>
              <a:t>Z</a:t>
            </a:r>
            <a:r>
              <a:rPr kumimoji="1" lang="en-US" altLang="ja-JP" dirty="0" err="1" smtClean="0"/>
              <a:t>abbix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データベースの起動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err="1" smtClean="0"/>
              <a:t>Zabbix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の起動とデータベースのリンク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err="1" smtClean="0"/>
              <a:t>Zabbix</a:t>
            </a:r>
            <a:r>
              <a:rPr kumimoji="1" lang="en-US" altLang="ja-JP" dirty="0" smtClean="0"/>
              <a:t> Docker Monitoring </a:t>
            </a:r>
          </a:p>
          <a:p>
            <a:pPr marL="857250" lvl="1" indent="-342900">
              <a:buFont typeface="+mj-lt"/>
              <a:buAutoNum type="arabicPeriod"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53589" y="5603966"/>
            <a:ext cx="7432766" cy="5617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cgroups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53589" y="4906645"/>
            <a:ext cx="7432766" cy="5617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Docker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53589" y="3657600"/>
            <a:ext cx="1345474" cy="1136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Zabbix</a:t>
            </a:r>
            <a:r>
              <a:rPr kumimoji="1" lang="en-US" altLang="ja-JP" dirty="0" smtClean="0"/>
              <a:t> DB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477589" y="3657600"/>
            <a:ext cx="1345474" cy="1136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Zabbix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001589" y="3657600"/>
            <a:ext cx="1345474" cy="1136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Zabbix</a:t>
            </a:r>
            <a:r>
              <a:rPr kumimoji="1" lang="en-US" altLang="ja-JP" dirty="0" smtClean="0"/>
              <a:t> Docker </a:t>
            </a:r>
          </a:p>
          <a:p>
            <a:pPr algn="ctr"/>
            <a:r>
              <a:rPr kumimoji="1" lang="en-US" altLang="ja-JP" dirty="0" smtClean="0"/>
              <a:t>Monitoring</a:t>
            </a:r>
            <a:endParaRPr kumimoji="1" lang="ja-JP" altLang="en-US" dirty="0"/>
          </a:p>
        </p:txBody>
      </p:sp>
      <p:sp>
        <p:nvSpPr>
          <p:cNvPr id="14" name="上矢印 13"/>
          <p:cNvSpPr/>
          <p:nvPr/>
        </p:nvSpPr>
        <p:spPr>
          <a:xfrm>
            <a:off x="2930343" y="3055604"/>
            <a:ext cx="535577" cy="40494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2675" y="2747827"/>
            <a:ext cx="372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各コンテナの情報をモニタリング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525589" y="3657600"/>
            <a:ext cx="1345474" cy="1136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コンテナ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6923315" y="4225834"/>
            <a:ext cx="1345474" cy="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911634" y="4794069"/>
            <a:ext cx="0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5090160" y="4802776"/>
            <a:ext cx="4354" cy="1082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387543" y="3400135"/>
            <a:ext cx="236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各コンテナの情報を送信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2031183" y="3840062"/>
            <a:ext cx="786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485515" y="3840062"/>
            <a:ext cx="8774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121937"/>
            <a:ext cx="8229600" cy="53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コンテナや</a:t>
            </a:r>
            <a:r>
              <a:rPr lang="en-US" altLang="ja-JP" dirty="0" smtClean="0"/>
              <a:t> CPU </a:t>
            </a:r>
            <a:r>
              <a:rPr lang="ja-JP" altLang="en-US" dirty="0" smtClean="0"/>
              <a:t>の監視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グラフの表示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</a:t>
            </a:r>
            <a:r>
              <a:rPr lang="ja-JP" altLang="en-US" dirty="0" smtClean="0"/>
              <a:t>インターフェースの動作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" y="4361077"/>
            <a:ext cx="6394174" cy="200017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E273-6439-CB4F-9D9D-59E4DFF61BCB}" type="datetime1">
              <a:rPr lang="ja-JP" altLang="en-US" smtClean="0"/>
              <a:t>2017/2/6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" y="1768984"/>
            <a:ext cx="6288157" cy="180942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61999" y="2105402"/>
            <a:ext cx="6394174" cy="649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1704" y="2108428"/>
            <a:ext cx="134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コンテナ</a:t>
            </a:r>
            <a:r>
              <a:rPr kumimoji="1" lang="ja-JP" altLang="en-US" smtClean="0"/>
              <a:t>の動作状況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55375" y="2827647"/>
            <a:ext cx="6394174" cy="750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35079" y="2883681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CPU </a:t>
            </a:r>
            <a:r>
              <a:rPr kumimoji="1" lang="ja-JP" altLang="en-US" dirty="0" smtClean="0"/>
              <a:t>の状態</a:t>
            </a:r>
            <a:endParaRPr kumimoji="1" lang="ja-JP" altLang="en-US" dirty="0"/>
          </a:p>
        </p:txBody>
      </p:sp>
      <p:grpSp>
        <p:nvGrpSpPr>
          <p:cNvPr id="19" name="図形グループ 18"/>
          <p:cNvGrpSpPr/>
          <p:nvPr/>
        </p:nvGrpSpPr>
        <p:grpSpPr>
          <a:xfrm>
            <a:off x="2955235" y="2883681"/>
            <a:ext cx="4055165" cy="972702"/>
            <a:chOff x="2955235" y="2883681"/>
            <a:chExt cx="4055165" cy="972702"/>
          </a:xfrm>
        </p:grpSpPr>
        <p:cxnSp>
          <p:nvCxnSpPr>
            <p:cNvPr id="15" name="直線矢印コネクタ 14"/>
            <p:cNvCxnSpPr>
              <a:endCxn id="17" idx="3"/>
            </p:cNvCxnSpPr>
            <p:nvPr/>
          </p:nvCxnSpPr>
          <p:spPr>
            <a:xfrm flipV="1">
              <a:off x="2955235" y="3069182"/>
              <a:ext cx="3783691" cy="78720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円/楕円 16"/>
            <p:cNvSpPr/>
            <p:nvPr/>
          </p:nvSpPr>
          <p:spPr>
            <a:xfrm>
              <a:off x="6692348" y="2883681"/>
              <a:ext cx="318052" cy="217328"/>
            </a:xfrm>
            <a:prstGeom prst="ellipse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6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6383" y="1929227"/>
            <a:ext cx="2631233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Switch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5029" y="3037722"/>
            <a:ext cx="2593910" cy="3051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0743" y="268136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Ubuntu (</a:t>
            </a:r>
            <a:r>
              <a:rPr kumimoji="1" lang="ja-JP" altLang="en-US"/>
              <a:t>実機</a:t>
            </a:r>
            <a:r>
              <a:rPr kumimoji="1" lang="en-US" altLang="ja-JP"/>
              <a:t> thinkpad)</a:t>
            </a:r>
            <a:endParaRPr kumimoji="1" lang="ja-JP" altLang="en-US"/>
          </a:p>
        </p:txBody>
      </p:sp>
      <p:cxnSp>
        <p:nvCxnSpPr>
          <p:cNvPr id="9" name="カギ線コネクタ 8"/>
          <p:cNvCxnSpPr>
            <a:stCxn id="21" idx="0"/>
            <a:endCxn id="14" idx="2"/>
          </p:cNvCxnSpPr>
          <p:nvPr/>
        </p:nvCxnSpPr>
        <p:spPr>
          <a:xfrm rot="5400000" flipH="1" flipV="1">
            <a:off x="3087411" y="1553133"/>
            <a:ext cx="739163" cy="223001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279970" y="3361047"/>
            <a:ext cx="12170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javascript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96000" y="3892726"/>
            <a:ext cx="1184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container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9970" y="5181998"/>
            <a:ext cx="1184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container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95158" y="4312412"/>
            <a:ext cx="35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  <a:endParaRPr kumimoji="1" lang="en-US" altLang="ja-JP"/>
          </a:p>
        </p:txBody>
      </p:sp>
      <p:cxnSp>
        <p:nvCxnSpPr>
          <p:cNvPr id="14" name="カギ線コネクタ 13"/>
          <p:cNvCxnSpPr/>
          <p:nvPr/>
        </p:nvCxnSpPr>
        <p:spPr>
          <a:xfrm rot="5400000">
            <a:off x="2056982" y="3260710"/>
            <a:ext cx="507991" cy="62014"/>
          </a:xfrm>
          <a:prstGeom prst="bentConnector4">
            <a:avLst>
              <a:gd name="adj1" fmla="val 31824"/>
              <a:gd name="adj2" fmla="val 46862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 rot="16200000" flipH="1">
            <a:off x="1800847" y="3582239"/>
            <a:ext cx="747040" cy="24326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/>
          <p:nvPr/>
        </p:nvCxnSpPr>
        <p:spPr>
          <a:xfrm rot="16200000" flipH="1">
            <a:off x="1429231" y="4515925"/>
            <a:ext cx="1474242" cy="22723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0968" y="34017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192.168.0.254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1815" y="390134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192.168.0.101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259" y="518199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192.168.0.1xx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7036" y="4292753"/>
            <a:ext cx="35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  <a:endParaRPr kumimoji="1" lang="en-US" altLang="ja-JP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74432" y="1081780"/>
            <a:ext cx="26581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controller (VM Ubuntu)</a:t>
            </a:r>
            <a:endParaRPr kumimoji="1" lang="ja-JP" altLang="en-US"/>
          </a:p>
        </p:txBody>
      </p:sp>
      <p:cxnSp>
        <p:nvCxnSpPr>
          <p:cNvPr id="22" name="カギ線コネクタ 21"/>
          <p:cNvCxnSpPr>
            <a:endCxn id="14" idx="0"/>
          </p:cNvCxnSpPr>
          <p:nvPr/>
        </p:nvCxnSpPr>
        <p:spPr>
          <a:xfrm rot="10800000" flipV="1">
            <a:off x="4572000" y="1266445"/>
            <a:ext cx="802432" cy="66278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39682" y="3032453"/>
            <a:ext cx="6479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user</a:t>
            </a:r>
            <a:endParaRPr kumimoji="1" lang="ja-JP" altLang="en-US"/>
          </a:p>
        </p:txBody>
      </p:sp>
      <p:cxnSp>
        <p:nvCxnSpPr>
          <p:cNvPr id="24" name="カギ線コネクタ 23"/>
          <p:cNvCxnSpPr>
            <a:stCxn id="14" idx="2"/>
          </p:cNvCxnSpPr>
          <p:nvPr/>
        </p:nvCxnSpPr>
        <p:spPr>
          <a:xfrm rot="16200000" flipH="1">
            <a:off x="4700877" y="2169681"/>
            <a:ext cx="733894" cy="99164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6200000">
            <a:off x="6280668" y="2830052"/>
            <a:ext cx="35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  <a:endParaRPr kumimoji="1" lang="en-US" altLang="ja-JP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49648" y="273128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192.168.0.x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441874" y="5641968"/>
            <a:ext cx="8611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zabbix</a:t>
            </a:r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0474" y="564196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192.168.0.2x</a:t>
            </a:r>
            <a:endParaRPr kumimoji="1" lang="ja-JP" altLang="en-US"/>
          </a:p>
        </p:txBody>
      </p:sp>
      <p:cxnSp>
        <p:nvCxnSpPr>
          <p:cNvPr id="35" name="カギ線コネクタ 34"/>
          <p:cNvCxnSpPr/>
          <p:nvPr/>
        </p:nvCxnSpPr>
        <p:spPr>
          <a:xfrm rot="16200000" flipH="1">
            <a:off x="1492525" y="4877285"/>
            <a:ext cx="1509892" cy="38880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コンテナ立ち上げとアクセスまで</a:t>
            </a:r>
            <a:r>
              <a:rPr kumimoji="1"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6383" y="1929227"/>
            <a:ext cx="2631233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Switch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5029" y="3037722"/>
            <a:ext cx="2593910" cy="3051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0743" y="268136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Ubuntu (</a:t>
            </a:r>
            <a:r>
              <a:rPr kumimoji="1" lang="ja-JP" altLang="en-US"/>
              <a:t>実機</a:t>
            </a:r>
            <a:r>
              <a:rPr kumimoji="1" lang="en-US" altLang="ja-JP"/>
              <a:t> thinkpad)</a:t>
            </a:r>
            <a:endParaRPr kumimoji="1" lang="ja-JP" altLang="en-US"/>
          </a:p>
        </p:txBody>
      </p:sp>
      <p:cxnSp>
        <p:nvCxnSpPr>
          <p:cNvPr id="9" name="カギ線コネクタ 8"/>
          <p:cNvCxnSpPr>
            <a:stCxn id="17" idx="0"/>
            <a:endCxn id="10" idx="2"/>
          </p:cNvCxnSpPr>
          <p:nvPr/>
        </p:nvCxnSpPr>
        <p:spPr>
          <a:xfrm rot="5400000" flipH="1" flipV="1">
            <a:off x="3087411" y="1553133"/>
            <a:ext cx="739163" cy="223001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279970" y="3361047"/>
            <a:ext cx="12170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javascript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96000" y="3892726"/>
            <a:ext cx="1184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container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9970" y="5181998"/>
            <a:ext cx="1184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container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95158" y="4312412"/>
            <a:ext cx="35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  <a:endParaRPr kumimoji="1" lang="en-US" altLang="ja-JP"/>
          </a:p>
        </p:txBody>
      </p:sp>
      <p:cxnSp>
        <p:nvCxnSpPr>
          <p:cNvPr id="14" name="カギ線コネクタ 13"/>
          <p:cNvCxnSpPr>
            <a:endCxn id="23" idx="1"/>
          </p:cNvCxnSpPr>
          <p:nvPr/>
        </p:nvCxnSpPr>
        <p:spPr>
          <a:xfrm rot="5400000">
            <a:off x="2056982" y="3260710"/>
            <a:ext cx="507991" cy="62014"/>
          </a:xfrm>
          <a:prstGeom prst="bentConnector4">
            <a:avLst>
              <a:gd name="adj1" fmla="val 31824"/>
              <a:gd name="adj2" fmla="val 46862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24" idx="1"/>
          </p:cNvCxnSpPr>
          <p:nvPr/>
        </p:nvCxnSpPr>
        <p:spPr>
          <a:xfrm rot="16200000" flipH="1">
            <a:off x="1800847" y="3582239"/>
            <a:ext cx="747040" cy="24326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26" idx="1"/>
          </p:cNvCxnSpPr>
          <p:nvPr/>
        </p:nvCxnSpPr>
        <p:spPr>
          <a:xfrm rot="16200000" flipH="1">
            <a:off x="1429231" y="4515925"/>
            <a:ext cx="1474242" cy="22723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0968" y="340178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192.168.0.254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1815" y="390134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192.168.0.101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259" y="518199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192.168.0.1xx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7036" y="4292753"/>
            <a:ext cx="35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  <a:endParaRPr kumimoji="1" lang="en-US" altLang="ja-JP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74432" y="1081780"/>
            <a:ext cx="26581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controller (VM Ubuntu)</a:t>
            </a:r>
            <a:endParaRPr kumimoji="1" lang="ja-JP" altLang="en-US"/>
          </a:p>
        </p:txBody>
      </p:sp>
      <p:cxnSp>
        <p:nvCxnSpPr>
          <p:cNvPr id="22" name="カギ線コネクタ 21"/>
          <p:cNvCxnSpPr>
            <a:endCxn id="10" idx="0"/>
          </p:cNvCxnSpPr>
          <p:nvPr/>
        </p:nvCxnSpPr>
        <p:spPr>
          <a:xfrm rot="10800000" flipV="1">
            <a:off x="4572000" y="1266445"/>
            <a:ext cx="802432" cy="66278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39682" y="3032453"/>
            <a:ext cx="6479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user</a:t>
            </a:r>
            <a:endParaRPr kumimoji="1" lang="ja-JP" altLang="en-US"/>
          </a:p>
        </p:txBody>
      </p:sp>
      <p:cxnSp>
        <p:nvCxnSpPr>
          <p:cNvPr id="24" name="カギ線コネクタ 23"/>
          <p:cNvCxnSpPr>
            <a:stCxn id="10" idx="2"/>
          </p:cNvCxnSpPr>
          <p:nvPr/>
        </p:nvCxnSpPr>
        <p:spPr>
          <a:xfrm rot="16200000" flipH="1">
            <a:off x="4700877" y="2169681"/>
            <a:ext cx="733894" cy="99164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6200000">
            <a:off x="6280668" y="2830052"/>
            <a:ext cx="35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  <a:endParaRPr kumimoji="1" lang="en-US" altLang="ja-JP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49648" y="273128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192.168.0.x</a:t>
            </a:r>
            <a:endParaRPr kumimoji="1" lang="ja-JP" altLang="en-US"/>
          </a:p>
        </p:txBody>
      </p:sp>
      <p:cxnSp>
        <p:nvCxnSpPr>
          <p:cNvPr id="27" name="カギ線コネクタ 26"/>
          <p:cNvCxnSpPr>
            <a:endCxn id="23" idx="1"/>
          </p:cNvCxnSpPr>
          <p:nvPr/>
        </p:nvCxnSpPr>
        <p:spPr>
          <a:xfrm rot="16200000" flipH="1" flipV="1">
            <a:off x="3665180" y="1647243"/>
            <a:ext cx="513260" cy="3283679"/>
          </a:xfrm>
          <a:prstGeom prst="bentConnector4">
            <a:avLst>
              <a:gd name="adj1" fmla="val -84533"/>
              <a:gd name="adj2" fmla="val 1069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403224" y="3617643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  <a:r>
              <a:rPr kumimoji="1" lang="ja-JP" altLang="en-US" dirty="0"/>
              <a:t>ブラウザからポート</a:t>
            </a:r>
            <a:r>
              <a:rPr kumimoji="1" lang="en-US" altLang="ja-JP" dirty="0"/>
              <a:t>:8124</a:t>
            </a:r>
            <a:r>
              <a:rPr kumimoji="1" lang="ja-JP" altLang="en-US" dirty="0"/>
              <a:t>にアクセス</a:t>
            </a: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1" b="79060"/>
          <a:stretch/>
        </p:blipFill>
        <p:spPr>
          <a:xfrm>
            <a:off x="6022851" y="2834992"/>
            <a:ext cx="2927597" cy="766256"/>
          </a:xfrm>
          <a:prstGeom prst="rect">
            <a:avLst/>
          </a:prstGeom>
        </p:spPr>
      </p:pic>
      <p:cxnSp>
        <p:nvCxnSpPr>
          <p:cNvPr id="30" name="カギ線コネクタ 29"/>
          <p:cNvCxnSpPr>
            <a:stCxn id="23" idx="1"/>
          </p:cNvCxnSpPr>
          <p:nvPr/>
        </p:nvCxnSpPr>
        <p:spPr>
          <a:xfrm rot="10800000" flipH="1">
            <a:off x="2279969" y="3032453"/>
            <a:ext cx="3283679" cy="513260"/>
          </a:xfrm>
          <a:prstGeom prst="bentConnector4">
            <a:avLst>
              <a:gd name="adj1" fmla="val -5825"/>
              <a:gd name="adj2" fmla="val 1754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403224" y="42105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②</a:t>
            </a:r>
            <a:r>
              <a:rPr kumimoji="1" lang="ja-JP" altLang="en-US" dirty="0"/>
              <a:t>コンテナが新たに作成され，</a:t>
            </a:r>
            <a:endParaRPr kumimoji="1" lang="en-US" altLang="ja-JP" dirty="0"/>
          </a:p>
          <a:p>
            <a:r>
              <a:rPr kumimoji="1" lang="ja-JP" altLang="en-US" dirty="0" smtClean="0"/>
              <a:t>その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IP </a:t>
            </a:r>
            <a:r>
              <a:rPr kumimoji="1" lang="ja-JP" altLang="en-US" dirty="0" smtClean="0"/>
              <a:t>アドレス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表示される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403224" y="500909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③作成されたコンテナの</a:t>
            </a:r>
            <a:r>
              <a:rPr kumimoji="1" lang="en-US" altLang="ja-JP" dirty="0"/>
              <a:t>80</a:t>
            </a:r>
            <a:r>
              <a:rPr kumimoji="1" lang="ja-JP" altLang="en-US" dirty="0"/>
              <a:t>番ポートに</a:t>
            </a:r>
            <a:endParaRPr kumimoji="1" lang="en-US" altLang="ja-JP" dirty="0"/>
          </a:p>
          <a:p>
            <a:r>
              <a:rPr kumimoji="1" lang="ja-JP" altLang="en-US" dirty="0"/>
              <a:t>アクセスするとサーバの中身が</a:t>
            </a:r>
            <a:r>
              <a:rPr kumimoji="1" lang="ja-JP" altLang="en-US" dirty="0" smtClean="0"/>
              <a:t>表示される</a:t>
            </a:r>
            <a:endParaRPr kumimoji="1" lang="en-US" altLang="ja-JP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441874" y="5641968"/>
            <a:ext cx="8611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zabbix</a:t>
            </a:r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0474" y="564196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192.168.0.2x</a:t>
            </a:r>
            <a:endParaRPr kumimoji="1" lang="ja-JP" altLang="en-US"/>
          </a:p>
        </p:txBody>
      </p:sp>
      <p:cxnSp>
        <p:nvCxnSpPr>
          <p:cNvPr id="35" name="カギ線コネクタ 34"/>
          <p:cNvCxnSpPr/>
          <p:nvPr/>
        </p:nvCxnSpPr>
        <p:spPr>
          <a:xfrm rot="16200000" flipH="1">
            <a:off x="1492525" y="4877285"/>
            <a:ext cx="1509892" cy="38880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</a:t>
            </a:r>
            <a:r>
              <a:rPr lang="ja-JP" altLang="en-US" dirty="0" smtClean="0"/>
              <a:t>におけるデモ</a:t>
            </a:r>
            <a:r>
              <a:rPr kumimoji="1"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ユーザ側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コンテナ</a:t>
            </a:r>
            <a:r>
              <a:rPr lang="ja-JP" altLang="en-US" dirty="0"/>
              <a:t>の</a:t>
            </a:r>
            <a:r>
              <a:rPr lang="ja-JP" altLang="en-US" dirty="0" smtClean="0"/>
              <a:t>立ち上げ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ブラウザ</a:t>
            </a:r>
            <a:r>
              <a:rPr lang="ja-JP" altLang="en-US" dirty="0"/>
              <a:t>からポート</a:t>
            </a:r>
            <a:r>
              <a:rPr lang="en-US" altLang="ja-JP" dirty="0"/>
              <a:t>:8124</a:t>
            </a:r>
            <a:r>
              <a:rPr lang="ja-JP" altLang="en-US" dirty="0"/>
              <a:t>に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コンテナへのアクセス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ブラウザを利用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サービスの享受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実行</a:t>
            </a:r>
            <a:r>
              <a:rPr kumimoji="1" lang="ja-JP" altLang="en-US" dirty="0" smtClean="0"/>
              <a:t>ファイルをコンテナ上で実行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連続したコンテナの立ち上げ要求による独自ネットワーク機能の動作（当初の予定とずれた）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サーバがコンテナ</a:t>
            </a:r>
            <a:r>
              <a:rPr lang="ja-JP" altLang="en-US" dirty="0"/>
              <a:t>作成の際に最後のアクセス</a:t>
            </a:r>
            <a:r>
              <a:rPr lang="ja-JP" altLang="en-US" dirty="0" smtClean="0"/>
              <a:t>から一定時間経過していない </a:t>
            </a:r>
            <a:r>
              <a:rPr lang="en-US" altLang="ja-JP" dirty="0" smtClean="0"/>
              <a:t>IP </a:t>
            </a:r>
            <a:r>
              <a:rPr lang="ja-JP" altLang="en-US" dirty="0"/>
              <a:t>を監視しておき，ポート </a:t>
            </a:r>
            <a:r>
              <a:rPr lang="en-US" altLang="ja-JP" dirty="0"/>
              <a:t>8124 </a:t>
            </a:r>
            <a:r>
              <a:rPr lang="ja-JP" altLang="en-US" dirty="0"/>
              <a:t>へのアクセスを</a:t>
            </a:r>
            <a:r>
              <a:rPr lang="ja-JP" altLang="en-US" dirty="0" smtClean="0"/>
              <a:t>拒否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見かけは変わらないが，機能としては本来実装したいものに到達せず</a:t>
            </a:r>
            <a:endParaRPr kumimoji="1" lang="en-US" altLang="ja-JP" dirty="0" smtClean="0"/>
          </a:p>
          <a:p>
            <a:pPr lvl="3"/>
            <a:r>
              <a:rPr kumimoji="1" lang="ja-JP" altLang="en-US" dirty="0" smtClean="0"/>
              <a:t>実装までの時間が足らず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trema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の改造ができなかった</a:t>
            </a:r>
            <a:endParaRPr lang="en-US" altLang="ja-JP" dirty="0"/>
          </a:p>
          <a:p>
            <a:r>
              <a:rPr kumimoji="1" lang="ja-JP" altLang="en-US" dirty="0" smtClean="0"/>
              <a:t>管理者側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サーバとコンテナの状態の監視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Web </a:t>
            </a:r>
            <a:r>
              <a:rPr lang="ja-JP" altLang="en-US" dirty="0" smtClean="0"/>
              <a:t>インターフェースの利用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に対して計算機</a:t>
            </a:r>
            <a:r>
              <a:rPr lang="ja-JP" altLang="en-US" dirty="0" smtClean="0"/>
              <a:t>資源を提供する</a:t>
            </a:r>
            <a:r>
              <a:rPr lang="en-US" altLang="ja-JP" dirty="0" smtClean="0"/>
              <a:t> IaaS </a:t>
            </a:r>
            <a:r>
              <a:rPr lang="ja-JP" altLang="en-US" dirty="0" smtClean="0"/>
              <a:t>を開発</a:t>
            </a:r>
            <a:endParaRPr lang="en-US" altLang="ja-JP" dirty="0" smtClean="0"/>
          </a:p>
          <a:p>
            <a:pPr lvl="4"/>
            <a:endParaRPr lang="en-US" altLang="ja-JP" dirty="0"/>
          </a:p>
          <a:p>
            <a:r>
              <a:rPr lang="ja-JP" altLang="en-US" dirty="0" smtClean="0"/>
              <a:t>サービスやサーバ監視においては，限られた時間で実装できそうなものに方針を変更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コンテナに対して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ではなく，</a:t>
            </a:r>
            <a:r>
              <a:rPr lang="en-US" altLang="ja-JP" dirty="0" smtClean="0"/>
              <a:t>web </a:t>
            </a:r>
            <a:r>
              <a:rPr lang="ja-JP" altLang="en-US" dirty="0" smtClean="0"/>
              <a:t>サーバを立ててアクセス</a:t>
            </a:r>
            <a:endParaRPr lang="en-US" altLang="ja-JP" dirty="0" smtClean="0"/>
          </a:p>
          <a:p>
            <a:pPr lvl="1"/>
            <a:r>
              <a:rPr lang="en-US" altLang="ja-JP" dirty="0" err="1"/>
              <a:t>Zabbix</a:t>
            </a:r>
            <a:r>
              <a:rPr lang="en-US" altLang="ja-JP" dirty="0"/>
              <a:t> Docker </a:t>
            </a:r>
            <a:r>
              <a:rPr lang="en-US" altLang="ja-JP" dirty="0" smtClean="0"/>
              <a:t>Monitoring </a:t>
            </a:r>
            <a:r>
              <a:rPr lang="ja-JP" altLang="en-US" dirty="0" smtClean="0"/>
              <a:t>の利用による高性能な監視</a:t>
            </a:r>
            <a:endParaRPr lang="en-US" altLang="ja-JP" dirty="0"/>
          </a:p>
          <a:p>
            <a:pPr lvl="4"/>
            <a:endParaRPr lang="en-US" altLang="ja-JP" dirty="0" smtClean="0"/>
          </a:p>
          <a:p>
            <a:r>
              <a:rPr lang="ja-JP" altLang="en-US" dirty="0" smtClean="0"/>
              <a:t>現状の問題点に対する独自機能の実装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サーバに対する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DoS</a:t>
            </a:r>
            <a:r>
              <a:rPr lang="en-US" altLang="ja-JP" dirty="0" smtClean="0"/>
              <a:t> </a:t>
            </a:r>
            <a:r>
              <a:rPr lang="ja-JP" altLang="en-US" dirty="0" smtClean="0"/>
              <a:t>攻撃のシャットアウト</a:t>
            </a:r>
            <a:endParaRPr lang="en-US" altLang="ja-JP" dirty="0"/>
          </a:p>
          <a:p>
            <a:pPr lvl="4"/>
            <a:endParaRPr lang="en-US" altLang="ja-JP" dirty="0" smtClean="0"/>
          </a:p>
          <a:p>
            <a:r>
              <a:rPr lang="ja-JP" altLang="en-US" dirty="0" smtClean="0"/>
              <a:t>今後できそうな拡張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trema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の改造による統計情報の取得に基づいた操作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課金したユーザのみが通信できるようにする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現在は課金したユーザのみがネットワークに参加している前提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課金量に応じたコンテナ数の制限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課題：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Mini </a:t>
            </a:r>
            <a:r>
              <a:rPr lang="en-US" altLang="ja-JP" dirty="0"/>
              <a:t>IaaS </a:t>
            </a:r>
            <a:r>
              <a:rPr lang="ja-JP" altLang="en-US" dirty="0"/>
              <a:t>の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r>
              <a:rPr lang="ja-JP" altLang="en-US" dirty="0" smtClean="0"/>
              <a:t>サービスの必要性：</a:t>
            </a:r>
            <a:endParaRPr lang="en-US" altLang="ja-JP" dirty="0"/>
          </a:p>
          <a:p>
            <a:pPr lvl="1"/>
            <a:r>
              <a:rPr lang="ja-JP" altLang="en-US" dirty="0" smtClean="0"/>
              <a:t>近年，コンピュータ</a:t>
            </a:r>
            <a:r>
              <a:rPr lang="ja-JP" altLang="en-US" dirty="0"/>
              <a:t>の処理</a:t>
            </a:r>
            <a:r>
              <a:rPr lang="ja-JP" altLang="en-US" dirty="0" smtClean="0"/>
              <a:t>能力の向上に伴いディープラーニングのような機械学習の手法が発達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個人利用の需要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市場予測への活用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作物仕分け等の作業負担の軽減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ja-JP" altLang="en-US" dirty="0" smtClean="0"/>
              <a:t>個人の持つ</a:t>
            </a:r>
            <a:r>
              <a:rPr lang="en-US" altLang="ja-JP" dirty="0" smtClean="0"/>
              <a:t> PC </a:t>
            </a:r>
            <a:r>
              <a:rPr lang="ja-JP" altLang="en-US" dirty="0" smtClean="0"/>
              <a:t>のレベルでは未だ計算機資源が不足することが多い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pPr lvl="1"/>
            <a:r>
              <a:rPr lang="en-US" altLang="ja-JP" dirty="0" err="1" smtClean="0"/>
              <a:t>DoS</a:t>
            </a:r>
            <a:r>
              <a:rPr lang="en-US" altLang="ja-JP" dirty="0" smtClean="0"/>
              <a:t> </a:t>
            </a:r>
            <a:r>
              <a:rPr lang="ja-JP" altLang="en-US" dirty="0" smtClean="0"/>
              <a:t>攻撃などの悪意のあるユーザの存在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サーバ管理者は安全に運用を行いたい</a:t>
            </a:r>
            <a:endParaRPr lang="en-US" altLang="ja-JP" dirty="0" smtClean="0"/>
          </a:p>
          <a:p>
            <a:endParaRPr lang="en-US" altLang="ja-JP" dirty="0"/>
          </a:p>
          <a:p>
            <a:pPr lvl="2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25995" y="5689424"/>
            <a:ext cx="7292009" cy="699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ja-JP" altLang="en-US" sz="2400" dirty="0" smtClean="0"/>
              <a:t>安全に運用し計算機資源を提供可能な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IaaS 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開発</a:t>
            </a:r>
            <a:endParaRPr lang="en-US" altLang="ja-JP" sz="2400" dirty="0"/>
          </a:p>
        </p:txBody>
      </p:sp>
      <p:sp>
        <p:nvSpPr>
          <p:cNvPr id="7" name="下矢印 6"/>
          <p:cNvSpPr/>
          <p:nvPr/>
        </p:nvSpPr>
        <p:spPr>
          <a:xfrm>
            <a:off x="4108174" y="5029265"/>
            <a:ext cx="927652" cy="5565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7" y="2741903"/>
            <a:ext cx="1159131" cy="11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</a:t>
            </a:r>
            <a:endParaRPr lang="en-US" altLang="ja-JP" dirty="0"/>
          </a:p>
          <a:p>
            <a:pPr lvl="1"/>
            <a:r>
              <a:rPr lang="ja-JP" altLang="en-US" dirty="0" smtClean="0"/>
              <a:t>前提：ユーザは課金した上でネットワーク</a:t>
            </a:r>
            <a:r>
              <a:rPr lang="ja-JP" altLang="en-US" dirty="0"/>
              <a:t>に</a:t>
            </a:r>
            <a:r>
              <a:rPr lang="ja-JP" altLang="en-US" dirty="0" smtClean="0"/>
              <a:t>参加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ユーザは計算機資源を必要とする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IaaS </a:t>
            </a:r>
            <a:r>
              <a:rPr lang="ja-JP" altLang="en-US" dirty="0" smtClean="0"/>
              <a:t>により安全かつ手軽にサービスを享受</a:t>
            </a:r>
            <a:endParaRPr lang="en-US" altLang="ja-JP" dirty="0"/>
          </a:p>
          <a:p>
            <a:pPr marL="1714500" lvl="3" indent="-342900">
              <a:buFont typeface="+mj-lt"/>
              <a:buAutoNum type="arabicPeriod"/>
            </a:pPr>
            <a:r>
              <a:rPr lang="ja-JP" altLang="en-US" dirty="0" smtClean="0"/>
              <a:t>ユーザが</a:t>
            </a:r>
            <a:r>
              <a:rPr lang="en-US" altLang="ja-JP" dirty="0" smtClean="0"/>
              <a:t> CLI </a:t>
            </a:r>
            <a:r>
              <a:rPr lang="ja-JP" altLang="en-US" dirty="0" smtClean="0"/>
              <a:t>によりサーバにアクセスし</a:t>
            </a:r>
            <a:r>
              <a:rPr lang="en-US" altLang="ja-JP" dirty="0" smtClean="0"/>
              <a:t> </a:t>
            </a:r>
            <a:r>
              <a:rPr lang="en-US" altLang="ja-JP" dirty="0"/>
              <a:t>Docker </a:t>
            </a:r>
            <a:r>
              <a:rPr lang="ja-JP" altLang="en-US" dirty="0" smtClean="0"/>
              <a:t>コンテナを起動</a:t>
            </a:r>
            <a:endParaRPr lang="en-US" altLang="ja-JP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 smtClean="0"/>
              <a:t>Docker </a:t>
            </a:r>
            <a:r>
              <a:rPr lang="ja-JP" altLang="en-US" dirty="0" smtClean="0"/>
              <a:t>コンテナ上からサービスを享受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サーバ管理者（計算機資源の提供者）</a:t>
            </a:r>
            <a:endParaRPr lang="en-US" altLang="ja-JP" dirty="0"/>
          </a:p>
          <a:p>
            <a:pPr lvl="1"/>
            <a:r>
              <a:rPr lang="ja-JP" altLang="en-US" dirty="0" smtClean="0"/>
              <a:t>円滑な運用のためサービス利用状況とサーバの稼動状態を確認したい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 </a:t>
            </a:r>
            <a:r>
              <a:rPr lang="ja-JP" altLang="en-US" dirty="0"/>
              <a:t>インターフェースに</a:t>
            </a:r>
            <a:r>
              <a:rPr lang="ja-JP" altLang="en-US" dirty="0" smtClean="0"/>
              <a:t>よりサーバを監視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サービスの利用率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サーバにおける障害の検知</a:t>
            </a:r>
            <a:endParaRPr lang="en-US" altLang="ja-JP" dirty="0"/>
          </a:p>
          <a:p>
            <a:pPr lvl="2"/>
            <a:r>
              <a:rPr lang="ja-JP" altLang="en-US" dirty="0" smtClean="0"/>
              <a:t>安全なネットワーク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3"/>
            <a:r>
              <a:rPr lang="ja-JP" altLang="en-US" dirty="0" smtClean="0"/>
              <a:t>独自</a:t>
            </a:r>
            <a:r>
              <a:rPr lang="ja-JP" altLang="en-US" dirty="0"/>
              <a:t>のネットワーク機能の動作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pic>
        <p:nvPicPr>
          <p:cNvPr id="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47" y="1608287"/>
            <a:ext cx="495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059" y="1608287"/>
            <a:ext cx="511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7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38" y="4701284"/>
            <a:ext cx="8318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四角形吹き出し 15"/>
          <p:cNvSpPr/>
          <p:nvPr/>
        </p:nvSpPr>
        <p:spPr>
          <a:xfrm>
            <a:off x="6530483" y="2830437"/>
            <a:ext cx="2522622" cy="742122"/>
          </a:xfrm>
          <a:prstGeom prst="wedgeRectCallout">
            <a:avLst>
              <a:gd name="adj1" fmla="val 14200"/>
              <a:gd name="adj2" fmla="val -839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安全かつ手軽に計算機資源が欲しい！</a:t>
            </a:r>
            <a:endParaRPr kumimoji="1" lang="ja-JP" altLang="en-US" dirty="0"/>
          </a:p>
        </p:txBody>
      </p:sp>
      <p:sp>
        <p:nvSpPr>
          <p:cNvPr id="19" name="四角形吹き出し 18"/>
          <p:cNvSpPr/>
          <p:nvPr/>
        </p:nvSpPr>
        <p:spPr>
          <a:xfrm>
            <a:off x="5380383" y="5280721"/>
            <a:ext cx="2149439" cy="742122"/>
          </a:xfrm>
          <a:prstGeom prst="wedgeRectCallout">
            <a:avLst>
              <a:gd name="adj1" fmla="val 59764"/>
              <a:gd name="adj2" fmla="val -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利用率</a:t>
            </a:r>
            <a:r>
              <a:rPr kumimoji="1" lang="ja-JP" altLang="en-US" smtClean="0"/>
              <a:t>やサーバの稼動状態はどうか</a:t>
            </a:r>
            <a:endParaRPr kumimoji="1"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64763" y="5796205"/>
            <a:ext cx="159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サーバ管理者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53310" y="1215204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7" descr="EndUserLe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04" y="2103857"/>
            <a:ext cx="8318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7661274" y="3248865"/>
            <a:ext cx="159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サーバ管理者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サービスの概要図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C26-B3CF-D545-B691-DE634246304A}" type="datetime1">
              <a:rPr lang="ja-JP" altLang="en-US" smtClean="0"/>
              <a:t>2017/2/6</a:t>
            </a:fld>
            <a:endParaRPr lang="en-US" dirty="0"/>
          </a:p>
        </p:txBody>
      </p:sp>
      <p:pic>
        <p:nvPicPr>
          <p:cNvPr id="8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45" y="4690178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45" y="6051591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378229" y="3307677"/>
            <a:ext cx="4638261" cy="24455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69" y="4366960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19" y="3864299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86" y="4794159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43" y="3351497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コネクタ 14"/>
          <p:cNvCxnSpPr>
            <a:stCxn id="46" idx="1"/>
            <a:endCxn id="13" idx="0"/>
          </p:cNvCxnSpPr>
          <p:nvPr/>
        </p:nvCxnSpPr>
        <p:spPr>
          <a:xfrm flipH="1">
            <a:off x="3045674" y="1915795"/>
            <a:ext cx="1052831" cy="1435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3"/>
            <a:endCxn id="12" idx="1"/>
          </p:cNvCxnSpPr>
          <p:nvPr/>
        </p:nvCxnSpPr>
        <p:spPr>
          <a:xfrm>
            <a:off x="2581831" y="4633660"/>
            <a:ext cx="952155" cy="42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3" idx="3"/>
            <a:endCxn id="11" idx="1"/>
          </p:cNvCxnSpPr>
          <p:nvPr/>
        </p:nvCxnSpPr>
        <p:spPr>
          <a:xfrm>
            <a:off x="3498905" y="3618197"/>
            <a:ext cx="1214214" cy="512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1" idx="3"/>
            <a:endCxn id="8" idx="1"/>
          </p:cNvCxnSpPr>
          <p:nvPr/>
        </p:nvCxnSpPr>
        <p:spPr>
          <a:xfrm>
            <a:off x="5619581" y="4130999"/>
            <a:ext cx="812764" cy="929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2" idx="0"/>
            <a:endCxn id="11" idx="2"/>
          </p:cNvCxnSpPr>
          <p:nvPr/>
        </p:nvCxnSpPr>
        <p:spPr>
          <a:xfrm flipV="1">
            <a:off x="3987217" y="4397699"/>
            <a:ext cx="1179133" cy="396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0" idx="0"/>
            <a:endCxn id="13" idx="1"/>
          </p:cNvCxnSpPr>
          <p:nvPr/>
        </p:nvCxnSpPr>
        <p:spPr>
          <a:xfrm flipV="1">
            <a:off x="2128600" y="3618197"/>
            <a:ext cx="463843" cy="74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2" idx="2"/>
            <a:endCxn id="9" idx="1"/>
          </p:cNvCxnSpPr>
          <p:nvPr/>
        </p:nvCxnSpPr>
        <p:spPr>
          <a:xfrm>
            <a:off x="3987217" y="5327559"/>
            <a:ext cx="1530728" cy="109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吹き出し 34"/>
          <p:cNvSpPr/>
          <p:nvPr/>
        </p:nvSpPr>
        <p:spPr>
          <a:xfrm>
            <a:off x="5101858" y="1137673"/>
            <a:ext cx="3120705" cy="2078055"/>
          </a:xfrm>
          <a:prstGeom prst="wedgeRoundRectCallout">
            <a:avLst>
              <a:gd name="adj1" fmla="val -56616"/>
              <a:gd name="adj2" fmla="val -34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コンテンツ プレースホルダー 36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47" y="1235073"/>
            <a:ext cx="2275421" cy="1884143"/>
          </a:xfrm>
        </p:spPr>
      </p:pic>
      <p:sp>
        <p:nvSpPr>
          <p:cNvPr id="43" name="正方形/長方形 42"/>
          <p:cNvSpPr/>
          <p:nvPr/>
        </p:nvSpPr>
        <p:spPr>
          <a:xfrm>
            <a:off x="5510511" y="1243621"/>
            <a:ext cx="1343946" cy="933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6901992" y="1243621"/>
            <a:ext cx="1189060" cy="9119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42" descr="File Server_Updated20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05" y="1387951"/>
            <a:ext cx="79375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フリーフォーム 46"/>
          <p:cNvSpPr/>
          <p:nvPr/>
        </p:nvSpPr>
        <p:spPr>
          <a:xfrm>
            <a:off x="2281862" y="1633389"/>
            <a:ext cx="3236084" cy="4740907"/>
          </a:xfrm>
          <a:custGeom>
            <a:avLst/>
            <a:gdLst>
              <a:gd name="connsiteX0" fmla="*/ 3376821 w 3376821"/>
              <a:gd name="connsiteY0" fmla="*/ 5247861 h 5247861"/>
              <a:gd name="connsiteX1" fmla="*/ 1799812 w 3376821"/>
              <a:gd name="connsiteY1" fmla="*/ 4068417 h 5247861"/>
              <a:gd name="connsiteX2" fmla="*/ 1707047 w 3376821"/>
              <a:gd name="connsiteY2" fmla="*/ 4041913 h 5247861"/>
              <a:gd name="connsiteX3" fmla="*/ 50525 w 3376821"/>
              <a:gd name="connsiteY3" fmla="*/ 3352800 h 5247861"/>
              <a:gd name="connsiteX4" fmla="*/ 434838 w 3376821"/>
              <a:gd name="connsiteY4" fmla="*/ 2186608 h 5247861"/>
              <a:gd name="connsiteX5" fmla="*/ 514351 w 3376821"/>
              <a:gd name="connsiteY5" fmla="*/ 1510748 h 5247861"/>
              <a:gd name="connsiteX6" fmla="*/ 1998595 w 3376821"/>
              <a:gd name="connsiteY6" fmla="*/ 397565 h 5247861"/>
              <a:gd name="connsiteX7" fmla="*/ 3270803 w 3376821"/>
              <a:gd name="connsiteY7" fmla="*/ 0 h 524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6821" h="5247861">
                <a:moveTo>
                  <a:pt x="3376821" y="5247861"/>
                </a:moveTo>
                <a:lnTo>
                  <a:pt x="1799812" y="4068417"/>
                </a:lnTo>
                <a:cubicBezTo>
                  <a:pt x="1521516" y="3867426"/>
                  <a:pt x="1707047" y="4041913"/>
                  <a:pt x="1707047" y="4041913"/>
                </a:cubicBezTo>
                <a:cubicBezTo>
                  <a:pt x="1415499" y="3922644"/>
                  <a:pt x="262560" y="3662018"/>
                  <a:pt x="50525" y="3352800"/>
                </a:cubicBezTo>
                <a:cubicBezTo>
                  <a:pt x="-161510" y="3043582"/>
                  <a:pt x="357534" y="2493617"/>
                  <a:pt x="434838" y="2186608"/>
                </a:cubicBezTo>
                <a:cubicBezTo>
                  <a:pt x="512142" y="1879599"/>
                  <a:pt x="253725" y="1808922"/>
                  <a:pt x="514351" y="1510748"/>
                </a:cubicBezTo>
                <a:cubicBezTo>
                  <a:pt x="774977" y="1212574"/>
                  <a:pt x="1539186" y="649356"/>
                  <a:pt x="1998595" y="397565"/>
                </a:cubicBezTo>
                <a:cubicBezTo>
                  <a:pt x="2458004" y="145774"/>
                  <a:pt x="3270803" y="0"/>
                  <a:pt x="327080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/>
          <p:cNvSpPr/>
          <p:nvPr/>
        </p:nvSpPr>
        <p:spPr>
          <a:xfrm>
            <a:off x="2883546" y="1947131"/>
            <a:ext cx="4126854" cy="2969426"/>
          </a:xfrm>
          <a:custGeom>
            <a:avLst/>
            <a:gdLst>
              <a:gd name="connsiteX0" fmla="*/ 3623275 w 4073849"/>
              <a:gd name="connsiteY0" fmla="*/ 3533447 h 3533447"/>
              <a:gd name="connsiteX1" fmla="*/ 2695623 w 4073849"/>
              <a:gd name="connsiteY1" fmla="*/ 2566038 h 3533447"/>
              <a:gd name="connsiteX2" fmla="*/ 442753 w 4073849"/>
              <a:gd name="connsiteY2" fmla="*/ 2102212 h 3533447"/>
              <a:gd name="connsiteX3" fmla="*/ 164457 w 4073849"/>
              <a:gd name="connsiteY3" fmla="*/ 1267325 h 3533447"/>
              <a:gd name="connsiteX4" fmla="*/ 2364318 w 4073849"/>
              <a:gd name="connsiteY4" fmla="*/ 140890 h 3533447"/>
              <a:gd name="connsiteX5" fmla="*/ 4073849 w 4073849"/>
              <a:gd name="connsiteY5" fmla="*/ 8368 h 353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3849" h="3533447">
                <a:moveTo>
                  <a:pt x="3623275" y="3533447"/>
                </a:moveTo>
                <a:cubicBezTo>
                  <a:pt x="3424492" y="3169012"/>
                  <a:pt x="3225710" y="2804577"/>
                  <a:pt x="2695623" y="2566038"/>
                </a:cubicBezTo>
                <a:cubicBezTo>
                  <a:pt x="2165536" y="2327499"/>
                  <a:pt x="864614" y="2318664"/>
                  <a:pt x="442753" y="2102212"/>
                </a:cubicBezTo>
                <a:cubicBezTo>
                  <a:pt x="20892" y="1885760"/>
                  <a:pt x="-155804" y="1594212"/>
                  <a:pt x="164457" y="1267325"/>
                </a:cubicBezTo>
                <a:cubicBezTo>
                  <a:pt x="484718" y="940438"/>
                  <a:pt x="1712753" y="350716"/>
                  <a:pt x="2364318" y="140890"/>
                </a:cubicBezTo>
                <a:cubicBezTo>
                  <a:pt x="3015883" y="-68936"/>
                  <a:pt x="3784510" y="21620"/>
                  <a:pt x="4073849" y="8368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482630" y="6060781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3973965" y="887788"/>
            <a:ext cx="1127893" cy="5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Docker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985690" y="1663305"/>
            <a:ext cx="10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89692" y="5079535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31" name="Picture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87" y="5511629"/>
            <a:ext cx="511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71" y="4208306"/>
            <a:ext cx="495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サービスの実装イメージ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C26-B3CF-D545-B691-DE634246304A}" type="datetime1">
              <a:rPr lang="ja-JP" altLang="en-US" smtClean="0"/>
              <a:t>2017/2/6</a:t>
            </a:fld>
            <a:endParaRPr lang="en-US" dirty="0"/>
          </a:p>
        </p:txBody>
      </p:sp>
      <p:pic>
        <p:nvPicPr>
          <p:cNvPr id="8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45" y="4690178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45" y="6051591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378229" y="3307677"/>
            <a:ext cx="4638261" cy="24455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69" y="4366960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19" y="3864299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86" y="4794159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43" y="3351497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コネクタ 14"/>
          <p:cNvCxnSpPr>
            <a:stCxn id="46" idx="1"/>
            <a:endCxn id="13" idx="0"/>
          </p:cNvCxnSpPr>
          <p:nvPr/>
        </p:nvCxnSpPr>
        <p:spPr>
          <a:xfrm flipH="1">
            <a:off x="3045674" y="1915795"/>
            <a:ext cx="1052831" cy="1435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3"/>
            <a:endCxn id="12" idx="1"/>
          </p:cNvCxnSpPr>
          <p:nvPr/>
        </p:nvCxnSpPr>
        <p:spPr>
          <a:xfrm>
            <a:off x="2581831" y="4633660"/>
            <a:ext cx="952155" cy="42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3" idx="3"/>
            <a:endCxn id="11" idx="1"/>
          </p:cNvCxnSpPr>
          <p:nvPr/>
        </p:nvCxnSpPr>
        <p:spPr>
          <a:xfrm>
            <a:off x="3498905" y="3618197"/>
            <a:ext cx="1214214" cy="512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1" idx="3"/>
            <a:endCxn id="8" idx="1"/>
          </p:cNvCxnSpPr>
          <p:nvPr/>
        </p:nvCxnSpPr>
        <p:spPr>
          <a:xfrm>
            <a:off x="5619581" y="4130999"/>
            <a:ext cx="812764" cy="929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2" idx="0"/>
            <a:endCxn id="11" idx="2"/>
          </p:cNvCxnSpPr>
          <p:nvPr/>
        </p:nvCxnSpPr>
        <p:spPr>
          <a:xfrm flipV="1">
            <a:off x="3987217" y="4397699"/>
            <a:ext cx="1179133" cy="396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0" idx="0"/>
            <a:endCxn id="13" idx="1"/>
          </p:cNvCxnSpPr>
          <p:nvPr/>
        </p:nvCxnSpPr>
        <p:spPr>
          <a:xfrm flipV="1">
            <a:off x="2128600" y="3618197"/>
            <a:ext cx="463843" cy="74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2" idx="2"/>
            <a:endCxn id="9" idx="1"/>
          </p:cNvCxnSpPr>
          <p:nvPr/>
        </p:nvCxnSpPr>
        <p:spPr>
          <a:xfrm>
            <a:off x="3987217" y="5327559"/>
            <a:ext cx="1530728" cy="109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2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05" y="1387951"/>
            <a:ext cx="79375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7289692" y="5079535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482630" y="6060781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3973965" y="887788"/>
            <a:ext cx="1127893" cy="5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Docker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985690" y="1663305"/>
            <a:ext cx="10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</a:t>
            </a:r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324099" y="2441556"/>
            <a:ext cx="1717846" cy="47800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コントローラ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flipH="1">
            <a:off x="4797047" y="2919560"/>
            <a:ext cx="1385975" cy="481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8" idx="0"/>
          </p:cNvCxnSpPr>
          <p:nvPr/>
        </p:nvCxnSpPr>
        <p:spPr>
          <a:xfrm>
            <a:off x="6183022" y="2919560"/>
            <a:ext cx="706523" cy="1770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242488" y="1299187"/>
            <a:ext cx="2547795" cy="47800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</a:t>
            </a:r>
            <a:r>
              <a:rPr kumimoji="1" lang="ja-JP" altLang="en-US" dirty="0" smtClean="0"/>
              <a:t>インターフェース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54" idx="3"/>
            <a:endCxn id="36" idx="1"/>
          </p:cNvCxnSpPr>
          <p:nvPr/>
        </p:nvCxnSpPr>
        <p:spPr>
          <a:xfrm>
            <a:off x="5101858" y="1137870"/>
            <a:ext cx="1140630" cy="40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6" idx="2"/>
            <a:endCxn id="44" idx="1"/>
          </p:cNvCxnSpPr>
          <p:nvPr/>
        </p:nvCxnSpPr>
        <p:spPr>
          <a:xfrm>
            <a:off x="7516386" y="1777191"/>
            <a:ext cx="682018" cy="90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8" name="フリーフォーム 667"/>
          <p:cNvSpPr/>
          <p:nvPr/>
        </p:nvSpPr>
        <p:spPr>
          <a:xfrm>
            <a:off x="2117910" y="1828800"/>
            <a:ext cx="3341986" cy="4678017"/>
          </a:xfrm>
          <a:custGeom>
            <a:avLst/>
            <a:gdLst>
              <a:gd name="connsiteX0" fmla="*/ 3341986 w 3341986"/>
              <a:gd name="connsiteY0" fmla="*/ 4678017 h 4678017"/>
              <a:gd name="connsiteX1" fmla="*/ 1725220 w 3341986"/>
              <a:gd name="connsiteY1" fmla="*/ 3591339 h 4678017"/>
              <a:gd name="connsiteX2" fmla="*/ 95203 w 3341986"/>
              <a:gd name="connsiteY2" fmla="*/ 3074504 h 4678017"/>
              <a:gd name="connsiteX3" fmla="*/ 373499 w 3341986"/>
              <a:gd name="connsiteY3" fmla="*/ 1616765 h 4678017"/>
              <a:gd name="connsiteX4" fmla="*/ 1870994 w 3341986"/>
              <a:gd name="connsiteY4" fmla="*/ 0 h 467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1986" h="4678017">
                <a:moveTo>
                  <a:pt x="3341986" y="4678017"/>
                </a:moveTo>
                <a:cubicBezTo>
                  <a:pt x="2804168" y="4268304"/>
                  <a:pt x="2266350" y="3858591"/>
                  <a:pt x="1725220" y="3591339"/>
                </a:cubicBezTo>
                <a:cubicBezTo>
                  <a:pt x="1184090" y="3324087"/>
                  <a:pt x="320490" y="3403599"/>
                  <a:pt x="95203" y="3074504"/>
                </a:cubicBezTo>
                <a:cubicBezTo>
                  <a:pt x="-130084" y="2745409"/>
                  <a:pt x="77534" y="2129182"/>
                  <a:pt x="373499" y="1616765"/>
                </a:cubicBezTo>
                <a:cubicBezTo>
                  <a:pt x="669464" y="1104348"/>
                  <a:pt x="1870994" y="0"/>
                  <a:pt x="1870994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425018" y="5543702"/>
            <a:ext cx="1495204" cy="5001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Docker API</a:t>
            </a:r>
            <a:endParaRPr kumimoji="1" lang="ja-JP" altLang="en-US" dirty="0"/>
          </a:p>
        </p:txBody>
      </p:sp>
      <p:pic>
        <p:nvPicPr>
          <p:cNvPr id="37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87" y="5511629"/>
            <a:ext cx="511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71" y="4208306"/>
            <a:ext cx="495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7" descr="EndUserLef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04" y="2103857"/>
            <a:ext cx="8318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7661274" y="3248865"/>
            <a:ext cx="159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サーバ管理者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4813250" y="157965"/>
            <a:ext cx="1786333" cy="645280"/>
          </a:xfrm>
          <a:prstGeom prst="wedgeRectCallout">
            <a:avLst>
              <a:gd name="adj1" fmla="val -45984"/>
              <a:gd name="adj2" fmla="val 724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101858" y="261348"/>
            <a:ext cx="1330487" cy="41778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7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</a:t>
            </a:r>
            <a:r>
              <a:rPr kumimoji="1" lang="en-US" altLang="ja-JP" dirty="0" smtClean="0"/>
              <a:t>ocker API</a:t>
            </a:r>
          </a:p>
          <a:p>
            <a:pPr lvl="1"/>
            <a:r>
              <a:rPr kumimoji="1" lang="ja-JP" altLang="en-US" dirty="0" smtClean="0"/>
              <a:t>ユーザからの要求による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D</a:t>
            </a:r>
            <a:r>
              <a:rPr kumimoji="1" lang="en-US" altLang="ja-JP" dirty="0" smtClean="0"/>
              <a:t>ocker </a:t>
            </a:r>
            <a:r>
              <a:rPr lang="ja-JP" altLang="en-US" dirty="0" smtClean="0"/>
              <a:t>コンテナの立ち上げ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コントローラ作成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スライスの管理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独自のネットワーク機能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サービス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計算機資源の提供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/>
              <a:t>Docker </a:t>
            </a:r>
            <a:r>
              <a:rPr lang="ja-JP" altLang="en-US" dirty="0"/>
              <a:t>コンテナの状態の表示</a:t>
            </a:r>
            <a:endParaRPr lang="en-US" altLang="ja-JP" dirty="0"/>
          </a:p>
          <a:p>
            <a:pPr lvl="1"/>
            <a:r>
              <a:rPr lang="ja-JP" altLang="en-US" dirty="0"/>
              <a:t>サーバ上のすべてのコンテナの監視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A8D0-8EE1-AC4F-BA1D-13836F455C5E}" type="datetime1">
              <a:rPr lang="ja-JP" altLang="en-US" smtClean="0"/>
              <a:t>2017/2/6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Docker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ユーザがサーバにアクセス</a:t>
            </a:r>
            <a:r>
              <a:rPr lang="ja-JP" altLang="en-US" dirty="0" smtClean="0"/>
              <a:t>し，</a:t>
            </a:r>
            <a:r>
              <a:rPr kumimoji="1" lang="en-US" altLang="ja-JP" dirty="0" smtClean="0"/>
              <a:t>Docker </a:t>
            </a:r>
            <a:r>
              <a:rPr kumimoji="1" lang="ja-JP" altLang="en-US" dirty="0" smtClean="0"/>
              <a:t>コンテナ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実現方法：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ユーザが</a:t>
            </a:r>
            <a:r>
              <a:rPr lang="en-US" altLang="ja-JP" dirty="0" smtClean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を用いて</a:t>
            </a:r>
            <a:r>
              <a:rPr lang="en-US" altLang="ja-JP" dirty="0"/>
              <a:t> Docker </a:t>
            </a:r>
            <a:r>
              <a:rPr lang="ja-JP" altLang="en-US" dirty="0"/>
              <a:t>コンテナを</a:t>
            </a:r>
            <a:r>
              <a:rPr lang="ja-JP" altLang="en-US" dirty="0" smtClean="0"/>
              <a:t>作成</a:t>
            </a:r>
            <a:endParaRPr lang="en-US" altLang="ja-JP" dirty="0"/>
          </a:p>
          <a:p>
            <a:pPr lvl="2"/>
            <a:r>
              <a:rPr lang="ja-JP" altLang="en-US" dirty="0" smtClean="0"/>
              <a:t>サーバ上に</a:t>
            </a:r>
            <a:r>
              <a:rPr lang="en-US" altLang="ja-JP" dirty="0" smtClean="0"/>
              <a:t> Docker </a:t>
            </a:r>
            <a:r>
              <a:rPr lang="ja-JP" altLang="en-US" dirty="0"/>
              <a:t>コンテナを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pPr lvl="3"/>
            <a:r>
              <a:rPr lang="ja-JP" altLang="en-US" dirty="0"/>
              <a:t>サーバに</a:t>
            </a:r>
            <a:r>
              <a:rPr lang="en-US" altLang="ja-JP" dirty="0"/>
              <a:t> Docker </a:t>
            </a:r>
            <a:r>
              <a:rPr lang="ja-JP" altLang="en-US" dirty="0"/>
              <a:t>コンテナ</a:t>
            </a:r>
            <a:r>
              <a:rPr lang="ja-JP" altLang="en-US" dirty="0" smtClean="0"/>
              <a:t>作成を行うスクリプト</a:t>
            </a:r>
            <a:r>
              <a:rPr lang="ja-JP" altLang="en-US" dirty="0"/>
              <a:t>を</a:t>
            </a:r>
            <a:r>
              <a:rPr lang="ja-JP" altLang="en-US" dirty="0" smtClean="0"/>
              <a:t>用意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ユーザの</a:t>
            </a:r>
            <a:r>
              <a:rPr lang="en-US" altLang="ja-JP" dirty="0" smtClean="0"/>
              <a:t> API </a:t>
            </a:r>
            <a:r>
              <a:rPr lang="ja-JP" altLang="en-US" dirty="0" smtClean="0"/>
              <a:t>がサーバに準備されたスクリプトを自動的に起動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2852" y="5340627"/>
            <a:ext cx="8063948" cy="901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altLang="ja-JP" dirty="0"/>
              <a:t>API</a:t>
            </a:r>
            <a:r>
              <a:rPr lang="ja-JP" altLang="en-US" dirty="0"/>
              <a:t>：ユーザからサーバ</a:t>
            </a:r>
            <a:r>
              <a:rPr lang="ja-JP" altLang="en-US" dirty="0" smtClean="0"/>
              <a:t>へ接続するだけで，</a:t>
            </a:r>
            <a:r>
              <a:rPr lang="ja-JP" altLang="en-US" dirty="0"/>
              <a:t>サーバ上での</a:t>
            </a:r>
            <a:r>
              <a:rPr lang="en-US" altLang="ja-JP" dirty="0"/>
              <a:t> Docker </a:t>
            </a:r>
            <a:r>
              <a:rPr lang="ja-JP" altLang="en-US" dirty="0"/>
              <a:t>コンテナ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0" lvl="2" algn="ctr"/>
            <a:r>
              <a:rPr lang="ja-JP" altLang="en-US" dirty="0" smtClean="0"/>
              <a:t>起動</a:t>
            </a:r>
            <a:r>
              <a:rPr lang="ja-JP" altLang="en-US" dirty="0"/>
              <a:t>を一括で</a:t>
            </a:r>
            <a:r>
              <a:rPr lang="ja-JP" altLang="en-US" dirty="0" smtClean="0"/>
              <a:t>実行</a:t>
            </a:r>
            <a:endParaRPr lang="en-US" altLang="ja-JP" dirty="0"/>
          </a:p>
        </p:txBody>
      </p:sp>
      <p:pic>
        <p:nvPicPr>
          <p:cNvPr id="31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68" y="4139263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1066800" y="4925960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279185" y="4344500"/>
            <a:ext cx="2610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035731" y="3650356"/>
            <a:ext cx="2586446" cy="1548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54114" y="4820605"/>
            <a:ext cx="10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23741" y="4355899"/>
            <a:ext cx="226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サーバへアクセス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87580" y="3712677"/>
            <a:ext cx="12170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javascript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19639" y="4603337"/>
            <a:ext cx="1184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container</a:t>
            </a:r>
            <a:endParaRPr kumimoji="1" lang="ja-JP" altLang="en-US"/>
          </a:p>
        </p:txBody>
      </p:sp>
      <p:cxnSp>
        <p:nvCxnSpPr>
          <p:cNvPr id="42" name="カギ線コネクタ 41"/>
          <p:cNvCxnSpPr/>
          <p:nvPr/>
        </p:nvCxnSpPr>
        <p:spPr>
          <a:xfrm flipV="1">
            <a:off x="2279185" y="3897343"/>
            <a:ext cx="2908395" cy="447157"/>
          </a:xfrm>
          <a:prstGeom prst="bentConnector3">
            <a:avLst>
              <a:gd name="adj1" fmla="val 886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9" idx="3"/>
            <a:endCxn id="40" idx="3"/>
          </p:cNvCxnSpPr>
          <p:nvPr/>
        </p:nvCxnSpPr>
        <p:spPr>
          <a:xfrm>
            <a:off x="6404580" y="3897343"/>
            <a:ext cx="12700" cy="89066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754114" y="4082009"/>
            <a:ext cx="1932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コンテナを起動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780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サービスの提供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1937"/>
            <a:ext cx="8541026" cy="5370937"/>
          </a:xfrm>
        </p:spPr>
        <p:txBody>
          <a:bodyPr/>
          <a:lstStyle/>
          <a:p>
            <a:r>
              <a:rPr lang="ja-JP" altLang="en-US" dirty="0" smtClean="0"/>
              <a:t>計算機資源の提供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実現方法：</a:t>
            </a:r>
            <a:endParaRPr lang="en-US" altLang="ja-JP" dirty="0"/>
          </a:p>
          <a:p>
            <a:pPr lvl="1"/>
            <a:r>
              <a:rPr lang="en-US" altLang="ja-JP" dirty="0" err="1" smtClean="0"/>
              <a:t>ssh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によるコンテナへのアクセスを行う</a:t>
            </a:r>
            <a:r>
              <a:rPr lang="ja-JP" altLang="en-US" u="sng" dirty="0" smtClean="0"/>
              <a:t>予定であった</a:t>
            </a:r>
            <a:endParaRPr lang="en-US" altLang="ja-JP" u="sng" dirty="0"/>
          </a:p>
          <a:p>
            <a:pPr lvl="2"/>
            <a:r>
              <a:rPr lang="en-US" altLang="ja-JP" dirty="0"/>
              <a:t>D</a:t>
            </a:r>
            <a:r>
              <a:rPr lang="en-US" altLang="ja-JP" dirty="0" smtClean="0"/>
              <a:t>ocker </a:t>
            </a:r>
            <a:r>
              <a:rPr lang="ja-JP" altLang="en-US" dirty="0" smtClean="0"/>
              <a:t>が</a:t>
            </a:r>
            <a:r>
              <a:rPr lang="ja-JP" altLang="en-US" dirty="0"/>
              <a:t>動いて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 PC </a:t>
            </a:r>
            <a:r>
              <a:rPr lang="ja-JP" altLang="en-US" dirty="0" smtClean="0"/>
              <a:t>以外</a:t>
            </a:r>
            <a:r>
              <a:rPr lang="ja-JP" altLang="en-US" dirty="0"/>
              <a:t>からログインしようとする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192.168.0.1 </a:t>
            </a:r>
            <a:r>
              <a:rPr lang="ja-JP" altLang="en-US" dirty="0" smtClean="0"/>
              <a:t>へ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 server </a:t>
            </a:r>
            <a:r>
              <a:rPr lang="ja-JP" altLang="en-US" dirty="0" smtClean="0"/>
              <a:t>が</a:t>
            </a:r>
            <a:r>
              <a:rPr lang="ja-JP" altLang="en-US" dirty="0"/>
              <a:t>アクセスし始めて上手く</a:t>
            </a:r>
            <a:r>
              <a:rPr lang="ja-JP" altLang="en-US" dirty="0" smtClean="0"/>
              <a:t>いかない</a:t>
            </a:r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3" y="3249878"/>
            <a:ext cx="2438400" cy="214047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4731025" y="3426123"/>
            <a:ext cx="4167809" cy="1911410"/>
            <a:chOff x="4731025" y="3807405"/>
            <a:chExt cx="4167809" cy="1911410"/>
          </a:xfrm>
        </p:grpSpPr>
        <p:sp>
          <p:nvSpPr>
            <p:cNvPr id="7" name="正方形/長方形 6"/>
            <p:cNvSpPr/>
            <p:nvPr/>
          </p:nvSpPr>
          <p:spPr>
            <a:xfrm>
              <a:off x="6261651" y="3807405"/>
              <a:ext cx="2637183" cy="887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731025" y="3882021"/>
              <a:ext cx="163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コマンド入力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261651" y="4830919"/>
              <a:ext cx="2637183" cy="887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218042" y="4769917"/>
              <a:ext cx="163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実行結果</a:t>
              </a:r>
              <a:endParaRPr kumimoji="1" lang="ja-JP" altLang="en-US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7200" y="5021149"/>
            <a:ext cx="795461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457200">
              <a:spcBef>
                <a:spcPct val="20000"/>
              </a:spcBef>
            </a:pPr>
            <a:r>
              <a:rPr kumimoji="1" lang="ja-JP" altLang="en-US" dirty="0">
                <a:solidFill>
                  <a:prstClr val="black"/>
                </a:solidFill>
              </a:rPr>
              <a:t>→</a:t>
            </a:r>
            <a:r>
              <a:rPr kumimoji="1" lang="en-US" altLang="ja-JP" dirty="0">
                <a:solidFill>
                  <a:prstClr val="black"/>
                </a:solidFill>
              </a:rPr>
              <a:t> Web </a:t>
            </a:r>
            <a:r>
              <a:rPr kumimoji="1" lang="ja-JP" altLang="en-US" dirty="0">
                <a:solidFill>
                  <a:prstClr val="black"/>
                </a:solidFill>
              </a:rPr>
              <a:t>サーバが立ち上がるように変更</a:t>
            </a:r>
          </a:p>
          <a:p>
            <a:pPr marL="1143000" lvl="2" indent="-228600" defTabSz="457200">
              <a:spcBef>
                <a:spcPct val="20000"/>
              </a:spcBef>
              <a:buFont typeface="Arial"/>
              <a:buChar char="•"/>
            </a:pPr>
            <a:r>
              <a:rPr kumimoji="1" lang="ja-JP" altLang="en-US" sz="1600" dirty="0">
                <a:solidFill>
                  <a:prstClr val="black"/>
                </a:solidFill>
              </a:rPr>
              <a:t>ユーザは</a:t>
            </a:r>
            <a:r>
              <a:rPr kumimoji="1" lang="en-US" altLang="ja-JP" sz="1600" dirty="0">
                <a:solidFill>
                  <a:prstClr val="black"/>
                </a:solidFill>
              </a:rPr>
              <a:t> Web </a:t>
            </a:r>
            <a:r>
              <a:rPr kumimoji="1" lang="ja-JP" altLang="en-US" sz="1600" dirty="0">
                <a:solidFill>
                  <a:prstClr val="black"/>
                </a:solidFill>
              </a:rPr>
              <a:t>サーバにブラウザからアクセス</a:t>
            </a:r>
            <a:endParaRPr kumimoji="1" lang="en-US" altLang="ja-JP" sz="1600" dirty="0">
              <a:solidFill>
                <a:prstClr val="black"/>
              </a:solidFill>
            </a:endParaRPr>
          </a:p>
          <a:p>
            <a:pPr marL="1143000" lvl="2" indent="-228600" defTabSz="457200">
              <a:spcBef>
                <a:spcPct val="20000"/>
              </a:spcBef>
              <a:buFont typeface="Arial"/>
              <a:buChar char="•"/>
            </a:pPr>
            <a:r>
              <a:rPr kumimoji="1" lang="ja-JP" altLang="en-US" sz="1600" dirty="0">
                <a:solidFill>
                  <a:prstClr val="black"/>
                </a:solidFill>
              </a:rPr>
              <a:t>ブラウザで操作を行い，実行ファイルをアップロード</a:t>
            </a:r>
            <a:endParaRPr kumimoji="1" lang="en-US" altLang="ja-JP" sz="1600" dirty="0">
              <a:solidFill>
                <a:prstClr val="black"/>
              </a:solidFill>
            </a:endParaRPr>
          </a:p>
          <a:p>
            <a:pPr marL="1143000" lvl="2" indent="-228600" defTabSz="457200">
              <a:spcBef>
                <a:spcPct val="20000"/>
              </a:spcBef>
              <a:buFont typeface="Arial"/>
              <a:buChar char="•"/>
            </a:pPr>
            <a:r>
              <a:rPr kumimoji="1" lang="ja-JP" altLang="en-US" sz="1600" dirty="0">
                <a:solidFill>
                  <a:prstClr val="black"/>
                </a:solidFill>
              </a:rPr>
              <a:t>アップロードされたファイルをブラウザから外部プログラム実行</a:t>
            </a:r>
            <a:endParaRPr kumimoji="1" lang="en-US" altLang="ja-JP" sz="1600" dirty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7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IaaS </a:t>
            </a:r>
            <a:r>
              <a:rPr lang="ja-JP" altLang="en-US" dirty="0" smtClean="0"/>
              <a:t>に必要なネットワーク構築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実現方法：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OpenFlow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ユーザー</a:t>
            </a:r>
            <a:r>
              <a:rPr lang="en-US" altLang="ja-JP" dirty="0" smtClean="0"/>
              <a:t> IP </a:t>
            </a:r>
            <a:r>
              <a:rPr lang="ja-JP" altLang="en-US" dirty="0" smtClean="0"/>
              <a:t>を</a:t>
            </a:r>
            <a:r>
              <a:rPr lang="ja-JP" altLang="en-US" dirty="0"/>
              <a:t>コンテナ作成時にサーバーが取得しているので</a:t>
            </a:r>
            <a:r>
              <a:rPr lang="ja-JP" altLang="en-US" dirty="0" smtClean="0"/>
              <a:t>，作成</a:t>
            </a:r>
            <a:r>
              <a:rPr lang="ja-JP" altLang="en-US" dirty="0"/>
              <a:t>したコンテナ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IP </a:t>
            </a:r>
            <a:r>
              <a:rPr lang="ja-JP" altLang="en-US" dirty="0" smtClean="0"/>
              <a:t>と併せてスライシング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パケットの</a:t>
            </a:r>
            <a:r>
              <a:rPr lang="en-US" altLang="ja-JP" dirty="0" smtClean="0"/>
              <a:t> IP </a:t>
            </a:r>
            <a:r>
              <a:rPr lang="ja-JP" altLang="en-US" dirty="0" smtClean="0"/>
              <a:t>を見て送信元と宛先が同じスライスに属していなければドロップ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52A5-EBCB-5A41-BF26-29E2DD787E7B}" type="datetime1">
              <a:rPr lang="ja-JP" altLang="en-US" smtClean="0"/>
              <a:t>2017/2/6</a:t>
            </a:fld>
            <a:endParaRPr lang="en-US" dirty="0"/>
          </a:p>
        </p:txBody>
      </p:sp>
      <p:pic>
        <p:nvPicPr>
          <p:cNvPr id="37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45" y="4810474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45" y="5680530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正方形/長方形 38"/>
          <p:cNvSpPr/>
          <p:nvPr/>
        </p:nvSpPr>
        <p:spPr>
          <a:xfrm>
            <a:off x="605462" y="4690177"/>
            <a:ext cx="4232137" cy="1647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8" y="5686755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55" y="4835713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54" y="5663762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58" y="4780750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線コネクタ 43"/>
          <p:cNvCxnSpPr>
            <a:endCxn id="42" idx="0"/>
          </p:cNvCxnSpPr>
          <p:nvPr/>
        </p:nvCxnSpPr>
        <p:spPr>
          <a:xfrm flipH="1">
            <a:off x="3736385" y="5404724"/>
            <a:ext cx="95630" cy="259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40" idx="0"/>
          </p:cNvCxnSpPr>
          <p:nvPr/>
        </p:nvCxnSpPr>
        <p:spPr>
          <a:xfrm flipH="1">
            <a:off x="1242639" y="5314150"/>
            <a:ext cx="547177" cy="372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3"/>
            <a:endCxn id="38" idx="1"/>
          </p:cNvCxnSpPr>
          <p:nvPr/>
        </p:nvCxnSpPr>
        <p:spPr>
          <a:xfrm>
            <a:off x="4189616" y="5930462"/>
            <a:ext cx="1328329" cy="1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1" idx="3"/>
          </p:cNvCxnSpPr>
          <p:nvPr/>
        </p:nvCxnSpPr>
        <p:spPr>
          <a:xfrm>
            <a:off x="4289017" y="5102413"/>
            <a:ext cx="1374662" cy="5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3" idx="3"/>
            <a:endCxn id="41" idx="1"/>
          </p:cNvCxnSpPr>
          <p:nvPr/>
        </p:nvCxnSpPr>
        <p:spPr>
          <a:xfrm>
            <a:off x="2306420" y="5047450"/>
            <a:ext cx="1076135" cy="54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3" idx="0"/>
            <a:endCxn id="55" idx="1"/>
          </p:cNvCxnSpPr>
          <p:nvPr/>
        </p:nvCxnSpPr>
        <p:spPr>
          <a:xfrm flipV="1">
            <a:off x="1853189" y="4154753"/>
            <a:ext cx="2334484" cy="625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0" idx="3"/>
            <a:endCxn id="42" idx="1"/>
          </p:cNvCxnSpPr>
          <p:nvPr/>
        </p:nvCxnSpPr>
        <p:spPr>
          <a:xfrm flipV="1">
            <a:off x="1695870" y="5930462"/>
            <a:ext cx="1587284" cy="2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角丸四角形吹き出し 50"/>
          <p:cNvSpPr/>
          <p:nvPr/>
        </p:nvSpPr>
        <p:spPr>
          <a:xfrm>
            <a:off x="6494181" y="3472276"/>
            <a:ext cx="2325346" cy="1459753"/>
          </a:xfrm>
          <a:prstGeom prst="wedgeRoundRectCallout">
            <a:avLst>
              <a:gd name="adj1" fmla="val -120445"/>
              <a:gd name="adj2" fmla="val -70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コンテンツ プレースホルダ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37" y="3569677"/>
            <a:ext cx="1695495" cy="1403940"/>
          </a:xfrm>
          <a:prstGeom prst="rect">
            <a:avLst/>
          </a:prstGeom>
        </p:spPr>
      </p:pic>
      <p:pic>
        <p:nvPicPr>
          <p:cNvPr id="55" name="Picture 42" descr="File Server_Updated20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73" y="3783512"/>
            <a:ext cx="558256" cy="74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405841" y="6065221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2999265" y="3777577"/>
            <a:ext cx="1127893" cy="5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Docker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766268" y="4219507"/>
            <a:ext cx="10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サーバ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330937" y="5287486"/>
            <a:ext cx="11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423" name="図形グループ 422"/>
          <p:cNvGrpSpPr/>
          <p:nvPr/>
        </p:nvGrpSpPr>
        <p:grpSpPr>
          <a:xfrm>
            <a:off x="5403003" y="3591476"/>
            <a:ext cx="3991262" cy="2830416"/>
            <a:chOff x="5403003" y="3591476"/>
            <a:chExt cx="3991262" cy="2830416"/>
          </a:xfrm>
        </p:grpSpPr>
        <p:sp>
          <p:nvSpPr>
            <p:cNvPr id="53" name="正方形/長方形 52"/>
            <p:cNvSpPr/>
            <p:nvPr/>
          </p:nvSpPr>
          <p:spPr>
            <a:xfrm>
              <a:off x="6728294" y="3604729"/>
              <a:ext cx="1001421" cy="6554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7802006" y="3591476"/>
              <a:ext cx="886010" cy="64061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5431532" y="4765604"/>
              <a:ext cx="1026187" cy="768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5403003" y="5654617"/>
              <a:ext cx="1091177" cy="7672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2" name="図形グループ 421"/>
            <p:cNvGrpSpPr/>
            <p:nvPr/>
          </p:nvGrpSpPr>
          <p:grpSpPr>
            <a:xfrm>
              <a:off x="7463303" y="5389214"/>
              <a:ext cx="1930962" cy="688062"/>
              <a:chOff x="7463303" y="5389214"/>
              <a:chExt cx="1930962" cy="688062"/>
            </a:xfrm>
          </p:grpSpPr>
          <p:grpSp>
            <p:nvGrpSpPr>
              <p:cNvPr id="420" name="図形グループ 419"/>
              <p:cNvGrpSpPr/>
              <p:nvPr/>
            </p:nvGrpSpPr>
            <p:grpSpPr>
              <a:xfrm>
                <a:off x="7463303" y="5398825"/>
                <a:ext cx="671532" cy="602110"/>
                <a:chOff x="7463303" y="5398825"/>
                <a:chExt cx="671532" cy="602110"/>
              </a:xfrm>
            </p:grpSpPr>
            <p:sp>
              <p:nvSpPr>
                <p:cNvPr id="414" name="正方形/長方形 413"/>
                <p:cNvSpPr/>
                <p:nvPr/>
              </p:nvSpPr>
              <p:spPr>
                <a:xfrm>
                  <a:off x="7463303" y="5398825"/>
                  <a:ext cx="671532" cy="264937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6" name="正方形/長方形 415"/>
                <p:cNvSpPr/>
                <p:nvPr/>
              </p:nvSpPr>
              <p:spPr>
                <a:xfrm>
                  <a:off x="7475428" y="5745209"/>
                  <a:ext cx="659407" cy="255726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17" name="テキスト ボックス 416"/>
              <p:cNvSpPr txBox="1"/>
              <p:nvPr/>
            </p:nvSpPr>
            <p:spPr>
              <a:xfrm>
                <a:off x="8196283" y="5389214"/>
                <a:ext cx="11755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スライス</a:t>
                </a:r>
                <a:r>
                  <a:rPr kumimoji="1" lang="en-US" altLang="ja-JP" sz="1400" dirty="0" smtClean="0"/>
                  <a:t>1</a:t>
                </a:r>
                <a:endParaRPr kumimoji="1" lang="ja-JP" altLang="en-US" sz="1400" dirty="0"/>
              </a:p>
            </p:txBody>
          </p:sp>
          <p:sp>
            <p:nvSpPr>
              <p:cNvPr id="418" name="テキスト ボックス 417"/>
              <p:cNvSpPr txBox="1"/>
              <p:nvPr/>
            </p:nvSpPr>
            <p:spPr>
              <a:xfrm>
                <a:off x="8218681" y="5769499"/>
                <a:ext cx="11755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スライス</a:t>
                </a:r>
                <a:r>
                  <a:rPr kumimoji="1" lang="en-US" altLang="ja-JP" sz="1400" dirty="0"/>
                  <a:t>2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128130</TotalTime>
  <Words>1193</Words>
  <Application>Microsoft Macintosh PowerPoint</Application>
  <PresentationFormat>画面に合わせる (4:3)</PresentationFormat>
  <Paragraphs>274</Paragraphs>
  <Slides>17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Arial Italic</vt:lpstr>
      <vt:lpstr>Calibri</vt:lpstr>
      <vt:lpstr>ＭＳ Ｐゴシック</vt:lpstr>
      <vt:lpstr>News Gothic MT</vt:lpstr>
      <vt:lpstr>メイリオ</vt:lpstr>
      <vt:lpstr>Arial</vt:lpstr>
      <vt:lpstr>ホワイト</vt:lpstr>
      <vt:lpstr>PowerPoint プレゼンテーション</vt:lpstr>
      <vt:lpstr>目的</vt:lpstr>
      <vt:lpstr>シナリオ</vt:lpstr>
      <vt:lpstr>サービスの概要図</vt:lpstr>
      <vt:lpstr>サービスの実装イメージ</vt:lpstr>
      <vt:lpstr>実装の流れ</vt:lpstr>
      <vt:lpstr>Docker API</vt:lpstr>
      <vt:lpstr>サービスの提供</vt:lpstr>
      <vt:lpstr>ネットワーク機能</vt:lpstr>
      <vt:lpstr>独自のネットワーク機能</vt:lpstr>
      <vt:lpstr>Web インターフェース</vt:lpstr>
      <vt:lpstr>Web インターフェースの導入</vt:lpstr>
      <vt:lpstr>Web インターフェースの動作</vt:lpstr>
      <vt:lpstr>ネットワーク構成</vt:lpstr>
      <vt:lpstr>コンテナ立ち上げとアクセスまでの流れ</vt:lpstr>
      <vt:lpstr>実機におけるデモの流れ</vt:lpstr>
      <vt:lpstr>まとめ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akishita yosuke</dc:creator>
  <cp:keywords/>
  <dc:description/>
  <cp:lastModifiedBy>Microsoft Office ユーザー</cp:lastModifiedBy>
  <cp:revision>1018</cp:revision>
  <cp:lastPrinted>2016-05-10T06:22:07Z</cp:lastPrinted>
  <dcterms:created xsi:type="dcterms:W3CDTF">2015-05-28T04:33:01Z</dcterms:created>
  <dcterms:modified xsi:type="dcterms:W3CDTF">2017-02-06T08:33:04Z</dcterms:modified>
  <cp:category/>
</cp:coreProperties>
</file>