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05613" cy="9939338"/>
  <p:embeddedFontLst>
    <p:embeddedFont>
      <p:font typeface="Source Sans Pro" panose="020B060007020508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ja-JP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https://www.zabbix.org/wiki/Dockerized_Zabbix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ja-JP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ja-JP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ユーザは，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１）dockerのコンテナを要求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２）立てたコンテナにssh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ja-JP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ユーザは，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１）dockerのコンテナを要求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２）立てたコンテナにssh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ja-JP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ja-JP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1859186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371600" y="4145108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600"/>
              </a:spcAft>
              <a:buClr>
                <a:srgbClr val="3366FF"/>
              </a:buClr>
              <a:buFont typeface="Arial"/>
              <a:buNone/>
              <a:defRPr sz="2400" b="0" i="0" u="none" strike="noStrike" cap="none">
                <a:solidFill>
                  <a:srgbClr val="3366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160"/>
              </a:spcBef>
              <a:buClr>
                <a:srgbClr val="888888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10400" y="65042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 b="0" i="0" u="none" strike="noStrike" cap="none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Shape 23" descr="rogo40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50019" cy="34521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350019" y="21583"/>
            <a:ext cx="2357438" cy="317500"/>
          </a:xfrm>
          <a:prstGeom prst="rect">
            <a:avLst/>
          </a:prstGeom>
          <a:noFill/>
          <a:ln>
            <a:noFill/>
          </a:ln>
        </p:spPr>
        <p:txBody>
          <a:bodyPr lIns="0" tIns="0" rIns="44975" bIns="0" anchor="t" anchorCtr="0">
            <a:noAutofit/>
          </a:bodyPr>
          <a:lstStyle/>
          <a:p>
            <a:pPr marL="44450" marR="0" lvl="0" indent="-6350" algn="l" rtl="0">
              <a:spcBef>
                <a:spcPts val="0"/>
              </a:spcBef>
              <a:buSzPct val="25000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Osaka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タイトルと縦書きテキスト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434377"/>
            <a:ext cx="8229600" cy="53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917808" y="-363328"/>
            <a:ext cx="530838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77800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縦書きタイトルと縦書きテキスト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77800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77800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 b="0" i="0" u="none" strike="noStrike" cap="none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40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20570"/>
            <a:ext cx="4038599" cy="5190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220570"/>
            <a:ext cx="4038599" cy="5190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863028"/>
            <a:ext cx="9144000" cy="9863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較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434377"/>
            <a:ext cx="8229600" cy="53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38046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010400" y="651278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0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タイトル付きの図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0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434377"/>
            <a:ext cx="8229600" cy="53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Source Sans Pro"/>
              <a:buNone/>
              <a:defRPr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097279"/>
            <a:ext cx="8229600" cy="5308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77800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ja-JP" sz="1200" b="0" i="0" u="none" strike="noStrike" cap="none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" name="Shape 14" descr="rogo400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350019" cy="345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350019" y="21583"/>
            <a:ext cx="2357438" cy="317500"/>
          </a:xfrm>
          <a:prstGeom prst="rect">
            <a:avLst/>
          </a:prstGeom>
          <a:noFill/>
          <a:ln>
            <a:noFill/>
          </a:ln>
        </p:spPr>
        <p:txBody>
          <a:bodyPr lIns="0" tIns="0" rIns="44975" bIns="0" anchor="t" anchorCtr="0">
            <a:noAutofit/>
          </a:bodyPr>
          <a:lstStyle/>
          <a:p>
            <a:pPr marL="44450" marR="0" lvl="0" indent="-6350" algn="l" rtl="0">
              <a:spcBef>
                <a:spcPts val="0"/>
              </a:spcBef>
              <a:buSzPct val="25000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Osaka University</a:t>
            </a:r>
          </a:p>
        </p:txBody>
      </p:sp>
      <p:sp>
        <p:nvSpPr>
          <p:cNvPr id="16" name="Shape 16"/>
          <p:cNvSpPr/>
          <p:nvPr/>
        </p:nvSpPr>
        <p:spPr>
          <a:xfrm>
            <a:off x="0" y="6428510"/>
            <a:ext cx="9144000" cy="45718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914196"/>
            <a:ext cx="9144000" cy="45718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bbix.com/j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nitoringartist/zabbix-agent-xx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685799" y="1732894"/>
            <a:ext cx="788740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ネットワーク演習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最終発表 H29-2-1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010400" y="65042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fld>
            <a:endParaRPr lang="ja-JP" sz="1200" b="0" i="0" u="none" strike="noStrike" cap="none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799" y="3838082"/>
            <a:ext cx="8072439" cy="21769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25000"/>
              <a:buFont typeface="Arial"/>
              <a:buNone/>
            </a:pPr>
            <a:r>
              <a:rPr lang="ja-JP" sz="2400" b="0" i="0" u="none" strike="noStrike" cap="none">
                <a:solidFill>
                  <a:srgbClr val="36609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team-namn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ct val="25000"/>
              <a:buFont typeface="Arial"/>
              <a:buNone/>
            </a:pPr>
            <a:r>
              <a:rPr lang="ja-JP" sz="2000" b="0" i="0" u="none" strike="noStrike" cap="none">
                <a:solidFill>
                  <a:srgbClr val="36609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成元，秋下，村上，信家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インターフェースの導入方法（1/2）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起動</a:t>
            </a:r>
          </a:p>
          <a:p>
            <a:pPr marL="800100" marR="0" lvl="1" indent="-3429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Zabbix データベースの起動</a:t>
            </a: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Zabbix の起動とデータベースのリンク</a:t>
            </a: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Zabbix Docker Monitoring </a:t>
            </a:r>
          </a:p>
          <a:p>
            <a:pPr marL="857250" marR="0" lvl="1" indent="-349250" algn="l" rtl="0">
              <a:spcBef>
                <a:spcPts val="360"/>
              </a:spcBef>
              <a:buClr>
                <a:schemeClr val="dk1"/>
              </a:buClr>
              <a:buSzPct val="100000"/>
              <a:buFont typeface="Source Sans Pro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インターフェースの導入方法（2/2）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使用方法</a:t>
            </a:r>
          </a:p>
          <a:p>
            <a:pPr marL="857250" marR="0" lvl="1" indent="-3492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localhost か Zabbix に指定した IP アドレスにアクセス</a:t>
            </a:r>
          </a:p>
          <a:p>
            <a:pPr marL="857250" marR="0" lvl="1" indent="-349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ID: admin,  Pass: zabbix でログイン</a:t>
            </a:r>
          </a:p>
          <a:p>
            <a:pPr marL="857250" marR="0" lvl="1" indent="-349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設定 → テンプレート → インポート(以下の２つ)</a:t>
            </a:r>
          </a:p>
          <a:p>
            <a:pPr marL="857250" marR="0" lvl="1" indent="-349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57300" marR="0" lvl="2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857250" marR="0" lvl="1" indent="-349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設定 → ホスト → ホストの作成(設定は以下)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エージェントのインターフェースの IP は起動手順3で指定したものを入力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AutoNum type="arabicPeriod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監視データ → 最新データ → ホストグループで </a:t>
            </a:r>
            <a:r>
              <a:rPr lang="ja-JP" sz="1800" b="0" i="0" u="sng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を選択</a:t>
            </a:r>
          </a:p>
          <a:p>
            <a:pPr marL="857250" marR="0" lvl="1" indent="-349250" algn="l" rtl="0">
              <a:spcBef>
                <a:spcPts val="360"/>
              </a:spcBef>
              <a:buClr>
                <a:schemeClr val="dk1"/>
              </a:buClr>
              <a:buSzPct val="100000"/>
              <a:buFont typeface="Source Sans Pro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867" y="2706547"/>
            <a:ext cx="6241774" cy="52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820657"/>
            <a:ext cx="4274194" cy="155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7445" y="3820657"/>
            <a:ext cx="3495308" cy="2130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 rot="10800000">
            <a:off x="1842052" y="4426225"/>
            <a:ext cx="4505738" cy="15249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コンテナや CPU の監視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グラフの表示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インターフェースの動作</a:t>
            </a:r>
          </a:p>
        </p:txBody>
      </p:sp>
      <p:pic>
        <p:nvPicPr>
          <p:cNvPr id="249" name="Shape 2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5008" y="4361076"/>
            <a:ext cx="6394173" cy="200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008" y="1768983"/>
            <a:ext cx="6288157" cy="180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61999" y="2105401"/>
            <a:ext cx="6394173" cy="64935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341703" y="2108427"/>
            <a:ext cx="134509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コンテナの動作状況</a:t>
            </a:r>
          </a:p>
        </p:txBody>
      </p:sp>
      <p:sp>
        <p:nvSpPr>
          <p:cNvPr id="255" name="Shape 255"/>
          <p:cNvSpPr/>
          <p:nvPr/>
        </p:nvSpPr>
        <p:spPr>
          <a:xfrm>
            <a:off x="755375" y="2827647"/>
            <a:ext cx="6394173" cy="7507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7335078" y="2883681"/>
            <a:ext cx="164989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 の状態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2955325" y="2883681"/>
            <a:ext cx="4055074" cy="972701"/>
            <a:chOff x="2955325" y="2883681"/>
            <a:chExt cx="4055074" cy="972701"/>
          </a:xfrm>
        </p:grpSpPr>
        <p:cxnSp>
          <p:nvCxnSpPr>
            <p:cNvPr id="258" name="Shape 258"/>
            <p:cNvCxnSpPr>
              <a:endCxn id="259" idx="3"/>
            </p:cNvCxnSpPr>
            <p:nvPr/>
          </p:nvCxnSpPr>
          <p:spPr>
            <a:xfrm rot="10800000" flipH="1">
              <a:off x="2955325" y="3069182"/>
              <a:ext cx="3783600" cy="787200"/>
            </a:xfrm>
            <a:prstGeom prst="straightConnector1">
              <a:avLst/>
            </a:prstGeom>
            <a:noFill/>
            <a:ln w="38100" cap="flat" cmpd="sng">
              <a:solidFill>
                <a:srgbClr val="538CD5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59" name="Shape 259"/>
            <p:cNvSpPr/>
            <p:nvPr/>
          </p:nvSpPr>
          <p:spPr>
            <a:xfrm>
              <a:off x="6692347" y="2883681"/>
              <a:ext cx="318052" cy="217327"/>
            </a:xfrm>
            <a:prstGeom prst="ellipse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ネットワーク機能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目的：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ユーザがサービスを受けるために必要なネットワーク構築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実現方法：</a:t>
            </a:r>
          </a:p>
          <a:p>
            <a:pPr marL="742950" marR="0" lvl="1" indent="-28575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スライスの管理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進捗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コンテナに対する外部アクセス：</a:t>
            </a:r>
            <a:r>
              <a:rPr lang="ja-JP" sz="2400" b="0" i="0" u="none" strike="noStrike" cap="none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完了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API：未完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ruby からコマンドを叩けることを確認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ローカルホストに ssh でログイン，スクリプト起動確認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ユーザ側の Web インターフェース作成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ユーザが Docker コンテナを立ち上げるのに使用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インターフェース：</a:t>
            </a:r>
            <a:r>
              <a:rPr lang="ja-JP" sz="2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完了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ネットワーク機能：未完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14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今後の予定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1/25　中間発表２回目，デバッグ，拡張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秋下：国際会議のため不在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2/1　成果発表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概要と目的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〜〜〜機能を持つ IaaS の実装(タイトル未定)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概要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目的</a:t>
            </a:r>
          </a:p>
          <a:p>
            <a:pPr marL="742950" marR="0" lvl="1" indent="-28575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〜〜〜を実現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 lang="ja-JP" sz="1200" b="0" i="0" u="none" strike="noStrike" cap="none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デモ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シナリオ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ユーザが CLI により Docker コンテナの起動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インターフェースによるサーバの状態表示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サーバ管理者が状態を監視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サーバ上でサービスを起動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ユーザはサーバの計算機資源を享受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独自のネットワーク機能の動作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 lang="ja-JP" sz="1200" b="0" i="0" u="none" strike="noStrike" cap="none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EndUserLef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8403" y="2103857"/>
            <a:ext cx="831850" cy="11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661274" y="3248865"/>
            <a:ext cx="15943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サーバ管理者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サービスの概要図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2344" y="4690178"/>
            <a:ext cx="914400" cy="74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7944" y="6051591"/>
            <a:ext cx="914400" cy="741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378229" y="3307676"/>
            <a:ext cx="4638261" cy="244557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5368" y="4366960"/>
            <a:ext cx="906462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3119" y="3864298"/>
            <a:ext cx="906462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3985" y="4794158"/>
            <a:ext cx="906462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442" y="3351496"/>
            <a:ext cx="906462" cy="533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>
            <a:endCxn id="127" idx="0"/>
          </p:cNvCxnSpPr>
          <p:nvPr/>
        </p:nvCxnSpPr>
        <p:spPr>
          <a:xfrm flipH="1">
            <a:off x="3045673" y="1915696"/>
            <a:ext cx="1052700" cy="143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9" name="Shape 129"/>
          <p:cNvCxnSpPr>
            <a:stCxn id="124" idx="3"/>
            <a:endCxn id="126" idx="1"/>
          </p:cNvCxnSpPr>
          <p:nvPr/>
        </p:nvCxnSpPr>
        <p:spPr>
          <a:xfrm>
            <a:off x="2581830" y="4633660"/>
            <a:ext cx="952200" cy="42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0" name="Shape 130"/>
          <p:cNvCxnSpPr>
            <a:stCxn id="127" idx="3"/>
            <a:endCxn id="125" idx="1"/>
          </p:cNvCxnSpPr>
          <p:nvPr/>
        </p:nvCxnSpPr>
        <p:spPr>
          <a:xfrm>
            <a:off x="3498904" y="3618196"/>
            <a:ext cx="1214100" cy="5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1" name="Shape 131"/>
          <p:cNvCxnSpPr>
            <a:stCxn id="125" idx="3"/>
            <a:endCxn id="121" idx="1"/>
          </p:cNvCxnSpPr>
          <p:nvPr/>
        </p:nvCxnSpPr>
        <p:spPr>
          <a:xfrm>
            <a:off x="5619581" y="4130998"/>
            <a:ext cx="812700" cy="93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2" name="Shape 132"/>
          <p:cNvCxnSpPr>
            <a:stCxn id="126" idx="0"/>
            <a:endCxn id="125" idx="2"/>
          </p:cNvCxnSpPr>
          <p:nvPr/>
        </p:nvCxnSpPr>
        <p:spPr>
          <a:xfrm rot="10800000" flipH="1">
            <a:off x="3987216" y="4397558"/>
            <a:ext cx="1179000" cy="396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3" name="Shape 133"/>
          <p:cNvCxnSpPr>
            <a:stCxn id="124" idx="0"/>
            <a:endCxn id="127" idx="1"/>
          </p:cNvCxnSpPr>
          <p:nvPr/>
        </p:nvCxnSpPr>
        <p:spPr>
          <a:xfrm rot="10800000" flipH="1">
            <a:off x="2128599" y="3618160"/>
            <a:ext cx="463800" cy="74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4" name="Shape 134"/>
          <p:cNvCxnSpPr>
            <a:stCxn id="126" idx="2"/>
            <a:endCxn id="122" idx="1"/>
          </p:cNvCxnSpPr>
          <p:nvPr/>
        </p:nvCxnSpPr>
        <p:spPr>
          <a:xfrm>
            <a:off x="3987216" y="5327558"/>
            <a:ext cx="1530600" cy="109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5" name="Shape 135"/>
          <p:cNvSpPr/>
          <p:nvPr/>
        </p:nvSpPr>
        <p:spPr>
          <a:xfrm>
            <a:off x="5101857" y="1137673"/>
            <a:ext cx="3120705" cy="2078055"/>
          </a:xfrm>
          <a:prstGeom prst="wedgeRoundRectCallout">
            <a:avLst>
              <a:gd name="adj1" fmla="val -56616"/>
              <a:gd name="adj2" fmla="val -3415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6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5716746" y="1235073"/>
            <a:ext cx="2275421" cy="188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510510" y="1243620"/>
            <a:ext cx="1343946" cy="93307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901992" y="1243620"/>
            <a:ext cx="1189060" cy="911961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Shape 139" descr="File Server_Updated200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8505" y="1387950"/>
            <a:ext cx="793749" cy="1055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2281861" y="1633388"/>
            <a:ext cx="3236084" cy="47409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lnTo>
                  <a:pt x="63958" y="93030"/>
                </a:lnTo>
                <a:cubicBezTo>
                  <a:pt x="54069" y="88434"/>
                  <a:pt x="60662" y="92424"/>
                  <a:pt x="60662" y="92424"/>
                </a:cubicBezTo>
                <a:cubicBezTo>
                  <a:pt x="50301" y="89696"/>
                  <a:pt x="9330" y="83737"/>
                  <a:pt x="1795" y="76666"/>
                </a:cubicBezTo>
                <a:cubicBezTo>
                  <a:pt x="-5739" y="69595"/>
                  <a:pt x="12705" y="57020"/>
                  <a:pt x="15452" y="49999"/>
                </a:cubicBezTo>
                <a:cubicBezTo>
                  <a:pt x="18199" y="42979"/>
                  <a:pt x="9016" y="41363"/>
                  <a:pt x="18278" y="34545"/>
                </a:cubicBezTo>
                <a:cubicBezTo>
                  <a:pt x="27539" y="27727"/>
                  <a:pt x="54697" y="14848"/>
                  <a:pt x="71022" y="9090"/>
                </a:cubicBezTo>
                <a:cubicBezTo>
                  <a:pt x="87348" y="3333"/>
                  <a:pt x="116232" y="0"/>
                  <a:pt x="11623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883546" y="1947131"/>
            <a:ext cx="4126853" cy="29694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7" y="119999"/>
                </a:moveTo>
                <a:cubicBezTo>
                  <a:pt x="100872" y="107623"/>
                  <a:pt x="95017" y="95246"/>
                  <a:pt x="79402" y="87145"/>
                </a:cubicBezTo>
                <a:cubicBezTo>
                  <a:pt x="63788" y="79044"/>
                  <a:pt x="25468" y="78744"/>
                  <a:pt x="13041" y="71393"/>
                </a:cubicBezTo>
                <a:cubicBezTo>
                  <a:pt x="615" y="64042"/>
                  <a:pt x="-4589" y="54141"/>
                  <a:pt x="4844" y="43039"/>
                </a:cubicBezTo>
                <a:cubicBezTo>
                  <a:pt x="14277" y="31938"/>
                  <a:pt x="50451" y="11910"/>
                  <a:pt x="69643" y="4784"/>
                </a:cubicBezTo>
                <a:cubicBezTo>
                  <a:pt x="88836" y="-2341"/>
                  <a:pt x="111477" y="734"/>
                  <a:pt x="120000" y="284"/>
                </a:cubicBezTo>
              </a:path>
            </a:pathLst>
          </a:cu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482630" y="6060780"/>
            <a:ext cx="11320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ユーザ2</a:t>
            </a:r>
          </a:p>
        </p:txBody>
      </p:sp>
      <p:sp>
        <p:nvSpPr>
          <p:cNvPr id="143" name="Shape 143"/>
          <p:cNvSpPr/>
          <p:nvPr/>
        </p:nvSpPr>
        <p:spPr>
          <a:xfrm>
            <a:off x="3973964" y="887787"/>
            <a:ext cx="1127893" cy="5001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985690" y="1663305"/>
            <a:ext cx="10139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289692" y="5079535"/>
            <a:ext cx="11320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ユーザ1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24786" y="5511628"/>
            <a:ext cx="511174" cy="9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2671" y="4208305"/>
            <a:ext cx="495299" cy="9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サービスの実装イメージ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2344" y="4690178"/>
            <a:ext cx="914400" cy="74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7944" y="6051591"/>
            <a:ext cx="914400" cy="741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378229" y="3307676"/>
            <a:ext cx="4638261" cy="244557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5368" y="4366960"/>
            <a:ext cx="906462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3119" y="3864298"/>
            <a:ext cx="906462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3985" y="4794158"/>
            <a:ext cx="906462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2442" y="3351496"/>
            <a:ext cx="906462" cy="533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>
            <a:endCxn id="162" idx="0"/>
          </p:cNvCxnSpPr>
          <p:nvPr/>
        </p:nvCxnSpPr>
        <p:spPr>
          <a:xfrm flipH="1">
            <a:off x="3045673" y="1915696"/>
            <a:ext cx="1052700" cy="143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4" name="Shape 164"/>
          <p:cNvCxnSpPr>
            <a:stCxn id="159" idx="3"/>
            <a:endCxn id="161" idx="1"/>
          </p:cNvCxnSpPr>
          <p:nvPr/>
        </p:nvCxnSpPr>
        <p:spPr>
          <a:xfrm>
            <a:off x="2581830" y="4633660"/>
            <a:ext cx="952200" cy="42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5" name="Shape 165"/>
          <p:cNvCxnSpPr>
            <a:stCxn id="162" idx="3"/>
            <a:endCxn id="160" idx="1"/>
          </p:cNvCxnSpPr>
          <p:nvPr/>
        </p:nvCxnSpPr>
        <p:spPr>
          <a:xfrm>
            <a:off x="3498904" y="3618196"/>
            <a:ext cx="1214100" cy="5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Shape 166"/>
          <p:cNvCxnSpPr>
            <a:stCxn id="160" idx="3"/>
            <a:endCxn id="156" idx="1"/>
          </p:cNvCxnSpPr>
          <p:nvPr/>
        </p:nvCxnSpPr>
        <p:spPr>
          <a:xfrm>
            <a:off x="5619581" y="4130998"/>
            <a:ext cx="812700" cy="93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7" name="Shape 167"/>
          <p:cNvCxnSpPr>
            <a:stCxn id="161" idx="0"/>
            <a:endCxn id="160" idx="2"/>
          </p:cNvCxnSpPr>
          <p:nvPr/>
        </p:nvCxnSpPr>
        <p:spPr>
          <a:xfrm rot="10800000" flipH="1">
            <a:off x="3987216" y="4397558"/>
            <a:ext cx="1179000" cy="396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8" name="Shape 168"/>
          <p:cNvCxnSpPr>
            <a:stCxn id="159" idx="0"/>
            <a:endCxn id="162" idx="1"/>
          </p:cNvCxnSpPr>
          <p:nvPr/>
        </p:nvCxnSpPr>
        <p:spPr>
          <a:xfrm rot="10800000" flipH="1">
            <a:off x="2128599" y="3618160"/>
            <a:ext cx="463800" cy="74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9" name="Shape 169"/>
          <p:cNvCxnSpPr>
            <a:stCxn id="161" idx="2"/>
            <a:endCxn id="157" idx="1"/>
          </p:cNvCxnSpPr>
          <p:nvPr/>
        </p:nvCxnSpPr>
        <p:spPr>
          <a:xfrm>
            <a:off x="3987216" y="5327558"/>
            <a:ext cx="1530600" cy="109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70" name="Shape 170" descr="File Server_Updated20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8505" y="1387950"/>
            <a:ext cx="793749" cy="1055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7289692" y="5079535"/>
            <a:ext cx="11320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ユーザ1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482630" y="6060780"/>
            <a:ext cx="11320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ユーザ2</a:t>
            </a:r>
          </a:p>
        </p:txBody>
      </p:sp>
      <p:sp>
        <p:nvSpPr>
          <p:cNvPr id="173" name="Shape 173"/>
          <p:cNvSpPr/>
          <p:nvPr/>
        </p:nvSpPr>
        <p:spPr>
          <a:xfrm>
            <a:off x="3973964" y="887787"/>
            <a:ext cx="1127893" cy="5001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985690" y="1663305"/>
            <a:ext cx="10139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</a:t>
            </a:r>
          </a:p>
        </p:txBody>
      </p:sp>
      <p:sp>
        <p:nvSpPr>
          <p:cNvPr id="175" name="Shape 175"/>
          <p:cNvSpPr/>
          <p:nvPr/>
        </p:nvSpPr>
        <p:spPr>
          <a:xfrm>
            <a:off x="5324098" y="2441556"/>
            <a:ext cx="1717845" cy="478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コントローラ</a:t>
            </a:r>
          </a:p>
        </p:txBody>
      </p:sp>
      <p:cxnSp>
        <p:nvCxnSpPr>
          <p:cNvPr id="176" name="Shape 176"/>
          <p:cNvCxnSpPr/>
          <p:nvPr/>
        </p:nvCxnSpPr>
        <p:spPr>
          <a:xfrm flipH="1">
            <a:off x="4797046" y="2919559"/>
            <a:ext cx="1385975" cy="4816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7" name="Shape 177"/>
          <p:cNvCxnSpPr>
            <a:stCxn id="175" idx="2"/>
            <a:endCxn id="156" idx="0"/>
          </p:cNvCxnSpPr>
          <p:nvPr/>
        </p:nvCxnSpPr>
        <p:spPr>
          <a:xfrm>
            <a:off x="6183021" y="2919560"/>
            <a:ext cx="706500" cy="1770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Shape 178"/>
          <p:cNvSpPr/>
          <p:nvPr/>
        </p:nvSpPr>
        <p:spPr>
          <a:xfrm>
            <a:off x="6242487" y="1299187"/>
            <a:ext cx="2547794" cy="478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</a:t>
            </a:r>
          </a:p>
        </p:txBody>
      </p:sp>
      <p:cxnSp>
        <p:nvCxnSpPr>
          <p:cNvPr id="179" name="Shape 179"/>
          <p:cNvCxnSpPr>
            <a:stCxn id="173" idx="3"/>
            <a:endCxn id="178" idx="1"/>
          </p:cNvCxnSpPr>
          <p:nvPr/>
        </p:nvCxnSpPr>
        <p:spPr>
          <a:xfrm>
            <a:off x="5101857" y="1137869"/>
            <a:ext cx="1140600" cy="400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stCxn id="178" idx="2"/>
          </p:cNvCxnSpPr>
          <p:nvPr/>
        </p:nvCxnSpPr>
        <p:spPr>
          <a:xfrm>
            <a:off x="7516385" y="1777190"/>
            <a:ext cx="681900" cy="90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1" name="Shape 181"/>
          <p:cNvSpPr/>
          <p:nvPr/>
        </p:nvSpPr>
        <p:spPr>
          <a:xfrm>
            <a:off x="2117909" y="1828800"/>
            <a:ext cx="3341985" cy="46780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100688" y="109490"/>
                  <a:pt x="81377" y="98980"/>
                  <a:pt x="61947" y="92124"/>
                </a:cubicBezTo>
                <a:cubicBezTo>
                  <a:pt x="42516" y="85269"/>
                  <a:pt x="11507" y="87308"/>
                  <a:pt x="3418" y="78866"/>
                </a:cubicBezTo>
                <a:cubicBezTo>
                  <a:pt x="-4670" y="70424"/>
                  <a:pt x="2783" y="54617"/>
                  <a:pt x="13411" y="41473"/>
                </a:cubicBezTo>
                <a:cubicBezTo>
                  <a:pt x="24038" y="28328"/>
                  <a:pt x="67181" y="0"/>
                  <a:pt x="67181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425017" y="5543701"/>
            <a:ext cx="1495204" cy="5001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API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24786" y="5511628"/>
            <a:ext cx="511174" cy="9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2671" y="4208305"/>
            <a:ext cx="495299" cy="9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EndUserLef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98403" y="2103857"/>
            <a:ext cx="831850" cy="11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7661274" y="3248865"/>
            <a:ext cx="15943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サーバ管理者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サービス実現に必要な作業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コンテナに対する外部アクセス環境構築：成元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API：村上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ユーザからの要求による Docker コンテナの立ち上げ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ユーザは，台数を指定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インターフェースによる Docker コンテナの状態の表示：秋下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ネットワーク機能：信家</a:t>
            </a:r>
          </a:p>
          <a:p>
            <a:pPr marL="742950" marR="0" lvl="1" indent="-28575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スライスの管理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コンテナに対する外部アクセス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目的：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外部からコンテナへのアクセスを可能にしサービスを提供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実現方法：</a:t>
            </a:r>
          </a:p>
          <a:p>
            <a:pPr marL="742950" marR="0" lvl="1" indent="-28575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API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目的：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ユーザがサーバにアクセスし，Docker コンテナのサービスを享受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実現方法：</a:t>
            </a:r>
          </a:p>
          <a:p>
            <a:pPr marL="742950" marR="0" lvl="1" indent="-28575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ユーザは</a:t>
            </a:r>
            <a:r>
              <a:rPr lang="en-US" altLang="ja-JP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</a:t>
            </a:r>
            <a:r>
              <a:rPr lang="ja-JP" altLang="en-US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を用いて</a:t>
            </a:r>
            <a:r>
              <a:rPr lang="en-US" altLang="ja-JP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  <a:r>
              <a:rPr lang="ja-JP" altLang="en-US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コンテナを作成，作成した</a:t>
            </a:r>
            <a:r>
              <a:rPr lang="en-US" altLang="ja-JP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  <a:r>
              <a:rPr lang="ja-JP" altLang="en-US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コンテナの</a:t>
            </a:r>
            <a:r>
              <a:rPr lang="en-US" altLang="ja-JP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IP</a:t>
            </a:r>
            <a:r>
              <a:rPr lang="ja-JP" altLang="en-US" sz="1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アドレスを取得</a:t>
            </a:r>
            <a:endParaRPr lang="en-US" altLang="ja-JP" sz="1800" b="0" i="0" u="none" strike="noStrike" cap="none" dirty="0" smtClean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ja-JP" altLang="en-US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サーバに</a:t>
            </a:r>
            <a:r>
              <a:rPr lang="en-US" altLang="ja-JP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  <a:r>
              <a:rPr lang="ja-JP" altLang="en-US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コンテナ作成用のスクリプトを用意</a:t>
            </a:r>
            <a:endParaRPr lang="en-US" altLang="ja-JP" b="0" i="0" u="none" strike="noStrike" cap="none" dirty="0" smtClean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ja-JP" altLang="en-US" dirty="0" smtClean="0"/>
              <a:t>ユーザは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を用いることでサーバに</a:t>
            </a:r>
            <a:r>
              <a:rPr lang="en-US" altLang="ja-JP" dirty="0" smtClean="0"/>
              <a:t>SSH</a:t>
            </a:r>
            <a:r>
              <a:rPr lang="ja-JP" altLang="en-US" dirty="0" smtClean="0"/>
              <a:t>接続，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サーバ</a:t>
            </a:r>
            <a:r>
              <a:rPr lang="ja-JP" altLang="en-US" dirty="0" smtClean="0"/>
              <a:t>に準備されたスクリプトを起動して</a:t>
            </a:r>
            <a:r>
              <a:rPr lang="en-US" altLang="ja-JP" dirty="0" smtClean="0"/>
              <a:t>Docker</a:t>
            </a:r>
            <a:r>
              <a:rPr lang="ja-JP" altLang="en-US" dirty="0" smtClean="0"/>
              <a:t>コンテナを作成</a:t>
            </a:r>
            <a:endParaRPr lang="en-US" altLang="ja-JP" b="0" i="0" u="none" strike="noStrike" cap="none" dirty="0" smtClean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42950" marR="0" lvl="1" indent="-28575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dirty="0" smtClean="0"/>
              <a:t>API</a:t>
            </a:r>
            <a:r>
              <a:rPr lang="ja-JP" altLang="en-US" dirty="0" smtClean="0"/>
              <a:t>と同様の働きをする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インターフェースを作成</a:t>
            </a:r>
            <a:endParaRPr lang="en-US" altLang="ja-JP" sz="1800" b="0" i="0" u="none" strike="noStrike" cap="none" dirty="0" smtClean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42950" marR="0" lvl="1" indent="-285750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434914"/>
            <a:ext cx="8229600" cy="551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7365D"/>
              </a:buClr>
              <a:buSzPct val="25000"/>
              <a:buFont typeface="Source Sans Pro"/>
              <a:buNone/>
            </a:pPr>
            <a:r>
              <a:rPr lang="ja-JP" sz="2800" b="1" i="0" u="none" strike="noStrike" cap="none">
                <a:solidFill>
                  <a:srgbClr val="1736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インターフェース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121937"/>
            <a:ext cx="8229600" cy="537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目的：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サーバ管理者による Docker の使用状況の監視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実現方法：</a:t>
            </a:r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サーバ上の Docker コンテナの状態表示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当初 cgroups からコンテナ状態を取得するプログラムを</a:t>
            </a:r>
            <a:r>
              <a:rPr lang="ja-JP" sz="1600" b="0" i="0" u="sng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作成予定であった</a:t>
            </a:r>
          </a:p>
          <a:p>
            <a:pPr marL="16002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cgroups：タスクのグループ化，タスクに対するリソース制御のための仕組み</a:t>
            </a:r>
          </a:p>
          <a:p>
            <a:pPr marL="16002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コンテナ起動時にディレクトリが作成されるため，配下を監視</a:t>
            </a:r>
          </a:p>
          <a:p>
            <a:pPr marL="20574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</a:pPr>
            <a:r>
              <a:rPr lang="ja-JP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/sys/fs/cgroup/systemd/docker/{コンテナID}</a:t>
            </a:r>
          </a:p>
          <a:p>
            <a:pPr marL="16002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→ 既存のプログラム (OSS) を利用：</a:t>
            </a:r>
            <a:r>
              <a:rPr lang="ja-JP"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Zabbix Docker Monitoring</a:t>
            </a:r>
            <a:r>
              <a:rPr lang="ja-JP"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Zabbix</a:t>
            </a:r>
            <a:r>
              <a:rPr lang="ja-JP" sz="7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[1]</a:t>
            </a: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のインターフェースの享受</a:t>
            </a:r>
          </a:p>
          <a:p>
            <a:pPr marL="16002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サーバ，ネットワーク，アプリケーションを集中監視するための OSS</a:t>
            </a:r>
          </a:p>
          <a:p>
            <a:pPr marL="16002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統合監視に必要な監視，障害検知，通知機能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コンテナを起動するだけで Docker コンテナのモニタリングが可能</a:t>
            </a: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起動したホスト上のコンテナを</a:t>
            </a:r>
            <a:r>
              <a:rPr lang="ja-JP" sz="16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自動検出</a:t>
            </a:r>
            <a:r>
              <a:rPr lang="ja-JP"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しモニタリング可能</a:t>
            </a:r>
          </a:p>
          <a:p>
            <a:pPr marL="1143000" marR="0" lvl="2" indent="-2286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</a:t>
            </a:fld>
            <a:endParaRPr lang="ja-JP" sz="120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ja-JP"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2017/1/23</a:t>
            </a:r>
          </a:p>
        </p:txBody>
      </p:sp>
      <p:sp>
        <p:nvSpPr>
          <p:cNvPr id="220" name="Shape 220"/>
          <p:cNvSpPr/>
          <p:nvPr/>
        </p:nvSpPr>
        <p:spPr>
          <a:xfrm>
            <a:off x="4156176" y="353254"/>
            <a:ext cx="296355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ja-JP"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[1] </a:t>
            </a:r>
            <a:r>
              <a:rPr lang="ja-JP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http://www.zabbix.com/jp/</a:t>
            </a:r>
          </a:p>
        </p:txBody>
      </p:sp>
      <p:sp>
        <p:nvSpPr>
          <p:cNvPr id="221" name="Shape 221"/>
          <p:cNvSpPr/>
          <p:nvPr/>
        </p:nvSpPr>
        <p:spPr>
          <a:xfrm>
            <a:off x="4156176" y="570820"/>
            <a:ext cx="522798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ja-JP"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</a:t>
            </a:r>
            <a:r>
              <a:rPr lang="ja-JP" sz="12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https://github.com/monitoringartist/zabbix-agent-xxl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画面に合わせる (4:3)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Source Sans Pro</vt:lpstr>
      <vt:lpstr>Calibri</vt:lpstr>
      <vt:lpstr>Arial</vt:lpstr>
      <vt:lpstr>ホワイト</vt:lpstr>
      <vt:lpstr>PowerPoint プレゼンテーション</vt:lpstr>
      <vt:lpstr>概要と目的</vt:lpstr>
      <vt:lpstr>デモ</vt:lpstr>
      <vt:lpstr>サービスの概要図</vt:lpstr>
      <vt:lpstr>サービスの実装イメージ</vt:lpstr>
      <vt:lpstr>サービス実現に必要な作業</vt:lpstr>
      <vt:lpstr>Docker コンテナに対する外部アクセス</vt:lpstr>
      <vt:lpstr>Docker API</vt:lpstr>
      <vt:lpstr>Web インターフェース</vt:lpstr>
      <vt:lpstr>Web インターフェースの導入方法（1/2）</vt:lpstr>
      <vt:lpstr>Web インターフェースの導入方法（2/2）</vt:lpstr>
      <vt:lpstr>Web インターフェースの動作</vt:lpstr>
      <vt:lpstr>ネットワーク機能</vt:lpstr>
      <vt:lpstr>進捗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Ryo Mrakami</cp:lastModifiedBy>
  <cp:revision>1</cp:revision>
  <dcterms:modified xsi:type="dcterms:W3CDTF">2017-01-24T04:29:30Z</dcterms:modified>
</cp:coreProperties>
</file>