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18"/>
  </p:notes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60" r:id="rId14"/>
    <p:sldId id="261" r:id="rId15"/>
    <p:sldId id="262" r:id="rId16"/>
    <p:sldId id="26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辻 健太" initials="辻 [7]" lastIdx="1" clrIdx="6">
    <p:extLst/>
  </p:cmAuthor>
  <p:cmAuthor id="1" name="辻 健太" initials="辻" lastIdx="1" clrIdx="0">
    <p:extLst/>
  </p:cmAuthor>
  <p:cmAuthor id="2" name="辻 健太" initials="辻 [2]" lastIdx="1" clrIdx="1">
    <p:extLst/>
  </p:cmAuthor>
  <p:cmAuthor id="3" name="辻 健太" initials="辻 [3]" lastIdx="1" clrIdx="2">
    <p:extLst/>
  </p:cmAuthor>
  <p:cmAuthor id="4" name="辻 健太" initials="辻 [4]" lastIdx="1" clrIdx="3">
    <p:extLst/>
  </p:cmAuthor>
  <p:cmAuthor id="5" name="辻 健太" initials="辻 [5]" lastIdx="1" clrIdx="4">
    <p:extLst/>
  </p:cmAuthor>
  <p:cmAuthor id="6" name="辻 健太" initials="辻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94508"/>
  </p:normalViewPr>
  <p:slideViewPr>
    <p:cSldViewPr snapToGrid="0" snapToObjects="1">
      <p:cViewPr varScale="1">
        <p:scale>
          <a:sx n="85" d="100"/>
          <a:sy n="85" d="100"/>
        </p:scale>
        <p:origin x="192" y="1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80593-7C42-5843-B081-6C518870F69D}" type="datetimeFigureOut">
              <a:rPr kumimoji="1" lang="ja-JP" altLang="en-US" smtClean="0"/>
              <a:t>2017/2/6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B13F5-F2D2-E249-BFE8-664733DC3023}" type="slidenum">
              <a:rPr kumimoji="1" lang="ja-JP" altLang="en-US" smtClean="0"/>
              <a:t>‹#›</a:t>
            </a:fld>
            <a:endParaRPr kumimoji="1" lang="ja-JP" altLang="en-US"/>
          </a:p>
        </p:txBody>
      </p:sp>
    </p:spTree>
    <p:extLst>
      <p:ext uri="{BB962C8B-B14F-4D97-AF65-F5344CB8AC3E}">
        <p14:creationId xmlns:p14="http://schemas.microsoft.com/office/powerpoint/2010/main" val="3914003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BB13F5-F2D2-E249-BFE8-664733DC3023}" type="slidenum">
              <a:rPr kumimoji="1" lang="ja-JP" altLang="en-US" smtClean="0"/>
              <a:t>1</a:t>
            </a:fld>
            <a:endParaRPr kumimoji="1" lang="ja-JP" altLang="en-US"/>
          </a:p>
        </p:txBody>
      </p:sp>
    </p:spTree>
    <p:extLst>
      <p:ext uri="{BB962C8B-B14F-4D97-AF65-F5344CB8AC3E}">
        <p14:creationId xmlns:p14="http://schemas.microsoft.com/office/powerpoint/2010/main" val="52271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6799932-8D7B-764F-9326-29DDE68D3EAA}" type="datetime1">
              <a:rPr kumimoji="1" lang="ja-JP" altLang="en-US" smtClean="0"/>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53036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E5463A-7E1A-2E4B-B0AE-41A6BD3235AF}" type="datetime1">
              <a:rPr kumimoji="1" lang="ja-JP" altLang="en-US" smtClean="0"/>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79419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374C79-7A9D-4D49-8376-FB8336C03319}" type="datetime1">
              <a:rPr kumimoji="1" lang="ja-JP" altLang="en-US" smtClean="0"/>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559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6F834C-CEFA-9D46-A7A9-2A9FAB28DDD1}" type="datetime1">
              <a:rPr kumimoji="1" lang="ja-JP" altLang="en-US" smtClean="0"/>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2881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AA5CF6-2B4A-2E44-93BE-A2EE45AF8E02}" type="datetime1">
              <a:rPr kumimoji="1" lang="ja-JP" altLang="en-US" smtClean="0"/>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2132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F3C8BD-19CC-7047-9A9E-B4334F8EB4A3}" type="datetime1">
              <a:rPr kumimoji="1" lang="ja-JP" altLang="en-US" smtClean="0"/>
              <a:t>2017/2/6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14526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E0FDFE-8C98-DA42-9AAE-A8374B2C458A}" type="datetime1">
              <a:rPr kumimoji="1" lang="ja-JP" altLang="en-US" smtClean="0"/>
              <a:t>2017/2/6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947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6E8ED7-F57B-B540-A070-084317F58026}" type="datetime1">
              <a:rPr kumimoji="1" lang="ja-JP" altLang="en-US" smtClean="0"/>
              <a:t>2017/2/6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6164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08856-CBAF-AB47-9335-89045B7F966D}" type="datetime1">
              <a:rPr kumimoji="1" lang="ja-JP" altLang="en-US" smtClean="0"/>
              <a:t>2017/2/6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2982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17E302-1DC0-9947-8E9A-89DEC6D799BE}" type="datetime1">
              <a:rPr kumimoji="1" lang="ja-JP" altLang="en-US" smtClean="0"/>
              <a:t>2017/2/6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1897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8D861D-5ABD-5D42-A35A-D470506FAF5E}" type="datetime1">
              <a:rPr kumimoji="1" lang="ja-JP" altLang="en-US" smtClean="0"/>
              <a:t>2017/2/6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904862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GPGothicE" charset="-128"/>
                <a:ea typeface="HGPGothicE" charset="-128"/>
                <a:cs typeface="HGPGothicE" charset="-128"/>
              </a:defRPr>
            </a:lvl1pPr>
          </a:lstStyle>
          <a:p>
            <a:fld id="{40E3953F-FE39-2447-83E0-87C2306981C2}" type="datetime1">
              <a:rPr lang="ja-JP" altLang="en-US" smtClean="0"/>
              <a:t>2017/2/6</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GPGothicE" charset="-128"/>
                <a:ea typeface="HGPGothicE" charset="-128"/>
                <a:cs typeface="HGPGothicE" charset="-128"/>
              </a:defRPr>
            </a:lvl1pPr>
          </a:lstStyle>
          <a:p>
            <a:endParaRPr lang="ja-JP" altLang="en-US"/>
          </a:p>
        </p:txBody>
      </p:sp>
      <p:sp>
        <p:nvSpPr>
          <p:cNvPr id="6" name="スライド番号プレースホルダー 5"/>
          <p:cNvSpPr>
            <a:spLocks noGrp="1"/>
          </p:cNvSpPr>
          <p:nvPr>
            <p:ph type="sldNum" sz="quarter" idx="4"/>
          </p:nvPr>
        </p:nvSpPr>
        <p:spPr>
          <a:xfrm>
            <a:off x="9375097" y="6356350"/>
            <a:ext cx="2743200" cy="365125"/>
          </a:xfrm>
          <a:prstGeom prst="rect">
            <a:avLst/>
          </a:prstGeom>
        </p:spPr>
        <p:txBody>
          <a:bodyPr vert="horz" lIns="91440" tIns="45720" rIns="91440" bIns="45720" rtlCol="0" anchor="ctr"/>
          <a:lstStyle>
            <a:lvl1pPr algn="r">
              <a:defRPr sz="2800">
                <a:solidFill>
                  <a:schemeClr val="tx1">
                    <a:tint val="75000"/>
                  </a:schemeClr>
                </a:solidFill>
                <a:latin typeface="HGPGothicE" charset="-128"/>
                <a:ea typeface="HGPGothicE" charset="-128"/>
                <a:cs typeface="HGPGothicE" charset="-128"/>
              </a:defRPr>
            </a:lvl1pPr>
          </a:lstStyle>
          <a:p>
            <a:fld id="{6CF45946-1F16-F342-BD1B-1EF94030CB33}" type="slidenum">
              <a:rPr lang="ja-JP" altLang="en-US" smtClean="0"/>
              <a:pPr/>
              <a:t>‹#›</a:t>
            </a:fld>
            <a:endParaRPr lang="ja-JP" altLang="en-US"/>
          </a:p>
        </p:txBody>
      </p:sp>
    </p:spTree>
    <p:extLst>
      <p:ext uri="{BB962C8B-B14F-4D97-AF65-F5344CB8AC3E}">
        <p14:creationId xmlns:p14="http://schemas.microsoft.com/office/powerpoint/2010/main" val="14878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HGPGothicE" charset="-128"/>
          <a:ea typeface="HGPGothicE" charset="-128"/>
          <a:cs typeface="HGPGothicE" charset="-128"/>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HGPGothicE" charset="-128"/>
          <a:ea typeface="HGPGothicE" charset="-128"/>
          <a:cs typeface="HGPGothicE" charset="-128"/>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HGPGothicE" charset="-128"/>
          <a:ea typeface="HGPGothicE" charset="-128"/>
          <a:cs typeface="HGPGothicE"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image" Target="../media/image20.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andai-trema/IaaS-team-1/blob/master/README.md" TargetMode="External"/><Relationship Id="rId4" Type="http://schemas.openxmlformats.org/officeDocument/2006/relationships/hyperlink" Target="http://www.anarg.jp/personal/t-saitoh/Controller_team1.ova" TargetMode="External"/><Relationship Id="rId1" Type="http://schemas.openxmlformats.org/officeDocument/2006/relationships/slideLayout" Target="../slideLayouts/slideLayout7.xml"/><Relationship Id="rId2" Type="http://schemas.openxmlformats.org/officeDocument/2006/relationships/hyperlink" Target="https://github.com/handai-trema/IaaS-team-1/tree/master/rest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aitoh@ist.osaka-u.ac.jp" TargetMode="External"/><Relationship Id="rId4" Type="http://schemas.openxmlformats.org/officeDocument/2006/relationships/hyperlink" Target="mailto:y-hara@ist.osaka-u.ac.jp" TargetMode="External"/><Relationship Id="rId5" Type="http://schemas.openxmlformats.org/officeDocument/2006/relationships/hyperlink" Target="mailto:o-jens@ist.osaka-u.ac.jp" TargetMode="External"/><Relationship Id="rId6" Type="http://schemas.openxmlformats.org/officeDocument/2006/relationships/hyperlink" Target="mailto:ktsuji@ist.osaka-u.ac.jp" TargetMode="External"/><Relationship Id="rId1" Type="http://schemas.openxmlformats.org/officeDocument/2006/relationships/slideLayout" Target="../slideLayouts/slideLayout2.xml"/><Relationship Id="rId2" Type="http://schemas.openxmlformats.org/officeDocument/2006/relationships/hyperlink" Target="mailto:ginnan.kazuki@ist.osaka-u.ac.j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a:t>
            </a:fld>
            <a:endParaRPr kumimoji="1" lang="ja-JP" altLang="en-US"/>
          </a:p>
        </p:txBody>
      </p:sp>
      <p:sp>
        <p:nvSpPr>
          <p:cNvPr id="5" name="正方形/長方形 4"/>
          <p:cNvSpPr/>
          <p:nvPr/>
        </p:nvSpPr>
        <p:spPr>
          <a:xfrm>
            <a:off x="0" y="2092454"/>
            <a:ext cx="12192000" cy="3170099"/>
          </a:xfrm>
          <a:prstGeom prst="rect">
            <a:avLst/>
          </a:prstGeom>
        </p:spPr>
        <p:txBody>
          <a:bodyPr wrap="square">
            <a:spAutoFit/>
          </a:bodyPr>
          <a:lstStyle/>
          <a:p>
            <a:pPr algn="ctr">
              <a:spcAft>
                <a:spcPts val="0"/>
              </a:spcAft>
            </a:pPr>
            <a:r>
              <a:rPr lang="ja-JP" altLang="ja-JP" sz="3200" kern="100" dirty="0">
                <a:latin typeface="HGPGothicE" charset="-128"/>
                <a:ea typeface="HGPGothicE" charset="-128"/>
                <a:cs typeface="HGPGothicE" charset="-128"/>
              </a:rPr>
              <a:t>情報ネットワーク学演習</a:t>
            </a:r>
            <a:r>
              <a:rPr lang="ja-JP" altLang="ja-JP" sz="3200" kern="100" dirty="0" smtClean="0">
                <a:latin typeface="HGPGothicE" charset="-128"/>
                <a:ea typeface="HGPGothicE" charset="-128"/>
                <a:cs typeface="HGPGothicE" charset="-128"/>
              </a:rPr>
              <a:t>Ⅱ</a:t>
            </a:r>
            <a:endParaRPr lang="ja-JP" altLang="ja-JP" sz="2000" kern="100" dirty="0" smtClean="0">
              <a:effectLst/>
              <a:latin typeface="HGPGothicE" charset="-128"/>
              <a:ea typeface="HGPGothicE" charset="-128"/>
              <a:cs typeface="HGPGothicE" charset="-128"/>
            </a:endParaRPr>
          </a:p>
          <a:p>
            <a:pPr algn="ctr">
              <a:spcAft>
                <a:spcPts val="0"/>
              </a:spcAft>
            </a:pPr>
            <a:r>
              <a:rPr lang="ja-JP" altLang="en-US" sz="9600" kern="100" dirty="0" smtClean="0">
                <a:effectLst/>
                <a:latin typeface="HGPGothicE" charset="-128"/>
                <a:ea typeface="HGPGothicE" charset="-128"/>
                <a:cs typeface="HGPGothicE" charset="-128"/>
              </a:rPr>
              <a:t>最終レポート</a:t>
            </a:r>
            <a:endParaRPr lang="ja-JP" altLang="ja-JP" kern="100" dirty="0" smtClean="0">
              <a:effectLst/>
              <a:latin typeface="HGPGothicE" charset="-128"/>
              <a:ea typeface="HGPGothicE" charset="-128"/>
              <a:cs typeface="HGPGothicE" charset="-128"/>
            </a:endParaRPr>
          </a:p>
          <a:p>
            <a:pPr algn="ctr">
              <a:spcAft>
                <a:spcPts val="0"/>
              </a:spcAft>
            </a:pPr>
            <a:r>
              <a:rPr lang="ja-JP" altLang="ja-JP" sz="7200" kern="100" dirty="0" smtClean="0">
                <a:effectLst/>
                <a:latin typeface="HGPGothicE" charset="-128"/>
                <a:ea typeface="HGPGothicE" charset="-128"/>
                <a:cs typeface="HGPGothicE" charset="-128"/>
              </a:rPr>
              <a:t>１班</a:t>
            </a:r>
            <a:endParaRPr lang="ja-JP" altLang="ja-JP" sz="3200" kern="100" dirty="0">
              <a:effectLst/>
              <a:latin typeface="HGPGothicE" charset="-128"/>
              <a:ea typeface="HGPGothicE" charset="-128"/>
              <a:cs typeface="HGPGothicE" charset="-128"/>
            </a:endParaRPr>
          </a:p>
        </p:txBody>
      </p:sp>
      <p:sp>
        <p:nvSpPr>
          <p:cNvPr id="6" name="正方形/長方形 5"/>
          <p:cNvSpPr/>
          <p:nvPr/>
        </p:nvSpPr>
        <p:spPr>
          <a:xfrm>
            <a:off x="8332081" y="808413"/>
            <a:ext cx="3402767" cy="461665"/>
          </a:xfrm>
          <a:prstGeom prst="rect">
            <a:avLst/>
          </a:prstGeom>
        </p:spPr>
        <p:txBody>
          <a:bodyPr wrap="square">
            <a:spAutoFit/>
          </a:bodyPr>
          <a:lstStyle/>
          <a:p>
            <a:pPr algn="r">
              <a:spcAft>
                <a:spcPts val="0"/>
              </a:spcAft>
            </a:pPr>
            <a:r>
              <a:rPr lang="en-US" altLang="ja-JP" sz="2400" kern="100" dirty="0" smtClean="0">
                <a:effectLst/>
                <a:latin typeface="HGPGothicE" charset="-128"/>
                <a:ea typeface="Yu Mincho" charset="-128"/>
                <a:cs typeface="Times New Roman" charset="0"/>
              </a:rPr>
              <a:t>2017/02/07(Tue.) </a:t>
            </a:r>
            <a:r>
              <a:rPr lang="ja-JP" altLang="ja-JP" sz="2400" kern="100" dirty="0" smtClean="0">
                <a:effectLst/>
                <a:latin typeface="Yu Mincho" charset="-128"/>
                <a:ea typeface="HGPGothicE" charset="-128"/>
                <a:cs typeface="Times New Roman" charset="0"/>
              </a:rPr>
              <a:t>提出</a:t>
            </a:r>
            <a:r>
              <a:rPr lang="en-US" altLang="ja-JP" sz="1100" kern="100" dirty="0" smtClean="0">
                <a:effectLst/>
                <a:latin typeface="Yu Mincho" charset="-128"/>
                <a:ea typeface="Yu Mincho" charset="-128"/>
                <a:cs typeface="Times New Roman" charset="0"/>
              </a:rPr>
              <a:t> </a:t>
            </a:r>
            <a:endParaRPr lang="ja-JP" altLang="ja-JP"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5224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65125"/>
            <a:ext cx="12192000" cy="1325563"/>
          </a:xfrm>
        </p:spPr>
        <p:txBody>
          <a:bodyPr/>
          <a:lstStyle/>
          <a:p>
            <a:r>
              <a:rPr lang="en-US" altLang="ja-JP" dirty="0"/>
              <a:t>+α</a:t>
            </a:r>
            <a:r>
              <a:rPr lang="ja-JP" altLang="en-US" dirty="0"/>
              <a:t>：　ポート番号の自動割り当ての工夫</a:t>
            </a:r>
            <a:r>
              <a:rPr lang="ja-JP" altLang="en-US" dirty="0" smtClean="0"/>
              <a:t>理由</a:t>
            </a:r>
            <a:r>
              <a:rPr lang="en-US" altLang="ja-JP" dirty="0" smtClean="0"/>
              <a:t>(2/2)</a:t>
            </a:r>
            <a:endParaRPr kumimoji="1" lang="ja-JP" altLang="en-US" dirty="0"/>
          </a:p>
        </p:txBody>
      </p:sp>
      <p:sp>
        <p:nvSpPr>
          <p:cNvPr id="3" name="コンテンツ プレースホルダー 2"/>
          <p:cNvSpPr>
            <a:spLocks noGrp="1"/>
          </p:cNvSpPr>
          <p:nvPr>
            <p:ph idx="1"/>
          </p:nvPr>
        </p:nvSpPr>
        <p:spPr>
          <a:xfrm>
            <a:off x="241738" y="1685726"/>
            <a:ext cx="11112062" cy="5172274"/>
          </a:xfrm>
        </p:spPr>
        <p:txBody>
          <a:bodyPr>
            <a:normAutofit/>
          </a:bodyPr>
          <a:lstStyle/>
          <a:p>
            <a:r>
              <a:rPr lang="ja-JP" altLang="en-US" dirty="0" smtClean="0"/>
              <a:t>実装する予定だった構成</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pPr marL="0" indent="0">
              <a:buNone/>
            </a:pPr>
            <a:endParaRPr lang="en-US" altLang="ja-JP" dirty="0" smtClean="0"/>
          </a:p>
          <a:p>
            <a:pPr lvl="1"/>
            <a:r>
              <a:rPr lang="en-US" altLang="ja-JP" dirty="0" smtClean="0"/>
              <a:t>Docker</a:t>
            </a:r>
            <a:r>
              <a:rPr lang="ja-JP" altLang="en-US" dirty="0" smtClean="0"/>
              <a:t>ホストに仮想ブリッジを立て、そこに</a:t>
            </a:r>
            <a:r>
              <a:rPr lang="en-US" altLang="ja-JP" dirty="0" smtClean="0"/>
              <a:t>Web</a:t>
            </a:r>
            <a:r>
              <a:rPr lang="ja-JP" altLang="en-US" dirty="0" smtClean="0"/>
              <a:t>サーバを接続</a:t>
            </a:r>
            <a:endParaRPr lang="en-US" altLang="ja-JP" dirty="0" smtClean="0"/>
          </a:p>
          <a:p>
            <a:pPr lvl="1"/>
            <a:r>
              <a:rPr lang="en-US" altLang="ja-JP" dirty="0" smtClean="0"/>
              <a:t>Web</a:t>
            </a:r>
            <a:r>
              <a:rPr lang="ja-JP" altLang="en-US" dirty="0" smtClean="0"/>
              <a:t>サーバには</a:t>
            </a:r>
            <a:r>
              <a:rPr lang="en-US" altLang="ja-JP" dirty="0" smtClean="0"/>
              <a:t>192.168.1.x</a:t>
            </a:r>
            <a:r>
              <a:rPr lang="ja-JP" altLang="en-US" dirty="0" smtClean="0"/>
              <a:t>の</a:t>
            </a:r>
            <a:r>
              <a:rPr lang="en-US" altLang="ja-JP" dirty="0" smtClean="0"/>
              <a:t>IP</a:t>
            </a:r>
            <a:r>
              <a:rPr lang="ja-JP" altLang="en-US" dirty="0" smtClean="0"/>
              <a:t>を割り当て</a:t>
            </a:r>
            <a:endParaRPr lang="en-US" altLang="ja-JP" dirty="0" smtClean="0"/>
          </a:p>
          <a:p>
            <a:r>
              <a:rPr kumimoji="1" lang="ja-JP" altLang="en-US" dirty="0" smtClean="0"/>
              <a:t>実装できなかった要因</a:t>
            </a:r>
            <a:endParaRPr kumimoji="1" lang="en-US" altLang="ja-JP" dirty="0" smtClean="0"/>
          </a:p>
          <a:p>
            <a:pPr lvl="1"/>
            <a:r>
              <a:rPr lang="en-US" altLang="ja-JP" dirty="0" smtClean="0"/>
              <a:t>Switch</a:t>
            </a:r>
            <a:r>
              <a:rPr lang="ja-JP" altLang="en-US" dirty="0" smtClean="0"/>
              <a:t>と仮想ブリッジ</a:t>
            </a:r>
            <a:r>
              <a:rPr lang="ja-JP" altLang="en-US" dirty="0"/>
              <a:t>間</a:t>
            </a:r>
            <a:r>
              <a:rPr lang="ja-JP" altLang="en-US" dirty="0" smtClean="0"/>
              <a:t>の</a:t>
            </a:r>
            <a:r>
              <a:rPr lang="en-US" altLang="ja-JP" dirty="0" err="1" smtClean="0"/>
              <a:t>arp</a:t>
            </a:r>
            <a:r>
              <a:rPr lang="ja-JP" altLang="en-US" dirty="0" smtClean="0"/>
              <a:t>解決ができていなかった</a:t>
            </a:r>
            <a:endParaRPr lang="en-US" altLang="ja-JP" dirty="0" smtClean="0"/>
          </a:p>
          <a:p>
            <a:pPr marL="457200" lvl="1" indent="0">
              <a:buNone/>
            </a:pPr>
            <a:r>
              <a:rPr kumimoji="1" lang="ja-JP" altLang="en-US" dirty="0" smtClean="0"/>
              <a:t>   →解決方法は今後の課題</a:t>
            </a:r>
            <a:endParaRPr kumimoji="1" lang="ja-JP" altLang="en-US"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10</a:t>
            </a:fld>
            <a:endParaRPr kumimoji="1" lang="ja-JP" altLang="en-US"/>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6944" y="2143801"/>
            <a:ext cx="8232097" cy="254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5542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73573" y="1439003"/>
                <a:ext cx="6399633" cy="5693866"/>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独自機能：アクセスの制限機能</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直近でアクセス数が多かった</a:t>
                </a:r>
                <a:r>
                  <a:rPr lang="en-US" altLang="ja-JP" sz="2400" dirty="0">
                    <a:latin typeface="HGGothicE" charset="-128"/>
                    <a:ea typeface="HGGothicE" charset="-128"/>
                    <a:cs typeface="HGGothicE" charset="-128"/>
                  </a:rPr>
                  <a:t/>
                </a:r>
                <a:br>
                  <a:rPr lang="en-US" altLang="ja-JP" sz="2400" dirty="0">
                    <a:latin typeface="HGGothicE" charset="-128"/>
                    <a:ea typeface="HGGothicE" charset="-128"/>
                    <a:cs typeface="HGGothicE" charset="-128"/>
                  </a:rPr>
                </a:br>
                <a:r>
                  <a:rPr lang="en-US" altLang="ja-JP" sz="2400" dirty="0">
                    <a:latin typeface="HGGothicE" charset="-128"/>
                    <a:ea typeface="HGGothicE" charset="-128"/>
                    <a:cs typeface="HGGothicE" charset="-128"/>
                  </a:rPr>
                  <a:t>IP</a:t>
                </a:r>
                <a:r>
                  <a:rPr lang="ja-JP" altLang="en-US" sz="2400" dirty="0">
                    <a:latin typeface="HGGothicE" charset="-128"/>
                    <a:ea typeface="HGGothicE" charset="-128"/>
                    <a:cs typeface="HGGothicE" charset="-128"/>
                  </a:rPr>
                  <a:t>アドレスからのアクセスを</a:t>
                </a:r>
                <a:r>
                  <a:rPr lang="ja-JP" altLang="en-US" sz="2400" dirty="0" smtClean="0">
                    <a:latin typeface="HGGothicE" charset="-128"/>
                    <a:ea typeface="HGGothicE" charset="-128"/>
                    <a:cs typeface="HGGothicE" charset="-128"/>
                  </a:rPr>
                  <a:t>制限</a:t>
                </a:r>
                <a:endParaRPr lang="en-US" altLang="ja-JP" sz="24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アクセス制限は</a:t>
                </a:r>
                <a:r>
                  <a:rPr lang="en-US" altLang="ja-JP" sz="2000" dirty="0" smtClean="0">
                    <a:latin typeface="HGGothicE" charset="-128"/>
                    <a:ea typeface="HGGothicE" charset="-128"/>
                    <a:cs typeface="HGGothicE" charset="-128"/>
                  </a:rPr>
                  <a:t>switch</a:t>
                </a:r>
                <a:r>
                  <a:rPr lang="ja-JP" altLang="en-US" sz="2000" dirty="0" smtClean="0">
                    <a:latin typeface="HGGothicE" charset="-128"/>
                    <a:ea typeface="HGGothicE" charset="-128"/>
                    <a:cs typeface="HGGothicE" charset="-128"/>
                  </a:rPr>
                  <a:t>で実装</a:t>
                </a:r>
                <a:endParaRPr lang="en-US" altLang="ja-JP" sz="2000" dirty="0" smtClean="0">
                  <a:latin typeface="HGGothicE" charset="-128"/>
                  <a:ea typeface="HGGothicE" charset="-128"/>
                  <a:cs typeface="HGGothicE" charset="-128"/>
                </a:endParaRPr>
              </a:p>
              <a:p>
                <a:pPr lvl="2"/>
                <a:r>
                  <a:rPr lang="ja-JP" altLang="en-US" sz="2000" dirty="0" smtClean="0">
                    <a:latin typeface="HGGothicE" charset="-128"/>
                    <a:ea typeface="HGGothicE" charset="-128"/>
                    <a:cs typeface="HGGothicE" charset="-128"/>
                  </a:rPr>
                  <a:t>      →</a:t>
                </a:r>
                <a:r>
                  <a:rPr lang="en-US" altLang="ja-JP" sz="2000" dirty="0" smtClean="0">
                    <a:latin typeface="HGGothicE" charset="-128"/>
                    <a:ea typeface="HGGothicE" charset="-128"/>
                    <a:cs typeface="HGGothicE" charset="-128"/>
                  </a:rPr>
                  <a:t>switch</a:t>
                </a:r>
                <a:r>
                  <a:rPr lang="ja-JP" altLang="en-US" sz="2000" dirty="0" smtClean="0">
                    <a:latin typeface="HGGothicE" charset="-128"/>
                    <a:ea typeface="HGGothicE" charset="-128"/>
                    <a:cs typeface="HGGothicE" charset="-128"/>
                  </a:rPr>
                  <a:t>に入る前にパケットを落とす</a:t>
                </a:r>
                <a:endParaRPr lang="en-US" altLang="ja-JP" sz="2000" dirty="0" smtClean="0">
                  <a:latin typeface="HGGothicE" charset="-128"/>
                  <a:ea typeface="HGGothicE" charset="-128"/>
                  <a:cs typeface="HGGothicE" charset="-128"/>
                </a:endParaRPr>
              </a:p>
              <a:p>
                <a:pPr marL="4000500" lvl="8" indent="-342900">
                  <a:buFont typeface="Arial" panose="020B0604020202020204" pitchFamily="34" charset="0"/>
                  <a:buChar char="•"/>
                </a:pPr>
                <a:endParaRPr lang="en-US" altLang="ja-JP" sz="800" dirty="0">
                  <a:latin typeface="HGGothicE" charset="-128"/>
                  <a:ea typeface="HGGothicE" charset="-128"/>
                  <a:cs typeface="HGGothicE" charset="-128"/>
                </a:endParaRPr>
              </a:p>
              <a:p>
                <a:pPr marL="1600200" lvl="2" indent="-685800">
                  <a:buFont typeface="Arial" charset="0"/>
                  <a:buChar char="•"/>
                </a:pPr>
                <a:r>
                  <a:rPr lang="ja-JP" altLang="en-US" sz="2000" dirty="0">
                    <a:latin typeface="HGGothicE" charset="-128"/>
                    <a:ea typeface="HGGothicE" charset="-128"/>
                    <a:cs typeface="HGGothicE" charset="-128"/>
                  </a:rPr>
                  <a:t>直近の</a:t>
                </a:r>
                <a14:m>
                  <m:oMath xmlns:m="http://schemas.openxmlformats.org/officeDocument/2006/math">
                    <m:r>
                      <a:rPr lang="en-US" altLang="ja-JP" sz="2000" i="1">
                        <a:latin typeface="Cambria Math" charset="0"/>
                        <a:ea typeface="HGGothicE" charset="-128"/>
                        <a:cs typeface="HGGothicE" charset="-128"/>
                      </a:rPr>
                      <m:t>𝑇</m:t>
                    </m:r>
                  </m:oMath>
                </a14:m>
                <a:r>
                  <a:rPr lang="ja-JP" altLang="en-US" sz="2000" dirty="0">
                    <a:latin typeface="HGGothicE" charset="-128"/>
                    <a:ea typeface="HGGothicE" charset="-128"/>
                    <a:cs typeface="HGGothicE" charset="-128"/>
                  </a:rPr>
                  <a:t>秒間</a:t>
                </a:r>
                <a:r>
                  <a:rPr lang="ja-JP" altLang="en-US" sz="2000" dirty="0" smtClean="0">
                    <a:latin typeface="HGGothicE" charset="-128"/>
                    <a:ea typeface="HGGothicE" charset="-128"/>
                    <a:cs typeface="HGGothicE" charset="-128"/>
                  </a:rPr>
                  <a:t>である</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アドレスから</a:t>
                </a:r>
                <a:r>
                  <a:rPr lang="ja-JP" altLang="en-US" sz="2000" dirty="0" smtClean="0">
                    <a:latin typeface="HGGothicE" charset="-128"/>
                    <a:ea typeface="HGGothicE" charset="-128"/>
                    <a:cs typeface="HGGothicE" charset="-128"/>
                  </a:rPr>
                  <a:t>の</a:t>
                </a:r>
                <a:r>
                  <a:rPr lang="en-US" altLang="ja-JP" sz="2000" dirty="0" smtClean="0">
                    <a:latin typeface="HGGothicE" charset="-128"/>
                    <a:ea typeface="HGGothicE" charset="-128"/>
                    <a:cs typeface="HGGothicE" charset="-128"/>
                  </a:rPr>
                  <a:t/>
                </a:r>
                <a:br>
                  <a:rPr lang="en-US" altLang="ja-JP" sz="2000" dirty="0" smtClean="0">
                    <a:latin typeface="HGGothicE" charset="-128"/>
                    <a:ea typeface="HGGothicE" charset="-128"/>
                    <a:cs typeface="HGGothicE" charset="-128"/>
                  </a:rPr>
                </a:br>
                <a:r>
                  <a:rPr lang="ja-JP" altLang="en-US" sz="2000" dirty="0" smtClean="0">
                    <a:latin typeface="HGGothicE" charset="-128"/>
                    <a:ea typeface="HGGothicE" charset="-128"/>
                    <a:cs typeface="HGGothicE" charset="-128"/>
                  </a:rPr>
                  <a:t>アクセス</a:t>
                </a:r>
                <a:r>
                  <a:rPr lang="ja-JP" altLang="en-US" sz="2000" dirty="0">
                    <a:latin typeface="HGGothicE" charset="-128"/>
                    <a:ea typeface="HGGothicE" charset="-128"/>
                    <a:cs typeface="HGGothicE" charset="-128"/>
                  </a:rPr>
                  <a:t>が</a:t>
                </a:r>
                <a14:m>
                  <m:oMath xmlns:m="http://schemas.openxmlformats.org/officeDocument/2006/math">
                    <m:r>
                      <a:rPr lang="en-US" altLang="ja-JP" sz="2000" i="1">
                        <a:latin typeface="Cambria Math" charset="0"/>
                        <a:ea typeface="HGGothicE" charset="-128"/>
                        <a:cs typeface="HGGothicE" charset="-128"/>
                      </a:rPr>
                      <m:t>𝑛</m:t>
                    </m:r>
                  </m:oMath>
                </a14:m>
                <a:r>
                  <a:rPr lang="ja-JP" altLang="en-US" sz="2000" dirty="0">
                    <a:latin typeface="HGGothicE" charset="-128"/>
                    <a:ea typeface="HGGothicE" charset="-128"/>
                    <a:cs typeface="HGGothicE" charset="-128"/>
                  </a:rPr>
                  <a:t>回あった場合、</a:t>
                </a:r>
                <a:r>
                  <a:rPr lang="en-US" altLang="ja-JP" sz="2000" dirty="0">
                    <a:latin typeface="HGGothicE" charset="-128"/>
                    <a:ea typeface="HGGothicE" charset="-128"/>
                    <a:cs typeface="HGGothicE" charset="-128"/>
                  </a:rPr>
                  <a:t/>
                </a:r>
                <a:br>
                  <a:rPr lang="en-US" altLang="ja-JP" sz="2000" dirty="0">
                    <a:latin typeface="HGGothicE" charset="-128"/>
                    <a:ea typeface="HGGothicE" charset="-128"/>
                    <a:cs typeface="HGGothicE" charset="-128"/>
                  </a:rPr>
                </a:br>
                <a:r>
                  <a:rPr lang="ja-JP" altLang="en-US" sz="2000" dirty="0">
                    <a:latin typeface="HGGothicE" charset="-128"/>
                    <a:ea typeface="HGGothicE" charset="-128"/>
                    <a:cs typeface="HGGothicE" charset="-128"/>
                  </a:rPr>
                  <a:t>その</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からのアクセスを</a:t>
                </a:r>
                <a:r>
                  <a:rPr lang="ja-JP" altLang="en-US" sz="2000" dirty="0" smtClean="0">
                    <a:latin typeface="HGGothicE" charset="-128"/>
                    <a:ea typeface="HGGothicE" charset="-128"/>
                    <a:cs typeface="HGGothicE" charset="-128"/>
                  </a:rPr>
                  <a:t>遮断</a:t>
                </a:r>
                <a:endParaRPr lang="en-US" altLang="ja-JP" sz="2000" dirty="0" smtClean="0">
                  <a:latin typeface="HGGothicE" charset="-128"/>
                  <a:ea typeface="HGGothicE" charset="-128"/>
                  <a:cs typeface="HGGothicE" charset="-128"/>
                </a:endParaRPr>
              </a:p>
              <a:p>
                <a:pPr marL="3429000" lvl="6" indent="-685800">
                  <a:buFont typeface="Arial" charset="0"/>
                  <a:buChar char="•"/>
                </a:pPr>
                <a:endParaRPr lang="en-US" altLang="ja-JP" sz="8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一定時間後、またアクセスが可能に</a:t>
                </a:r>
                <a:endParaRPr lang="en-US" altLang="ja-JP" sz="2000" dirty="0">
                  <a:latin typeface="HGGothicE" charset="-128"/>
                  <a:ea typeface="HGGothicE" charset="-128"/>
                  <a:cs typeface="HGGothicE" charset="-128"/>
                </a:endParaRPr>
              </a:p>
              <a:p>
                <a:pPr marL="1143000" lvl="1" indent="-685800">
                  <a:buFont typeface="Arial" charset="0"/>
                  <a:buChar char="•"/>
                </a:pPr>
                <a:r>
                  <a:rPr lang="ja-JP" altLang="en-US" sz="2400" dirty="0" smtClean="0">
                    <a:latin typeface="HGGothicE" charset="-128"/>
                    <a:ea typeface="HGGothicE" charset="-128"/>
                    <a:cs typeface="HGGothicE" charset="-128"/>
                  </a:rPr>
                  <a:t>導入目的</a:t>
                </a:r>
                <a:endParaRPr lang="en-US" altLang="ja-JP" sz="2400" dirty="0">
                  <a:latin typeface="HGGothicE" charset="-128"/>
                  <a:ea typeface="HGGothicE" charset="-128"/>
                  <a:cs typeface="HGGothicE" charset="-128"/>
                </a:endParaRPr>
              </a:p>
              <a:p>
                <a:pPr marL="1257300" lvl="2" indent="-342900">
                  <a:buFont typeface="Arial" panose="020B0604020202020204" pitchFamily="34" charset="0"/>
                  <a:buChar char="•"/>
                </a:pPr>
                <a:r>
                  <a:rPr lang="ja-JP" altLang="en-US" sz="2000" dirty="0" smtClean="0">
                    <a:latin typeface="HGGothicE" charset="-128"/>
                    <a:ea typeface="HGGothicE" charset="-128"/>
                    <a:cs typeface="HGGothicE" charset="-128"/>
                  </a:rPr>
                  <a:t>サーバ</a:t>
                </a:r>
                <a:r>
                  <a:rPr lang="ja-JP" altLang="en-US" sz="2000" dirty="0">
                    <a:latin typeface="HGGothicE" charset="-128"/>
                    <a:ea typeface="HGGothicE" charset="-128"/>
                    <a:cs typeface="HGGothicE" charset="-128"/>
                  </a:rPr>
                  <a:t>へのアクセス集中を</a:t>
                </a:r>
                <a:r>
                  <a:rPr lang="ja-JP" altLang="en-US" sz="2000" dirty="0" smtClean="0">
                    <a:latin typeface="HGGothicE" charset="-128"/>
                    <a:ea typeface="HGGothicE" charset="-128"/>
                    <a:cs typeface="HGGothicE" charset="-128"/>
                  </a:rPr>
                  <a:t>防止</a:t>
                </a:r>
                <a:endParaRPr lang="en-US" altLang="ja-JP" sz="2000" dirty="0" smtClean="0">
                  <a:latin typeface="HGGothicE" charset="-128"/>
                  <a:ea typeface="HGGothicE" charset="-128"/>
                  <a:cs typeface="HGGothicE" charset="-128"/>
                </a:endParaRPr>
              </a:p>
              <a:p>
                <a:pPr lvl="2"/>
                <a:r>
                  <a:rPr lang="ja-JP" altLang="en-US" sz="2000" dirty="0" smtClean="0">
                    <a:latin typeface="HGGothicE" charset="-128"/>
                    <a:ea typeface="HGGothicE" charset="-128"/>
                    <a:cs typeface="HGGothicE" charset="-128"/>
                  </a:rPr>
                  <a:t>   →サーバへの負荷を低減することにより、  </a:t>
                </a:r>
                <a:endParaRPr lang="en-US" altLang="ja-JP" sz="2000" dirty="0" smtClean="0">
                  <a:latin typeface="HGGothicE" charset="-128"/>
                  <a:ea typeface="HGGothicE" charset="-128"/>
                  <a:cs typeface="HGGothicE" charset="-128"/>
                </a:endParaRPr>
              </a:p>
              <a:p>
                <a:pPr lvl="2"/>
                <a:r>
                  <a:rPr lang="en-US" altLang="ja-JP" sz="2000" dirty="0">
                    <a:latin typeface="HGGothicE" charset="-128"/>
                    <a:ea typeface="HGGothicE" charset="-128"/>
                    <a:cs typeface="HGGothicE" charset="-128"/>
                  </a:rPr>
                  <a:t> </a:t>
                </a:r>
                <a:r>
                  <a:rPr lang="en-US" altLang="ja-JP" sz="2000" dirty="0" smtClean="0">
                    <a:latin typeface="HGGothicE" charset="-128"/>
                    <a:ea typeface="HGGothicE" charset="-128"/>
                    <a:cs typeface="HGGothicE" charset="-128"/>
                  </a:rPr>
                  <a:t>    </a:t>
                </a:r>
                <a:r>
                  <a:rPr lang="ja-JP" altLang="en-US" sz="2000" dirty="0" smtClean="0">
                    <a:latin typeface="HGGothicE" charset="-128"/>
                    <a:ea typeface="HGGothicE" charset="-128"/>
                    <a:cs typeface="HGGothicE" charset="-128"/>
                  </a:rPr>
                  <a:t>サーバが停止することを防ぐ</a:t>
                </a:r>
                <a:endParaRPr lang="en-US" altLang="ja-JP" sz="2000" dirty="0">
                  <a:latin typeface="HGGothicE" charset="-128"/>
                  <a:ea typeface="HGGothicE" charset="-128"/>
                  <a:cs typeface="HGGothicE" charset="-128"/>
                </a:endParaRPr>
              </a:p>
              <a:p>
                <a:pPr marL="1257300" lvl="2" indent="-342900">
                  <a:buFont typeface="Arial" panose="020B0604020202020204" pitchFamily="34" charset="0"/>
                  <a:buChar char="•"/>
                </a:pPr>
                <a:r>
                  <a:rPr lang="en-US" altLang="ja-JP" sz="2000" dirty="0" smtClean="0">
                    <a:latin typeface="HGGothicE" charset="-128"/>
                    <a:ea typeface="HGGothicE" charset="-128"/>
                    <a:cs typeface="HGGothicE" charset="-128"/>
                  </a:rPr>
                  <a:t>DOS</a:t>
                </a:r>
                <a:r>
                  <a:rPr lang="ja-JP" altLang="en-US" sz="2000" dirty="0">
                    <a:latin typeface="HGGothicE" charset="-128"/>
                    <a:ea typeface="HGGothicE" charset="-128"/>
                    <a:cs typeface="HGGothicE" charset="-128"/>
                  </a:rPr>
                  <a:t>攻撃</a:t>
                </a:r>
                <a:r>
                  <a:rPr lang="ja-JP" altLang="en-US" sz="2000" dirty="0" smtClean="0">
                    <a:latin typeface="HGGothicE" charset="-128"/>
                    <a:ea typeface="HGGothicE" charset="-128"/>
                    <a:cs typeface="HGGothicE" charset="-128"/>
                  </a:rPr>
                  <a:t>対策</a:t>
                </a:r>
                <a:endParaRPr lang="en-US" altLang="ja-JP" sz="2000" dirty="0" smtClean="0">
                  <a:latin typeface="HGGothicE" charset="-128"/>
                  <a:ea typeface="HGGothicE" charset="-128"/>
                  <a:cs typeface="HGGothicE" charset="-128"/>
                </a:endParaRPr>
              </a:p>
              <a:p>
                <a:pPr lvl="1"/>
                <a:endParaRPr lang="en-US" altLang="ja-JP" sz="2400" dirty="0">
                  <a:latin typeface="HGGothicE" charset="-128"/>
                  <a:ea typeface="HGGothicE" charset="-128"/>
                  <a:cs typeface="HGGothicE" charset="-128"/>
                </a:endParaRPr>
              </a:p>
              <a:p>
                <a:pPr lvl="1"/>
                <a:endParaRPr lang="en-US" altLang="ja-JP" sz="2400" dirty="0" smtClean="0">
                  <a:latin typeface="HGGothicE" charset="-128"/>
                  <a:ea typeface="HGGothicE" charset="-128"/>
                  <a:cs typeface="HGGothicE" charset="-128"/>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73573" y="1439003"/>
                <a:ext cx="6399633" cy="5693866"/>
              </a:xfrm>
              <a:prstGeom prst="rect">
                <a:avLst/>
              </a:prstGeom>
              <a:blipFill rotWithShape="1">
                <a:blip r:embed="rId2"/>
                <a:stretch>
                  <a:fillRect l="-1619" t="-1071"/>
                </a:stretch>
              </a:blipFill>
            </p:spPr>
            <p:txBody>
              <a:bodyPr/>
              <a:lstStyle/>
              <a:p>
                <a:r>
                  <a:rPr lang="ja-JP" altLang="en-US">
                    <a:noFill/>
                  </a:rPr>
                  <a:t> </a:t>
                </a:r>
              </a:p>
            </p:txBody>
          </p:sp>
        </mc:Fallback>
      </mc:AlternateContent>
      <p:grpSp>
        <p:nvGrpSpPr>
          <p:cNvPr id="4" name="図形グループ 3"/>
          <p:cNvGrpSpPr/>
          <p:nvPr/>
        </p:nvGrpSpPr>
        <p:grpSpPr>
          <a:xfrm>
            <a:off x="6633847" y="1078041"/>
            <a:ext cx="5558153" cy="5681867"/>
            <a:chOff x="6633847" y="1078041"/>
            <a:chExt cx="5558153" cy="5681867"/>
          </a:xfrm>
        </p:grpSpPr>
        <p:cxnSp>
          <p:nvCxnSpPr>
            <p:cNvPr id="5" name="直線矢印コネクタ 4"/>
            <p:cNvCxnSpPr/>
            <p:nvPr/>
          </p:nvCxnSpPr>
          <p:spPr>
            <a:xfrm>
              <a:off x="11085460" y="1627037"/>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9108218" y="1588604"/>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651019" y="1080772"/>
              <a:ext cx="914400"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GothicE" charset="-128"/>
                  <a:ea typeface="HGGothicE" charset="-128"/>
                  <a:cs typeface="HGGothicE" charset="-128"/>
                </a:rPr>
                <a:t>サーバ</a:t>
              </a:r>
              <a:endParaRPr kumimoji="1" lang="ja-JP" altLang="en-US" dirty="0">
                <a:latin typeface="HGGothicE" charset="-128"/>
                <a:ea typeface="HGGothicE" charset="-128"/>
                <a:cs typeface="HGGothicE" charset="-128"/>
              </a:endParaRPr>
            </a:p>
          </p:txBody>
        </p:sp>
        <p:sp>
          <p:nvSpPr>
            <p:cNvPr id="8" name="正方形/長方形 7"/>
            <p:cNvSpPr/>
            <p:nvPr/>
          </p:nvSpPr>
          <p:spPr>
            <a:xfrm>
              <a:off x="10042155" y="1078041"/>
              <a:ext cx="1803326"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GothicE" charset="-128"/>
                  <a:ea typeface="HGGothicE" charset="-128"/>
                  <a:cs typeface="HGGothicE" charset="-128"/>
                </a:rPr>
                <a:t>192.168.1.101</a:t>
              </a:r>
              <a:endParaRPr kumimoji="1" lang="ja-JP" altLang="en-US" dirty="0">
                <a:latin typeface="HGGothicE" charset="-128"/>
                <a:ea typeface="HGGothicE" charset="-128"/>
                <a:cs typeface="HGGothicE" charset="-128"/>
              </a:endParaRPr>
            </a:p>
          </p:txBody>
        </p:sp>
        <p:cxnSp>
          <p:nvCxnSpPr>
            <p:cNvPr id="9" name="直線矢印コネクタ 8"/>
            <p:cNvCxnSpPr/>
            <p:nvPr/>
          </p:nvCxnSpPr>
          <p:spPr>
            <a:xfrm flipH="1">
              <a:off x="9126032" y="2025014"/>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126032" y="2179393"/>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5400000">
              <a:off x="9625274" y="2964783"/>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12" name="直線矢印コネクタ 11"/>
            <p:cNvCxnSpPr/>
            <p:nvPr/>
          </p:nvCxnSpPr>
          <p:spPr>
            <a:xfrm flipH="1">
              <a:off x="9117125" y="3501106"/>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9099310" y="3641853"/>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左中かっこ 13"/>
            <p:cNvSpPr/>
            <p:nvPr/>
          </p:nvSpPr>
          <p:spPr>
            <a:xfrm>
              <a:off x="8651019" y="1922478"/>
              <a:ext cx="338437" cy="21180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15" name="直線矢印コネクタ 14"/>
            <p:cNvCxnSpPr/>
            <p:nvPr/>
          </p:nvCxnSpPr>
          <p:spPr>
            <a:xfrm>
              <a:off x="11287329" y="1922478"/>
              <a:ext cx="0" cy="204805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1287329" y="2351516"/>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1287329" y="2351516"/>
                  <a:ext cx="904671" cy="369332"/>
                </a:xfrm>
                <a:prstGeom prst="rect">
                  <a:avLst/>
                </a:prstGeom>
                <a:blipFill rotWithShape="0">
                  <a:blip r:embed="rId4"/>
                  <a:stretch>
                    <a:fillRect t="-13333" r="-540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850525" y="2658341"/>
                  <a:ext cx="1800493" cy="669992"/>
                </a:xfrm>
                <a:prstGeom prst="rect">
                  <a:avLst/>
                </a:prstGeom>
                <a:noFill/>
                <a:ln>
                  <a:solidFill>
                    <a:schemeClr val="tx1"/>
                  </a:solidFill>
                </a:ln>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r>
                    <a:rPr kumimoji="1" lang="ja-JP" altLang="en-US" dirty="0" smtClean="0">
                      <a:latin typeface="HGGothicE" charset="-128"/>
                      <a:ea typeface="HGGothicE" charset="-128"/>
                      <a:cs typeface="HGGothicE" charset="-128"/>
                    </a:rPr>
                    <a:t>間に</a:t>
                  </a:r>
                  <a:r>
                    <a:rPr kumimoji="1" lang="en-US" altLang="ja-JP" dirty="0" smtClean="0">
                      <a:latin typeface="HGGothicE" charset="-128"/>
                      <a:ea typeface="HGGothicE" charset="-128"/>
                      <a:cs typeface="HGGothicE" charset="-128"/>
                    </a:rPr>
                    <a:t/>
                  </a:r>
                  <a:br>
                    <a:rPr kumimoji="1" lang="en-US" altLang="ja-JP" dirty="0" smtClean="0">
                      <a:latin typeface="HGGothicE" charset="-128"/>
                      <a:ea typeface="HGGothicE" charset="-128"/>
                      <a:cs typeface="HGGothicE" charset="-128"/>
                    </a:rPr>
                  </a:br>
                  <a:r>
                    <a:rPr kumimoji="1" lang="ja-JP" altLang="en-US" dirty="0" smtClean="0">
                      <a:latin typeface="HGGothicE" charset="-128"/>
                      <a:ea typeface="HGGothicE" charset="-128"/>
                      <a:cs typeface="HGGothicE" charset="-128"/>
                    </a:rPr>
                    <a:t>アクセスが集中</a:t>
                  </a:r>
                  <a:endParaRPr kumimoji="1" lang="ja-JP" altLang="en-US" dirty="0">
                    <a:latin typeface="HGGothicE" charset="-128"/>
                    <a:ea typeface="HGGothicE" charset="-128"/>
                    <a:cs typeface="HGGothicE"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850525" y="2658341"/>
                  <a:ext cx="1800493" cy="669992"/>
                </a:xfrm>
                <a:prstGeom prst="rect">
                  <a:avLst/>
                </a:prstGeom>
                <a:blipFill rotWithShape="0">
                  <a:blip r:embed="rId5"/>
                  <a:stretch>
                    <a:fillRect l="-2694" t="-5357" r="-2357" b="-8929"/>
                  </a:stretch>
                </a:blipFill>
                <a:ln>
                  <a:solidFill>
                    <a:schemeClr val="tx1"/>
                  </a:solidFill>
                </a:ln>
              </p:spPr>
              <p:txBody>
                <a:bodyPr/>
                <a:lstStyle/>
                <a:p>
                  <a:r>
                    <a:rPr lang="ja-JP" altLang="en-US">
                      <a:noFill/>
                    </a:rPr>
                    <a:t> </a:t>
                  </a:r>
                </a:p>
              </p:txBody>
            </p:sp>
          </mc:Fallback>
        </mc:AlternateContent>
        <p:cxnSp>
          <p:nvCxnSpPr>
            <p:cNvPr id="18" name="直線矢印コネクタ 17"/>
            <p:cNvCxnSpPr/>
            <p:nvPr/>
          </p:nvCxnSpPr>
          <p:spPr>
            <a:xfrm flipH="1">
              <a:off x="9108218" y="3799516"/>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9108218" y="3953895"/>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9117124" y="2339640"/>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9090405" y="253618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0023097" y="4193472"/>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0042154" y="4382034"/>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rot="5400000">
              <a:off x="9625274" y="5133241"/>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25" name="直線矢印コネクタ 24"/>
            <p:cNvCxnSpPr/>
            <p:nvPr/>
          </p:nvCxnSpPr>
          <p:spPr>
            <a:xfrm flipH="1">
              <a:off x="10023097" y="5669564"/>
              <a:ext cx="1071270" cy="15389"/>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10023097" y="4591225"/>
              <a:ext cx="107126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10115895" y="4810301"/>
              <a:ext cx="98862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9565419" y="1717237"/>
              <a:ext cx="902811" cy="307777"/>
            </a:xfrm>
            <a:prstGeom prst="rect">
              <a:avLst/>
            </a:prstGeom>
            <a:noFill/>
          </p:spPr>
          <p:txBody>
            <a:bodyPr wrap="none" rtlCol="0">
              <a:spAutoFit/>
            </a:bodyPr>
            <a:lstStyle/>
            <a:p>
              <a:r>
                <a:rPr lang="ja-JP" altLang="en-US" sz="1400" dirty="0">
                  <a:latin typeface="HGGothicE" charset="-128"/>
                  <a:ea typeface="HGGothicE" charset="-128"/>
                  <a:cs typeface="HGGothicE" charset="-128"/>
                </a:rPr>
                <a:t>アクセス</a:t>
              </a:r>
              <a:endParaRPr kumimoji="1" lang="ja-JP" altLang="en-US" sz="1400" dirty="0">
                <a:latin typeface="HGGothicE" charset="-128"/>
                <a:ea typeface="HGGothicE" charset="-128"/>
                <a:cs typeface="HGGothicE" charset="-128"/>
              </a:endParaRPr>
            </a:p>
          </p:txBody>
        </p:sp>
        <p:sp>
          <p:nvSpPr>
            <p:cNvPr id="29" name="加算記号 28"/>
            <p:cNvSpPr/>
            <p:nvPr/>
          </p:nvSpPr>
          <p:spPr>
            <a:xfrm rot="2764767">
              <a:off x="9948080" y="403580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加算記号 29"/>
            <p:cNvSpPr/>
            <p:nvPr/>
          </p:nvSpPr>
          <p:spPr>
            <a:xfrm rot="2764767">
              <a:off x="9948080" y="4258739"/>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加算記号 30"/>
            <p:cNvSpPr/>
            <p:nvPr/>
          </p:nvSpPr>
          <p:spPr>
            <a:xfrm rot="2764767">
              <a:off x="9948080" y="4484041"/>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加算記号 31"/>
            <p:cNvSpPr/>
            <p:nvPr/>
          </p:nvSpPr>
          <p:spPr>
            <a:xfrm rot="2764767">
              <a:off x="9948080" y="465263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3" name="加算記号 32"/>
            <p:cNvSpPr/>
            <p:nvPr/>
          </p:nvSpPr>
          <p:spPr>
            <a:xfrm rot="2764767">
              <a:off x="9948080" y="5527287"/>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4" name="左中かっこ 33"/>
            <p:cNvSpPr/>
            <p:nvPr/>
          </p:nvSpPr>
          <p:spPr>
            <a:xfrm>
              <a:off x="9527304" y="4155037"/>
              <a:ext cx="446284" cy="16430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sp>
          <p:nvSpPr>
            <p:cNvPr id="35" name="テキスト ボックス 34"/>
            <p:cNvSpPr txBox="1"/>
            <p:nvPr/>
          </p:nvSpPr>
          <p:spPr>
            <a:xfrm>
              <a:off x="7764926" y="4787109"/>
              <a:ext cx="1800493" cy="369332"/>
            </a:xfrm>
            <a:prstGeom prst="rect">
              <a:avLst/>
            </a:prstGeom>
            <a:solidFill>
              <a:schemeClr val="bg1"/>
            </a:solidFill>
            <a:ln>
              <a:solidFill>
                <a:schemeClr val="tx1"/>
              </a:solidFill>
            </a:ln>
          </p:spPr>
          <p:txBody>
            <a:bodyPr wrap="none" rtlCol="0">
              <a:spAutoFit/>
            </a:bodyPr>
            <a:lstStyle/>
            <a:p>
              <a:r>
                <a:rPr kumimoji="1" lang="ja-JP" altLang="en-US" dirty="0" smtClean="0">
                  <a:solidFill>
                    <a:srgbClr val="FF0000"/>
                  </a:solidFill>
                  <a:latin typeface="HGGothicE" charset="-128"/>
                  <a:ea typeface="HGGothicE" charset="-128"/>
                  <a:cs typeface="HGGothicE" charset="-128"/>
                </a:rPr>
                <a:t>アクセスを遮断</a:t>
              </a:r>
              <a:endParaRPr kumimoji="1" lang="ja-JP" altLang="en-US" dirty="0">
                <a:solidFill>
                  <a:srgbClr val="FF0000"/>
                </a:solidFill>
                <a:latin typeface="HGGothicE" charset="-128"/>
                <a:ea typeface="HGGothicE" charset="-128"/>
                <a:cs typeface="HGGothicE" charset="-128"/>
              </a:endParaRPr>
            </a:p>
          </p:txBody>
        </p:sp>
        <p:cxnSp>
          <p:nvCxnSpPr>
            <p:cNvPr id="37" name="直線矢印コネクタ 36"/>
            <p:cNvCxnSpPr/>
            <p:nvPr/>
          </p:nvCxnSpPr>
          <p:spPr>
            <a:xfrm flipH="1">
              <a:off x="9117125" y="604720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H="1">
              <a:off x="9099310" y="6187949"/>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a:off x="9108218" y="6345612"/>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9108218" y="6499991"/>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6633847" y="5907885"/>
              <a:ext cx="2031325" cy="646331"/>
            </a:xfrm>
            <a:prstGeom prst="rect">
              <a:avLst/>
            </a:prstGeom>
            <a:noFill/>
            <a:ln>
              <a:solidFill>
                <a:schemeClr val="tx1"/>
              </a:solidFill>
            </a:ln>
          </p:spPr>
          <p:txBody>
            <a:bodyPr wrap="none" rtlCol="0">
              <a:spAutoFit/>
            </a:bodyPr>
            <a:lstStyle/>
            <a:p>
              <a:r>
                <a:rPr kumimoji="1" lang="ja-JP" altLang="en-US" dirty="0" smtClean="0">
                  <a:latin typeface="HGGothicE" charset="-128"/>
                  <a:ea typeface="HGGothicE" charset="-128"/>
                  <a:cs typeface="HGGothicE" charset="-128"/>
                </a:rPr>
                <a:t>一定時間後にまた</a:t>
              </a:r>
              <a:endParaRPr kumimoji="1" lang="en-US" altLang="ja-JP" dirty="0" smtClean="0">
                <a:latin typeface="HGGothicE" charset="-128"/>
                <a:ea typeface="HGGothicE" charset="-128"/>
                <a:cs typeface="HGGothicE" charset="-128"/>
              </a:endParaRPr>
            </a:p>
            <a:p>
              <a:r>
                <a:rPr kumimoji="1" lang="ja-JP" altLang="en-US" dirty="0" smtClean="0">
                  <a:latin typeface="HGGothicE" charset="-128"/>
                  <a:ea typeface="HGGothicE" charset="-128"/>
                  <a:cs typeface="HGGothicE" charset="-128"/>
                </a:rPr>
                <a:t>アクセスが可能</a:t>
              </a:r>
              <a:endParaRPr kumimoji="1" lang="ja-JP" altLang="en-US" dirty="0">
                <a:latin typeface="HGGothicE" charset="-128"/>
                <a:ea typeface="HGGothicE" charset="-128"/>
                <a:cs typeface="HGGothicE" charset="-128"/>
              </a:endParaRPr>
            </a:p>
          </p:txBody>
        </p:sp>
        <p:sp>
          <p:nvSpPr>
            <p:cNvPr id="42" name="左中かっこ 41"/>
            <p:cNvSpPr/>
            <p:nvPr/>
          </p:nvSpPr>
          <p:spPr>
            <a:xfrm>
              <a:off x="8632712" y="5847005"/>
              <a:ext cx="338437" cy="8032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44" name="直線矢印コネクタ 43"/>
            <p:cNvCxnSpPr/>
            <p:nvPr/>
          </p:nvCxnSpPr>
          <p:spPr>
            <a:xfrm>
              <a:off x="11287329" y="3999143"/>
              <a:ext cx="0" cy="179893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p:cNvSpPr txBox="1"/>
                <p:nvPr/>
              </p:nvSpPr>
              <p:spPr>
                <a:xfrm>
                  <a:off x="11287329" y="4519974"/>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11287329" y="4519974"/>
                  <a:ext cx="904671" cy="369332"/>
                </a:xfrm>
                <a:prstGeom prst="rect">
                  <a:avLst/>
                </a:prstGeom>
                <a:blipFill rotWithShape="1">
                  <a:blip r:embed="rId6"/>
                  <a:stretch>
                    <a:fillRect t="-11475" r="-4730" b="-21311"/>
                  </a:stretch>
                </a:blipFill>
              </p:spPr>
              <p:txBody>
                <a:bodyPr/>
                <a:lstStyle/>
                <a:p>
                  <a:r>
                    <a:rPr lang="ja-JP" altLang="en-US">
                      <a:noFill/>
                    </a:rPr>
                    <a:t> </a:t>
                  </a:r>
                </a:p>
              </p:txBody>
            </p:sp>
          </mc:Fallback>
        </mc:AlternateContent>
      </p:grpSp>
      <p:sp>
        <p:nvSpPr>
          <p:cNvPr id="3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5"/>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アクセス権限</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221150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+α</a:t>
            </a:r>
            <a:r>
              <a:rPr lang="ja-JP" altLang="en-US" dirty="0"/>
              <a:t>：　アクセス</a:t>
            </a:r>
            <a:r>
              <a:rPr lang="ja-JP" altLang="en-US" dirty="0" smtClean="0"/>
              <a:t>権限のアルゴリズムの流れ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lgn="ctr">
                  <a:buNone/>
                </a:pPr>
                <a:r>
                  <a:rPr kumimoji="1" lang="ja-JP" altLang="en-US" dirty="0" smtClean="0"/>
                  <a:t>サーバへのアクセスが発生</a:t>
                </a:r>
                <a:r>
                  <a:rPr kumimoji="1" lang="en-US" altLang="ja-JP" dirty="0" smtClean="0"/>
                  <a:t>(</a:t>
                </a:r>
                <a:r>
                  <a:rPr kumimoji="1" lang="ja-JP" altLang="en-US" dirty="0" smtClean="0"/>
                  <a:t>トリガー</a:t>
                </a:r>
                <a:r>
                  <a:rPr kumimoji="1" lang="en-US" altLang="ja-JP" dirty="0" smtClean="0"/>
                  <a:t>)</a:t>
                </a:r>
              </a:p>
              <a:p>
                <a:pPr marL="0" indent="0" algn="ctr">
                  <a:buNone/>
                </a:pPr>
                <a:r>
                  <a:rPr lang="ja-JP" altLang="en-US" dirty="0"/>
                  <a:t>↓</a:t>
                </a:r>
                <a:endParaRPr kumimoji="1" lang="en-US" altLang="ja-JP" dirty="0" smtClean="0"/>
              </a:p>
              <a:p>
                <a:pPr marL="0" indent="0" algn="ctr">
                  <a:buNone/>
                </a:pPr>
                <a:r>
                  <a:rPr kumimoji="1" lang="ja-JP" altLang="en-US" dirty="0" smtClean="0"/>
                  <a:t>アクセスが発生した時刻をログに</a:t>
                </a:r>
                <a:r>
                  <a:rPr lang="ja-JP" altLang="en-US" dirty="0" smtClean="0"/>
                  <a:t>取得</a:t>
                </a:r>
                <a:endParaRPr lang="en-US" altLang="ja-JP" dirty="0" smtClean="0"/>
              </a:p>
              <a:p>
                <a:pPr marL="0" indent="0" algn="ctr">
                  <a:buNone/>
                </a:pPr>
                <a:r>
                  <a:rPr kumimoji="1" lang="ja-JP" altLang="en-US" dirty="0"/>
                  <a:t>↓</a:t>
                </a:r>
                <a:endParaRPr kumimoji="1" lang="en-US" altLang="ja-JP" dirty="0" smtClean="0"/>
              </a:p>
              <a:p>
                <a:pPr marL="0" indent="0" algn="ctr">
                  <a:buNone/>
                </a:pPr>
                <a:r>
                  <a:rPr lang="en-US" altLang="ja-JP" dirty="0" smtClean="0"/>
                  <a:t>(</a:t>
                </a:r>
                <a:r>
                  <a:rPr lang="ja-JP" altLang="en-US" dirty="0" smtClean="0"/>
                  <a:t>サーバが発生した時刻</a:t>
                </a:r>
                <a:r>
                  <a:rPr lang="en-US" altLang="ja-JP" dirty="0" smtClean="0"/>
                  <a:t>) - </a:t>
                </a:r>
                <a14:m>
                  <m:oMath xmlns:m="http://schemas.openxmlformats.org/officeDocument/2006/math">
                    <m:r>
                      <a:rPr lang="en-US" altLang="ja-JP" b="0" i="1" smtClean="0">
                        <a:latin typeface="Cambria Math"/>
                      </a:rPr>
                      <m:t>𝑇</m:t>
                    </m:r>
                  </m:oMath>
                </a14:m>
                <a:r>
                  <a:rPr kumimoji="1" lang="en-US" altLang="ja-JP" dirty="0" smtClean="0"/>
                  <a:t> </a:t>
                </a:r>
                <a14:m>
                  <m:oMath xmlns:m="http://schemas.openxmlformats.org/officeDocument/2006/math">
                    <m:r>
                      <a:rPr kumimoji="1" lang="en-US" altLang="ja-JP" i="1" dirty="0" smtClean="0">
                        <a:latin typeface="Cambria Math"/>
                        <a:ea typeface="Cambria Math"/>
                      </a:rPr>
                      <m:t>≤</m:t>
                    </m:r>
                    <m:r>
                      <a:rPr kumimoji="1" lang="en-US" altLang="ja-JP" b="0" i="1" dirty="0" smtClean="0">
                        <a:latin typeface="Cambria Math"/>
                        <a:ea typeface="Cambria Math"/>
                      </a:rPr>
                      <m:t>𝑡</m:t>
                    </m:r>
                    <m:r>
                      <a:rPr kumimoji="1" lang="en-US" altLang="ja-JP" i="1" dirty="0" smtClean="0">
                        <a:latin typeface="Cambria Math"/>
                        <a:ea typeface="Cambria Math"/>
                      </a:rPr>
                      <m:t>≤</m:t>
                    </m:r>
                  </m:oMath>
                </a14:m>
                <a:r>
                  <a:rPr kumimoji="1" lang="en-US" altLang="ja-JP" dirty="0" smtClean="0"/>
                  <a:t> </a:t>
                </a:r>
                <a:r>
                  <a:rPr lang="en-US" altLang="ja-JP" dirty="0"/>
                  <a:t>(</a:t>
                </a:r>
                <a:r>
                  <a:rPr lang="ja-JP" altLang="en-US" dirty="0"/>
                  <a:t>サーバが発生した時刻</a:t>
                </a:r>
                <a:r>
                  <a:rPr lang="en-US" altLang="ja-JP" dirty="0"/>
                  <a:t>) </a:t>
                </a:r>
                <a:br>
                  <a:rPr lang="en-US" altLang="ja-JP" dirty="0"/>
                </a:br>
                <a:r>
                  <a:rPr lang="ja-JP" altLang="en-US" dirty="0" smtClean="0"/>
                  <a:t>の条件</a:t>
                </a:r>
                <a:r>
                  <a:rPr lang="ja-JP" altLang="en-US" dirty="0"/>
                  <a:t>を満たす</a:t>
                </a:r>
                <a:r>
                  <a:rPr lang="ja-JP" altLang="en-US" dirty="0" smtClean="0"/>
                  <a:t>𝑡に発生したログの個数</a:t>
                </a:r>
                <a14:m>
                  <m:oMath xmlns:m="http://schemas.openxmlformats.org/officeDocument/2006/math">
                    <m:r>
                      <a:rPr lang="en-US" altLang="ja-JP" b="0" i="1" smtClean="0">
                        <a:latin typeface="Cambria Math"/>
                      </a:rPr>
                      <m:t>𝑐</m:t>
                    </m:r>
                  </m:oMath>
                </a14:m>
                <a:r>
                  <a:rPr lang="ja-JP" altLang="en-US" dirty="0" smtClean="0"/>
                  <a:t>を取得</a:t>
                </a:r>
                <a:endParaRPr lang="en-US" altLang="ja-JP" dirty="0" smtClean="0"/>
              </a:p>
              <a:p>
                <a:pPr marL="0" indent="0" algn="ctr">
                  <a:buNone/>
                </a:pPr>
                <a:r>
                  <a:rPr lang="ja-JP" altLang="en-US" dirty="0"/>
                  <a:t>↓</a:t>
                </a:r>
                <a:endParaRPr lang="en-US" altLang="ja-JP" dirty="0" smtClean="0"/>
              </a:p>
              <a:p>
                <a:pPr marL="0" indent="0" algn="ctr">
                  <a:buNone/>
                </a:pPr>
                <a14:m>
                  <m:oMath xmlns:m="http://schemas.openxmlformats.org/officeDocument/2006/math">
                    <m:r>
                      <a:rPr kumimoji="1" lang="en-US" altLang="ja-JP" b="0" i="1" smtClean="0">
                        <a:latin typeface="Cambria Math"/>
                      </a:rPr>
                      <m:t>𝑐</m:t>
                    </m:r>
                    <m:r>
                      <a:rPr kumimoji="1" lang="en-US" altLang="ja-JP" b="0" i="1" smtClean="0">
                        <a:latin typeface="Cambria Math"/>
                        <a:ea typeface="Cambria Math"/>
                      </a:rPr>
                      <m:t>≥</m:t>
                    </m:r>
                    <m:r>
                      <a:rPr kumimoji="1" lang="en-US" altLang="ja-JP" b="0" i="1" smtClean="0">
                        <a:latin typeface="Cambria Math"/>
                        <a:ea typeface="Cambria Math"/>
                      </a:rPr>
                      <m:t>𝑛</m:t>
                    </m:r>
                  </m:oMath>
                </a14:m>
                <a:r>
                  <a:rPr kumimoji="1" lang="ja-JP" altLang="en-US" dirty="0" smtClean="0"/>
                  <a:t>の場合、</a:t>
                </a:r>
                <a14:m>
                  <m:oMath xmlns:m="http://schemas.openxmlformats.org/officeDocument/2006/math">
                    <m:r>
                      <a:rPr kumimoji="1" lang="en-US" altLang="ja-JP" b="0" i="1" smtClean="0">
                        <a:latin typeface="Cambria Math"/>
                      </a:rPr>
                      <m:t>𝑇</m:t>
                    </m:r>
                  </m:oMath>
                </a14:m>
                <a:r>
                  <a:rPr kumimoji="1" lang="ja-JP" altLang="en-US" dirty="0" smtClean="0"/>
                  <a:t>秒間、アクセスを遮断</a:t>
                </a:r>
                <a:endParaRPr kumimoji="1" lang="en-US" altLang="ja-JP" dirty="0" smtClean="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t="-238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12</a:t>
            </a:fld>
            <a:endParaRPr kumimoji="1" lang="ja-JP" altLang="en-US"/>
          </a:p>
        </p:txBody>
      </p:sp>
    </p:spTree>
    <p:extLst>
      <p:ext uri="{BB962C8B-B14F-4D97-AF65-F5344CB8AC3E}">
        <p14:creationId xmlns:p14="http://schemas.microsoft.com/office/powerpoint/2010/main" val="129723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13</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a:t>
            </a:r>
            <a:endParaRPr lang="en-US" altLang="ja-JP" sz="4800" dirty="0" smtClean="0"/>
          </a:p>
          <a:p>
            <a:pPr marL="914400" indent="-914400">
              <a:buFont typeface="+mj-lt"/>
              <a:buAutoNum type="arabicPeriod" startAt="3"/>
            </a:pPr>
            <a:endParaRPr lang="ja-JP" altLang="en-US" sz="4800" dirty="0"/>
          </a:p>
        </p:txBody>
      </p:sp>
      <p:sp>
        <p:nvSpPr>
          <p:cNvPr id="4" name="正方形/長方形 3"/>
          <p:cNvSpPr/>
          <p:nvPr/>
        </p:nvSpPr>
        <p:spPr>
          <a:xfrm>
            <a:off x="0" y="847834"/>
            <a:ext cx="11761694" cy="5755422"/>
          </a:xfrm>
          <a:prstGeom prst="rect">
            <a:avLst/>
          </a:prstGeom>
        </p:spPr>
        <p:txBody>
          <a:bodyPr wrap="square">
            <a:spAutoFit/>
          </a:bodyPr>
          <a:lstStyle/>
          <a:p>
            <a:pPr algn="just">
              <a:spcAft>
                <a:spcPts val="0"/>
              </a:spcAft>
            </a:pPr>
            <a:r>
              <a:rPr lang="ja-JP" altLang="ja-JP" sz="1600" kern="100" dirty="0" smtClean="0">
                <a:effectLst/>
                <a:latin typeface="Yu Mincho" charset="-128"/>
                <a:ea typeface="HGPGothicE" charset="-128"/>
                <a:cs typeface="Times New Roman" charset="0"/>
              </a:rPr>
              <a:t>デモでの質疑応およびコメントを下にまとめる．</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ea"/>
              <a:buAutoNum type="circleNumDbPlain"/>
            </a:pPr>
            <a:r>
              <a:rPr lang="ja-JP" altLang="ja-JP" sz="1600" kern="100" dirty="0" smtClean="0">
                <a:effectLst/>
                <a:latin typeface="Yu Mincho" charset="-128"/>
                <a:ea typeface="HGPGothicE" charset="-128"/>
                <a:cs typeface="Times New Roman" charset="0"/>
              </a:rPr>
              <a:t>大変だったこと，難しかったことは？</a:t>
            </a:r>
            <a:endParaRPr lang="en-US" altLang="ja-JP" sz="1600" kern="100" dirty="0" smtClean="0">
              <a:effectLst/>
              <a:latin typeface="Yu Mincho" charset="-128"/>
              <a:ea typeface="HGPGothicE" charset="-128"/>
              <a:cs typeface="Times New Roman" charset="0"/>
            </a:endParaRPr>
          </a:p>
          <a:p>
            <a:pPr marL="800100" lvl="1" indent="-342900" algn="just">
              <a:buFont typeface="Wingdings" panose="05000000000000000000" pitchFamily="2" charset="2"/>
              <a:buChar char="Ø"/>
            </a:pPr>
            <a:r>
              <a:rPr lang="ja-JP" altLang="ja-JP" sz="1600" kern="100" dirty="0">
                <a:latin typeface="Yu Mincho" charset="-128"/>
                <a:ea typeface="HGPGothicE" charset="-128"/>
                <a:cs typeface="Times New Roman" charset="0"/>
              </a:rPr>
              <a:t>コントローラの実装．</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コンテナとの</a:t>
            </a:r>
            <a:r>
              <a:rPr lang="ja-JP" altLang="ja-JP" sz="1600" kern="100" dirty="0" smtClean="0">
                <a:latin typeface="Yu Mincho" charset="-128"/>
                <a:ea typeface="HGPGothicE" charset="-128"/>
                <a:cs typeface="Times New Roman" charset="0"/>
              </a:rPr>
              <a:t>通信</a:t>
            </a:r>
            <a:endParaRPr lang="ja-JP" altLang="ja-JP" sz="1600" kern="100" dirty="0" smtClean="0">
              <a:effectLst/>
              <a:latin typeface="Yu Mincho" charset="-128"/>
              <a:ea typeface="Yu Mincho" charset="-128"/>
              <a:cs typeface="Times New Roman" charset="0"/>
            </a:endParaRPr>
          </a:p>
          <a:p>
            <a:pPr marL="800100" lvl="1" indent="-342900" algn="just">
              <a:buFont typeface="Wingdings" charset="2"/>
              <a:buChar char=""/>
            </a:pPr>
            <a:r>
              <a:rPr lang="ja-JP" altLang="en-US" sz="1600" kern="100" dirty="0" smtClean="0">
                <a:effectLst/>
                <a:latin typeface="Yu Mincho" charset="-128"/>
                <a:ea typeface="HGPGothicE" charset="-128"/>
                <a:cs typeface="Times New Roman" charset="0"/>
              </a:rPr>
              <a:t>期間が短すぎて講義時間以外にも多くの時間を割いて作業しなければならなかったこと．演習</a:t>
            </a:r>
            <a:r>
              <a:rPr lang="en-US" altLang="ja-JP" sz="1600" kern="100" dirty="0" smtClean="0">
                <a:effectLst/>
                <a:latin typeface="Yu Mincho" charset="-128"/>
                <a:ea typeface="HGPGothicE" charset="-128"/>
                <a:cs typeface="Times New Roman" charset="0"/>
              </a:rPr>
              <a:t>Ⅰ</a:t>
            </a:r>
            <a:r>
              <a:rPr lang="ja-JP" altLang="en-US" sz="1600" kern="100" dirty="0" smtClean="0">
                <a:effectLst/>
                <a:latin typeface="Yu Mincho" charset="-128"/>
                <a:ea typeface="HGPGothicE" charset="-128"/>
                <a:cs typeface="Times New Roman" charset="0"/>
              </a:rPr>
              <a:t>と同じ ７ 週構成にして</a:t>
            </a:r>
            <a:r>
              <a:rPr lang="ja-JP" altLang="en-US" sz="1600" kern="100" dirty="0">
                <a:latin typeface="Yu Mincho" charset="-128"/>
                <a:ea typeface="HGPGothicE" charset="-128"/>
                <a:cs typeface="Times New Roman" charset="0"/>
              </a:rPr>
              <a:t>欲</a:t>
            </a:r>
            <a:r>
              <a:rPr lang="ja-JP" altLang="en-US" sz="1600" kern="100" dirty="0" smtClean="0">
                <a:latin typeface="Yu Mincho" charset="-128"/>
                <a:ea typeface="HGPGothicE" charset="-128"/>
                <a:cs typeface="Times New Roman" charset="0"/>
              </a:rPr>
              <a:t>しい</a:t>
            </a:r>
            <a:r>
              <a:rPr lang="ja-JP" altLang="en-US" sz="1600" kern="100" dirty="0" smtClean="0">
                <a:effectLst/>
                <a:latin typeface="Yu Mincho" charset="-128"/>
                <a:ea typeface="HGPGothicE" charset="-128"/>
                <a:cs typeface="Times New Roman" charset="0"/>
              </a:rPr>
              <a:t>と感じた．</a:t>
            </a:r>
            <a:endParaRPr lang="en-US" altLang="ja-JP" sz="1600" kern="100" dirty="0" smtClean="0">
              <a:effectLst/>
              <a:latin typeface="Yu Mincho" charset="-128"/>
              <a:ea typeface="HGPGothicE" charset="-128"/>
              <a:cs typeface="Times New Roman" charset="0"/>
            </a:endParaRPr>
          </a:p>
          <a:p>
            <a:pPr marL="800100" lvl="1" indent="-342900" algn="just">
              <a:buFont typeface="Wingdings" charset="2"/>
              <a:buChar char=""/>
            </a:pPr>
            <a:r>
              <a:rPr lang="ja-JP" altLang="en-US" sz="1600" kern="100" dirty="0">
                <a:latin typeface="Yu Mincho" charset="-128"/>
                <a:ea typeface="HGPGothicE" charset="-128"/>
                <a:cs typeface="Times New Roman" charset="0"/>
              </a:rPr>
              <a:t>仕様がざっくり</a:t>
            </a:r>
            <a:r>
              <a:rPr lang="ja-JP" altLang="en-US" sz="1600" kern="100" dirty="0" smtClean="0">
                <a:latin typeface="Yu Mincho" charset="-128"/>
                <a:ea typeface="HGPGothicE" charset="-128"/>
                <a:cs typeface="Times New Roman" charset="0"/>
              </a:rPr>
              <a:t>過ぎてその解釈に時間を取られて大変だった．</a:t>
            </a:r>
            <a:r>
              <a:rPr lang="ja-JP" altLang="en-US" sz="1600" kern="100" dirty="0">
                <a:latin typeface="Yu Mincho" charset="-128"/>
                <a:ea typeface="HGPGothicE" charset="-128"/>
                <a:cs typeface="Times New Roman" charset="0"/>
              </a:rPr>
              <a:t>もう少し詳細に</a:t>
            </a:r>
            <a:r>
              <a:rPr lang="ja-JP" altLang="en-US" sz="1600" kern="100" dirty="0" smtClean="0">
                <a:latin typeface="Yu Mincho" charset="-128"/>
                <a:ea typeface="HGPGothicE" charset="-128"/>
                <a:cs typeface="Times New Roman" charset="0"/>
              </a:rPr>
              <a:t>仕様・要件</a:t>
            </a:r>
            <a:r>
              <a:rPr lang="ja-JP" altLang="en-US" sz="1600" kern="100" dirty="0">
                <a:latin typeface="Yu Mincho" charset="-128"/>
                <a:ea typeface="HGPGothicE" charset="-128"/>
                <a:cs typeface="Times New Roman" charset="0"/>
              </a:rPr>
              <a:t>を記載して欲しい</a:t>
            </a:r>
            <a:r>
              <a:rPr lang="ja-JP" altLang="en-US" sz="1600" kern="100" dirty="0" smtClean="0">
                <a:latin typeface="Yu Mincho" charset="-128"/>
                <a:ea typeface="HGPGothicE" charset="-128"/>
                <a:cs typeface="Times New Roman" charset="0"/>
              </a:rPr>
              <a:t>と感じた．</a:t>
            </a:r>
            <a:endParaRPr lang="en-US" altLang="ja-JP" sz="1600" kern="100" dirty="0">
              <a:latin typeface="Yu Mincho" charset="-128"/>
              <a:ea typeface="HGPGothicE" charset="-128"/>
              <a:cs typeface="Times New Roman" charset="0"/>
            </a:endParaRPr>
          </a:p>
          <a:p>
            <a:pPr marL="800100" lvl="1" indent="-342900" algn="just">
              <a:buFont typeface="Wingdings" charset="2"/>
              <a:buChar char=""/>
            </a:pPr>
            <a:r>
              <a:rPr lang="en-US" altLang="ja-JP" sz="1600" kern="100" dirty="0" err="1" smtClean="0">
                <a:latin typeface="Yu Mincho" charset="-128"/>
                <a:ea typeface="HGPGothicE" charset="-128"/>
                <a:cs typeface="Times New Roman" charset="0"/>
              </a:rPr>
              <a:t>Trema</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のプログラムや各種コントローラのプログラムにバグがあり、これらの修正に大変な労力を強いられた。</a:t>
            </a: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アクセス制限について，他のスライスに属するクライアントが別のスライスのサーバにアクセスしたらどうなるの？</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アクセスの制限としては，スイッチへのアクセス数をカウントしている．なので，別のスライスへのアクセスも制限の対象になる．</a:t>
            </a:r>
            <a:endParaRPr lang="en-US" altLang="ja-JP" sz="1600" kern="100" dirty="0" smtClean="0">
              <a:effectLst/>
              <a:latin typeface="Yu Mincho" charset="-128"/>
              <a:ea typeface="HGPGothicE" charset="-128"/>
              <a:cs typeface="Times New Roman" charset="0"/>
            </a:endParaRPr>
          </a:p>
          <a:p>
            <a:pPr marL="742950" lvl="1" indent="-285750" algn="just">
              <a:spcAft>
                <a:spcPts val="0"/>
              </a:spcAft>
              <a:buFont typeface="Wingdings" charset="2"/>
              <a:buChar char=""/>
            </a:pPr>
            <a:endParaRPr lang="en-US" altLang="ja-JP" sz="1600" kern="100" dirty="0">
              <a:latin typeface="Yu Mincho" charset="-128"/>
              <a:ea typeface="Yu Mincho" charset="-128"/>
              <a:cs typeface="Times New Roman" charset="0"/>
            </a:endParaRPr>
          </a:p>
          <a:p>
            <a:pPr lvl="0" algn="just">
              <a:spcAft>
                <a:spcPts val="0"/>
              </a:spcAft>
            </a:pPr>
            <a:r>
              <a:rPr lang="ja-JP" altLang="en-US" sz="1600" kern="100" dirty="0">
                <a:latin typeface="HGPｺﾞｼｯｸE" panose="020B0900000000000000" pitchFamily="50" charset="-128"/>
                <a:ea typeface="HGPｺﾞｼｯｸE" panose="020B0900000000000000" pitchFamily="50" charset="-128"/>
                <a:cs typeface="Times New Roman" charset="0"/>
              </a:rPr>
              <a:t>③</a:t>
            </a:r>
            <a:r>
              <a:rPr lang="ja-JP" altLang="en-US" sz="1600" kern="100" dirty="0">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docker</a:t>
            </a:r>
            <a:r>
              <a:rPr lang="ja-JP" altLang="ja-JP" sz="1600" kern="100" dirty="0">
                <a:latin typeface="Yu Mincho" charset="-128"/>
                <a:ea typeface="HGPGothicE" charset="-128"/>
                <a:cs typeface="Times New Roman" charset="0"/>
              </a:rPr>
              <a:t>コンテナに</a:t>
            </a:r>
            <a:r>
              <a:rPr lang="ja-JP" altLang="ja-JP" sz="1600" kern="100" dirty="0" smtClean="0">
                <a:latin typeface="Yu Mincho" charset="-128"/>
                <a:ea typeface="HGPGothicE" charset="-128"/>
                <a:cs typeface="Times New Roman" charset="0"/>
              </a:rPr>
              <a:t>割り当てる</a:t>
            </a:r>
            <a:r>
              <a:rPr lang="en-US" altLang="ja-JP" sz="1600" kern="100" dirty="0" smtClean="0">
                <a:latin typeface="Yu Mincho" charset="-128"/>
                <a:ea typeface="HGPGothicE" charset="-128"/>
                <a:cs typeface="Times New Roman" charset="0"/>
              </a:rPr>
              <a:t> Docker </a:t>
            </a:r>
            <a:r>
              <a:rPr lang="ja-JP" altLang="ja-JP" sz="1600" kern="100" dirty="0" smtClean="0">
                <a:latin typeface="Yu Mincho" charset="-128"/>
                <a:ea typeface="HGPGothicE" charset="-128"/>
                <a:cs typeface="Times New Roman" charset="0"/>
              </a:rPr>
              <a:t>ホスト</a:t>
            </a:r>
            <a:r>
              <a:rPr lang="ja-JP" altLang="ja-JP" sz="1600" kern="100" dirty="0">
                <a:latin typeface="Yu Mincho" charset="-128"/>
                <a:ea typeface="HGPGothicE" charset="-128"/>
                <a:cs typeface="Times New Roman" charset="0"/>
              </a:rPr>
              <a:t>のポートはどのように決定している？</a:t>
            </a:r>
            <a:endParaRPr lang="ja-JP" altLang="ja-JP" sz="1600" kern="100" dirty="0">
              <a:latin typeface="Yu Mincho" charset="-128"/>
              <a:ea typeface="Yu Mincho" charset="-128"/>
              <a:cs typeface="Times New Roman" charset="0"/>
            </a:endParaRPr>
          </a:p>
          <a:p>
            <a:pPr marL="742950" lvl="1" indent="-285750" algn="just">
              <a:spcAft>
                <a:spcPts val="0"/>
              </a:spcAft>
              <a:buFont typeface="Wingdings" charset="2"/>
              <a:buChar char=""/>
            </a:pPr>
            <a:r>
              <a:rPr lang="en-US" altLang="ja-JP" sz="1600" kern="100" dirty="0" err="1">
                <a:latin typeface="HGPGothicE" charset="-128"/>
                <a:ea typeface="Yu Mincho" charset="-128"/>
                <a:cs typeface="Times New Roman" charset="0"/>
              </a:rPr>
              <a:t>restAPI</a:t>
            </a:r>
            <a:r>
              <a:rPr lang="ja-JP" altLang="ja-JP" sz="1600" kern="100" dirty="0">
                <a:latin typeface="Yu Mincho" charset="-128"/>
                <a:ea typeface="HGPGothicE" charset="-128"/>
                <a:cs typeface="Times New Roman" charset="0"/>
              </a:rPr>
              <a:t>を使うと</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ホストが作成したコンテナにポート番号を自動で割り当てる．そのポート番号をクライアントに通知する．</a:t>
            </a:r>
            <a:endParaRPr lang="ja-JP" altLang="ja-JP" sz="1600" kern="100" dirty="0">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a:latin typeface="Yu Mincho" charset="-128"/>
              <a:ea typeface="HGPGothicE" charset="-128"/>
              <a:cs typeface="Times New Roman" charset="0"/>
            </a:endParaRPr>
          </a:p>
          <a:p>
            <a:pPr lvl="0" algn="just">
              <a:spcAft>
                <a:spcPts val="0"/>
              </a:spcAft>
            </a:pPr>
            <a:r>
              <a:rPr lang="ja-JP" altLang="en-US" sz="1600" kern="100" dirty="0">
                <a:latin typeface="Yu Mincho" charset="-128"/>
                <a:ea typeface="HGPGothicE" charset="-128"/>
                <a:cs typeface="Times New Roman" charset="0"/>
              </a:rPr>
              <a:t>④　</a:t>
            </a:r>
            <a:r>
              <a:rPr lang="ja-JP" altLang="ja-JP" sz="1600" kern="100" dirty="0">
                <a:latin typeface="Yu Mincho" charset="-128"/>
                <a:ea typeface="HGPGothicE" charset="-128"/>
                <a:cs typeface="Times New Roman" charset="0"/>
              </a:rPr>
              <a:t>アクセス制限はどのように実装している？</a:t>
            </a:r>
            <a:r>
              <a:rPr lang="en-US" altLang="ja-JP" sz="1600" kern="100" dirty="0" err="1">
                <a:latin typeface="Yu Mincho" charset="-128"/>
                <a:ea typeface="HGPGothicE" charset="-128"/>
                <a:cs typeface="Times New Roman" charset="0"/>
              </a:rPr>
              <a:t>PacketIn</a:t>
            </a:r>
            <a:r>
              <a:rPr lang="ja-JP" altLang="ja-JP" sz="1600" kern="100" dirty="0">
                <a:latin typeface="Yu Mincho" charset="-128"/>
                <a:ea typeface="HGPGothicE" charset="-128"/>
                <a:cs typeface="Times New Roman" charset="0"/>
              </a:rPr>
              <a:t>でアクセスを判定している？</a:t>
            </a:r>
            <a:endParaRPr lang="ja-JP" altLang="ja-JP" sz="1600" kern="100" dirty="0">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a:latin typeface="Yu Mincho" charset="-128"/>
                <a:ea typeface="HGPGothicE" charset="-128"/>
                <a:cs typeface="Times New Roman" charset="0"/>
              </a:rPr>
              <a:t>アクセスが発生するごとに直近の</a:t>
            </a:r>
            <a:r>
              <a:rPr lang="en-US" altLang="ja-JP" sz="1600" kern="100" dirty="0">
                <a:latin typeface="Yu Mincho" charset="-128"/>
                <a:ea typeface="HGPGothicE" charset="-128"/>
                <a:cs typeface="Times New Roman" charset="0"/>
              </a:rPr>
              <a:t>T[s]</a:t>
            </a:r>
            <a:r>
              <a:rPr lang="ja-JP" altLang="ja-JP" sz="1600" kern="100" dirty="0">
                <a:latin typeface="Yu Mincho" charset="-128"/>
                <a:ea typeface="HGPGothicE" charset="-128"/>
                <a:cs typeface="Times New Roman" charset="0"/>
              </a:rPr>
              <a:t>間をみて</a:t>
            </a:r>
            <a:r>
              <a:rPr lang="en-US" altLang="ja-JP" sz="1600" kern="100" dirty="0">
                <a:latin typeface="Yu Mincho" charset="-128"/>
                <a:ea typeface="HGPGothicE" charset="-128"/>
                <a:cs typeface="Times New Roman" charset="0"/>
              </a:rPr>
              <a:t>,n</a:t>
            </a:r>
            <a:r>
              <a:rPr lang="ja-JP" altLang="ja-JP" sz="1600" kern="100" dirty="0">
                <a:latin typeface="Yu Mincho" charset="-128"/>
                <a:ea typeface="HGPGothicE" charset="-128"/>
                <a:cs typeface="Times New Roman" charset="0"/>
              </a:rPr>
              <a:t>回アクセスが発生しているか確認する．</a:t>
            </a:r>
            <a:r>
              <a:rPr lang="en-US" altLang="ja-JP" sz="1600" kern="100" dirty="0" err="1">
                <a:latin typeface="Yu Mincho" charset="-128"/>
                <a:ea typeface="HGPGothicE" charset="-128"/>
                <a:cs typeface="Times New Roman" charset="0"/>
              </a:rPr>
              <a:t>PacketIn</a:t>
            </a:r>
            <a:r>
              <a:rPr lang="ja-JP" altLang="ja-JP" sz="1600" kern="100" dirty="0">
                <a:latin typeface="Yu Mincho" charset="-128"/>
                <a:ea typeface="HGPGothicE" charset="-128"/>
                <a:cs typeface="Times New Roman" charset="0"/>
              </a:rPr>
              <a:t>で判定している．</a:t>
            </a:r>
            <a:endParaRPr lang="en-US" altLang="ja-JP" sz="1600" kern="100" dirty="0">
              <a:latin typeface="Yu Mincho" charset="-128"/>
              <a:ea typeface="Yu Mincho" charset="-128"/>
              <a:cs typeface="Times New Roman" charset="0"/>
            </a:endParaRPr>
          </a:p>
          <a:p>
            <a:pPr lvl="1" algn="just">
              <a:spcAft>
                <a:spcPts val="0"/>
              </a:spcAft>
            </a:pPr>
            <a:endParaRPr lang="en-US" altLang="ja-JP" sz="1600" kern="100" dirty="0">
              <a:latin typeface="HGPGothicE" charset="-128"/>
              <a:ea typeface="Yu Mincho" charset="-128"/>
              <a:cs typeface="Times New Roman" charset="0"/>
            </a:endParaRPr>
          </a:p>
          <a:p>
            <a:pPr lvl="0" algn="just">
              <a:spcAft>
                <a:spcPts val="0"/>
              </a:spcAft>
            </a:pPr>
            <a:r>
              <a:rPr lang="ja-JP" altLang="en-US" sz="1600" kern="100" dirty="0">
                <a:latin typeface="HGSｺﾞｼｯｸE" panose="020B0900000000000000" pitchFamily="50" charset="-128"/>
                <a:ea typeface="HGSｺﾞｼｯｸE" panose="020B0900000000000000" pitchFamily="50" charset="-128"/>
                <a:cs typeface="Times New Roman" charset="0"/>
              </a:rPr>
              <a:t>⑤</a:t>
            </a:r>
            <a:r>
              <a:rPr lang="ja-JP" altLang="en-US" sz="1600" kern="100" dirty="0">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PacketIn</a:t>
            </a:r>
            <a:r>
              <a:rPr lang="en-US" altLang="ja-JP" sz="1600" kern="100" dirty="0">
                <a:latin typeface="HGPGothicE" charset="-128"/>
                <a:ea typeface="Yu Mincho" charset="-128"/>
                <a:cs typeface="Times New Roman" charset="0"/>
              </a:rPr>
              <a:t> </a:t>
            </a:r>
            <a:r>
              <a:rPr lang="ja-JP" altLang="ja-JP" sz="1600" kern="100" dirty="0">
                <a:latin typeface="Yu Mincho" charset="-128"/>
                <a:ea typeface="HGPGothicE" charset="-128"/>
                <a:cs typeface="Times New Roman" charset="0"/>
              </a:rPr>
              <a:t>を毎回するなら時間がかかるので，</a:t>
            </a:r>
            <a:r>
              <a:rPr lang="en-US" altLang="ja-JP" sz="1600" kern="100" dirty="0" err="1">
                <a:latin typeface="Yu Mincho" charset="-128"/>
                <a:ea typeface="HGPGothicE" charset="-128"/>
                <a:cs typeface="Times New Roman" charset="0"/>
              </a:rPr>
              <a:t>OpenFlow</a:t>
            </a:r>
            <a:r>
              <a:rPr lang="ja-JP" altLang="ja-JP" sz="1600" kern="100" dirty="0">
                <a:latin typeface="Yu Mincho" charset="-128"/>
                <a:ea typeface="HGPGothicE" charset="-128"/>
                <a:cs typeface="Times New Roman" charset="0"/>
              </a:rPr>
              <a:t>の良さがないのではないか？</a:t>
            </a:r>
            <a:endParaRPr lang="ja-JP" altLang="ja-JP" sz="1600" kern="100" dirty="0">
              <a:latin typeface="Yu Mincho" charset="-128"/>
              <a:ea typeface="Yu Mincho" charset="-128"/>
              <a:cs typeface="Times New Roman" charset="0"/>
            </a:endParaRPr>
          </a:p>
          <a:p>
            <a:pPr marL="742950" lvl="1" indent="-285750" algn="just">
              <a:buFont typeface="Wingdings" charset="2"/>
              <a:buChar char="Ø"/>
            </a:pPr>
            <a:r>
              <a:rPr lang="ja-JP" altLang="en-US" sz="1600" kern="100" dirty="0">
                <a:latin typeface="Yu Mincho" charset="-128"/>
                <a:ea typeface="HGPGothicE" charset="-128"/>
                <a:cs typeface="Times New Roman" charset="0"/>
              </a:rPr>
              <a:t>おっしゃる通りだが、</a:t>
            </a:r>
            <a:r>
              <a:rPr lang="en-US" altLang="ja-JP" sz="1600" kern="100" dirty="0">
                <a:latin typeface="Yu Mincho" charset="-128"/>
                <a:ea typeface="HGPGothicE" charset="-128"/>
                <a:cs typeface="Times New Roman" charset="0"/>
              </a:rPr>
              <a:t> </a:t>
            </a:r>
            <a:r>
              <a:rPr lang="ja-JP" altLang="en-US" sz="1600" kern="100" dirty="0">
                <a:latin typeface="Yu Mincho" charset="-128"/>
                <a:ea typeface="HGPGothicE" charset="-128"/>
                <a:cs typeface="Times New Roman" charset="0"/>
              </a:rPr>
              <a:t>フローエントリを用いた処理を実装してもうまく稼働せず、時間の都合上これを省くこととなった</a:t>
            </a:r>
            <a:r>
              <a:rPr lang="ja-JP" altLang="en-US" sz="1600" kern="100" dirty="0" smtClean="0">
                <a:latin typeface="Yu Mincho" charset="-128"/>
                <a:ea typeface="HGPGothicE" charset="-128"/>
                <a:cs typeface="Times New Roman" charset="0"/>
              </a:rPr>
              <a:t>。</a:t>
            </a:r>
            <a:endParaRPr lang="en-US" altLang="ja-JP" sz="1600" kern="100" dirty="0" smtClean="0">
              <a:latin typeface="Yu Mincho" charset="-128"/>
              <a:ea typeface="HGPGothicE" charset="-128"/>
              <a:cs typeface="Times New Roman" charset="0"/>
            </a:endParaRPr>
          </a:p>
          <a:p>
            <a:pPr marL="742950" lvl="1" indent="-285750" algn="just">
              <a:buFont typeface="Wingdings" charset="2"/>
              <a:buChar char="Ø"/>
            </a:pPr>
            <a:endParaRPr lang="en-US" altLang="ja-JP" sz="1600" kern="100" dirty="0">
              <a:latin typeface="HGPGothicE" charset="-128"/>
              <a:ea typeface="Yu Mincho" charset="-128"/>
              <a:cs typeface="Times New Roman" charset="0"/>
            </a:endParaRPr>
          </a:p>
          <a:p>
            <a:pPr lvl="1" algn="just"/>
            <a:r>
              <a:rPr lang="ja-JP" altLang="ja-JP" sz="1600" kern="100" dirty="0">
                <a:latin typeface="Yu Mincho" charset="-128"/>
                <a:ea typeface="HGPGothicE" charset="-128"/>
                <a:cs typeface="Times New Roman" charset="0"/>
              </a:rPr>
              <a:t>コメント</a:t>
            </a:r>
            <a:endParaRPr lang="ja-JP" altLang="ja-JP" sz="1600" kern="100" dirty="0">
              <a:latin typeface="Yu Mincho" charset="-128"/>
              <a:ea typeface="Yu Mincho" charset="-128"/>
              <a:cs typeface="Times New Roman" charset="0"/>
            </a:endParaRPr>
          </a:p>
          <a:p>
            <a:pPr marL="1257300" lvl="2" indent="-342900" algn="just">
              <a:buFont typeface="HGPGothicE" charset="-128"/>
              <a:buChar char="・"/>
            </a:pPr>
            <a:r>
              <a:rPr lang="en-US" altLang="ja-JP" sz="1600" kern="100" dirty="0" err="1">
                <a:latin typeface="HGPGothicE" charset="-128"/>
                <a:ea typeface="Yu Mincho" charset="-128"/>
                <a:cs typeface="Times New Roman" charset="0"/>
              </a:rPr>
              <a:t>flowstats</a:t>
            </a:r>
            <a:r>
              <a:rPr lang="ja-JP" altLang="ja-JP" sz="1600" kern="100" dirty="0">
                <a:latin typeface="Yu Mincho" charset="-128"/>
                <a:ea typeface="HGPGothicE" charset="-128"/>
                <a:cs typeface="Times New Roman" charset="0"/>
              </a:rPr>
              <a:t>でパケットの統計情報が見れるよ</a:t>
            </a:r>
            <a:r>
              <a:rPr lang="ja-JP" altLang="ja-JP" sz="1600" kern="100" dirty="0" smtClean="0">
                <a:latin typeface="Yu Mincho" charset="-128"/>
                <a:ea typeface="HGPGothicE" charset="-128"/>
                <a:cs typeface="Times New Roman" charset="0"/>
              </a:rPr>
              <a:t>．</a:t>
            </a:r>
            <a:endParaRPr lang="ja-JP" altLang="ja-JP" sz="1600" kern="100" dirty="0">
              <a:latin typeface="Yu Mincho" charset="-128"/>
              <a:ea typeface="Yu Mincho" charset="-128"/>
              <a:cs typeface="Times New Roman" charset="0"/>
            </a:endParaRPr>
          </a:p>
        </p:txBody>
      </p:sp>
    </p:spTree>
    <p:extLst>
      <p:ext uri="{BB962C8B-B14F-4D97-AF65-F5344CB8AC3E}">
        <p14:creationId xmlns:p14="http://schemas.microsoft.com/office/powerpoint/2010/main" val="707025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4"/>
            </a:pPr>
            <a:r>
              <a:rPr lang="ja-JP" altLang="en-US" sz="4800" dirty="0" smtClean="0"/>
              <a:t>取り組みのスケジュール</a:t>
            </a:r>
            <a:endParaRPr lang="ja-JP" altLang="en-US" sz="4800" dirty="0"/>
          </a:p>
        </p:txBody>
      </p:sp>
      <p:sp>
        <p:nvSpPr>
          <p:cNvPr id="4" name="正方形/長方形 3"/>
          <p:cNvSpPr/>
          <p:nvPr/>
        </p:nvSpPr>
        <p:spPr>
          <a:xfrm>
            <a:off x="0" y="2068015"/>
            <a:ext cx="5199889" cy="1477328"/>
          </a:xfrm>
          <a:prstGeom prst="rect">
            <a:avLst/>
          </a:prstGeom>
        </p:spPr>
        <p:txBody>
          <a:bodyPr wrap="square">
            <a:spAutoFit/>
          </a:bodyPr>
          <a:lstStyle/>
          <a:p>
            <a:r>
              <a:rPr lang="ja-JP" altLang="ja-JP" dirty="0" smtClean="0">
                <a:effectLst/>
                <a:ea typeface="HGPGothicE" charset="-128"/>
                <a:cs typeface="Times New Roman" charset="0"/>
              </a:rPr>
              <a:t>取り組みのスケジュールを表２にまとめる．</a:t>
            </a:r>
            <a:endParaRPr lang="en-US" altLang="ja-JP" dirty="0" smtClean="0">
              <a:effectLst/>
              <a:ea typeface="HGPGothicE" charset="-128"/>
              <a:cs typeface="Times New Roman" charset="0"/>
            </a:endParaRPr>
          </a:p>
          <a:p>
            <a:endParaRPr lang="en-US" altLang="ja-JP" dirty="0" smtClean="0">
              <a:effectLst/>
              <a:ea typeface="HGPGothicE" charset="-128"/>
              <a:cs typeface="Times New Roman" charset="0"/>
            </a:endParaRPr>
          </a:p>
          <a:p>
            <a:r>
              <a:rPr lang="ja-JP" altLang="ja-JP" dirty="0" smtClean="0">
                <a:effectLst/>
                <a:ea typeface="HGPGothicE" charset="-128"/>
                <a:cs typeface="Times New Roman" charset="0"/>
              </a:rPr>
              <a:t>表２のスケジュールは事前に計画したものではなく，現時点での出来と到達目標との差をはかりながらリアルタイムに調整していったスケジュールである． </a:t>
            </a:r>
            <a:r>
              <a:rPr lang="en-US" altLang="ja-JP" sz="1100" dirty="0" smtClean="0">
                <a:effectLst/>
                <a:latin typeface="Yu Mincho" charset="-128"/>
                <a:cs typeface="Times New Roman" charset="0"/>
              </a:rPr>
              <a:t> </a:t>
            </a:r>
            <a:endParaRPr lang="ja-JP" altLang="ja-JP" kern="100" dirty="0">
              <a:effectLst/>
              <a:latin typeface="Yu Mincho" charset="-128"/>
              <a:ea typeface="Yu Mincho" charset="-128"/>
              <a:cs typeface="Times New Roman" charset="0"/>
            </a:endParaRPr>
          </a:p>
        </p:txBody>
      </p:sp>
      <p:graphicFrame>
        <p:nvGraphicFramePr>
          <p:cNvPr id="5" name="表 4"/>
          <p:cNvGraphicFramePr>
            <a:graphicFrameLocks noGrp="1"/>
          </p:cNvGraphicFramePr>
          <p:nvPr>
            <p:extLst>
              <p:ext uri="{D42A27DB-BD31-4B8C-83A1-F6EECF244321}">
                <p14:modId xmlns:p14="http://schemas.microsoft.com/office/powerpoint/2010/main" val="627280437"/>
              </p:ext>
            </p:extLst>
          </p:nvPr>
        </p:nvGraphicFramePr>
        <p:xfrm>
          <a:off x="5186796" y="1272302"/>
          <a:ext cx="6358127" cy="5449173"/>
        </p:xfrm>
        <a:graphic>
          <a:graphicData uri="http://schemas.openxmlformats.org/drawingml/2006/table">
            <a:tbl>
              <a:tblPr firstRow="1" firstCol="1" bandRow="1">
                <a:tableStyleId>{5C22544A-7EE6-4342-B048-85BDC9FD1C3A}</a:tableStyleId>
              </a:tblPr>
              <a:tblGrid>
                <a:gridCol w="2373131">
                  <a:extLst>
                    <a:ext uri="{9D8B030D-6E8A-4147-A177-3AD203B41FA5}">
                      <a16:colId xmlns:a16="http://schemas.microsoft.com/office/drawing/2014/main" xmlns="" val="20000"/>
                    </a:ext>
                  </a:extLst>
                </a:gridCol>
                <a:gridCol w="3984996">
                  <a:extLst>
                    <a:ext uri="{9D8B030D-6E8A-4147-A177-3AD203B41FA5}">
                      <a16:colId xmlns:a16="http://schemas.microsoft.com/office/drawing/2014/main" xmlns="" val="20001"/>
                    </a:ext>
                  </a:extLst>
                </a:gridCol>
              </a:tblGrid>
              <a:tr h="469792">
                <a:tc>
                  <a:txBody>
                    <a:bodyPr/>
                    <a:lstStyle/>
                    <a:p>
                      <a:pPr algn="ctr">
                        <a:spcAft>
                          <a:spcPts val="0"/>
                        </a:spcAft>
                      </a:pPr>
                      <a:r>
                        <a:rPr lang="ja-JP" sz="1800" kern="100" dirty="0">
                          <a:effectLst/>
                        </a:rPr>
                        <a:t>日時</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sz="1800" kern="100">
                          <a:effectLst/>
                        </a:rPr>
                        <a:t>実施内容</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0"/>
                  </a:ext>
                </a:extLst>
              </a:tr>
              <a:tr h="269288">
                <a:tc>
                  <a:txBody>
                    <a:bodyPr/>
                    <a:lstStyle/>
                    <a:p>
                      <a:pPr algn="ctr">
                        <a:spcAft>
                          <a:spcPts val="0"/>
                        </a:spcAft>
                      </a:pPr>
                      <a:r>
                        <a:rPr lang="en-US" sz="1200" kern="100">
                          <a:effectLst/>
                        </a:rPr>
                        <a:t>12/14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最終課題の発表</a:t>
                      </a:r>
                      <a:r>
                        <a:rPr lang="en-US" altLang="ja-JP" sz="1200" kern="100" dirty="0" smtClean="0">
                          <a:effectLst/>
                        </a:rPr>
                        <a:t>】</a:t>
                      </a:r>
                      <a:r>
                        <a:rPr lang="ja-JP" altLang="en-US" sz="1200" kern="100" dirty="0" smtClean="0">
                          <a:effectLst/>
                        </a:rPr>
                        <a:t>システム仕様の策定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1"/>
                  </a:ext>
                </a:extLst>
              </a:tr>
              <a:tr h="412946">
                <a:tc>
                  <a:txBody>
                    <a:bodyPr/>
                    <a:lstStyle/>
                    <a:p>
                      <a:pPr algn="ctr">
                        <a:spcAft>
                          <a:spcPts val="0"/>
                        </a:spcAft>
                      </a:pPr>
                      <a:r>
                        <a:rPr lang="en-US" sz="1200" kern="100">
                          <a:effectLst/>
                        </a:rPr>
                        <a:t>12/21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a:t>
                      </a:r>
                      <a:r>
                        <a:rPr lang="ja-JP" altLang="en-US" sz="1200" kern="100" dirty="0" smtClean="0">
                          <a:effectLst/>
                        </a:rPr>
                        <a:t>役割分担決定</a:t>
                      </a:r>
                      <a:endParaRPr lang="en-US" altLang="ja-JP" sz="1200" kern="100" dirty="0" smtClean="0">
                        <a:effectLst/>
                      </a:endParaRPr>
                    </a:p>
                    <a:p>
                      <a:pPr algn="just">
                        <a:spcAft>
                          <a:spcPts val="0"/>
                        </a:spcAft>
                      </a:pPr>
                      <a:r>
                        <a:rPr lang="ja-JP" altLang="en-US" sz="1200" kern="100" dirty="0" smtClean="0">
                          <a:effectLst/>
                        </a:rPr>
                        <a:t>各自担当機能達成の方針を策定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2"/>
                  </a:ext>
                </a:extLst>
              </a:tr>
              <a:tr h="237067">
                <a:tc>
                  <a:txBody>
                    <a:bodyPr/>
                    <a:lstStyle/>
                    <a:p>
                      <a:pPr algn="ctr">
                        <a:spcAft>
                          <a:spcPts val="0"/>
                        </a:spcAft>
                      </a:pPr>
                      <a:r>
                        <a:rPr lang="en-US" sz="1200" kern="100" dirty="0">
                          <a:effectLst/>
                        </a:rPr>
                        <a:t>1/11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中間発表１</a:t>
                      </a:r>
                      <a:r>
                        <a:rPr lang="en-US" altLang="ja-JP" sz="1200" kern="100" dirty="0" smtClean="0">
                          <a:effectLst/>
                        </a:rPr>
                        <a:t>】Docker</a:t>
                      </a:r>
                      <a:r>
                        <a:rPr lang="en-US" altLang="ja-JP" sz="1200" kern="100" baseline="0" dirty="0" smtClean="0">
                          <a:effectLst/>
                        </a:rPr>
                        <a:t> </a:t>
                      </a:r>
                      <a:r>
                        <a:rPr lang="ja-JP" altLang="en-US" sz="1200" kern="100" baseline="0" dirty="0" smtClean="0">
                          <a:effectLst/>
                        </a:rPr>
                        <a:t>の実装、コンテナの作成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4"/>
                  </a:ext>
                </a:extLst>
              </a:tr>
              <a:tr h="287962">
                <a:tc>
                  <a:txBody>
                    <a:bodyPr/>
                    <a:lstStyle/>
                    <a:p>
                      <a:pPr algn="ctr">
                        <a:spcAft>
                          <a:spcPts val="0"/>
                        </a:spcAft>
                      </a:pPr>
                      <a:r>
                        <a:rPr lang="en-US" sz="1200" kern="100">
                          <a:effectLst/>
                        </a:rPr>
                        <a:t>1/12 (Thu.) 13:00 – 18:00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実機</a:t>
                      </a:r>
                      <a:r>
                        <a:rPr lang="ja-JP" sz="1200" kern="100" dirty="0" smtClean="0">
                          <a:effectLst/>
                        </a:rPr>
                        <a:t>スイッチ</a:t>
                      </a:r>
                      <a:r>
                        <a:rPr lang="ja-JP" altLang="en-US" sz="1200" kern="100" dirty="0" smtClean="0">
                          <a:effectLst/>
                        </a:rPr>
                        <a:t>での</a:t>
                      </a:r>
                      <a:r>
                        <a:rPr lang="en-US" sz="1200" kern="100" dirty="0" smtClean="0">
                          <a:effectLst/>
                        </a:rPr>
                        <a:t>Docker</a:t>
                      </a:r>
                      <a:r>
                        <a:rPr lang="ja-JP" sz="1200" kern="100" dirty="0">
                          <a:effectLst/>
                        </a:rPr>
                        <a:t>コンテナの</a:t>
                      </a:r>
                      <a:r>
                        <a:rPr lang="en-US" sz="1200" kern="100" dirty="0">
                          <a:effectLst/>
                        </a:rPr>
                        <a:t>IP</a:t>
                      </a:r>
                      <a:r>
                        <a:rPr lang="ja-JP" sz="1200" kern="100" dirty="0">
                          <a:effectLst/>
                        </a:rPr>
                        <a:t>アドレスの検知</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5"/>
                  </a:ext>
                </a:extLst>
              </a:tr>
              <a:tr h="220133">
                <a:tc>
                  <a:txBody>
                    <a:bodyPr/>
                    <a:lstStyle/>
                    <a:p>
                      <a:pPr algn="ctr">
                        <a:spcAft>
                          <a:spcPts val="0"/>
                        </a:spcAft>
                      </a:pPr>
                      <a:r>
                        <a:rPr lang="en-US" sz="1200" kern="100" dirty="0">
                          <a:effectLst/>
                        </a:rPr>
                        <a:t>1/14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】Rest API </a:t>
                      </a:r>
                      <a:r>
                        <a:rPr lang="ja-JP" altLang="en-US" sz="1200" kern="100" dirty="0" smtClean="0">
                          <a:effectLst/>
                        </a:rPr>
                        <a:t>及び </a:t>
                      </a:r>
                      <a:r>
                        <a:rPr lang="en-US" altLang="ja-JP" sz="1200" kern="100" dirty="0" smtClean="0">
                          <a:effectLst/>
                        </a:rPr>
                        <a:t>Web Interface </a:t>
                      </a:r>
                      <a:r>
                        <a:rPr lang="ja-JP" altLang="en-US" sz="1200" kern="100" dirty="0" smtClean="0">
                          <a:effectLst/>
                        </a:rPr>
                        <a:t>の仕様策定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6"/>
                  </a:ext>
                </a:extLst>
              </a:tr>
              <a:tr h="245533">
                <a:tc>
                  <a:txBody>
                    <a:bodyPr/>
                    <a:lstStyle/>
                    <a:p>
                      <a:pPr algn="ctr">
                        <a:spcAft>
                          <a:spcPts val="0"/>
                        </a:spcAft>
                      </a:pPr>
                      <a:r>
                        <a:rPr lang="en-US" sz="1200" kern="100" dirty="0">
                          <a:effectLst/>
                        </a:rPr>
                        <a:t>1/17 (Thu.) 15:00 – 20:00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Rest API</a:t>
                      </a:r>
                      <a:r>
                        <a:rPr lang="en-US" sz="1200" kern="100" baseline="0" dirty="0" smtClean="0">
                          <a:effectLst/>
                        </a:rPr>
                        <a:t> </a:t>
                      </a:r>
                      <a:r>
                        <a:rPr lang="ja-JP" altLang="en-US" sz="1200" kern="100" baseline="0" dirty="0" smtClean="0">
                          <a:effectLst/>
                        </a:rPr>
                        <a:t>の作成、</a:t>
                      </a:r>
                      <a:r>
                        <a:rPr lang="en-US" altLang="ja-JP" sz="1200" kern="100" baseline="0" dirty="0" smtClean="0">
                          <a:effectLst/>
                        </a:rPr>
                        <a:t>Web Interface </a:t>
                      </a:r>
                      <a:r>
                        <a:rPr lang="ja-JP" altLang="en-US" sz="1200" kern="100" baseline="0" dirty="0" smtClean="0">
                          <a:effectLst/>
                        </a:rPr>
                        <a:t>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7"/>
                  </a:ext>
                </a:extLst>
              </a:tr>
              <a:tr h="254000">
                <a:tc>
                  <a:txBody>
                    <a:bodyPr/>
                    <a:lstStyle/>
                    <a:p>
                      <a:pPr algn="ctr">
                        <a:spcAft>
                          <a:spcPts val="0"/>
                        </a:spcAft>
                      </a:pPr>
                      <a:r>
                        <a:rPr lang="en-US" sz="1200" kern="100">
                          <a:effectLst/>
                        </a:rPr>
                        <a:t>1/20 (Fri.) 16:00 – 18:00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のシステムへの組み込み（未完）</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8"/>
                  </a:ext>
                </a:extLst>
              </a:tr>
              <a:tr h="295260">
                <a:tc>
                  <a:txBody>
                    <a:bodyPr/>
                    <a:lstStyle/>
                    <a:p>
                      <a:pPr algn="ctr">
                        <a:spcAft>
                          <a:spcPts val="0"/>
                        </a:spcAft>
                      </a:pPr>
                      <a:r>
                        <a:rPr lang="en-US" sz="1200" kern="100">
                          <a:effectLst/>
                        </a:rPr>
                        <a:t>1/23 (Mon.) 9:30 – 12:00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のシステムへの組み込み（完了）</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9"/>
                  </a:ext>
                </a:extLst>
              </a:tr>
              <a:tr h="221207">
                <a:tc>
                  <a:txBody>
                    <a:bodyPr/>
                    <a:lstStyle/>
                    <a:p>
                      <a:pPr algn="ctr">
                        <a:spcAft>
                          <a:spcPts val="0"/>
                        </a:spcAft>
                      </a:pPr>
                      <a:r>
                        <a:rPr lang="en-US" sz="1200" kern="100">
                          <a:effectLst/>
                        </a:rPr>
                        <a:t>1/24 (Tue.) 17:00 – 19:00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a:effectLst/>
                          <a:latin typeface="+mn-lt"/>
                          <a:ea typeface="+mn-ea"/>
                          <a:cs typeface="+mn-cs"/>
                        </a:rPr>
                        <a:t>デモ</a:t>
                      </a:r>
                      <a:r>
                        <a:rPr lang="ja-JP" altLang="en-US" sz="1200" kern="100" dirty="0" smtClean="0">
                          <a:effectLst/>
                          <a:latin typeface="+mn-lt"/>
                          <a:ea typeface="+mn-ea"/>
                          <a:cs typeface="+mn-cs"/>
                        </a:rPr>
                        <a:t>のシミュレーション</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0"/>
                  </a:ext>
                </a:extLst>
              </a:tr>
              <a:tr h="245533">
                <a:tc>
                  <a:txBody>
                    <a:bodyPr/>
                    <a:lstStyle/>
                    <a:p>
                      <a:pPr algn="ctr">
                        <a:spcAft>
                          <a:spcPts val="0"/>
                        </a:spcAft>
                      </a:pPr>
                      <a:r>
                        <a:rPr lang="en-US" sz="1200" kern="100" dirty="0">
                          <a:effectLst/>
                        </a:rPr>
                        <a:t>1/25 (Wed.)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中間発表２のためのデモ準備</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1"/>
                  </a:ext>
                </a:extLst>
              </a:tr>
              <a:tr h="279400">
                <a:tc>
                  <a:txBody>
                    <a:bodyPr/>
                    <a:lstStyle/>
                    <a:p>
                      <a:pPr algn="ctr">
                        <a:spcAft>
                          <a:spcPts val="0"/>
                        </a:spcAft>
                      </a:pPr>
                      <a:r>
                        <a:rPr lang="en-US" sz="1200" kern="100">
                          <a:effectLst/>
                        </a:rPr>
                        <a:t>1/25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a:t>
                      </a:r>
                      <a:r>
                        <a:rPr lang="ja-JP" altLang="en-US" sz="1200" kern="100" dirty="0" smtClean="0">
                          <a:effectLst/>
                        </a:rPr>
                        <a:t>中間発表２</a:t>
                      </a:r>
                      <a:r>
                        <a:rPr lang="en-US" altLang="ja-JP" sz="1200" kern="100" dirty="0" smtClean="0">
                          <a:effectLst/>
                        </a:rPr>
                        <a:t>】IP </a:t>
                      </a:r>
                      <a:r>
                        <a:rPr lang="ja-JP" altLang="en-US" sz="1200" kern="100" dirty="0" smtClean="0">
                          <a:effectLst/>
                        </a:rPr>
                        <a:t>ルーティングの実装</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2"/>
                  </a:ext>
                </a:extLst>
              </a:tr>
              <a:tr h="306805">
                <a:tc>
                  <a:txBody>
                    <a:bodyPr/>
                    <a:lstStyle/>
                    <a:p>
                      <a:pPr algn="ctr">
                        <a:spcAft>
                          <a:spcPts val="0"/>
                        </a:spcAft>
                      </a:pPr>
                      <a:r>
                        <a:rPr lang="en-US" sz="1200" kern="100">
                          <a:effectLst/>
                        </a:rPr>
                        <a:t>1/26 (Thu.) 19:00 -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baseline="0" dirty="0" smtClean="0">
                          <a:effectLst/>
                          <a:latin typeface="+mn-lt"/>
                          <a:ea typeface="+mn-ea"/>
                          <a:cs typeface="+mn-cs"/>
                        </a:rPr>
                        <a:t>Web </a:t>
                      </a:r>
                      <a:r>
                        <a:rPr lang="ja-JP" altLang="en-US" sz="1200" kern="100" baseline="0" dirty="0" smtClean="0">
                          <a:effectLst/>
                          <a:latin typeface="+mn-lt"/>
                          <a:ea typeface="+mn-ea"/>
                          <a:cs typeface="+mn-cs"/>
                        </a:rPr>
                        <a:t>サーバー以外のスライシング機能の実装</a:t>
                      </a:r>
                      <a:endParaRPr lang="en-US" altLang="ja-JP" sz="1200" kern="100" baseline="0" dirty="0" smtClean="0">
                        <a:effectLst/>
                        <a:latin typeface="+mn-lt"/>
                        <a:ea typeface="+mn-ea"/>
                        <a:cs typeface="+mn-cs"/>
                      </a:endParaRPr>
                    </a:p>
                  </a:txBody>
                  <a:tcPr marL="58111" marR="58111" marT="0" marB="0" anchor="ctr"/>
                </a:tc>
                <a:extLst>
                  <a:ext uri="{0D108BD9-81ED-4DB2-BD59-A6C34878D82A}">
                    <a16:rowId xmlns:a16="http://schemas.microsoft.com/office/drawing/2014/main" xmlns="" val="10013"/>
                  </a:ext>
                </a:extLst>
              </a:tr>
              <a:tr h="371651">
                <a:tc>
                  <a:txBody>
                    <a:bodyPr/>
                    <a:lstStyle/>
                    <a:p>
                      <a:pPr algn="ctr">
                        <a:spcAft>
                          <a:spcPts val="0"/>
                        </a:spcAft>
                      </a:pPr>
                      <a:r>
                        <a:rPr lang="en-US" sz="1200" kern="100">
                          <a:effectLst/>
                        </a:rPr>
                        <a:t>1/27(Fri.)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IP </a:t>
                      </a:r>
                      <a:r>
                        <a:rPr lang="ja-JP" altLang="en-US" sz="1200" kern="100" dirty="0" smtClean="0">
                          <a:effectLst/>
                        </a:rPr>
                        <a:t>アドレスベースでの </a:t>
                      </a:r>
                      <a:r>
                        <a:rPr lang="en-US" altLang="ja-JP" sz="1200" kern="100" dirty="0" smtClean="0">
                          <a:effectLst/>
                        </a:rPr>
                        <a:t>W</a:t>
                      </a:r>
                      <a:r>
                        <a:rPr lang="en-US" sz="1200" kern="100" dirty="0" smtClean="0">
                          <a:effectLst/>
                        </a:rPr>
                        <a:t>eb </a:t>
                      </a:r>
                      <a:r>
                        <a:rPr lang="ja-JP" altLang="en-US" sz="1200" kern="100" dirty="0" smtClean="0">
                          <a:effectLst/>
                        </a:rPr>
                        <a:t>サーバーのスライシング</a:t>
                      </a:r>
                      <a:r>
                        <a:rPr lang="ja-JP" altLang="en-US" sz="1200" kern="100" baseline="0" dirty="0" smtClean="0">
                          <a:effectLst/>
                        </a:rPr>
                        <a:t>　</a:t>
                      </a:r>
                      <a:r>
                        <a:rPr lang="ja-JP" altLang="en-US" sz="1200" kern="100" dirty="0" smtClean="0">
                          <a:effectLst/>
                        </a:rPr>
                        <a:t>試行→失敗</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4"/>
                  </a:ext>
                </a:extLst>
              </a:tr>
              <a:tr h="277545">
                <a:tc>
                  <a:txBody>
                    <a:bodyPr/>
                    <a:lstStyle/>
                    <a:p>
                      <a:pPr algn="ctr">
                        <a:spcAft>
                          <a:spcPts val="0"/>
                        </a:spcAft>
                      </a:pPr>
                      <a:r>
                        <a:rPr lang="en-US" sz="1200" kern="100">
                          <a:effectLst/>
                        </a:rPr>
                        <a:t>1/28 (Sat.)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Web Interface</a:t>
                      </a:r>
                      <a:r>
                        <a:rPr lang="en-US" sz="1200" kern="100" baseline="0" dirty="0" smtClean="0">
                          <a:effectLst/>
                        </a:rPr>
                        <a:t> </a:t>
                      </a:r>
                      <a:r>
                        <a:rPr lang="ja-JP" altLang="en-US" sz="1200" kern="100" baseline="0" dirty="0" smtClean="0">
                          <a:effectLst/>
                        </a:rPr>
                        <a:t>のシステムへの組み込み</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5"/>
                  </a:ext>
                </a:extLst>
              </a:tr>
              <a:tr h="371651">
                <a:tc>
                  <a:txBody>
                    <a:bodyPr/>
                    <a:lstStyle/>
                    <a:p>
                      <a:pPr algn="ctr">
                        <a:spcAft>
                          <a:spcPts val="0"/>
                        </a:spcAft>
                      </a:pPr>
                      <a:r>
                        <a:rPr lang="en-US" sz="1200" kern="100">
                          <a:effectLst/>
                        </a:rPr>
                        <a:t>1/30 (Mon.) 17:00 -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smtClean="0">
                          <a:effectLst/>
                        </a:rPr>
                        <a:t>ポートの自動割り当て実装</a:t>
                      </a:r>
                      <a:endParaRPr lang="en-US" altLang="ja-JP" sz="1200" kern="100" dirty="0" smtClean="0">
                        <a:effectLst/>
                      </a:endParaRPr>
                    </a:p>
                    <a:p>
                      <a:pPr algn="just">
                        <a:spcAft>
                          <a:spcPts val="0"/>
                        </a:spcAft>
                      </a:pPr>
                      <a:r>
                        <a:rPr lang="en-US" sz="1200" kern="100" dirty="0" smtClean="0">
                          <a:effectLst/>
                        </a:rPr>
                        <a:t>+</a:t>
                      </a:r>
                      <a:r>
                        <a:rPr lang="ja-JP" sz="1200" kern="100" dirty="0">
                          <a:effectLst/>
                        </a:rPr>
                        <a:t>αの考案</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6"/>
                  </a:ext>
                </a:extLst>
              </a:tr>
              <a:tr h="277545">
                <a:tc>
                  <a:txBody>
                    <a:bodyPr/>
                    <a:lstStyle/>
                    <a:p>
                      <a:pPr algn="ctr">
                        <a:spcAft>
                          <a:spcPts val="0"/>
                        </a:spcAft>
                      </a:pPr>
                      <a:r>
                        <a:rPr lang="en-US" sz="1200" kern="100" dirty="0">
                          <a:effectLst/>
                        </a:rPr>
                        <a:t>1/31 (Tue.) 17:00 </a:t>
                      </a:r>
                      <a:r>
                        <a:rPr lang="en-US"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a:t>
                      </a:r>
                      <a:r>
                        <a:rPr lang="ja-JP" sz="1200" kern="100" dirty="0">
                          <a:effectLst/>
                        </a:rPr>
                        <a:t>αの考案と</a:t>
                      </a:r>
                      <a:r>
                        <a:rPr lang="ja-JP" sz="1200" kern="100" dirty="0" smtClean="0">
                          <a:effectLst/>
                        </a:rPr>
                        <a:t>実装</a:t>
                      </a:r>
                      <a:r>
                        <a:rPr lang="ja-JP" altLang="en-US" sz="1200" kern="100" dirty="0" smtClean="0">
                          <a:effectLst/>
                        </a:rPr>
                        <a:t>、プレゼン準備</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7"/>
                  </a:ext>
                </a:extLst>
              </a:tr>
              <a:tr h="208834">
                <a:tc>
                  <a:txBody>
                    <a:bodyPr/>
                    <a:lstStyle/>
                    <a:p>
                      <a:pPr algn="ctr">
                        <a:spcAft>
                          <a:spcPts val="0"/>
                        </a:spcAft>
                      </a:pPr>
                      <a:r>
                        <a:rPr lang="en-US" sz="1200" kern="100" dirty="0">
                          <a:effectLst/>
                        </a:rPr>
                        <a:t>2/1(Wed.)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smtClean="0">
                          <a:effectLst/>
                        </a:rPr>
                        <a:t>最終</a:t>
                      </a:r>
                      <a:r>
                        <a:rPr lang="ja-JP" sz="1200" kern="100" smtClean="0">
                          <a:effectLst/>
                        </a:rPr>
                        <a:t>発表</a:t>
                      </a:r>
                      <a:r>
                        <a:rPr lang="ja-JP" sz="1200" kern="100" dirty="0">
                          <a:effectLst/>
                        </a:rPr>
                        <a:t>のためのデモ</a:t>
                      </a:r>
                      <a:r>
                        <a:rPr lang="ja-JP" sz="1200" kern="100" dirty="0" smtClean="0">
                          <a:effectLst/>
                        </a:rPr>
                        <a:t>準備</a:t>
                      </a:r>
                      <a:r>
                        <a:rPr lang="ja-JP" altLang="en-US" sz="1200" kern="100" dirty="0" smtClean="0">
                          <a:effectLst/>
                        </a:rPr>
                        <a:t>、プレゼン最終調整</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8"/>
                  </a:ext>
                </a:extLst>
              </a:tr>
              <a:tr h="197021">
                <a:tc>
                  <a:txBody>
                    <a:bodyPr/>
                    <a:lstStyle/>
                    <a:p>
                      <a:pPr algn="ctr">
                        <a:spcAft>
                          <a:spcPts val="0"/>
                        </a:spcAft>
                      </a:pPr>
                      <a:r>
                        <a:rPr lang="en-US" sz="1200" kern="100" dirty="0">
                          <a:effectLst/>
                        </a:rPr>
                        <a:t>2/1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最終発表</a:t>
                      </a:r>
                      <a:r>
                        <a:rPr lang="en-US" altLang="ja-JP"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9"/>
                  </a:ext>
                </a:extLst>
              </a:tr>
            </a:tbl>
          </a:graphicData>
        </a:graphic>
      </p:graphicFrame>
      <p:sp>
        <p:nvSpPr>
          <p:cNvPr id="6" name="正方形/長方形 5"/>
          <p:cNvSpPr/>
          <p:nvPr/>
        </p:nvSpPr>
        <p:spPr>
          <a:xfrm>
            <a:off x="6901355" y="902970"/>
            <a:ext cx="2929007" cy="369332"/>
          </a:xfrm>
          <a:prstGeom prst="rect">
            <a:avLst/>
          </a:prstGeom>
        </p:spPr>
        <p:txBody>
          <a:bodyPr wrap="none">
            <a:spAutoFit/>
          </a:bodyPr>
          <a:lstStyle/>
          <a:p>
            <a:r>
              <a:rPr lang="ja-JP" altLang="ja-JP" i="1" dirty="0" smtClean="0">
                <a:effectLst/>
                <a:ea typeface="HGPGothicE" charset="-128"/>
                <a:cs typeface="Times New Roman" charset="0"/>
              </a:rPr>
              <a:t>表２．取り組みスケジュー</a:t>
            </a:r>
            <a:r>
              <a:rPr lang="ja-JP" altLang="en-US" i="1" dirty="0" smtClean="0">
                <a:effectLst/>
                <a:ea typeface="HGPGothicE" charset="-128"/>
                <a:cs typeface="Times New Roman" charset="0"/>
              </a:rPr>
              <a:t>ル</a:t>
            </a:r>
            <a:r>
              <a:rPr lang="ja-JP" altLang="ja-JP" dirty="0" smtClean="0">
                <a:effectLst/>
              </a:rPr>
              <a:t> </a:t>
            </a:r>
            <a:endParaRPr lang="ja-JP" altLang="en-US" dirty="0"/>
          </a:p>
        </p:txBody>
      </p:sp>
    </p:spTree>
    <p:extLst>
      <p:ext uri="{BB962C8B-B14F-4D97-AF65-F5344CB8AC3E}">
        <p14:creationId xmlns:p14="http://schemas.microsoft.com/office/powerpoint/2010/main" val="26651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5"/>
            </a:pPr>
            <a:r>
              <a:rPr lang="ja-JP" altLang="en-US" sz="4800" dirty="0" smtClean="0"/>
              <a:t>役割分担</a:t>
            </a:r>
            <a:endParaRPr lang="ja-JP" altLang="en-US" sz="4800" dirty="0"/>
          </a:p>
        </p:txBody>
      </p:sp>
      <p:graphicFrame>
        <p:nvGraphicFramePr>
          <p:cNvPr id="4" name="表 3"/>
          <p:cNvGraphicFramePr>
            <a:graphicFrameLocks noGrp="1"/>
          </p:cNvGraphicFramePr>
          <p:nvPr>
            <p:extLst>
              <p:ext uri="{D42A27DB-BD31-4B8C-83A1-F6EECF244321}">
                <p14:modId xmlns:p14="http://schemas.microsoft.com/office/powerpoint/2010/main" val="865286775"/>
              </p:ext>
            </p:extLst>
          </p:nvPr>
        </p:nvGraphicFramePr>
        <p:xfrm>
          <a:off x="4430938" y="1177129"/>
          <a:ext cx="6922862" cy="5507770"/>
        </p:xfrm>
        <a:graphic>
          <a:graphicData uri="http://schemas.openxmlformats.org/drawingml/2006/table">
            <a:tbl>
              <a:tblPr firstRow="1" firstCol="1" bandRow="1">
                <a:tableStyleId>{5C22544A-7EE6-4342-B048-85BDC9FD1C3A}</a:tableStyleId>
              </a:tblPr>
              <a:tblGrid>
                <a:gridCol w="2054453">
                  <a:extLst>
                    <a:ext uri="{9D8B030D-6E8A-4147-A177-3AD203B41FA5}">
                      <a16:colId xmlns:a16="http://schemas.microsoft.com/office/drawing/2014/main" xmlns="" val="20000"/>
                    </a:ext>
                  </a:extLst>
                </a:gridCol>
                <a:gridCol w="4868409">
                  <a:extLst>
                    <a:ext uri="{9D8B030D-6E8A-4147-A177-3AD203B41FA5}">
                      <a16:colId xmlns:a16="http://schemas.microsoft.com/office/drawing/2014/main" xmlns="" val="20001"/>
                    </a:ext>
                  </a:extLst>
                </a:gridCol>
              </a:tblGrid>
              <a:tr h="387130">
                <a:tc>
                  <a:txBody>
                    <a:bodyPr/>
                    <a:lstStyle/>
                    <a:p>
                      <a:pPr algn="ctr">
                        <a:spcAft>
                          <a:spcPts val="0"/>
                        </a:spcAft>
                      </a:pPr>
                      <a:r>
                        <a:rPr lang="ja-JP" sz="1600" kern="100" dirty="0">
                          <a:effectLst/>
                        </a:rPr>
                        <a:t>氏名</a:t>
                      </a:r>
                      <a:endParaRPr lang="ja-JP" sz="1400" kern="100" dirty="0">
                        <a:effectLst/>
                        <a:latin typeface="Yu Mincho" charset="-128"/>
                        <a:ea typeface="Yu Mincho" charset="-128"/>
                        <a:cs typeface="Times New Roman" charset="0"/>
                      </a:endParaRPr>
                    </a:p>
                  </a:txBody>
                  <a:tcPr marL="61941" marR="61941" marT="0" marB="0" anchor="ctr"/>
                </a:tc>
                <a:tc>
                  <a:txBody>
                    <a:bodyPr/>
                    <a:lstStyle/>
                    <a:p>
                      <a:pPr algn="ctr">
                        <a:spcAft>
                          <a:spcPts val="0"/>
                        </a:spcAft>
                      </a:pPr>
                      <a:r>
                        <a:rPr lang="ja-JP" sz="1600" kern="100">
                          <a:effectLst/>
                        </a:rPr>
                        <a:t>役割</a:t>
                      </a:r>
                      <a:endParaRPr lang="ja-JP" sz="1400" kern="10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0"/>
                  </a:ext>
                </a:extLst>
              </a:tr>
              <a:tr h="991052">
                <a:tc>
                  <a:txBody>
                    <a:bodyPr/>
                    <a:lstStyle/>
                    <a:p>
                      <a:pPr algn="ctr">
                        <a:spcAft>
                          <a:spcPts val="0"/>
                        </a:spcAft>
                      </a:pPr>
                      <a:r>
                        <a:rPr lang="ja-JP" sz="1600" kern="100" dirty="0">
                          <a:effectLst/>
                        </a:rPr>
                        <a:t>銀杏一輝</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Docker</a:t>
                      </a:r>
                      <a:r>
                        <a:rPr lang="ja-JP" sz="1400" kern="100" dirty="0">
                          <a:effectLst/>
                        </a:rPr>
                        <a:t>の設定</a:t>
                      </a:r>
                    </a:p>
                    <a:p>
                      <a:pPr marL="342900" lvl="0" indent="-342900" algn="just">
                        <a:spcAft>
                          <a:spcPts val="0"/>
                        </a:spcAft>
                        <a:buFont typeface="HGPGothicE" charset="-128"/>
                        <a:buChar char="・"/>
                      </a:pPr>
                      <a:r>
                        <a:rPr lang="ja-JP" sz="1400" kern="100" dirty="0">
                          <a:effectLst/>
                        </a:rPr>
                        <a:t>ネットワークの設定</a:t>
                      </a:r>
                    </a:p>
                    <a:p>
                      <a:pPr marL="342900" lvl="0" indent="-342900" algn="just">
                        <a:spcAft>
                          <a:spcPts val="0"/>
                        </a:spcAft>
                        <a:buFont typeface="HGPGothicE" charset="-128"/>
                        <a:buChar char="・"/>
                      </a:pPr>
                      <a:r>
                        <a:rPr lang="ja-JP" sz="1400" kern="100" dirty="0">
                          <a:effectLst/>
                        </a:rPr>
                        <a:t>ポートの自動割り当て</a:t>
                      </a:r>
                      <a:r>
                        <a:rPr lang="ja-JP" sz="1400" kern="100" dirty="0" smtClean="0">
                          <a:effectLst/>
                        </a:rPr>
                        <a:t>の</a:t>
                      </a:r>
                      <a:r>
                        <a:rPr lang="ja-JP" altLang="en-US" sz="1400" kern="100" dirty="0" smtClean="0">
                          <a:effectLst/>
                        </a:rPr>
                        <a:t>提案</a:t>
                      </a:r>
                      <a:endParaRPr lang="ja-JP" sz="1400" kern="100" dirty="0">
                        <a:effectLst/>
                      </a:endParaRPr>
                    </a:p>
                    <a:p>
                      <a:pPr marL="342900" lvl="0" indent="-342900" algn="just">
                        <a:spcAft>
                          <a:spcPts val="0"/>
                        </a:spcAft>
                        <a:buFont typeface="HGPGothicE" charset="-128"/>
                        <a:buChar char="・"/>
                      </a:pPr>
                      <a:r>
                        <a:rPr lang="ja-JP" sz="1400" kern="100" dirty="0">
                          <a:effectLst/>
                        </a:rPr>
                        <a:t>アクセス制限</a:t>
                      </a:r>
                      <a:r>
                        <a:rPr lang="ja-JP" sz="1400" kern="100" dirty="0" smtClean="0">
                          <a:effectLst/>
                        </a:rPr>
                        <a:t>の</a:t>
                      </a:r>
                      <a:r>
                        <a:rPr lang="ja-JP" altLang="en-US" sz="1400" kern="100" dirty="0" smtClean="0">
                          <a:effectLst/>
                        </a:rPr>
                        <a:t>提案、実装補助</a:t>
                      </a:r>
                      <a:endParaRPr lang="ja-JP" sz="1400" kern="100" dirty="0">
                        <a:effectLst/>
                      </a:endParaRP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en-US" sz="1400" kern="100" dirty="0" smtClean="0">
                          <a:effectLst/>
                        </a:rPr>
                        <a:t>+</a:t>
                      </a:r>
                      <a:r>
                        <a:rPr lang="ja-JP" sz="1400" kern="100" dirty="0" smtClean="0">
                          <a:effectLst/>
                        </a:rPr>
                        <a:t>αの考案</a:t>
                      </a:r>
                      <a:r>
                        <a:rPr lang="en-US" sz="1000" kern="100" dirty="0" smtClean="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1"/>
                  </a:ext>
                </a:extLst>
              </a:tr>
              <a:tr h="991052">
                <a:tc>
                  <a:txBody>
                    <a:bodyPr/>
                    <a:lstStyle/>
                    <a:p>
                      <a:pPr algn="ctr">
                        <a:spcAft>
                          <a:spcPts val="0"/>
                        </a:spcAft>
                      </a:pPr>
                      <a:r>
                        <a:rPr lang="ja-JP" altLang="en-US" sz="1600" kern="100" dirty="0" smtClean="0">
                          <a:effectLst/>
                        </a:rPr>
                        <a:t>齋藤</a:t>
                      </a:r>
                      <a:r>
                        <a:rPr lang="ja-JP" sz="1600" kern="100" dirty="0" smtClean="0">
                          <a:effectLst/>
                        </a:rPr>
                        <a:t>卓</a:t>
                      </a:r>
                      <a:r>
                        <a:rPr lang="ja-JP" sz="1600" kern="100" dirty="0">
                          <a:effectLst/>
                        </a:rPr>
                        <a:t>哉</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スライシングの実装</a:t>
                      </a:r>
                    </a:p>
                    <a:p>
                      <a:pPr marL="342900" lvl="0" indent="-342900" algn="just">
                        <a:spcAft>
                          <a:spcPts val="0"/>
                        </a:spcAft>
                        <a:buFont typeface="HGPGothicE" charset="-128"/>
                        <a:buChar char="・"/>
                      </a:pPr>
                      <a:r>
                        <a:rPr lang="en-US" sz="1400" kern="100" dirty="0">
                          <a:effectLst/>
                        </a:rPr>
                        <a:t>IP</a:t>
                      </a:r>
                      <a:r>
                        <a:rPr lang="ja-JP" sz="1400" kern="100" dirty="0">
                          <a:effectLst/>
                        </a:rPr>
                        <a:t>ルーティングの実装</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2"/>
                  </a:ext>
                </a:extLst>
              </a:tr>
              <a:tr h="660701">
                <a:tc>
                  <a:txBody>
                    <a:bodyPr/>
                    <a:lstStyle/>
                    <a:p>
                      <a:pPr algn="ctr">
                        <a:spcAft>
                          <a:spcPts val="0"/>
                        </a:spcAft>
                      </a:pPr>
                      <a:r>
                        <a:rPr lang="ja-JP" sz="1600" kern="100" dirty="0">
                          <a:effectLst/>
                        </a:rPr>
                        <a:t>原　</a:t>
                      </a:r>
                      <a:r>
                        <a:rPr lang="ja-JP" altLang="en-US" sz="1600" kern="100" dirty="0" smtClean="0">
                          <a:effectLst/>
                        </a:rPr>
                        <a:t>佑輔</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Rest API</a:t>
                      </a:r>
                      <a:r>
                        <a:rPr lang="ja-JP" sz="1400" kern="100" dirty="0">
                          <a:effectLst/>
                        </a:rPr>
                        <a:t>の実装</a:t>
                      </a:r>
                    </a:p>
                    <a:p>
                      <a:pPr marL="342900" lvl="0" indent="-342900" algn="just">
                        <a:spcAft>
                          <a:spcPts val="0"/>
                        </a:spcAft>
                        <a:buFont typeface="HGPGothicE" charset="-128"/>
                        <a:buChar char="・"/>
                      </a:pPr>
                      <a:r>
                        <a:rPr lang="en-US" sz="1400" kern="100" dirty="0">
                          <a:effectLst/>
                        </a:rPr>
                        <a:t>Web Interface</a:t>
                      </a:r>
                      <a:r>
                        <a:rPr lang="ja-JP" sz="1400" kern="100" dirty="0">
                          <a:effectLst/>
                        </a:rPr>
                        <a:t>の実装</a:t>
                      </a:r>
                      <a:r>
                        <a:rPr lang="en-US" sz="1000" kern="100" dirty="0">
                          <a:effectLst/>
                        </a:rPr>
                        <a:t> </a:t>
                      </a:r>
                      <a:endParaRPr lang="ja-JP" sz="1400" kern="100" dirty="0">
                        <a:effectLst/>
                      </a:endParaRP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3"/>
                  </a:ext>
                </a:extLst>
              </a:tr>
              <a:tr h="330351">
                <a:tc>
                  <a:txBody>
                    <a:bodyPr/>
                    <a:lstStyle/>
                    <a:p>
                      <a:pPr algn="ctr">
                        <a:spcAft>
                          <a:spcPts val="0"/>
                        </a:spcAft>
                      </a:pPr>
                      <a:r>
                        <a:rPr lang="en-US" sz="1600" kern="100">
                          <a:effectLst/>
                        </a:rPr>
                        <a:t>Jens Oetjen</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Creating Rest API</a:t>
                      </a:r>
                      <a:endParaRPr lang="ja-JP" sz="1400" kern="100" dirty="0">
                        <a:effectLst/>
                      </a:endParaRPr>
                    </a:p>
                    <a:p>
                      <a:pPr marL="342900" lvl="0" indent="-342900" algn="just">
                        <a:spcAft>
                          <a:spcPts val="0"/>
                        </a:spcAft>
                        <a:buFont typeface="HGPGothicE" charset="-128"/>
                        <a:buChar char="・"/>
                      </a:pPr>
                      <a:r>
                        <a:rPr lang="en-US" sz="1400" kern="100" dirty="0">
                          <a:effectLst/>
                        </a:rPr>
                        <a:t>Creating Web Interface</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4"/>
                  </a:ext>
                </a:extLst>
              </a:tr>
              <a:tr h="991052">
                <a:tc>
                  <a:txBody>
                    <a:bodyPr/>
                    <a:lstStyle/>
                    <a:p>
                      <a:pPr algn="ctr">
                        <a:spcAft>
                          <a:spcPts val="0"/>
                        </a:spcAft>
                      </a:pPr>
                      <a:r>
                        <a:rPr lang="ja-JP" sz="1600" kern="100">
                          <a:effectLst/>
                        </a:rPr>
                        <a:t>辻　健太</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中間発表２</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ja-JP" sz="1400" kern="100" dirty="0">
                          <a:effectLst/>
                        </a:rPr>
                        <a:t>スケジュール管理</a:t>
                      </a:r>
                    </a:p>
                    <a:p>
                      <a:pPr marL="342900" lvl="0" indent="-342900" algn="just">
                        <a:spcAft>
                          <a:spcPts val="0"/>
                        </a:spcAft>
                        <a:buFont typeface="HGPGothicE" charset="-128"/>
                        <a:buChar char="・"/>
                      </a:pPr>
                      <a:r>
                        <a:rPr lang="ja-JP" sz="1400" kern="100" dirty="0">
                          <a:effectLst/>
                        </a:rPr>
                        <a:t>レポートの作成</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en-US" sz="1400" kern="100" dirty="0">
                          <a:effectLst/>
                        </a:rPr>
                        <a:t>+</a:t>
                      </a:r>
                      <a:r>
                        <a:rPr lang="ja-JP" sz="1400" kern="100" dirty="0">
                          <a:effectLst/>
                        </a:rPr>
                        <a:t>αの考案</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5"/>
                  </a:ext>
                </a:extLst>
              </a:tr>
            </a:tbl>
          </a:graphicData>
        </a:graphic>
      </p:graphicFrame>
      <p:sp>
        <p:nvSpPr>
          <p:cNvPr id="7" name="正方形/長方形 6"/>
          <p:cNvSpPr/>
          <p:nvPr/>
        </p:nvSpPr>
        <p:spPr>
          <a:xfrm>
            <a:off x="620814" y="2622542"/>
            <a:ext cx="3243196" cy="400110"/>
          </a:xfrm>
          <a:prstGeom prst="rect">
            <a:avLst/>
          </a:prstGeom>
        </p:spPr>
        <p:txBody>
          <a:bodyPr wrap="none">
            <a:spAutoFit/>
          </a:bodyPr>
          <a:lstStyle/>
          <a:p>
            <a:r>
              <a:rPr lang="ja-JP" altLang="ja-JP" sz="2000" smtClean="0">
                <a:effectLst/>
                <a:ea typeface="HGPGothicE" charset="-128"/>
                <a:cs typeface="Times New Roman" charset="0"/>
              </a:rPr>
              <a:t>役割分担を表３にまとめる．</a:t>
            </a:r>
            <a:r>
              <a:rPr lang="ja-JP" altLang="ja-JP" sz="2000" smtClean="0">
                <a:effectLst/>
              </a:rPr>
              <a:t> </a:t>
            </a:r>
            <a:endParaRPr lang="ja-JP" altLang="en-US" sz="2000"/>
          </a:p>
        </p:txBody>
      </p:sp>
      <p:sp>
        <p:nvSpPr>
          <p:cNvPr id="8" name="正方形/長方形 7"/>
          <p:cNvSpPr/>
          <p:nvPr/>
        </p:nvSpPr>
        <p:spPr>
          <a:xfrm>
            <a:off x="6602386" y="712918"/>
            <a:ext cx="1802096" cy="400110"/>
          </a:xfrm>
          <a:prstGeom prst="rect">
            <a:avLst/>
          </a:prstGeom>
        </p:spPr>
        <p:txBody>
          <a:bodyPr wrap="none">
            <a:spAutoFit/>
          </a:bodyPr>
          <a:lstStyle/>
          <a:p>
            <a:pPr algn="ctr">
              <a:spcAft>
                <a:spcPts val="0"/>
              </a:spcAft>
            </a:pPr>
            <a:r>
              <a:rPr lang="ja-JP" altLang="ja-JP" sz="2000" i="1" kern="100" smtClean="0">
                <a:effectLst/>
                <a:latin typeface="Yu Mincho" charset="-128"/>
                <a:ea typeface="HGPGothicE" charset="-128"/>
                <a:cs typeface="Times New Roman" charset="0"/>
              </a:rPr>
              <a:t>表３．役割分担</a:t>
            </a:r>
            <a:endParaRPr lang="ja-JP" altLang="ja-JP"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107474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16</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6"/>
            </a:pPr>
            <a:r>
              <a:rPr lang="ja-JP" altLang="en-US" sz="4800" dirty="0" smtClean="0"/>
              <a:t>成果物の公開場所</a:t>
            </a:r>
            <a:endParaRPr lang="ja-JP" altLang="en-US" sz="4800" dirty="0"/>
          </a:p>
        </p:txBody>
      </p:sp>
      <p:sp>
        <p:nvSpPr>
          <p:cNvPr id="5" name="正方形/長方形 4"/>
          <p:cNvSpPr/>
          <p:nvPr/>
        </p:nvSpPr>
        <p:spPr>
          <a:xfrm>
            <a:off x="838200" y="1200310"/>
            <a:ext cx="5724644" cy="369332"/>
          </a:xfrm>
          <a:prstGeom prst="rect">
            <a:avLst/>
          </a:prstGeom>
        </p:spPr>
        <p:txBody>
          <a:bodyPr wrap="none">
            <a:spAutoFit/>
          </a:bodyPr>
          <a:lstStyle/>
          <a:p>
            <a:r>
              <a:rPr lang="ja-JP" altLang="en-US" dirty="0" smtClean="0">
                <a:latin typeface="HGGothicE" charset="-128"/>
                <a:ea typeface="HGGothicE" charset="-128"/>
                <a:cs typeface="HGGothicE" charset="-128"/>
              </a:rPr>
              <a:t>成果物の公開場所およびその説明を表６にまとめる．</a:t>
            </a:r>
            <a:endParaRPr lang="en-US" altLang="ja-JP" dirty="0">
              <a:latin typeface="HGGothicE" charset="-128"/>
              <a:ea typeface="HGGothicE" charset="-128"/>
              <a:cs typeface="HGGothicE" charset="-128"/>
            </a:endParaRPr>
          </a:p>
        </p:txBody>
      </p:sp>
      <p:graphicFrame>
        <p:nvGraphicFramePr>
          <p:cNvPr id="6" name="表 5"/>
          <p:cNvGraphicFramePr>
            <a:graphicFrameLocks noGrp="1"/>
          </p:cNvGraphicFramePr>
          <p:nvPr>
            <p:extLst>
              <p:ext uri="{D42A27DB-BD31-4B8C-83A1-F6EECF244321}">
                <p14:modId xmlns:p14="http://schemas.microsoft.com/office/powerpoint/2010/main" val="709140916"/>
              </p:ext>
            </p:extLst>
          </p:nvPr>
        </p:nvGraphicFramePr>
        <p:xfrm>
          <a:off x="2116667" y="2413871"/>
          <a:ext cx="7681541" cy="3601917"/>
        </p:xfrm>
        <a:graphic>
          <a:graphicData uri="http://schemas.openxmlformats.org/drawingml/2006/table">
            <a:tbl>
              <a:tblPr firstRow="1" firstCol="1" bandRow="1">
                <a:tableStyleId>{5C22544A-7EE6-4342-B048-85BDC9FD1C3A}</a:tableStyleId>
              </a:tblPr>
              <a:tblGrid>
                <a:gridCol w="1762457">
                  <a:extLst>
                    <a:ext uri="{9D8B030D-6E8A-4147-A177-3AD203B41FA5}">
                      <a16:colId xmlns:a16="http://schemas.microsoft.com/office/drawing/2014/main" xmlns="" val="20000"/>
                    </a:ext>
                  </a:extLst>
                </a:gridCol>
                <a:gridCol w="2959542">
                  <a:extLst>
                    <a:ext uri="{9D8B030D-6E8A-4147-A177-3AD203B41FA5}">
                      <a16:colId xmlns:a16="http://schemas.microsoft.com/office/drawing/2014/main" xmlns="" val="20001"/>
                    </a:ext>
                  </a:extLst>
                </a:gridCol>
                <a:gridCol w="2959542">
                  <a:extLst>
                    <a:ext uri="{9D8B030D-6E8A-4147-A177-3AD203B41FA5}">
                      <a16:colId xmlns:a16="http://schemas.microsoft.com/office/drawing/2014/main" xmlns="" val="20002"/>
                    </a:ext>
                  </a:extLst>
                </a:gridCol>
              </a:tblGrid>
              <a:tr h="1282077">
                <a:tc>
                  <a:txBody>
                    <a:bodyPr/>
                    <a:lstStyle/>
                    <a:p>
                      <a:pPr algn="ctr">
                        <a:spcAft>
                          <a:spcPts val="0"/>
                        </a:spcAft>
                      </a:pPr>
                      <a:r>
                        <a:rPr lang="ja-JP" altLang="en-US" sz="1600" kern="100" dirty="0" smtClean="0">
                          <a:effectLst/>
                          <a:latin typeface="+mn-lt"/>
                          <a:ea typeface="+mn-ea"/>
                          <a:cs typeface="+mn-cs"/>
                        </a:rPr>
                        <a:t>成果物の名前</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公開場所</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説明</a:t>
                      </a:r>
                      <a:endParaRPr lang="ja-JP" sz="16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0"/>
                  </a:ext>
                </a:extLst>
              </a:tr>
              <a:tr h="620693">
                <a:tc>
                  <a:txBody>
                    <a:bodyPr/>
                    <a:lstStyle/>
                    <a:p>
                      <a:pPr algn="ctr">
                        <a:spcAft>
                          <a:spcPts val="0"/>
                        </a:spcAft>
                      </a:pPr>
                      <a:r>
                        <a:rPr lang="en-US" altLang="ja-JP" sz="1800" b="1" kern="100" dirty="0" smtClean="0">
                          <a:effectLst/>
                          <a:latin typeface="Yu Mincho" charset="-128"/>
                          <a:ea typeface="Yu Mincho" charset="-128"/>
                          <a:cs typeface="Times New Roman" charset="0"/>
                        </a:rPr>
                        <a:t>Rest API</a:t>
                      </a:r>
                      <a:endParaRPr lang="ja-JP" sz="1800" b="1" kern="100" dirty="0">
                        <a:effectLst/>
                        <a:latin typeface="Yu Mincho" charset="-128"/>
                        <a:ea typeface="Yu Mincho" charset="-128"/>
                        <a:cs typeface="Times New Roman" charset="0"/>
                      </a:endParaRPr>
                    </a:p>
                  </a:txBody>
                  <a:tcPr marL="58111" marR="58111" marT="0" marB="0" anchor="ctr"/>
                </a:tc>
                <a:tc rowSpan="2">
                  <a:txBody>
                    <a:bodyPr/>
                    <a:lstStyle/>
                    <a:p>
                      <a:pPr algn="just">
                        <a:spcAft>
                          <a:spcPts val="0"/>
                        </a:spcAft>
                      </a:pPr>
                      <a:r>
                        <a:rPr lang="en-US" altLang="ja-JP" sz="1600" kern="100" dirty="0" smtClean="0">
                          <a:effectLst/>
                          <a:latin typeface="Yu Mincho" charset="-128"/>
                          <a:ea typeface="Yu Mincho" charset="-128"/>
                          <a:cs typeface="Times New Roman" charset="0"/>
                          <a:hlinkClick r:id="rId2"/>
                        </a:rPr>
                        <a:t>https://github.com/handai-trema/IaaS-team-1/tree/master/restAPI</a:t>
                      </a:r>
                      <a:endParaRPr lang="en-US" altLang="ja-JP" sz="1600" kern="100" dirty="0" smtClean="0">
                        <a:effectLst/>
                        <a:latin typeface="Yu Mincho" charset="-128"/>
                        <a:ea typeface="Yu Mincho" charset="-128"/>
                        <a:cs typeface="Times New Roman" charset="0"/>
                      </a:endParaRPr>
                    </a:p>
                  </a:txBody>
                  <a:tcPr marL="58111" marR="58111" marT="0" marB="0" anchor="ctr"/>
                </a:tc>
                <a:tc rowSpan="3">
                  <a:txBody>
                    <a:bodyPr/>
                    <a:lstStyle/>
                    <a:p>
                      <a:pPr algn="just">
                        <a:spcAft>
                          <a:spcPts val="0"/>
                        </a:spcAft>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1"/>
                  </a:ext>
                </a:extLst>
              </a:tr>
              <a:tr h="463403">
                <a:tc>
                  <a:txBody>
                    <a:bodyPr/>
                    <a:lstStyle/>
                    <a:p>
                      <a:pPr algn="ctr">
                        <a:spcAft>
                          <a:spcPts val="0"/>
                        </a:spcAft>
                      </a:pPr>
                      <a:r>
                        <a:rPr lang="en-US" altLang="ja-JP" sz="1800" b="1" kern="100" dirty="0" smtClean="0">
                          <a:effectLst/>
                          <a:latin typeface="Yu Mincho" charset="-128"/>
                          <a:ea typeface="Yu Mincho" charset="-128"/>
                          <a:cs typeface="Times New Roman" charset="0"/>
                        </a:rPr>
                        <a:t>CLI</a:t>
                      </a:r>
                      <a:endParaRPr lang="ja-JP" sz="1800" b="1" kern="100" dirty="0">
                        <a:effectLst/>
                        <a:latin typeface="Yu Mincho" charset="-128"/>
                        <a:ea typeface="Yu Mincho" charset="-128"/>
                        <a:cs typeface="Times New Roman" charset="0"/>
                      </a:endParaRPr>
                    </a:p>
                  </a:txBody>
                  <a:tcPr marL="58111" marR="58111" marT="0" marB="0" anchor="ctr"/>
                </a:tc>
                <a:tc vMerge="1">
                  <a:txBody>
                    <a:bodyPr/>
                    <a:lstStyle/>
                    <a:p>
                      <a:pPr algn="just">
                        <a:spcAft>
                          <a:spcPts val="0"/>
                        </a:spcAft>
                      </a:pPr>
                      <a:endParaRPr lang="ja-JP" sz="1600" kern="100" dirty="0">
                        <a:effectLst/>
                        <a:latin typeface="Yu Mincho" charset="-128"/>
                        <a:ea typeface="Yu Mincho" charset="-128"/>
                        <a:cs typeface="Times New Roman" charset="0"/>
                      </a:endParaRPr>
                    </a:p>
                  </a:txBody>
                  <a:tcPr marL="58111" marR="58111" marT="0" marB="0" anchor="ctr"/>
                </a:tc>
                <a:tc vMerge="1">
                  <a:txBody>
                    <a:bodyPr/>
                    <a:lstStyle/>
                    <a:p>
                      <a:pPr algn="just">
                        <a:spcAft>
                          <a:spcPts val="0"/>
                        </a:spcAft>
                      </a:pP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2"/>
                  </a:ext>
                </a:extLst>
              </a:tr>
              <a:tr h="1235744">
                <a:tc>
                  <a:txBody>
                    <a:bodyPr/>
                    <a:lstStyle/>
                    <a:p>
                      <a:pPr algn="ctr">
                        <a:spcAft>
                          <a:spcPts val="0"/>
                        </a:spcAft>
                      </a:pPr>
                      <a:r>
                        <a:rPr lang="en-US" altLang="ja-JP" sz="1800" b="1" kern="100" dirty="0" smtClean="0">
                          <a:effectLst/>
                          <a:latin typeface="Yu Mincho" charset="-128"/>
                          <a:ea typeface="Yu Mincho" charset="-128"/>
                          <a:cs typeface="Times New Roman" charset="0"/>
                        </a:rPr>
                        <a:t>Controller VM</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4"/>
                        </a:rPr>
                        <a:t>http://www.anarg.jp/personal/t-saitoh/Controller_team1.ova</a:t>
                      </a:r>
                      <a:endParaRPr lang="ja-JP" sz="1600" kern="100" dirty="0">
                        <a:effectLst/>
                        <a:latin typeface="Yu Mincho" charset="-128"/>
                        <a:ea typeface="Yu Mincho" charset="-128"/>
                        <a:cs typeface="Times New Roman" charset="0"/>
                      </a:endParaRPr>
                    </a:p>
                  </a:txBody>
                  <a:tcPr marL="58111" marR="58111" marT="0" marB="0" anchor="ctr"/>
                </a:tc>
                <a:tc vMerge="1">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898541787"/>
                  </a:ext>
                </a:extLst>
              </a:tr>
            </a:tbl>
          </a:graphicData>
        </a:graphic>
      </p:graphicFrame>
      <p:sp>
        <p:nvSpPr>
          <p:cNvPr id="7" name="正方形/長方形 6"/>
          <p:cNvSpPr/>
          <p:nvPr/>
        </p:nvSpPr>
        <p:spPr>
          <a:xfrm>
            <a:off x="4136820" y="2044541"/>
            <a:ext cx="3701654" cy="369332"/>
          </a:xfrm>
          <a:prstGeom prst="rect">
            <a:avLst/>
          </a:prstGeom>
        </p:spPr>
        <p:txBody>
          <a:bodyPr wrap="none">
            <a:spAutoFit/>
          </a:bodyPr>
          <a:lstStyle/>
          <a:p>
            <a:r>
              <a:rPr lang="ja-JP" altLang="ja-JP" i="1" dirty="0" smtClean="0">
                <a:effectLst/>
                <a:ea typeface="HGPGothicE" charset="-128"/>
                <a:cs typeface="Times New Roman" charset="0"/>
              </a:rPr>
              <a:t>表</a:t>
            </a:r>
            <a:r>
              <a:rPr lang="ja-JP" altLang="en-US" i="1" smtClean="0">
                <a:effectLst/>
                <a:ea typeface="HGPGothicE" charset="-128"/>
                <a:cs typeface="Times New Roman" charset="0"/>
              </a:rPr>
              <a:t>６</a:t>
            </a:r>
            <a:r>
              <a:rPr lang="ja-JP" altLang="ja-JP" i="1" smtClean="0">
                <a:effectLst/>
                <a:ea typeface="HGPGothicE" charset="-128"/>
                <a:cs typeface="Times New Roman" charset="0"/>
              </a:rPr>
              <a:t>．</a:t>
            </a:r>
            <a:r>
              <a:rPr lang="ja-JP" altLang="en-US" i="1" smtClean="0">
                <a:effectLst/>
                <a:ea typeface="HGPGothicE" charset="-128"/>
                <a:cs typeface="Times New Roman" charset="0"/>
              </a:rPr>
              <a:t>成果物の公開場所とその説明</a:t>
            </a:r>
            <a:r>
              <a:rPr lang="ja-JP" altLang="ja-JP" smtClean="0">
                <a:effectLst/>
              </a:rPr>
              <a:t> </a:t>
            </a:r>
            <a:endParaRPr lang="ja-JP" altLang="en-US" dirty="0"/>
          </a:p>
        </p:txBody>
      </p:sp>
    </p:spTree>
    <p:extLst>
      <p:ext uri="{BB962C8B-B14F-4D97-AF65-F5344CB8AC3E}">
        <p14:creationId xmlns:p14="http://schemas.microsoft.com/office/powerpoint/2010/main" val="80002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02697" y="314793"/>
            <a:ext cx="7556293" cy="958214"/>
          </a:xfrm>
        </p:spPr>
        <p:txBody>
          <a:bodyPr>
            <a:normAutofit/>
          </a:bodyPr>
          <a:lstStyle/>
          <a:p>
            <a:r>
              <a:rPr kumimoji="1" lang="en-US" altLang="ja-JP" sz="4800" dirty="0" smtClean="0"/>
              <a:t>Overview</a:t>
            </a:r>
            <a:endParaRPr kumimoji="1" lang="ja-JP" altLang="en-US" sz="4800" dirty="0"/>
          </a:p>
        </p:txBody>
      </p:sp>
      <p:sp>
        <p:nvSpPr>
          <p:cNvPr id="3" name="コンテンツ プレースホルダー 2"/>
          <p:cNvSpPr>
            <a:spLocks noGrp="1"/>
          </p:cNvSpPr>
          <p:nvPr>
            <p:ph idx="1"/>
          </p:nvPr>
        </p:nvSpPr>
        <p:spPr>
          <a:xfrm>
            <a:off x="2660353" y="1140777"/>
            <a:ext cx="8086344" cy="5398135"/>
          </a:xfrm>
        </p:spPr>
        <p:txBody>
          <a:bodyPr>
            <a:normAutofit/>
          </a:bodyPr>
          <a:lstStyle/>
          <a:p>
            <a:pPr marL="514350" indent="-514350">
              <a:lnSpc>
                <a:spcPct val="150000"/>
              </a:lnSpc>
              <a:buFont typeface="+mj-lt"/>
              <a:buAutoNum type="arabicPeriod"/>
            </a:pPr>
            <a:r>
              <a:rPr kumimoji="1" lang="ja-JP" altLang="en-US" sz="3200" dirty="0" smtClean="0"/>
              <a:t>班員の情報</a:t>
            </a:r>
            <a:endParaRPr kumimoji="1" lang="en-US" altLang="ja-JP" sz="3200" dirty="0" smtClean="0"/>
          </a:p>
          <a:p>
            <a:pPr marL="514350" indent="-514350">
              <a:lnSpc>
                <a:spcPct val="150000"/>
              </a:lnSpc>
              <a:buFont typeface="+mj-lt"/>
              <a:buAutoNum type="arabicPeriod"/>
            </a:pPr>
            <a:r>
              <a:rPr lang="ja-JP" altLang="en-US" sz="3200" dirty="0" smtClean="0"/>
              <a:t>デモ内容の説明</a:t>
            </a:r>
            <a:endParaRPr lang="en-US" altLang="ja-JP" sz="3200" dirty="0" smtClean="0"/>
          </a:p>
          <a:p>
            <a:pPr marL="514350" indent="-514350">
              <a:lnSpc>
                <a:spcPct val="150000"/>
              </a:lnSpc>
              <a:buFont typeface="+mj-lt"/>
              <a:buAutoNum type="arabicPeriod"/>
            </a:pPr>
            <a:r>
              <a:rPr lang="ja-JP" altLang="en-US" sz="3200" dirty="0" smtClean="0"/>
              <a:t>デモの質疑まとめ</a:t>
            </a:r>
            <a:endParaRPr lang="en-US" altLang="ja-JP" sz="3200" dirty="0" smtClean="0"/>
          </a:p>
          <a:p>
            <a:pPr marL="514350" indent="-514350">
              <a:lnSpc>
                <a:spcPct val="150000"/>
              </a:lnSpc>
              <a:buFont typeface="+mj-lt"/>
              <a:buAutoNum type="arabicPeriod"/>
            </a:pPr>
            <a:r>
              <a:rPr kumimoji="1" lang="ja-JP" altLang="en-US" sz="3200" dirty="0" smtClean="0"/>
              <a:t>取り組みのスケジュール</a:t>
            </a:r>
            <a:endParaRPr kumimoji="1" lang="en-US" altLang="ja-JP" sz="3200" dirty="0" smtClean="0"/>
          </a:p>
          <a:p>
            <a:pPr marL="514350" indent="-514350">
              <a:lnSpc>
                <a:spcPct val="150000"/>
              </a:lnSpc>
              <a:buFont typeface="+mj-lt"/>
              <a:buAutoNum type="arabicPeriod"/>
            </a:pPr>
            <a:r>
              <a:rPr lang="ja-JP" altLang="en-US" sz="3200" dirty="0" smtClean="0"/>
              <a:t>役割分担</a:t>
            </a:r>
            <a:endParaRPr lang="en-US" altLang="ja-JP" sz="3200" dirty="0" smtClean="0"/>
          </a:p>
          <a:p>
            <a:pPr marL="514350" indent="-514350">
              <a:lnSpc>
                <a:spcPct val="150000"/>
              </a:lnSpc>
              <a:buFont typeface="+mj-lt"/>
              <a:buAutoNum type="arabicPeriod"/>
            </a:pPr>
            <a:r>
              <a:rPr kumimoji="1" lang="ja-JP" altLang="en-US" sz="3200" dirty="0" smtClean="0"/>
              <a:t>成果物の公開場所</a:t>
            </a:r>
            <a:endParaRPr kumimoji="1" lang="ja-JP" altLang="en-US" sz="3200"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2</a:t>
            </a:fld>
            <a:endParaRPr kumimoji="1" lang="ja-JP" altLang="en-US"/>
          </a:p>
        </p:txBody>
      </p:sp>
    </p:spTree>
    <p:extLst>
      <p:ext uri="{BB962C8B-B14F-4D97-AF65-F5344CB8AC3E}">
        <p14:creationId xmlns:p14="http://schemas.microsoft.com/office/powerpoint/2010/main" val="21120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3</a:t>
            </a:fld>
            <a:endParaRPr kumimoji="1" lang="ja-JP" altLang="en-US"/>
          </a:p>
        </p:txBody>
      </p:sp>
      <p:sp>
        <p:nvSpPr>
          <p:cNvPr id="5" name="タイトル 1"/>
          <p:cNvSpPr>
            <a:spLocks noGrp="1"/>
          </p:cNvSpPr>
          <p:nvPr>
            <p:ph type="title"/>
          </p:nvPr>
        </p:nvSpPr>
        <p:spPr>
          <a:xfrm>
            <a:off x="838200" y="0"/>
            <a:ext cx="10515600" cy="1094740"/>
          </a:xfrm>
        </p:spPr>
        <p:txBody>
          <a:bodyPr>
            <a:normAutofit/>
          </a:bodyPr>
          <a:lstStyle/>
          <a:p>
            <a:pPr marL="914400" indent="-914400">
              <a:buFont typeface="+mj-lt"/>
              <a:buAutoNum type="arabicPeriod"/>
            </a:pPr>
            <a:r>
              <a:rPr kumimoji="1" lang="ja-JP" altLang="en-US" sz="4800" smtClean="0"/>
              <a:t>班員の情報</a:t>
            </a:r>
            <a:endParaRPr kumimoji="1" lang="ja-JP" altLang="en-US" sz="4800" dirty="0"/>
          </a:p>
        </p:txBody>
      </p:sp>
      <p:sp>
        <p:nvSpPr>
          <p:cNvPr id="6" name="正方形/長方形 5"/>
          <p:cNvSpPr/>
          <p:nvPr/>
        </p:nvSpPr>
        <p:spPr>
          <a:xfrm>
            <a:off x="838200" y="1216884"/>
            <a:ext cx="4160113" cy="461665"/>
          </a:xfrm>
          <a:prstGeom prst="rect">
            <a:avLst/>
          </a:prstGeom>
        </p:spPr>
        <p:txBody>
          <a:bodyPr wrap="none">
            <a:spAutoFit/>
          </a:bodyPr>
          <a:lstStyle/>
          <a:p>
            <a:r>
              <a:rPr lang="ja-JP" altLang="ja-JP" sz="2400" dirty="0" smtClean="0">
                <a:effectLst/>
                <a:ea typeface="HGPGothicE" charset="-128"/>
                <a:cs typeface="Times New Roman" charset="0"/>
              </a:rPr>
              <a:t>班員の情報を表１にまとめる．</a:t>
            </a:r>
            <a:r>
              <a:rPr lang="ja-JP" altLang="ja-JP" sz="2400" dirty="0" smtClean="0">
                <a:effectLst/>
              </a:rPr>
              <a:t> </a:t>
            </a:r>
            <a:endParaRPr lang="ja-JP" altLang="en-US" sz="2400" dirty="0"/>
          </a:p>
        </p:txBody>
      </p:sp>
      <p:graphicFrame>
        <p:nvGraphicFramePr>
          <p:cNvPr id="13" name="表 12"/>
          <p:cNvGraphicFramePr>
            <a:graphicFrameLocks noGrp="1"/>
          </p:cNvGraphicFramePr>
          <p:nvPr>
            <p:extLst>
              <p:ext uri="{D42A27DB-BD31-4B8C-83A1-F6EECF244321}">
                <p14:modId xmlns:p14="http://schemas.microsoft.com/office/powerpoint/2010/main" val="1313479307"/>
              </p:ext>
            </p:extLst>
          </p:nvPr>
        </p:nvGraphicFramePr>
        <p:xfrm>
          <a:off x="1129078" y="2724023"/>
          <a:ext cx="9933844" cy="3134233"/>
        </p:xfrm>
        <a:graphic>
          <a:graphicData uri="http://schemas.openxmlformats.org/drawingml/2006/table">
            <a:tbl>
              <a:tblPr firstRow="1" firstCol="1" bandRow="1">
                <a:tableStyleId>{69012ECD-51FC-41F1-AA8D-1B2483CD663E}</a:tableStyleId>
              </a:tblPr>
              <a:tblGrid>
                <a:gridCol w="2536853">
                  <a:extLst>
                    <a:ext uri="{9D8B030D-6E8A-4147-A177-3AD203B41FA5}">
                      <a16:colId xmlns:a16="http://schemas.microsoft.com/office/drawing/2014/main" xmlns="" val="20000"/>
                    </a:ext>
                  </a:extLst>
                </a:gridCol>
                <a:gridCol w="3177556">
                  <a:extLst>
                    <a:ext uri="{9D8B030D-6E8A-4147-A177-3AD203B41FA5}">
                      <a16:colId xmlns:a16="http://schemas.microsoft.com/office/drawing/2014/main" xmlns="" val="20001"/>
                    </a:ext>
                  </a:extLst>
                </a:gridCol>
                <a:gridCol w="4219435">
                  <a:extLst>
                    <a:ext uri="{9D8B030D-6E8A-4147-A177-3AD203B41FA5}">
                      <a16:colId xmlns:a16="http://schemas.microsoft.com/office/drawing/2014/main" xmlns="" val="20002"/>
                    </a:ext>
                  </a:extLst>
                </a:gridCol>
              </a:tblGrid>
              <a:tr h="695833">
                <a:tc>
                  <a:txBody>
                    <a:bodyPr/>
                    <a:lstStyle/>
                    <a:p>
                      <a:pPr algn="ctr">
                        <a:spcAft>
                          <a:spcPts val="0"/>
                        </a:spcAft>
                      </a:pPr>
                      <a:r>
                        <a:rPr lang="ja-JP" sz="2800" kern="100" dirty="0">
                          <a:effectLst/>
                        </a:rPr>
                        <a:t>氏名</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smtClean="0">
                          <a:effectLst/>
                        </a:rPr>
                        <a:t>学籍番号</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a:effectLst/>
                        </a:rPr>
                        <a:t>メールアドレス</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0"/>
                  </a:ext>
                </a:extLst>
              </a:tr>
              <a:tr h="0">
                <a:tc>
                  <a:txBody>
                    <a:bodyPr/>
                    <a:lstStyle/>
                    <a:p>
                      <a:pPr algn="ctr">
                        <a:spcAft>
                          <a:spcPts val="0"/>
                        </a:spcAft>
                      </a:pPr>
                      <a:r>
                        <a:rPr lang="ja-JP" sz="3200" kern="100" dirty="0" smtClean="0">
                          <a:effectLst/>
                        </a:rPr>
                        <a:t>銀杏</a:t>
                      </a:r>
                      <a:r>
                        <a:rPr lang="en-US" altLang="ja-JP" sz="3200" kern="100" dirty="0" smtClean="0">
                          <a:effectLst/>
                        </a:rPr>
                        <a:t> </a:t>
                      </a:r>
                      <a:r>
                        <a:rPr lang="ja-JP" altLang="en-US" sz="3200" kern="100" dirty="0" smtClean="0">
                          <a:effectLst/>
                        </a:rPr>
                        <a:t>一輝</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33E16006</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2"/>
                        </a:rPr>
                        <a:t>ginnan.kazuki@ist.osaka-u.ac.jp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1"/>
                  </a:ext>
                </a:extLst>
              </a:tr>
              <a:tr h="277495">
                <a:tc>
                  <a:txBody>
                    <a:bodyPr/>
                    <a:lstStyle/>
                    <a:p>
                      <a:pPr algn="ctr">
                        <a:spcAft>
                          <a:spcPts val="0"/>
                        </a:spcAft>
                      </a:pPr>
                      <a:r>
                        <a:rPr lang="ja-JP" altLang="en-US" sz="3200" kern="100" dirty="0" smtClean="0">
                          <a:effectLst/>
                        </a:rPr>
                        <a:t>齋藤 </a:t>
                      </a:r>
                      <a:r>
                        <a:rPr lang="ja-JP" sz="3200" kern="100" dirty="0" smtClean="0">
                          <a:effectLst/>
                        </a:rPr>
                        <a:t>卓</a:t>
                      </a:r>
                      <a:r>
                        <a:rPr lang="ja-JP" sz="3200" kern="100" dirty="0">
                          <a:effectLst/>
                        </a:rPr>
                        <a:t>哉</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33E16007</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3"/>
                        </a:rPr>
                        <a:t>t-saitoh@ist.osaka-u.ac.jp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2"/>
                  </a:ext>
                </a:extLst>
              </a:tr>
              <a:tr h="0">
                <a:tc>
                  <a:txBody>
                    <a:bodyPr/>
                    <a:lstStyle/>
                    <a:p>
                      <a:pPr algn="ctr">
                        <a:spcAft>
                          <a:spcPts val="0"/>
                        </a:spcAft>
                      </a:pPr>
                      <a:r>
                        <a:rPr lang="ja-JP" sz="3200" kern="100" dirty="0" smtClean="0">
                          <a:effectLst/>
                        </a:rPr>
                        <a:t>原</a:t>
                      </a:r>
                      <a:r>
                        <a:rPr lang="en-US" altLang="ja-JP" sz="3200" kern="100" baseline="0" dirty="0" smtClean="0">
                          <a:effectLst/>
                        </a:rPr>
                        <a:t> </a:t>
                      </a:r>
                      <a:r>
                        <a:rPr lang="ja-JP" altLang="en-US" sz="3200" kern="100" baseline="0" dirty="0" smtClean="0">
                          <a:effectLst/>
                        </a:rPr>
                        <a:t>佑輔</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smtClean="0">
                          <a:effectLst/>
                        </a:rPr>
                        <a:t>33E16018</a:t>
                      </a:r>
                      <a:r>
                        <a:rPr lang="en-US" sz="2000" kern="10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4"/>
                        </a:rPr>
                        <a:t>y-hara@ist.osaka-u.ac.jp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3"/>
                  </a:ext>
                </a:extLst>
              </a:tr>
              <a:tr h="0">
                <a:tc>
                  <a:txBody>
                    <a:bodyPr/>
                    <a:lstStyle/>
                    <a:p>
                      <a:pPr algn="ctr">
                        <a:spcAft>
                          <a:spcPts val="0"/>
                        </a:spcAft>
                      </a:pPr>
                      <a:r>
                        <a:rPr lang="en-US" sz="3200" kern="100">
                          <a:effectLst/>
                        </a:rPr>
                        <a:t>Jens Oetjen</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33E16024</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5"/>
                        </a:rPr>
                        <a:t>o-jens@ist.osaka-u.ac.jp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4"/>
                  </a:ext>
                </a:extLst>
              </a:tr>
              <a:tr h="233045">
                <a:tc>
                  <a:txBody>
                    <a:bodyPr/>
                    <a:lstStyle/>
                    <a:p>
                      <a:pPr algn="ctr">
                        <a:spcAft>
                          <a:spcPts val="0"/>
                        </a:spcAft>
                      </a:pPr>
                      <a:r>
                        <a:rPr lang="ja-JP" sz="3200" kern="100" dirty="0" smtClean="0">
                          <a:effectLst/>
                        </a:rPr>
                        <a:t>辻</a:t>
                      </a:r>
                      <a:r>
                        <a:rPr lang="en-US" altLang="ja-JP" sz="3200" kern="100" baseline="0" dirty="0" smtClean="0">
                          <a:effectLst/>
                        </a:rPr>
                        <a:t> </a:t>
                      </a:r>
                      <a:r>
                        <a:rPr lang="ja-JP" sz="3200" kern="100" dirty="0" smtClean="0">
                          <a:effectLst/>
                        </a:rPr>
                        <a:t>健太</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33E16012</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6"/>
                        </a:rPr>
                        <a:t>ktsuji@ist.osaka-u.ac.jp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5"/>
                  </a:ext>
                </a:extLst>
              </a:tr>
            </a:tbl>
          </a:graphicData>
        </a:graphic>
      </p:graphicFrame>
      <p:sp>
        <p:nvSpPr>
          <p:cNvPr id="14" name="正方形/長方形 13"/>
          <p:cNvSpPr/>
          <p:nvPr/>
        </p:nvSpPr>
        <p:spPr>
          <a:xfrm>
            <a:off x="4330659" y="2126762"/>
            <a:ext cx="2799164" cy="523220"/>
          </a:xfrm>
          <a:prstGeom prst="rect">
            <a:avLst/>
          </a:prstGeom>
        </p:spPr>
        <p:txBody>
          <a:bodyPr wrap="none">
            <a:spAutoFit/>
          </a:bodyPr>
          <a:lstStyle/>
          <a:p>
            <a:pPr algn="ctr">
              <a:spcAft>
                <a:spcPts val="0"/>
              </a:spcAft>
            </a:pPr>
            <a:r>
              <a:rPr lang="ja-JP" altLang="ja-JP" sz="2800" i="1" kern="100" smtClean="0">
                <a:effectLst/>
                <a:latin typeface="Yu Mincho" charset="-128"/>
                <a:ea typeface="HGPGothicE" charset="-128"/>
                <a:cs typeface="Times New Roman" charset="0"/>
              </a:rPr>
              <a:t>表１．班員の情報</a:t>
            </a:r>
            <a:endParaRPr lang="ja-JP" altLang="ja-JP" sz="2400"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78208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ja-JP" altLang="en-US" sz="4800" dirty="0"/>
          </a:p>
        </p:txBody>
      </p:sp>
      <p:sp>
        <p:nvSpPr>
          <p:cNvPr id="4" name="テキスト ボックス 3"/>
          <p:cNvSpPr txBox="1"/>
          <p:nvPr/>
        </p:nvSpPr>
        <p:spPr>
          <a:xfrm>
            <a:off x="2484120" y="2022235"/>
            <a:ext cx="7812024" cy="4247317"/>
          </a:xfrm>
          <a:prstGeom prst="rect">
            <a:avLst/>
          </a:prstGeom>
          <a:noFill/>
        </p:spPr>
        <p:txBody>
          <a:bodyPr wrap="square" rtlCol="0">
            <a:spAutoFit/>
          </a:bodyPr>
          <a:lstStyle/>
          <a:p>
            <a:pPr marL="342900" indent="-342900">
              <a:lnSpc>
                <a:spcPct val="150000"/>
              </a:lnSpc>
              <a:buFont typeface="+mj-ea"/>
              <a:buAutoNum type="circleNumDbPlain"/>
            </a:pPr>
            <a:r>
              <a:rPr lang="ja-JP" altLang="en-US" sz="3600" dirty="0" smtClean="0">
                <a:latin typeface="HGPGothicE" charset="-128"/>
                <a:ea typeface="HGPGothicE" charset="-128"/>
                <a:cs typeface="HGPGothicE" charset="-128"/>
              </a:rPr>
              <a:t>ネットワークアーキテクチャ</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Web Server</a:t>
            </a:r>
            <a:r>
              <a:rPr lang="ja-JP" altLang="en-US" sz="3600" dirty="0" smtClean="0">
                <a:latin typeface="HGPGothicE" charset="-128"/>
                <a:ea typeface="HGPGothicE" charset="-128"/>
                <a:cs typeface="HGPGothicE" charset="-128"/>
              </a:rPr>
              <a:t>の作成・削除</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Web Server</a:t>
            </a:r>
            <a:r>
              <a:rPr kumimoji="1" lang="ja-JP" altLang="en-US" sz="3600" dirty="0" smtClean="0">
                <a:latin typeface="HGPGothicE" charset="-128"/>
                <a:ea typeface="HGPGothicE" charset="-128"/>
                <a:cs typeface="HGPGothicE" charset="-128"/>
              </a:rPr>
              <a:t>の稼働状況の表示</a:t>
            </a:r>
            <a:endParaRPr kumimoji="1"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+α</a:t>
            </a:r>
            <a:r>
              <a:rPr lang="ja-JP" altLang="en-US" sz="3600" dirty="0" smtClean="0">
                <a:latin typeface="HGPGothicE" charset="-128"/>
                <a:ea typeface="HGPGothicE" charset="-128"/>
                <a:cs typeface="HGPGothicE" charset="-128"/>
              </a:rPr>
              <a:t>：　ポート番号の自動割り当て</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+α</a:t>
            </a:r>
            <a:r>
              <a:rPr kumimoji="1" lang="ja-JP" altLang="en-US" sz="3600" dirty="0" smtClean="0">
                <a:latin typeface="HGPGothicE" charset="-128"/>
                <a:ea typeface="HGPGothicE" charset="-128"/>
                <a:cs typeface="HGPGothicE" charset="-128"/>
              </a:rPr>
              <a:t>：　アクセス権限</a:t>
            </a:r>
            <a:endParaRPr kumimoji="1" lang="ja-JP" altLang="en-US" sz="3600" dirty="0">
              <a:latin typeface="HGPGothicE" charset="-128"/>
              <a:ea typeface="HGPGothicE" charset="-128"/>
              <a:cs typeface="HGPGothicE" charset="-128"/>
            </a:endParaRPr>
          </a:p>
        </p:txBody>
      </p:sp>
      <p:sp>
        <p:nvSpPr>
          <p:cNvPr id="5" name="正方形/長方形 4"/>
          <p:cNvSpPr/>
          <p:nvPr/>
        </p:nvSpPr>
        <p:spPr>
          <a:xfrm>
            <a:off x="1533144" y="1327655"/>
            <a:ext cx="4386137" cy="461665"/>
          </a:xfrm>
          <a:prstGeom prst="rect">
            <a:avLst/>
          </a:prstGeom>
        </p:spPr>
        <p:txBody>
          <a:bodyPr wrap="none">
            <a:spAutoFit/>
          </a:bodyPr>
          <a:lstStyle/>
          <a:p>
            <a:r>
              <a:rPr lang="ja-JP" altLang="en-US" sz="2400" dirty="0">
                <a:latin typeface="HGPGothicE" charset="-128"/>
                <a:ea typeface="HGPGothicE" charset="-128"/>
                <a:cs typeface="HGPGothicE" charset="-128"/>
              </a:rPr>
              <a:t>デモ内容は次の</a:t>
            </a:r>
            <a:r>
              <a:rPr lang="ja-JP" altLang="en-US" sz="2400" dirty="0" smtClean="0">
                <a:latin typeface="HGPGothicE" charset="-128"/>
                <a:ea typeface="HGPGothicE" charset="-128"/>
                <a:cs typeface="HGPGothicE" charset="-128"/>
              </a:rPr>
              <a:t>通りにまとめる．</a:t>
            </a:r>
            <a:endParaRPr lang="ja-JP" altLang="en-US" sz="2400" dirty="0"/>
          </a:p>
        </p:txBody>
      </p:sp>
    </p:spTree>
    <p:extLst>
      <p:ext uri="{BB962C8B-B14F-4D97-AF65-F5344CB8AC3E}">
        <p14:creationId xmlns:p14="http://schemas.microsoft.com/office/powerpoint/2010/main" val="241782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a:pPr>
            <a:r>
              <a:rPr lang="ja-JP" altLang="en-US" sz="2800" dirty="0" smtClean="0">
                <a:latin typeface="HGPGothicE" charset="-128"/>
                <a:ea typeface="HGPGothicE" charset="-128"/>
                <a:cs typeface="HGPGothicE" charset="-128"/>
              </a:rPr>
              <a:t>ネットワークアーキテクチャ</a:t>
            </a:r>
            <a:endParaRPr lang="en-US" altLang="ja-JP" sz="2800" dirty="0" smtClean="0">
              <a:latin typeface="HGPGothicE" charset="-128"/>
              <a:ea typeface="HGPGothicE" charset="-128"/>
              <a:cs typeface="HGPGothicE" charset="-128"/>
            </a:endParaRPr>
          </a:p>
        </p:txBody>
      </p:sp>
      <p:grpSp>
        <p:nvGrpSpPr>
          <p:cNvPr id="27" name="図形グループ 26"/>
          <p:cNvGrpSpPr/>
          <p:nvPr/>
        </p:nvGrpSpPr>
        <p:grpSpPr>
          <a:xfrm>
            <a:off x="-93963" y="1173940"/>
            <a:ext cx="7430121" cy="5547535"/>
            <a:chOff x="15765" y="979416"/>
            <a:chExt cx="7430121" cy="5547535"/>
          </a:xfrm>
        </p:grpSpPr>
        <p:sp>
          <p:nvSpPr>
            <p:cNvPr id="28" name="角丸四角形 27"/>
            <p:cNvSpPr/>
            <p:nvPr/>
          </p:nvSpPr>
          <p:spPr>
            <a:xfrm>
              <a:off x="1663215" y="5710990"/>
              <a:ext cx="1143608" cy="73644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Client</a:t>
              </a:r>
              <a:endParaRPr kumimoji="1" lang="en-US" altLang="ja-JP" sz="2000" dirty="0" smtClean="0">
                <a:solidFill>
                  <a:schemeClr val="tx1">
                    <a:lumMod val="75000"/>
                    <a:lumOff val="25000"/>
                  </a:schemeClr>
                </a:solidFill>
                <a:latin typeface="HGGothicE" charset="-128"/>
                <a:ea typeface="HGGothicE" charset="-128"/>
                <a:cs typeface="HGGothicE" charset="-128"/>
              </a:endParaRPr>
            </a:p>
            <a:p>
              <a:pPr algn="ctr"/>
              <a:r>
                <a:rPr lang="en-US" altLang="ja-JP" sz="2000" dirty="0">
                  <a:solidFill>
                    <a:schemeClr val="tx1">
                      <a:lumMod val="75000"/>
                      <a:lumOff val="25000"/>
                    </a:schemeClr>
                  </a:solidFill>
                  <a:latin typeface="HGGothicE" charset="-128"/>
                  <a:ea typeface="HGGothicE" charset="-128"/>
                  <a:cs typeface="HGGothicE" charset="-128"/>
                </a:rPr>
                <a:t>1</a:t>
              </a:r>
              <a:endParaRPr kumimoji="1" lang="ja-JP" altLang="en-US" sz="2000" dirty="0">
                <a:solidFill>
                  <a:schemeClr val="tx1">
                    <a:lumMod val="75000"/>
                    <a:lumOff val="25000"/>
                  </a:schemeClr>
                </a:solidFill>
                <a:latin typeface="HGGothicE" charset="-128"/>
                <a:ea typeface="HGGothicE" charset="-128"/>
                <a:cs typeface="HGGothicE" charset="-128"/>
              </a:endParaRPr>
            </a:p>
          </p:txBody>
        </p:sp>
        <p:sp>
          <p:nvSpPr>
            <p:cNvPr id="29" name="角丸四角形 28"/>
            <p:cNvSpPr/>
            <p:nvPr/>
          </p:nvSpPr>
          <p:spPr>
            <a:xfrm>
              <a:off x="272718" y="4588042"/>
              <a:ext cx="1390497" cy="60540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lumMod val="75000"/>
                      <a:lumOff val="25000"/>
                    </a:schemeClr>
                  </a:solidFill>
                  <a:latin typeface="HGGothicE" charset="-128"/>
                  <a:ea typeface="HGGothicE" charset="-128"/>
                  <a:cs typeface="HGGothicE" charset="-128"/>
                </a:rPr>
                <a:t>Switch</a:t>
              </a:r>
            </a:p>
            <a:p>
              <a:pPr algn="ctr"/>
              <a:r>
                <a:rPr lang="en-US" altLang="ja-JP" sz="1600" dirty="0" smtClean="0">
                  <a:solidFill>
                    <a:schemeClr val="tx1">
                      <a:lumMod val="75000"/>
                      <a:lumOff val="25000"/>
                    </a:schemeClr>
                  </a:solidFill>
                  <a:latin typeface="HGGothicE" charset="-128"/>
                  <a:ea typeface="HGGothicE" charset="-128"/>
                  <a:cs typeface="HGGothicE" charset="-128"/>
                </a:rPr>
                <a:t>Controller</a:t>
              </a:r>
            </a:p>
          </p:txBody>
        </p:sp>
        <p:sp>
          <p:nvSpPr>
            <p:cNvPr id="30" name="角丸四角形 29"/>
            <p:cNvSpPr/>
            <p:nvPr/>
          </p:nvSpPr>
          <p:spPr>
            <a:xfrm>
              <a:off x="3578572" y="4313138"/>
              <a:ext cx="1569840" cy="1176402"/>
            </a:xfrm>
            <a:prstGeom prst="roundRect">
              <a:avLst/>
            </a:prstGeom>
            <a:solidFill>
              <a:srgbClr val="D18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lumMod val="75000"/>
                      <a:lumOff val="25000"/>
                    </a:schemeClr>
                  </a:solidFill>
                  <a:latin typeface="HGGothicE" charset="-128"/>
                  <a:ea typeface="HGGothicE" charset="-128"/>
                  <a:cs typeface="HGGothicE" charset="-128"/>
                </a:rPr>
                <a:t>Switch</a:t>
              </a:r>
              <a:endParaRPr kumimoji="1" lang="ja-JP" altLang="en-US" sz="3200" dirty="0">
                <a:solidFill>
                  <a:schemeClr val="tx1">
                    <a:lumMod val="75000"/>
                    <a:lumOff val="25000"/>
                  </a:schemeClr>
                </a:solidFill>
                <a:latin typeface="HGGothicE" charset="-128"/>
                <a:ea typeface="HGGothicE" charset="-128"/>
                <a:cs typeface="HGGothicE" charset="-128"/>
              </a:endParaRPr>
            </a:p>
          </p:txBody>
        </p:sp>
        <p:cxnSp>
          <p:nvCxnSpPr>
            <p:cNvPr id="31" name="カギ線コネクタ 30"/>
            <p:cNvCxnSpPr>
              <a:stCxn id="37" idx="2"/>
              <a:endCxn id="32" idx="3"/>
            </p:cNvCxnSpPr>
            <p:nvPr/>
          </p:nvCxnSpPr>
          <p:spPr>
            <a:xfrm rot="5400000">
              <a:off x="3290321" y="5006043"/>
              <a:ext cx="589675" cy="1556669"/>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5710992" y="5654000"/>
              <a:ext cx="1294380" cy="8729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latin typeface="HGGothicE" charset="-128"/>
                  <a:ea typeface="HGGothicE" charset="-128"/>
                  <a:cs typeface="HGGothicE" charset="-128"/>
                </a:rPr>
                <a:t>Client</a:t>
              </a:r>
            </a:p>
            <a:p>
              <a:pPr algn="ctr"/>
              <a:r>
                <a:rPr lang="en-US" altLang="ja-JP" sz="2000" dirty="0" smtClean="0">
                  <a:solidFill>
                    <a:schemeClr val="tx1">
                      <a:lumMod val="75000"/>
                      <a:lumOff val="25000"/>
                    </a:schemeClr>
                  </a:solidFill>
                  <a:latin typeface="HGGothicE" charset="-128"/>
                  <a:ea typeface="HGGothicE" charset="-128"/>
                  <a:cs typeface="HGGothicE" charset="-128"/>
                </a:rPr>
                <a:t>2</a:t>
              </a:r>
              <a:endParaRPr kumimoji="1" lang="ja-JP" altLang="en-US" sz="2000" dirty="0">
                <a:solidFill>
                  <a:schemeClr val="tx1">
                    <a:lumMod val="75000"/>
                    <a:lumOff val="25000"/>
                  </a:schemeClr>
                </a:solidFill>
                <a:latin typeface="HGGothicE" charset="-128"/>
                <a:ea typeface="HGGothicE" charset="-128"/>
                <a:cs typeface="HGGothicE" charset="-128"/>
              </a:endParaRPr>
            </a:p>
          </p:txBody>
        </p:sp>
        <p:cxnSp>
          <p:nvCxnSpPr>
            <p:cNvPr id="33" name="カギ線コネクタ 32"/>
            <p:cNvCxnSpPr>
              <a:stCxn id="37" idx="2"/>
              <a:endCxn id="46" idx="1"/>
            </p:cNvCxnSpPr>
            <p:nvPr/>
          </p:nvCxnSpPr>
          <p:spPr>
            <a:xfrm rot="16200000" flipH="1">
              <a:off x="4736774" y="5116258"/>
              <a:ext cx="600936" cy="134750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37" idx="0"/>
              <a:endCxn id="28" idx="2"/>
            </p:cNvCxnSpPr>
            <p:nvPr/>
          </p:nvCxnSpPr>
          <p:spPr>
            <a:xfrm flipV="1">
              <a:off x="4363492" y="4015003"/>
              <a:ext cx="1137" cy="2981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7" idx="1"/>
              <a:endCxn id="36" idx="3"/>
            </p:cNvCxnSpPr>
            <p:nvPr/>
          </p:nvCxnSpPr>
          <p:spPr>
            <a:xfrm flipH="1" flipV="1">
              <a:off x="1663215" y="4890744"/>
              <a:ext cx="1915357" cy="1059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15765" y="979416"/>
              <a:ext cx="7430121" cy="3035587"/>
              <a:chOff x="400773" y="979416"/>
              <a:chExt cx="7430121" cy="3035587"/>
            </a:xfrm>
          </p:grpSpPr>
          <p:sp>
            <p:nvSpPr>
              <p:cNvPr id="37" name="角丸四角形 36"/>
              <p:cNvSpPr/>
              <p:nvPr/>
            </p:nvSpPr>
            <p:spPr>
              <a:xfrm>
                <a:off x="1668380" y="979416"/>
                <a:ext cx="6162514" cy="30355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38" name="テキスト ボックス 37"/>
              <p:cNvSpPr txBox="1"/>
              <p:nvPr/>
            </p:nvSpPr>
            <p:spPr>
              <a:xfrm>
                <a:off x="3602398" y="1042491"/>
                <a:ext cx="2228035" cy="461665"/>
              </a:xfrm>
              <a:prstGeom prst="rect">
                <a:avLst/>
              </a:prstGeom>
              <a:noFill/>
            </p:spPr>
            <p:txBody>
              <a:bodyPr wrap="square" rtlCol="0">
                <a:spAutoFit/>
              </a:bodyPr>
              <a:lstStyle/>
              <a:p>
                <a:pPr algn="ctr"/>
                <a:r>
                  <a:rPr kumimoji="1" lang="en-US" altLang="ja-JP" sz="2400" dirty="0" smtClean="0">
                    <a:solidFill>
                      <a:schemeClr val="accent2"/>
                    </a:solidFill>
                    <a:latin typeface="HGGothicE" charset="-128"/>
                    <a:ea typeface="HGGothicE" charset="-128"/>
                    <a:cs typeface="HGGothicE" charset="-128"/>
                  </a:rPr>
                  <a:t>Docker</a:t>
                </a:r>
                <a:endParaRPr kumimoji="1" lang="ja-JP" altLang="en-US" sz="2400" dirty="0">
                  <a:solidFill>
                    <a:schemeClr val="accent2"/>
                  </a:solidFill>
                  <a:latin typeface="HGGothicE" charset="-128"/>
                  <a:ea typeface="HGGothicE" charset="-128"/>
                  <a:cs typeface="HGGothicE" charset="-128"/>
                </a:endParaRPr>
              </a:p>
            </p:txBody>
          </p:sp>
          <p:sp>
            <p:nvSpPr>
              <p:cNvPr id="39" name="正方形/長方形 38"/>
              <p:cNvSpPr/>
              <p:nvPr/>
            </p:nvSpPr>
            <p:spPr>
              <a:xfrm>
                <a:off x="2070268" y="1676655"/>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smtClean="0">
                    <a:solidFill>
                      <a:schemeClr val="tx1">
                        <a:lumMod val="75000"/>
                        <a:lumOff val="25000"/>
                      </a:schemeClr>
                    </a:solidFill>
                    <a:latin typeface="HGGothicE" charset="-128"/>
                    <a:ea typeface="HGGothicE" charset="-128"/>
                    <a:cs typeface="HGGothicE" charset="-128"/>
                  </a:rPr>
                  <a:t>0</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0" name="正方形/長方形 39"/>
              <p:cNvSpPr/>
              <p:nvPr/>
            </p:nvSpPr>
            <p:spPr>
              <a:xfrm>
                <a:off x="6090694" y="1696674"/>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a:solidFill>
                      <a:schemeClr val="tx1">
                        <a:lumMod val="75000"/>
                        <a:lumOff val="25000"/>
                      </a:schemeClr>
                    </a:solidFill>
                    <a:latin typeface="HGGothicE" charset="-128"/>
                    <a:ea typeface="HGGothicE" charset="-128"/>
                    <a:cs typeface="HGGothicE" charset="-128"/>
                  </a:rPr>
                  <a:t>n</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1" name="円/楕円 40"/>
              <p:cNvSpPr/>
              <p:nvPr/>
            </p:nvSpPr>
            <p:spPr>
              <a:xfrm>
                <a:off x="2809285" y="3325063"/>
                <a:ext cx="1727179" cy="571725"/>
              </a:xfrm>
              <a:prstGeom prst="ellipse">
                <a:avLst/>
              </a:prstGeom>
              <a:solidFill>
                <a:schemeClr val="accent1">
                  <a:lumMod val="60000"/>
                  <a:lumOff val="40000"/>
                </a:schemeClr>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Rest API</a:t>
                </a:r>
              </a:p>
            </p:txBody>
          </p:sp>
          <p:sp>
            <p:nvSpPr>
              <p:cNvPr id="42" name="テキスト ボックス 41"/>
              <p:cNvSpPr txBox="1"/>
              <p:nvPr/>
            </p:nvSpPr>
            <p:spPr>
              <a:xfrm>
                <a:off x="3369954" y="2081359"/>
                <a:ext cx="2659995" cy="400110"/>
              </a:xfrm>
              <a:prstGeom prst="rect">
                <a:avLst/>
              </a:prstGeom>
              <a:noFill/>
            </p:spPr>
            <p:txBody>
              <a:bodyPr wrap="square" rtlCol="0">
                <a:spAutoFit/>
              </a:bodyPr>
              <a:lstStyle/>
              <a:p>
                <a:pPr algn="ctr"/>
                <a:r>
                  <a:rPr lang="is-IS" altLang="ja-JP" sz="2000" smtClean="0">
                    <a:latin typeface="HGGothicE" charset="-128"/>
                    <a:ea typeface="HGGothicE" charset="-128"/>
                    <a:cs typeface="HGGothicE" charset="-128"/>
                  </a:rPr>
                  <a:t>…</a:t>
                </a:r>
                <a:r>
                  <a:rPr lang="is-IS" altLang="ja-JP" sz="2000">
                    <a:latin typeface="HGGothicE" charset="-128"/>
                    <a:ea typeface="HGGothicE" charset="-128"/>
                    <a:cs typeface="HGGothicE" charset="-128"/>
                  </a:rPr>
                  <a:t>…</a:t>
                </a:r>
                <a:r>
                  <a:rPr lang="is-IS" altLang="ja-JP" sz="2000" smtClean="0">
                    <a:latin typeface="HGGothicE" charset="-128"/>
                    <a:ea typeface="HGGothicE" charset="-128"/>
                    <a:cs typeface="HGGothicE" charset="-128"/>
                  </a:rPr>
                  <a:t>………………… </a:t>
                </a:r>
                <a:endParaRPr kumimoji="1" lang="ja-JP" altLang="en-US" sz="2000" dirty="0">
                  <a:latin typeface="HGGothicE" charset="-128"/>
                  <a:ea typeface="HGGothicE" charset="-128"/>
                  <a:cs typeface="HGGothicE" charset="-128"/>
                </a:endParaRPr>
              </a:p>
            </p:txBody>
          </p:sp>
          <p:cxnSp>
            <p:nvCxnSpPr>
              <p:cNvPr id="43" name="カギ線コネクタ 42"/>
              <p:cNvCxnSpPr>
                <a:stCxn id="40" idx="0"/>
                <a:endCxn id="35" idx="2"/>
              </p:cNvCxnSpPr>
              <p:nvPr/>
            </p:nvCxnSpPr>
            <p:spPr>
              <a:xfrm rot="5400000" flipH="1" flipV="1">
                <a:off x="4865442" y="1449968"/>
                <a:ext cx="682528" cy="3067662"/>
              </a:xfrm>
              <a:prstGeom prst="bentConnector3">
                <a:avLst>
                  <a:gd name="adj1" fmla="val 24146"/>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0"/>
                <a:endCxn id="31" idx="2"/>
              </p:cNvCxnSpPr>
              <p:nvPr/>
            </p:nvCxnSpPr>
            <p:spPr>
              <a:xfrm rot="16200000" flipV="1">
                <a:off x="2845220" y="2497408"/>
                <a:ext cx="702547" cy="952764"/>
              </a:xfrm>
              <a:prstGeom prst="bentConnector3">
                <a:avLst>
                  <a:gd name="adj1" fmla="val 22598"/>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4948854" y="3321294"/>
                <a:ext cx="1740703" cy="571725"/>
              </a:xfrm>
              <a:prstGeom prst="ellipse">
                <a:avLst/>
              </a:prstGeom>
              <a:solidFill>
                <a:srgbClr val="D18EC6"/>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 Interface</a:t>
                </a:r>
              </a:p>
            </p:txBody>
          </p:sp>
          <p:cxnSp>
            <p:nvCxnSpPr>
              <p:cNvPr id="46" name="直線コネクタ 45"/>
              <p:cNvCxnSpPr>
                <a:endCxn id="40" idx="6"/>
              </p:cNvCxnSpPr>
              <p:nvPr/>
            </p:nvCxnSpPr>
            <p:spPr>
              <a:xfrm flipH="1">
                <a:off x="4536464" y="3607157"/>
                <a:ext cx="412390" cy="3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1906738" y="1524175"/>
                <a:ext cx="5777431" cy="123293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48" name="テキスト ボックス 47"/>
              <p:cNvSpPr txBox="1"/>
              <p:nvPr/>
            </p:nvSpPr>
            <p:spPr>
              <a:xfrm>
                <a:off x="400773" y="3493841"/>
                <a:ext cx="1575950" cy="461665"/>
              </a:xfrm>
              <a:prstGeom prst="rect">
                <a:avLst/>
              </a:prstGeom>
              <a:noFill/>
            </p:spPr>
            <p:txBody>
              <a:bodyPr wrap="square" rtlCol="0">
                <a:spAutoFit/>
              </a:bodyPr>
              <a:lstStyle/>
              <a:p>
                <a:pPr algn="ctr"/>
                <a:r>
                  <a:rPr kumimoji="1" lang="en-US" altLang="ja-JP" sz="2400" dirty="0" smtClean="0">
                    <a:solidFill>
                      <a:srgbClr val="0070C0"/>
                    </a:solidFill>
                    <a:latin typeface="HGGothicE" charset="-128"/>
                    <a:ea typeface="HGGothicE" charset="-128"/>
                    <a:cs typeface="HGGothicE" charset="-128"/>
                  </a:rPr>
                  <a:t>Server</a:t>
                </a:r>
                <a:endParaRPr kumimoji="1" lang="ja-JP" altLang="en-US" sz="2400" dirty="0">
                  <a:solidFill>
                    <a:srgbClr val="0070C0"/>
                  </a:solidFill>
                  <a:latin typeface="HGGothicE" charset="-128"/>
                  <a:ea typeface="HGGothicE" charset="-128"/>
                  <a:cs typeface="HGGothicE" charset="-128"/>
                </a:endParaRPr>
              </a:p>
            </p:txBody>
          </p:sp>
        </p:grpSp>
      </p:grpSp>
      <p:sp>
        <p:nvSpPr>
          <p:cNvPr id="49" name="テキスト ボックス 48"/>
          <p:cNvSpPr txBox="1"/>
          <p:nvPr/>
        </p:nvSpPr>
        <p:spPr>
          <a:xfrm>
            <a:off x="7969493" y="1385617"/>
            <a:ext cx="4214479" cy="5016758"/>
          </a:xfrm>
          <a:prstGeom prst="rect">
            <a:avLst/>
          </a:prstGeom>
          <a:noFill/>
        </p:spPr>
        <p:txBody>
          <a:bodyPr wrap="square" rtlCol="0">
            <a:spAutoFit/>
          </a:bodyPr>
          <a:lstStyle/>
          <a:p>
            <a:pPr marL="457200" indent="-457200">
              <a:buFont typeface="Arial" charset="0"/>
              <a:buChar char="•"/>
            </a:pPr>
            <a:r>
              <a:rPr lang="en-US" altLang="ja-JP" sz="2800" dirty="0" smtClean="0">
                <a:solidFill>
                  <a:srgbClr val="0070C0"/>
                </a:solidFill>
                <a:latin typeface="HGGothicE" charset="-128"/>
                <a:ea typeface="HGGothicE" charset="-128"/>
                <a:cs typeface="HGGothicE" charset="-128"/>
              </a:rPr>
              <a:t>Server</a:t>
            </a:r>
            <a:endParaRPr lang="en-US" altLang="ja-JP" sz="20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1"/>
                </a:solidFill>
                <a:latin typeface="HGGothicE" charset="-128"/>
                <a:ea typeface="HGGothicE" charset="-128"/>
                <a:cs typeface="HGGothicE" charset="-128"/>
              </a:rPr>
              <a:t>Rest API</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の作成</a:t>
            </a:r>
            <a:endParaRPr lang="en-US" altLang="ja-JP" sz="1600" dirty="0" smtClean="0">
              <a:latin typeface="HGGothicE" charset="-128"/>
              <a:ea typeface="HGGothicE" charset="-128"/>
              <a:cs typeface="HGGothicE" charset="-128"/>
            </a:endParaRPr>
          </a:p>
          <a:p>
            <a:pPr marL="1371600" lvl="2" indent="-457200">
              <a:buFont typeface="Arial" charset="0"/>
              <a:buChar char="•"/>
            </a:pPr>
            <a:r>
              <a:rPr lang="ja-JP" altLang="en-US" sz="1600" dirty="0" smtClean="0">
                <a:latin typeface="HGGothicE" charset="-128"/>
                <a:ea typeface="HGGothicE" charset="-128"/>
                <a:cs typeface="HGGothicE" charset="-128"/>
              </a:rPr>
              <a:t>　　　</a:t>
            </a:r>
            <a:r>
              <a:rPr lang="en-US" altLang="ja-JP" sz="1600" dirty="0" smtClean="0">
                <a:latin typeface="HGGothicE" charset="-128"/>
                <a:ea typeface="HGGothicE" charset="-128"/>
                <a:cs typeface="HGGothicE" charset="-128"/>
              </a:rPr>
              <a:t>〃</a:t>
            </a:r>
            <a:r>
              <a:rPr lang="ja-JP" altLang="en-US" sz="1600" dirty="0" smtClean="0">
                <a:latin typeface="HGGothicE" charset="-128"/>
                <a:ea typeface="HGGothicE" charset="-128"/>
                <a:cs typeface="HGGothicE" charset="-128"/>
              </a:rPr>
              <a:t>　　削除</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rgbClr val="D149BB"/>
                </a:solidFill>
                <a:latin typeface="HGGothicE" charset="-128"/>
                <a:ea typeface="HGGothicE" charset="-128"/>
                <a:cs typeface="HGGothicE" charset="-128"/>
              </a:rPr>
              <a:t>Web Interface</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の稼働状況を出力</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2"/>
                </a:solidFill>
                <a:latin typeface="HGGothicE" charset="-128"/>
                <a:ea typeface="HGGothicE" charset="-128"/>
                <a:cs typeface="HGGothicE" charset="-128"/>
              </a:rPr>
              <a:t>Web Server</a:t>
            </a:r>
          </a:p>
          <a:p>
            <a:pPr marL="1371600" lvl="2" indent="-457200">
              <a:buFont typeface="Arial" charset="0"/>
              <a:buChar char="•"/>
            </a:pPr>
            <a:r>
              <a:rPr lang="en-US" altLang="ja-JP" sz="1600" dirty="0" smtClean="0">
                <a:latin typeface="HGGothicE" charset="-128"/>
                <a:ea typeface="HGGothicE" charset="-128"/>
                <a:cs typeface="HGGothicE" charset="-128"/>
              </a:rPr>
              <a:t>Docker</a:t>
            </a:r>
            <a:r>
              <a:rPr lang="ja-JP" altLang="en-US" sz="1600" dirty="0" smtClean="0">
                <a:latin typeface="HGGothicE" charset="-128"/>
                <a:ea typeface="HGGothicE" charset="-128"/>
                <a:cs typeface="HGGothicE" charset="-128"/>
              </a:rPr>
              <a:t>のコンテナとして</a:t>
            </a:r>
            <a:endParaRPr lang="en-US" altLang="ja-JP" sz="1600" dirty="0" smtClean="0">
              <a:latin typeface="HGGothicE" charset="-128"/>
              <a:ea typeface="HGGothicE" charset="-128"/>
              <a:cs typeface="HGGothicE" charset="-128"/>
            </a:endParaRPr>
          </a:p>
          <a:p>
            <a:pPr marL="457200" indent="-457200">
              <a:buFont typeface="Arial" charset="0"/>
              <a:buChar char="•"/>
            </a:pPr>
            <a:endParaRPr lang="en-US" altLang="ja-JP" sz="2800" dirty="0" smtClean="0">
              <a:latin typeface="HGGothicE" charset="-128"/>
              <a:ea typeface="HGGothicE" charset="-128"/>
              <a:cs typeface="HGGothicE" charset="-128"/>
            </a:endParaRPr>
          </a:p>
          <a:p>
            <a:pPr marL="457200" indent="-457200">
              <a:buFont typeface="Arial" charset="0"/>
              <a:buChar char="•"/>
            </a:pPr>
            <a:r>
              <a:rPr lang="en-US" altLang="ja-JP" sz="2800" dirty="0" smtClean="0">
                <a:solidFill>
                  <a:schemeClr val="accent6"/>
                </a:solidFill>
                <a:latin typeface="HGGothicE" charset="-128"/>
                <a:ea typeface="HGGothicE" charset="-128"/>
                <a:cs typeface="HGGothicE" charset="-128"/>
              </a:rPr>
              <a:t>Client</a:t>
            </a:r>
          </a:p>
          <a:p>
            <a:pPr marL="914400" lvl="1" indent="-457200">
              <a:buFont typeface="Arial" charset="0"/>
              <a:buChar char="•"/>
            </a:pPr>
            <a:r>
              <a:rPr lang="ja-JP" altLang="en-US" dirty="0" smtClean="0">
                <a:latin typeface="HGGothicE" charset="-128"/>
                <a:ea typeface="HGGothicE" charset="-128"/>
                <a:cs typeface="HGGothicE" charset="-128"/>
              </a:rPr>
              <a:t>任意数の仮想サーバをたてる．</a:t>
            </a:r>
            <a:endParaRPr lang="en-US" altLang="ja-JP" dirty="0" smtClean="0">
              <a:latin typeface="HGGothicE" charset="-128"/>
              <a:ea typeface="HGGothicE" charset="-128"/>
              <a:cs typeface="HGGothicE" charset="-128"/>
            </a:endParaRPr>
          </a:p>
          <a:p>
            <a:pPr marL="914400" lvl="1" indent="-457200">
              <a:buFont typeface="Arial" charset="0"/>
              <a:buChar char="•"/>
            </a:pPr>
            <a:r>
              <a:rPr lang="ja-JP" altLang="en-US" dirty="0" smtClean="0">
                <a:latin typeface="HGGothicE" charset="-128"/>
                <a:ea typeface="HGGothicE" charset="-128"/>
                <a:cs typeface="HGGothicE" charset="-128"/>
              </a:rPr>
              <a:t>サーバの稼働状況を確認する．</a:t>
            </a:r>
            <a:endParaRPr lang="en-US" altLang="ja-JP" dirty="0" smtClean="0">
              <a:latin typeface="HGGothicE" charset="-128"/>
              <a:ea typeface="HGGothicE" charset="-128"/>
              <a:cs typeface="HGGothicE" charset="-128"/>
            </a:endParaRPr>
          </a:p>
          <a:p>
            <a:pPr marL="914400" lvl="1" indent="-457200">
              <a:buFont typeface="Arial" charset="0"/>
              <a:buChar char="•"/>
            </a:pPr>
            <a:endParaRPr lang="en-US" altLang="ja-JP" sz="2000" dirty="0" smtClean="0">
              <a:latin typeface="HGGothicE" charset="-128"/>
              <a:ea typeface="HGGothicE" charset="-128"/>
              <a:cs typeface="HGGothicE" charset="-128"/>
            </a:endParaRPr>
          </a:p>
          <a:p>
            <a:pPr marL="457200" indent="-457200">
              <a:buFont typeface="Arial" charset="0"/>
              <a:buChar char="•"/>
            </a:pPr>
            <a:r>
              <a:rPr kumimoji="1" lang="en-US" altLang="ja-JP" sz="2800" dirty="0" smtClean="0">
                <a:solidFill>
                  <a:srgbClr val="C00000"/>
                </a:solidFill>
                <a:latin typeface="HGGothicE" charset="-128"/>
                <a:ea typeface="HGGothicE" charset="-128"/>
                <a:cs typeface="HGGothicE" charset="-128"/>
              </a:rPr>
              <a:t>Switch</a:t>
            </a:r>
          </a:p>
          <a:p>
            <a:pPr marL="457200" indent="-457200">
              <a:buFont typeface="Arial" charset="0"/>
              <a:buChar char="•"/>
            </a:pPr>
            <a:r>
              <a:rPr kumimoji="1" lang="en-US" altLang="ja-JP" sz="2800" dirty="0" smtClean="0">
                <a:solidFill>
                  <a:schemeClr val="accent4"/>
                </a:solidFill>
                <a:latin typeface="HGGothicE" charset="-128"/>
                <a:ea typeface="HGGothicE" charset="-128"/>
                <a:cs typeface="HGGothicE" charset="-128"/>
              </a:rPr>
              <a:t>Switch Controller</a:t>
            </a:r>
            <a:endParaRPr kumimoji="1" lang="ja-JP" altLang="en-US" dirty="0">
              <a:solidFill>
                <a:schemeClr val="accent4"/>
              </a:solidFill>
              <a:latin typeface="HGGothicE" charset="-128"/>
              <a:ea typeface="HGGothicE" charset="-128"/>
              <a:cs typeface="HGGothicE" charset="-128"/>
            </a:endParaRPr>
          </a:p>
        </p:txBody>
      </p:sp>
    </p:spTree>
    <p:extLst>
      <p:ext uri="{BB962C8B-B14F-4D97-AF65-F5344CB8AC3E}">
        <p14:creationId xmlns:p14="http://schemas.microsoft.com/office/powerpoint/2010/main" val="2836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6</a:t>
            </a:fld>
            <a:endParaRPr kumimoji="1" lang="ja-JP" altLang="en-US"/>
          </a:p>
        </p:txBody>
      </p:sp>
      <p:grpSp>
        <p:nvGrpSpPr>
          <p:cNvPr id="3" name="図形グループ 2"/>
          <p:cNvGrpSpPr/>
          <p:nvPr/>
        </p:nvGrpSpPr>
        <p:grpSpPr>
          <a:xfrm>
            <a:off x="865802" y="1617635"/>
            <a:ext cx="10919011" cy="2268565"/>
            <a:chOff x="833718" y="1617635"/>
            <a:chExt cx="10919011" cy="2268565"/>
          </a:xfrm>
        </p:grpSpPr>
        <p:grpSp>
          <p:nvGrpSpPr>
            <p:cNvPr id="4" name="図形グループ 3"/>
            <p:cNvGrpSpPr/>
            <p:nvPr/>
          </p:nvGrpSpPr>
          <p:grpSpPr>
            <a:xfrm>
              <a:off x="1102660" y="2462202"/>
              <a:ext cx="10433061" cy="1262633"/>
              <a:chOff x="161366" y="2112579"/>
              <a:chExt cx="10433061" cy="1262633"/>
            </a:xfrm>
          </p:grpSpPr>
          <p:sp>
            <p:nvSpPr>
              <p:cNvPr id="7" name="正方形/長方形 6"/>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8" name="正方形/長方形 7"/>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9" name="直線矢印コネクタ 8"/>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549463" y="2112579"/>
                <a:ext cx="3363310" cy="338554"/>
              </a:xfrm>
              <a:prstGeom prst="rect">
                <a:avLst/>
              </a:prstGeom>
              <a:noFill/>
            </p:spPr>
            <p:txBody>
              <a:bodyPr wrap="square" rtlCol="0">
                <a:spAutoFit/>
              </a:bodyPr>
              <a:lstStyle/>
              <a:p>
                <a:r>
                  <a:rPr kumimoji="1" lang="en-US" altLang="ja-JP" sz="1600" dirty="0" smtClean="0">
                    <a:latin typeface="HGGothicE" charset="-128"/>
                    <a:ea typeface="HGGothicE" charset="-128"/>
                    <a:cs typeface="HGGothicE" charset="-128"/>
                  </a:rPr>
                  <a:t>http://&lt;</a:t>
                </a:r>
                <a:r>
                  <a:rPr lang="en-US" altLang="ja-JP" sz="1600" dirty="0" smtClean="0">
                    <a:latin typeface="HGGothicE" charset="-128"/>
                    <a:ea typeface="HGGothicE" charset="-128"/>
                    <a:cs typeface="HGGothicE" charset="-128"/>
                  </a:rPr>
                  <a:t>IP</a:t>
                </a:r>
                <a:r>
                  <a:rPr kumimoji="1" lang="en-US" altLang="ja-JP" sz="1600" dirty="0" smtClean="0">
                    <a:latin typeface="HGGothicE" charset="-128"/>
                    <a:ea typeface="HGGothicE" charset="-128"/>
                    <a:cs typeface="HGGothicE" charset="-128"/>
                  </a:rPr>
                  <a:t>&gt;/create/&lt;</a:t>
                </a:r>
                <a:r>
                  <a:rPr kumimoji="1" lang="ja-JP" altLang="en-US" sz="1600" dirty="0" smtClean="0">
                    <a:latin typeface="HGGothicE" charset="-128"/>
                    <a:ea typeface="HGGothicE" charset="-128"/>
                    <a:cs typeface="HGGothicE" charset="-128"/>
                  </a:rPr>
                  <a:t>サーバ名</a:t>
                </a:r>
                <a:r>
                  <a:rPr kumimoji="1" lang="en-US" altLang="ja-JP" sz="1600" dirty="0" smtClean="0">
                    <a:latin typeface="HGGothicE" charset="-128"/>
                    <a:ea typeface="HGGothicE" charset="-128"/>
                    <a:cs typeface="HGGothicE" charset="-128"/>
                  </a:rPr>
                  <a:t>&gt;</a:t>
                </a:r>
                <a:endParaRPr kumimoji="1" lang="ja-JP" altLang="en-US" sz="1600" dirty="0">
                  <a:latin typeface="HGGothicE" charset="-128"/>
                  <a:ea typeface="HGGothicE" charset="-128"/>
                  <a:cs typeface="HGGothicE" charset="-128"/>
                </a:endParaRPr>
              </a:p>
            </p:txBody>
          </p:sp>
          <p:cxnSp>
            <p:nvCxnSpPr>
              <p:cNvPr id="11" name="直線矢印コネクタ 10"/>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440341" y="2770249"/>
                <a:ext cx="3363310" cy="338554"/>
              </a:xfrm>
              <a:prstGeom prst="rect">
                <a:avLst/>
              </a:prstGeom>
              <a:noFill/>
            </p:spPr>
            <p:txBody>
              <a:bodyPr wrap="square" rtlCol="0">
                <a:spAutoFit/>
              </a:bodyPr>
              <a:lstStyle/>
              <a:p>
                <a:pPr algn="ctr"/>
                <a:r>
                  <a:rPr kumimoji="1" lang="ja-JP" altLang="en-US" sz="1600" smtClean="0">
                    <a:latin typeface="HGGothicE" charset="-128"/>
                    <a:ea typeface="HGGothicE" charset="-128"/>
                    <a:cs typeface="HGGothicE" charset="-128"/>
                  </a:rPr>
                  <a:t>ポート番号</a:t>
                </a:r>
                <a:endParaRPr kumimoji="1" lang="ja-JP" altLang="en-US" sz="1600" dirty="0">
                  <a:latin typeface="HGGothicE" charset="-128"/>
                  <a:ea typeface="HGGothicE" charset="-128"/>
                  <a:cs typeface="HGGothicE" charset="-128"/>
                </a:endParaRPr>
              </a:p>
            </p:txBody>
          </p:sp>
          <p:sp>
            <p:nvSpPr>
              <p:cNvPr id="13" name="正方形/長方形 12"/>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tx1">
                        <a:lumMod val="75000"/>
                        <a:lumOff val="25000"/>
                      </a:schemeClr>
                    </a:solidFill>
                    <a:latin typeface="HGGothicE" charset="-128"/>
                    <a:ea typeface="HGGothicE" charset="-128"/>
                    <a:cs typeface="HGGothicE" charset="-128"/>
                  </a:rPr>
                  <a:t>Web Server</a:t>
                </a:r>
              </a:p>
              <a:p>
                <a:pPr algn="ctr"/>
                <a:r>
                  <a:rPr lang="en-US" altLang="ja-JP" sz="1400" dirty="0">
                    <a:solidFill>
                      <a:schemeClr val="tx1">
                        <a:lumMod val="75000"/>
                        <a:lumOff val="25000"/>
                      </a:schemeClr>
                    </a:solidFill>
                    <a:latin typeface="HGGothicE" charset="-128"/>
                    <a:ea typeface="HGGothicE" charset="-128"/>
                    <a:cs typeface="HGGothicE" charset="-128"/>
                  </a:rPr>
                  <a:t>(In Docker Container)</a:t>
                </a:r>
                <a:endParaRPr lang="ja-JP" altLang="en-US" sz="1400" dirty="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380440" y="2480131"/>
                <a:ext cx="1330477" cy="338554"/>
              </a:xfrm>
              <a:prstGeom prst="rect">
                <a:avLst/>
              </a:prstGeom>
              <a:noFill/>
            </p:spPr>
            <p:txBody>
              <a:bodyPr wrap="square" rtlCol="0">
                <a:spAutoFit/>
              </a:bodyPr>
              <a:lstStyle/>
              <a:p>
                <a:r>
                  <a:rPr lang="en-US" altLang="ja-JP" sz="1600" dirty="0" err="1">
                    <a:latin typeface="HGGothicE" charset="-128"/>
                    <a:ea typeface="HGGothicE" charset="-128"/>
                    <a:cs typeface="HGGothicE" charset="-128"/>
                  </a:rPr>
                  <a:t>d</a:t>
                </a:r>
                <a:r>
                  <a:rPr kumimoji="1" lang="en-US" altLang="ja-JP" sz="1600" dirty="0" err="1" smtClean="0">
                    <a:latin typeface="HGGothicE" charset="-128"/>
                    <a:ea typeface="HGGothicE" charset="-128"/>
                    <a:cs typeface="HGGothicE" charset="-128"/>
                  </a:rPr>
                  <a:t>ocker</a:t>
                </a:r>
                <a:r>
                  <a:rPr kumimoji="1" lang="en-US" altLang="ja-JP" sz="1600" dirty="0" smtClean="0">
                    <a:latin typeface="HGGothicE" charset="-128"/>
                    <a:ea typeface="HGGothicE" charset="-128"/>
                    <a:cs typeface="HGGothicE" charset="-128"/>
                  </a:rPr>
                  <a:t> run</a:t>
                </a:r>
                <a:endParaRPr kumimoji="1" lang="ja-JP" altLang="en-US" sz="1600" dirty="0">
                  <a:latin typeface="HGGothicE" charset="-128"/>
                  <a:ea typeface="HGGothicE" charset="-128"/>
                  <a:cs typeface="HGGothicE" charset="-128"/>
                </a:endParaRPr>
              </a:p>
            </p:txBody>
          </p:sp>
        </p:grpSp>
        <p:sp>
          <p:nvSpPr>
            <p:cNvPr id="5" name="正方形/長方形 4"/>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6" name="テキスト ボックス 5"/>
            <p:cNvSpPr txBox="1"/>
            <p:nvPr/>
          </p:nvSpPr>
          <p:spPr>
            <a:xfrm>
              <a:off x="3285875" y="1617635"/>
              <a:ext cx="6931872"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smtClean="0">
                  <a:latin typeface="HGGothicE" charset="-128"/>
                  <a:ea typeface="HGGothicE" charset="-128"/>
                  <a:cs typeface="HGGothicE" charset="-128"/>
                </a:rPr>
                <a:t>（コンテナ）</a:t>
              </a:r>
              <a:r>
                <a:rPr kumimoji="1" lang="ja-JP" altLang="en-US" sz="3200" b="1" dirty="0" smtClean="0">
                  <a:latin typeface="HGGothicE" charset="-128"/>
                  <a:ea typeface="HGGothicE" charset="-128"/>
                  <a:cs typeface="HGGothicE" charset="-128"/>
                </a:rPr>
                <a:t>の作成</a:t>
              </a:r>
              <a:endParaRPr kumimoji="1" lang="ja-JP" altLang="en-US" sz="3200" b="1" dirty="0">
                <a:latin typeface="HGGothicE" charset="-128"/>
                <a:ea typeface="HGGothicE" charset="-128"/>
                <a:cs typeface="HGGothicE" charset="-128"/>
              </a:endParaRPr>
            </a:p>
          </p:txBody>
        </p:sp>
      </p:grpSp>
      <p:grpSp>
        <p:nvGrpSpPr>
          <p:cNvPr id="16" name="図形グループ 15"/>
          <p:cNvGrpSpPr/>
          <p:nvPr/>
        </p:nvGrpSpPr>
        <p:grpSpPr>
          <a:xfrm>
            <a:off x="829943" y="4136534"/>
            <a:ext cx="10919011" cy="2188066"/>
            <a:chOff x="833718" y="1698134"/>
            <a:chExt cx="10919011" cy="2188066"/>
          </a:xfrm>
        </p:grpSpPr>
        <p:grpSp>
          <p:nvGrpSpPr>
            <p:cNvPr id="17" name="図形グループ 16"/>
            <p:cNvGrpSpPr/>
            <p:nvPr/>
          </p:nvGrpSpPr>
          <p:grpSpPr>
            <a:xfrm>
              <a:off x="1102660" y="2480000"/>
              <a:ext cx="10433061" cy="1244835"/>
              <a:chOff x="161366" y="2130377"/>
              <a:chExt cx="10433061" cy="1244835"/>
            </a:xfrm>
          </p:grpSpPr>
          <p:sp>
            <p:nvSpPr>
              <p:cNvPr id="20" name="正方形/長方形 19"/>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21" name="正方形/長方形 20"/>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22" name="直線矢印コネクタ 21"/>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822939" y="2130377"/>
                <a:ext cx="2817439" cy="307777"/>
              </a:xfrm>
              <a:prstGeom prst="rect">
                <a:avLst/>
              </a:prstGeom>
              <a:noFill/>
            </p:spPr>
            <p:txBody>
              <a:bodyPr wrap="square" rtlCol="0">
                <a:spAutoFit/>
              </a:bodyPr>
              <a:lstStyle/>
              <a:p>
                <a:r>
                  <a:rPr kumimoji="1" lang="en-US" altLang="ja-JP" sz="1400" dirty="0" smtClean="0">
                    <a:latin typeface="HGGothicE" charset="-128"/>
                    <a:ea typeface="HGGothicE" charset="-128"/>
                    <a:cs typeface="HGGothicE" charset="-128"/>
                  </a:rPr>
                  <a:t>http://&lt;</a:t>
                </a:r>
                <a:r>
                  <a:rPr lang="en-US" altLang="ja-JP" sz="1400" dirty="0" smtClean="0">
                    <a:latin typeface="HGGothicE" charset="-128"/>
                    <a:ea typeface="HGGothicE" charset="-128"/>
                    <a:cs typeface="HGGothicE" charset="-128"/>
                  </a:rPr>
                  <a:t>IP</a:t>
                </a:r>
                <a:r>
                  <a:rPr kumimoji="1" lang="en-US" altLang="ja-JP" sz="1400" dirty="0" smtClean="0">
                    <a:latin typeface="HGGothicE" charset="-128"/>
                    <a:ea typeface="HGGothicE" charset="-128"/>
                    <a:cs typeface="HGGothicE" charset="-128"/>
                  </a:rPr>
                  <a:t>&gt;/delete/&lt;</a:t>
                </a:r>
                <a:r>
                  <a:rPr kumimoji="1" lang="ja-JP" altLang="en-US" sz="1400" dirty="0" smtClean="0">
                    <a:latin typeface="HGGothicE" charset="-128"/>
                    <a:ea typeface="HGGothicE" charset="-128"/>
                    <a:cs typeface="HGGothicE" charset="-128"/>
                  </a:rPr>
                  <a:t>サーバ名</a:t>
                </a:r>
                <a:r>
                  <a:rPr kumimoji="1" lang="en-US" altLang="ja-JP" sz="1400" dirty="0" smtClean="0">
                    <a:latin typeface="HGGothicE" charset="-128"/>
                    <a:ea typeface="HGGothicE" charset="-128"/>
                    <a:cs typeface="HGGothicE" charset="-128"/>
                  </a:rPr>
                  <a:t>&gt;</a:t>
                </a:r>
                <a:endParaRPr kumimoji="1" lang="ja-JP" altLang="en-US" sz="1400" dirty="0">
                  <a:latin typeface="HGGothicE" charset="-128"/>
                  <a:ea typeface="HGGothicE" charset="-128"/>
                  <a:cs typeface="HGGothicE" charset="-128"/>
                </a:endParaRPr>
              </a:p>
            </p:txBody>
          </p:sp>
          <p:cxnSp>
            <p:nvCxnSpPr>
              <p:cNvPr id="24" name="直線矢印コネクタ 23"/>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86552" y="2770248"/>
                <a:ext cx="3363310" cy="307777"/>
              </a:xfrm>
              <a:prstGeom prst="rect">
                <a:avLst/>
              </a:prstGeom>
              <a:noFill/>
            </p:spPr>
            <p:txBody>
              <a:bodyPr wrap="square" rtlCol="0">
                <a:spAutoFit/>
              </a:bodyPr>
              <a:lstStyle/>
              <a:p>
                <a:pPr algn="ctr"/>
                <a:r>
                  <a:rPr kumimoji="1" lang="ja-JP" altLang="en-US" sz="1400" dirty="0" smtClean="0">
                    <a:latin typeface="HGGothicE" charset="-128"/>
                    <a:ea typeface="HGGothicE" charset="-128"/>
                    <a:cs typeface="HGGothicE" charset="-128"/>
                  </a:rPr>
                  <a:t>削除成功メッセージ</a:t>
                </a:r>
                <a:endParaRPr kumimoji="1" lang="ja-JP" altLang="en-US" sz="1400" dirty="0">
                  <a:latin typeface="HGGothicE" charset="-128"/>
                  <a:ea typeface="HGGothicE" charset="-128"/>
                  <a:cs typeface="HGGothicE" charset="-128"/>
                </a:endParaRPr>
              </a:p>
            </p:txBody>
          </p:sp>
          <p:sp>
            <p:nvSpPr>
              <p:cNvPr id="26" name="正方形/長方形 25"/>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lumMod val="75000"/>
                        <a:lumOff val="25000"/>
                      </a:schemeClr>
                    </a:solidFill>
                    <a:latin typeface="HGGothicE" charset="-128"/>
                    <a:ea typeface="HGGothicE" charset="-128"/>
                    <a:cs typeface="HGGothicE" charset="-128"/>
                  </a:rPr>
                  <a:t>Web Server</a:t>
                </a:r>
              </a:p>
              <a:p>
                <a:pPr algn="ctr"/>
                <a:r>
                  <a:rPr lang="en-US" altLang="ja-JP" sz="1400" dirty="0" smtClean="0">
                    <a:solidFill>
                      <a:schemeClr val="tx1">
                        <a:lumMod val="75000"/>
                        <a:lumOff val="25000"/>
                      </a:schemeClr>
                    </a:solidFill>
                    <a:latin typeface="HGGothicE" charset="-128"/>
                    <a:ea typeface="HGGothicE" charset="-128"/>
                    <a:cs typeface="HGGothicE" charset="-128"/>
                  </a:rPr>
                  <a:t>(In </a:t>
                </a:r>
                <a:r>
                  <a:rPr kumimoji="1" lang="en-US" altLang="ja-JP" sz="1400" dirty="0" smtClean="0">
                    <a:solidFill>
                      <a:schemeClr val="tx1">
                        <a:lumMod val="75000"/>
                        <a:lumOff val="25000"/>
                      </a:schemeClr>
                    </a:solidFill>
                    <a:latin typeface="HGGothicE" charset="-128"/>
                    <a:ea typeface="HGGothicE" charset="-128"/>
                    <a:cs typeface="HGGothicE" charset="-128"/>
                  </a:rPr>
                  <a:t>Docker</a:t>
                </a:r>
                <a:r>
                  <a:rPr lang="en-US" altLang="ja-JP" sz="1400" dirty="0">
                    <a:solidFill>
                      <a:schemeClr val="tx1">
                        <a:lumMod val="75000"/>
                        <a:lumOff val="25000"/>
                      </a:schemeClr>
                    </a:solidFill>
                    <a:latin typeface="HGGothicE" charset="-128"/>
                    <a:ea typeface="HGGothicE" charset="-128"/>
                    <a:cs typeface="HGGothicE" charset="-128"/>
                  </a:rPr>
                  <a:t> </a:t>
                </a:r>
                <a:r>
                  <a:rPr kumimoji="1" lang="en-US" altLang="ja-JP" sz="1400" dirty="0" smtClean="0">
                    <a:solidFill>
                      <a:schemeClr val="tx1">
                        <a:lumMod val="75000"/>
                        <a:lumOff val="25000"/>
                      </a:schemeClr>
                    </a:solidFill>
                    <a:latin typeface="HGGothicE" charset="-128"/>
                    <a:ea typeface="HGGothicE" charset="-128"/>
                    <a:cs typeface="HGGothicE" charset="-128"/>
                  </a:rPr>
                  <a:t>Container)</a:t>
                </a:r>
                <a:endParaRPr kumimoji="1" lang="ja-JP" altLang="en-US" sz="1400" dirty="0" smtClean="0">
                  <a:solidFill>
                    <a:schemeClr val="tx1">
                      <a:lumMod val="75000"/>
                      <a:lumOff val="25000"/>
                    </a:schemeClr>
                  </a:solidFill>
                  <a:latin typeface="HGGothicE" charset="-128"/>
                  <a:ea typeface="HGGothicE" charset="-128"/>
                  <a:cs typeface="HGGothicE" charset="-128"/>
                </a:endParaRPr>
              </a:p>
            </p:txBody>
          </p:sp>
          <p:cxnSp>
            <p:nvCxnSpPr>
              <p:cNvPr id="27" name="直線矢印コネクタ 26"/>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380440" y="2480131"/>
                <a:ext cx="1088901" cy="307777"/>
              </a:xfrm>
              <a:prstGeom prst="rect">
                <a:avLst/>
              </a:prstGeom>
              <a:noFill/>
            </p:spPr>
            <p:txBody>
              <a:bodyPr wrap="square" rtlCol="0">
                <a:spAutoFit/>
              </a:bodyPr>
              <a:lstStyle/>
              <a:p>
                <a:r>
                  <a:rPr lang="en-US" altLang="ja-JP" sz="1400" dirty="0" err="1" smtClean="0">
                    <a:latin typeface="HGGothicE" charset="-128"/>
                    <a:ea typeface="HGGothicE" charset="-128"/>
                    <a:cs typeface="HGGothicE" charset="-128"/>
                  </a:rPr>
                  <a:t>D</a:t>
                </a:r>
                <a:r>
                  <a:rPr kumimoji="1" lang="en-US" altLang="ja-JP" sz="1400" dirty="0" err="1" smtClean="0">
                    <a:latin typeface="HGGothicE" charset="-128"/>
                    <a:ea typeface="HGGothicE" charset="-128"/>
                    <a:cs typeface="HGGothicE" charset="-128"/>
                  </a:rPr>
                  <a:t>ocker</a:t>
                </a:r>
                <a:r>
                  <a:rPr kumimoji="1" lang="en-US" altLang="ja-JP" sz="1400" dirty="0" smtClean="0">
                    <a:latin typeface="HGGothicE" charset="-128"/>
                    <a:ea typeface="HGGothicE" charset="-128"/>
                    <a:cs typeface="HGGothicE" charset="-128"/>
                  </a:rPr>
                  <a:t> </a:t>
                </a:r>
                <a:r>
                  <a:rPr kumimoji="1" lang="en-US" altLang="ja-JP" sz="1400" dirty="0" err="1" smtClean="0">
                    <a:latin typeface="HGGothicE" charset="-128"/>
                    <a:ea typeface="HGGothicE" charset="-128"/>
                    <a:cs typeface="HGGothicE" charset="-128"/>
                  </a:rPr>
                  <a:t>rm</a:t>
                </a:r>
                <a:endParaRPr kumimoji="1" lang="ja-JP" altLang="en-US" sz="1400" dirty="0">
                  <a:latin typeface="HGGothicE" charset="-128"/>
                  <a:ea typeface="HGGothicE" charset="-128"/>
                  <a:cs typeface="HGGothicE" charset="-128"/>
                </a:endParaRPr>
              </a:p>
            </p:txBody>
          </p:sp>
        </p:grpSp>
        <p:sp>
          <p:nvSpPr>
            <p:cNvPr id="18" name="正方形/長方形 17"/>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19" name="テキスト ボックス 18"/>
            <p:cNvSpPr txBox="1"/>
            <p:nvPr/>
          </p:nvSpPr>
          <p:spPr>
            <a:xfrm>
              <a:off x="3315088" y="1698134"/>
              <a:ext cx="5925843"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a:latin typeface="HGGothicE" charset="-128"/>
                  <a:ea typeface="HGGothicE" charset="-128"/>
                  <a:cs typeface="HGGothicE" charset="-128"/>
                </a:rPr>
                <a:t>（コンテナ）</a:t>
              </a:r>
              <a:r>
                <a:rPr lang="ja-JP" altLang="en-US" sz="3200" b="1" dirty="0" smtClean="0">
                  <a:latin typeface="HGGothicE" charset="-128"/>
                  <a:ea typeface="HGGothicE" charset="-128"/>
                  <a:cs typeface="HGGothicE" charset="-128"/>
                </a:rPr>
                <a:t>の</a:t>
              </a:r>
              <a:r>
                <a:rPr kumimoji="1" lang="ja-JP" altLang="en-US" sz="3200" b="1" dirty="0" smtClean="0">
                  <a:latin typeface="HGGothicE" charset="-128"/>
                  <a:ea typeface="HGGothicE" charset="-128"/>
                  <a:cs typeface="HGGothicE" charset="-128"/>
                </a:rPr>
                <a:t>削除</a:t>
              </a:r>
              <a:endParaRPr kumimoji="1" lang="ja-JP" altLang="en-US" sz="3200" b="1" dirty="0">
                <a:latin typeface="HGGothicE" charset="-128"/>
                <a:ea typeface="HGGothicE" charset="-128"/>
                <a:cs typeface="HGGothicE" charset="-128"/>
              </a:endParaRPr>
            </a:p>
          </p:txBody>
        </p:sp>
      </p:grpSp>
      <p:sp>
        <p:nvSpPr>
          <p:cNvPr id="29"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2"/>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の作成・削除</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7419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7</a:t>
            </a:fld>
            <a:endParaRPr kumimoji="1" lang="ja-JP" altLang="en-US"/>
          </a:p>
        </p:txBody>
      </p:sp>
      <p:grpSp>
        <p:nvGrpSpPr>
          <p:cNvPr id="3" name="図形グループ 2"/>
          <p:cNvGrpSpPr/>
          <p:nvPr/>
        </p:nvGrpSpPr>
        <p:grpSpPr>
          <a:xfrm>
            <a:off x="1210235" y="2381520"/>
            <a:ext cx="10191015" cy="3790679"/>
            <a:chOff x="1210235" y="2381520"/>
            <a:chExt cx="10191015" cy="3790679"/>
          </a:xfrm>
        </p:grpSpPr>
        <p:grpSp>
          <p:nvGrpSpPr>
            <p:cNvPr id="4" name="図形グループ 3"/>
            <p:cNvGrpSpPr/>
            <p:nvPr/>
          </p:nvGrpSpPr>
          <p:grpSpPr>
            <a:xfrm>
              <a:off x="4381423" y="2381520"/>
              <a:ext cx="7019827" cy="1165413"/>
              <a:chOff x="3574600" y="2152920"/>
              <a:chExt cx="7019827" cy="1165413"/>
            </a:xfrm>
          </p:grpSpPr>
          <p:sp>
            <p:nvSpPr>
              <p:cNvPr id="12" name="正方形/長方形 11"/>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Server</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13" name="正方形/長方形 12"/>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1816" y="2152920"/>
                <a:ext cx="3363310" cy="369332"/>
              </a:xfrm>
              <a:prstGeom prst="rect">
                <a:avLst/>
              </a:prstGeom>
              <a:noFill/>
            </p:spPr>
            <p:txBody>
              <a:bodyPr wrap="square" rtlCol="0">
                <a:spAutoFit/>
              </a:bodyPr>
              <a:lstStyle/>
              <a:p>
                <a:r>
                  <a:rPr kumimoji="1" lang="ja-JP" altLang="en-US" dirty="0" smtClean="0">
                    <a:latin typeface="HGGothicE" charset="-128"/>
                    <a:ea typeface="HGGothicE" charset="-128"/>
                    <a:cs typeface="HGGothicE" charset="-128"/>
                  </a:rPr>
                  <a:t>➀</a:t>
                </a:r>
                <a:r>
                  <a:rPr kumimoji="1" lang="en-US" altLang="ja-JP" dirty="0" smtClean="0">
                    <a:latin typeface="HGGothicE" charset="-128"/>
                    <a:ea typeface="HGGothicE" charset="-128"/>
                    <a:cs typeface="HGGothicE" charset="-128"/>
                  </a:rPr>
                  <a:t>http://&lt;</a:t>
                </a:r>
                <a:r>
                  <a:rPr lang="en-US" altLang="ja-JP" dirty="0" smtClean="0">
                    <a:latin typeface="HGGothicE" charset="-128"/>
                    <a:ea typeface="HGGothicE" charset="-128"/>
                    <a:cs typeface="HGGothicE" charset="-128"/>
                  </a:rPr>
                  <a:t>IP</a:t>
                </a:r>
                <a:r>
                  <a:rPr kumimoji="1" lang="en-US" altLang="ja-JP" dirty="0" smtClean="0">
                    <a:latin typeface="HGGothicE" charset="-128"/>
                    <a:ea typeface="HGGothicE" charset="-128"/>
                    <a:cs typeface="HGGothicE" charset="-128"/>
                  </a:rPr>
                  <a:t>&gt;/show</a:t>
                </a:r>
                <a:endParaRPr kumimoji="1" lang="ja-JP" altLang="en-US" dirty="0">
                  <a:latin typeface="HGGothicE" charset="-128"/>
                  <a:ea typeface="HGGothicE" charset="-128"/>
                  <a:cs typeface="HGGothicE" charset="-128"/>
                </a:endParaRPr>
              </a:p>
            </p:txBody>
          </p:sp>
        </p:grpSp>
        <p:sp>
          <p:nvSpPr>
            <p:cNvPr id="5" name="正方形/長方形 4"/>
            <p:cNvSpPr/>
            <p:nvPr/>
          </p:nvSpPr>
          <p:spPr>
            <a:xfrm>
              <a:off x="1210235" y="4666129"/>
              <a:ext cx="2030506" cy="1506070"/>
            </a:xfrm>
            <a:prstGeom prst="rect">
              <a:avLst/>
            </a:prstGeom>
            <a:solidFill>
              <a:srgbClr val="FF8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WEB Interface Server</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6" name="直線矢印コネクタ 5"/>
            <p:cNvCxnSpPr/>
            <p:nvPr/>
          </p:nvCxnSpPr>
          <p:spPr>
            <a:xfrm flipH="1">
              <a:off x="3240741" y="3227294"/>
              <a:ext cx="927847" cy="1264024"/>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636295" y="3294529"/>
              <a:ext cx="2088541" cy="923330"/>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➁稼働しているサーバのリスト</a:t>
              </a:r>
            </a:p>
            <a:p>
              <a:pPr algn="ctr"/>
              <a:r>
                <a:rPr kumimoji="1" lang="en-US" altLang="ja-JP" dirty="0" smtClean="0">
                  <a:latin typeface="HGGothicE" charset="-128"/>
                  <a:ea typeface="HGGothicE" charset="-128"/>
                  <a:cs typeface="HGGothicE" charset="-128"/>
                </a:rPr>
                <a:t>(JSON</a:t>
              </a:r>
              <a:r>
                <a:rPr kumimoji="1" lang="ja-JP" altLang="en-US" dirty="0" smtClean="0">
                  <a:latin typeface="HGGothicE" charset="-128"/>
                  <a:ea typeface="HGGothicE" charset="-128"/>
                  <a:cs typeface="HGGothicE" charset="-128"/>
                </a:rPr>
                <a:t>形式</a:t>
              </a:r>
              <a:r>
                <a:rPr kumimoji="1" lang="en-US" altLang="ja-JP" dirty="0" smtClean="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8" name="直線矢印コネクタ 7"/>
            <p:cNvCxnSpPr/>
            <p:nvPr/>
          </p:nvCxnSpPr>
          <p:spPr>
            <a:xfrm flipH="1">
              <a:off x="3859306" y="3563471"/>
              <a:ext cx="5741894" cy="1882588"/>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598695" y="3760467"/>
              <a:ext cx="1855221"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➂ウェブページにアクセス</a:t>
              </a:r>
              <a:endParaRPr kumimoji="1" lang="ja-JP" altLang="en-US" dirty="0">
                <a:latin typeface="HGGothicE" charset="-128"/>
                <a:ea typeface="HGGothicE" charset="-128"/>
                <a:cs typeface="HGGothicE" charset="-128"/>
              </a:endParaRPr>
            </a:p>
          </p:txBody>
        </p:sp>
        <p:cxnSp>
          <p:nvCxnSpPr>
            <p:cNvPr id="10" name="直線矢印コネクタ 9"/>
            <p:cNvCxnSpPr/>
            <p:nvPr/>
          </p:nvCxnSpPr>
          <p:spPr>
            <a:xfrm flipV="1">
              <a:off x="3953435" y="3899647"/>
              <a:ext cx="5916706" cy="1990165"/>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63871" y="5109882"/>
              <a:ext cx="2138082"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➃稼働中サーバを</a:t>
              </a:r>
            </a:p>
            <a:p>
              <a:pPr algn="ctr"/>
              <a:r>
                <a:rPr kumimoji="1" lang="ja-JP" altLang="en-US" dirty="0" smtClean="0">
                  <a:latin typeface="HGGothicE" charset="-128"/>
                  <a:ea typeface="HGGothicE" charset="-128"/>
                  <a:cs typeface="HGGothicE" charset="-128"/>
                </a:rPr>
                <a:t>表示する</a:t>
              </a:r>
              <a:r>
                <a:rPr lang="en-US" altLang="ja-JP" dirty="0" smtClean="0">
                  <a:latin typeface="HGGothicE" charset="-128"/>
                  <a:ea typeface="HGGothicE" charset="-128"/>
                  <a:cs typeface="HGGothicE" charset="-128"/>
                </a:rPr>
                <a:t>HTML</a:t>
              </a:r>
              <a:endParaRPr kumimoji="1" lang="ja-JP" altLang="en-US" dirty="0" smtClean="0">
                <a:latin typeface="HGGothicE" charset="-128"/>
                <a:ea typeface="HGGothicE" charset="-128"/>
                <a:cs typeface="HGGothicE" charset="-128"/>
              </a:endParaRPr>
            </a:p>
          </p:txBody>
        </p:sp>
      </p:grpSp>
      <p:sp>
        <p:nvSpPr>
          <p:cNvPr id="1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3"/>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の稼働状況の表示</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429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8</a:t>
            </a:fld>
            <a:endParaRPr kumimoji="1" lang="ja-JP" altLang="en-US"/>
          </a:p>
        </p:txBody>
      </p:sp>
      <p:sp>
        <p:nvSpPr>
          <p:cNvPr id="3" name="テキスト ボックス 2"/>
          <p:cNvSpPr txBox="1"/>
          <p:nvPr/>
        </p:nvSpPr>
        <p:spPr>
          <a:xfrm>
            <a:off x="157376" y="1356547"/>
            <a:ext cx="11329059" cy="2616101"/>
          </a:xfrm>
          <a:prstGeom prst="rect">
            <a:avLst/>
          </a:prstGeom>
          <a:noFill/>
        </p:spPr>
        <p:txBody>
          <a:bodyPr wrap="square" rtlCol="0">
            <a:spAutoFit/>
          </a:bodyPr>
          <a:lstStyle/>
          <a:p>
            <a:pPr marL="685800" indent="-685800">
              <a:buFont typeface="Arial" charset="0"/>
              <a:buChar char="•"/>
            </a:pPr>
            <a:r>
              <a:rPr lang="ja-JP" altLang="en-US" sz="2800" dirty="0" smtClean="0">
                <a:latin typeface="HGGothicE" charset="-128"/>
                <a:ea typeface="HGGothicE" charset="-128"/>
                <a:cs typeface="HGGothicE" charset="-128"/>
              </a:rPr>
              <a:t>工夫点：ポートをスライスに割り当て</a:t>
            </a:r>
            <a:endParaRPr lang="en-US" altLang="ja-JP" sz="2800" dirty="0" smtClean="0">
              <a:latin typeface="HGGothicE" charset="-128"/>
              <a:ea typeface="HGGothicE" charset="-128"/>
              <a:cs typeface="HGGothicE" charset="-128"/>
            </a:endParaRPr>
          </a:p>
          <a:p>
            <a:pPr marL="1143000" lvl="1" indent="-685800">
              <a:buFont typeface="Arial" charset="0"/>
              <a:buChar char="•"/>
            </a:pPr>
            <a:r>
              <a:rPr lang="ja-JP" altLang="en-US" sz="2400" dirty="0" smtClean="0">
                <a:latin typeface="HGGothicE" charset="-128"/>
                <a:ea typeface="HGGothicE" charset="-128"/>
                <a:cs typeface="HGGothicE" charset="-128"/>
              </a:rPr>
              <a:t>スライス</a:t>
            </a:r>
            <a:r>
              <a:rPr lang="ja-JP" altLang="en-US" sz="2400" dirty="0">
                <a:latin typeface="HGGothicE" charset="-128"/>
                <a:ea typeface="HGGothicE" charset="-128"/>
                <a:cs typeface="HGGothicE" charset="-128"/>
              </a:rPr>
              <a:t>に割り当てる要素に</a:t>
            </a:r>
            <a:r>
              <a:rPr lang="en-US" altLang="ja-JP" sz="2400" dirty="0">
                <a:latin typeface="HGGothicE" charset="-128"/>
                <a:ea typeface="HGGothicE" charset="-128"/>
                <a:cs typeface="HGGothicE" charset="-128"/>
              </a:rPr>
              <a:t>VM</a:t>
            </a:r>
            <a:r>
              <a:rPr lang="ja-JP" altLang="en-US" sz="2400" dirty="0">
                <a:latin typeface="HGGothicE" charset="-128"/>
                <a:ea typeface="HGGothicE" charset="-128"/>
                <a:cs typeface="HGGothicE" charset="-128"/>
              </a:rPr>
              <a:t>マネージャのポート番号を</a:t>
            </a:r>
            <a:r>
              <a:rPr lang="ja-JP" altLang="en-US" sz="2400" dirty="0" smtClean="0">
                <a:latin typeface="HGGothicE" charset="-128"/>
                <a:ea typeface="HGGothicE" charset="-128"/>
                <a:cs typeface="HGGothicE" charset="-128"/>
              </a:rPr>
              <a:t>追加</a:t>
            </a:r>
            <a:endParaRPr lang="en-US" altLang="ja-JP" sz="2000" dirty="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ポートフォワーディングにより、</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ホストの各ポートに立ち上げた</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コンテナ</a:t>
            </a:r>
            <a:r>
              <a:rPr lang="en-US" altLang="ja-JP" sz="2000" dirty="0" smtClean="0">
                <a:latin typeface="HGGothicE" charset="-128"/>
                <a:ea typeface="HGGothicE" charset="-128"/>
                <a:cs typeface="HGGothicE" charset="-128"/>
              </a:rPr>
              <a:t>(Web</a:t>
            </a:r>
            <a:r>
              <a:rPr lang="ja-JP" altLang="en-US" sz="2000" dirty="0">
                <a:latin typeface="HGGothicE" charset="-128"/>
                <a:ea typeface="HGGothicE" charset="-128"/>
                <a:cs typeface="HGGothicE" charset="-128"/>
              </a:rPr>
              <a:t>サーバ</a:t>
            </a:r>
            <a:r>
              <a:rPr lang="en-US" altLang="ja-JP" sz="2000" dirty="0" smtClean="0">
                <a:latin typeface="HGGothicE" charset="-128"/>
                <a:ea typeface="HGGothicE" charset="-128"/>
                <a:cs typeface="HGGothicE" charset="-128"/>
              </a:rPr>
              <a:t>)</a:t>
            </a:r>
            <a:r>
              <a:rPr lang="ja-JP" altLang="en-US" sz="2000" dirty="0" smtClean="0">
                <a:latin typeface="HGGothicE" charset="-128"/>
                <a:ea typeface="HGGothicE" charset="-128"/>
                <a:cs typeface="HGGothicE" charset="-128"/>
              </a:rPr>
              <a:t>を割り当て</a:t>
            </a:r>
            <a:endParaRPr lang="en-US" altLang="ja-JP" sz="20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割り当てるポートは</a:t>
            </a:r>
            <a:r>
              <a:rPr lang="en-US" altLang="ja-JP" sz="2000" dirty="0" err="1" smtClean="0">
                <a:latin typeface="HGGothicE" charset="-128"/>
                <a:ea typeface="HGGothicE" charset="-128"/>
                <a:cs typeface="HGGothicE" charset="-128"/>
              </a:rPr>
              <a:t>restAPI</a:t>
            </a:r>
            <a:r>
              <a:rPr lang="ja-JP" altLang="en-US" sz="2000" dirty="0" smtClean="0">
                <a:latin typeface="HGGothicE" charset="-128"/>
                <a:ea typeface="HGGothicE" charset="-128"/>
                <a:cs typeface="HGGothicE" charset="-128"/>
              </a:rPr>
              <a:t>を使うことにより自動で設定</a:t>
            </a:r>
            <a:endParaRPr lang="en-US" altLang="ja-JP" sz="20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ホストはクライントはポート番号を</a:t>
            </a:r>
            <a:r>
              <a:rPr lang="en-US" altLang="ja-JP" sz="2000" dirty="0" smtClean="0">
                <a:latin typeface="HGGothicE" charset="-128"/>
                <a:ea typeface="HGGothicE" charset="-128"/>
                <a:cs typeface="HGGothicE" charset="-128"/>
              </a:rPr>
              <a:t>Web</a:t>
            </a:r>
            <a:r>
              <a:rPr lang="ja-JP" altLang="en-US" sz="2000" dirty="0" smtClean="0">
                <a:latin typeface="HGGothicE" charset="-128"/>
                <a:ea typeface="HGGothicE" charset="-128"/>
                <a:cs typeface="HGGothicE" charset="-128"/>
              </a:rPr>
              <a:t>上に通知</a:t>
            </a:r>
            <a:endParaRPr lang="en-US" altLang="ja-JP" sz="2000" dirty="0">
              <a:latin typeface="HGGothicE" charset="-128"/>
              <a:ea typeface="HGGothicE" charset="-128"/>
              <a:cs typeface="HGGothicE" charset="-128"/>
            </a:endParaRPr>
          </a:p>
          <a:p>
            <a:endParaRPr lang="en-US" altLang="ja-JP" sz="3200" dirty="0">
              <a:latin typeface="HGGothicE" charset="-128"/>
              <a:ea typeface="HGGothicE" charset="-128"/>
              <a:cs typeface="HGGothicE" charset="-128"/>
            </a:endParaRPr>
          </a:p>
        </p:txBody>
      </p:sp>
      <p:grpSp>
        <p:nvGrpSpPr>
          <p:cNvPr id="4" name="図形グループ 3"/>
          <p:cNvGrpSpPr/>
          <p:nvPr/>
        </p:nvGrpSpPr>
        <p:grpSpPr>
          <a:xfrm>
            <a:off x="803560" y="3509158"/>
            <a:ext cx="9848606" cy="3214959"/>
            <a:chOff x="803560" y="3509158"/>
            <a:chExt cx="9848606" cy="3214959"/>
          </a:xfrm>
        </p:grpSpPr>
        <p:sp>
          <p:nvSpPr>
            <p:cNvPr id="5" name="正方形/長方形 4"/>
            <p:cNvSpPr/>
            <p:nvPr/>
          </p:nvSpPr>
          <p:spPr>
            <a:xfrm>
              <a:off x="8764024" y="3833685"/>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6" name="正方形/長方形 5"/>
            <p:cNvSpPr/>
            <p:nvPr/>
          </p:nvSpPr>
          <p:spPr>
            <a:xfrm>
              <a:off x="5821906" y="3744746"/>
              <a:ext cx="1383473" cy="266007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latin typeface="HGGothicE" charset="-128"/>
                  <a:ea typeface="HGGothicE" charset="-128"/>
                  <a:cs typeface="HGGothicE" charset="-128"/>
                </a:rPr>
                <a:t>Docker</a:t>
              </a:r>
              <a:endParaRPr kumimoji="1" lang="ja-JP" altLang="en-US" dirty="0">
                <a:latin typeface="HGGothicE" charset="-128"/>
                <a:ea typeface="HGGothicE" charset="-128"/>
                <a:cs typeface="HGGothicE" charset="-128"/>
              </a:endParaRPr>
            </a:p>
          </p:txBody>
        </p:sp>
        <p:sp>
          <p:nvSpPr>
            <p:cNvPr id="7" name="正方形/長方形 6"/>
            <p:cNvSpPr/>
            <p:nvPr/>
          </p:nvSpPr>
          <p:spPr>
            <a:xfrm>
              <a:off x="7202402" y="3883228"/>
              <a:ext cx="944071" cy="44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8" name="テキスト ボックス 7"/>
            <p:cNvSpPr txBox="1"/>
            <p:nvPr/>
          </p:nvSpPr>
          <p:spPr>
            <a:xfrm rot="5400000">
              <a:off x="7200617" y="6067123"/>
              <a:ext cx="944657"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9" name="直線コネクタ 8"/>
            <p:cNvCxnSpPr>
              <a:stCxn id="6" idx="3"/>
            </p:cNvCxnSpPr>
            <p:nvPr/>
          </p:nvCxnSpPr>
          <p:spPr>
            <a:xfrm>
              <a:off x="8146473" y="4105890"/>
              <a:ext cx="61755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8146472" y="4813586"/>
              <a:ext cx="614574"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8149451" y="5845033"/>
              <a:ext cx="682945" cy="3878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rot="5400000">
              <a:off x="9132003" y="6099909"/>
              <a:ext cx="879083"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sp>
          <p:nvSpPr>
            <p:cNvPr id="13" name="正方形/長方形 12"/>
            <p:cNvSpPr/>
            <p:nvPr/>
          </p:nvSpPr>
          <p:spPr>
            <a:xfrm>
              <a:off x="3325092" y="3966358"/>
              <a:ext cx="1330036" cy="2244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latin typeface="HGGothicE" charset="-128"/>
                  <a:ea typeface="HGGothicE" charset="-128"/>
                  <a:cs typeface="HGGothicE" charset="-128"/>
                </a:rPr>
                <a:t>switch</a:t>
              </a:r>
              <a:endParaRPr kumimoji="1" lang="ja-JP" altLang="en-US" sz="2400" dirty="0">
                <a:latin typeface="HGGothicE" charset="-128"/>
                <a:ea typeface="HGGothicE" charset="-128"/>
                <a:cs typeface="HGGothicE" charset="-128"/>
              </a:endParaRPr>
            </a:p>
          </p:txBody>
        </p:sp>
        <p:sp>
          <p:nvSpPr>
            <p:cNvPr id="14" name="computr1"/>
            <p:cNvSpPr>
              <a:spLocks noEditPoints="1" noChangeArrowheads="1"/>
            </p:cNvSpPr>
            <p:nvPr/>
          </p:nvSpPr>
          <p:spPr bwMode="auto">
            <a:xfrm>
              <a:off x="2027555" y="4702010"/>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5" name="computr1"/>
            <p:cNvSpPr>
              <a:spLocks noEditPoints="1" noChangeArrowheads="1"/>
            </p:cNvSpPr>
            <p:nvPr/>
          </p:nvSpPr>
          <p:spPr bwMode="auto">
            <a:xfrm>
              <a:off x="2036336" y="3621719"/>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6" name="computr1"/>
            <p:cNvSpPr>
              <a:spLocks noEditPoints="1" noChangeArrowheads="1"/>
            </p:cNvSpPr>
            <p:nvPr/>
          </p:nvSpPr>
          <p:spPr bwMode="auto">
            <a:xfrm>
              <a:off x="2027559" y="5719195"/>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7" name="テキスト ボックス 16"/>
            <p:cNvSpPr txBox="1"/>
            <p:nvPr/>
          </p:nvSpPr>
          <p:spPr>
            <a:xfrm>
              <a:off x="1686760" y="4126666"/>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kumimoji="1" lang="en-US" altLang="ja-JP" sz="1200" dirty="0" smtClean="0">
                  <a:latin typeface="HGGothicE" charset="-128"/>
                  <a:ea typeface="HGGothicE" charset="-128"/>
                  <a:cs typeface="HGGothicE" charset="-128"/>
                </a:rPr>
                <a:t>1</a:t>
              </a:r>
              <a:endParaRPr kumimoji="1" lang="ja-JP" altLang="en-US" sz="1200" dirty="0">
                <a:latin typeface="HGGothicE" charset="-128"/>
                <a:ea typeface="HGGothicE" charset="-128"/>
                <a:cs typeface="HGGothicE" charset="-128"/>
              </a:endParaRPr>
            </a:p>
          </p:txBody>
        </p:sp>
        <p:sp>
          <p:nvSpPr>
            <p:cNvPr id="18" name="テキスト ボックス 17"/>
            <p:cNvSpPr txBox="1"/>
            <p:nvPr/>
          </p:nvSpPr>
          <p:spPr>
            <a:xfrm>
              <a:off x="1686760" y="5152343"/>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2</a:t>
              </a:r>
              <a:endParaRPr kumimoji="1" lang="ja-JP" altLang="en-US" sz="1200" dirty="0">
                <a:latin typeface="HGGothicE" charset="-128"/>
                <a:ea typeface="HGGothicE" charset="-128"/>
                <a:cs typeface="HGGothicE" charset="-128"/>
              </a:endParaRPr>
            </a:p>
          </p:txBody>
        </p:sp>
        <p:sp>
          <p:nvSpPr>
            <p:cNvPr id="19" name="テキスト ボックス 18"/>
            <p:cNvSpPr txBox="1"/>
            <p:nvPr/>
          </p:nvSpPr>
          <p:spPr>
            <a:xfrm>
              <a:off x="1686759" y="6224142"/>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3</a:t>
              </a:r>
              <a:endParaRPr kumimoji="1" lang="ja-JP" altLang="en-US" sz="1200" dirty="0">
                <a:latin typeface="HGGothicE" charset="-128"/>
                <a:ea typeface="HGGothicE" charset="-128"/>
                <a:cs typeface="HGGothicE" charset="-128"/>
              </a:endParaRPr>
            </a:p>
          </p:txBody>
        </p:sp>
        <p:cxnSp>
          <p:nvCxnSpPr>
            <p:cNvPr id="20" name="直線コネクタ 19"/>
            <p:cNvCxnSpPr/>
            <p:nvPr/>
          </p:nvCxnSpPr>
          <p:spPr>
            <a:xfrm flipH="1" flipV="1">
              <a:off x="4655128" y="5088499"/>
              <a:ext cx="1163800" cy="6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493009" y="3780123"/>
              <a:ext cx="832083" cy="485042"/>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484228" y="4860414"/>
              <a:ext cx="8408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2484232" y="5771097"/>
              <a:ext cx="840860" cy="106502"/>
            </a:xfrm>
            <a:prstGeom prst="line">
              <a:avLst/>
            </a:prstGeom>
            <a:ln w="19050"/>
          </p:spPr>
          <p:style>
            <a:lnRef idx="1">
              <a:schemeClr val="dk1"/>
            </a:lnRef>
            <a:fillRef idx="0">
              <a:schemeClr val="dk1"/>
            </a:fillRef>
            <a:effectRef idx="0">
              <a:schemeClr val="dk1"/>
            </a:effectRef>
            <a:fontRef idx="minor">
              <a:schemeClr val="tx1"/>
            </a:fontRef>
          </p:style>
        </p:cxnSp>
        <p:sp>
          <p:nvSpPr>
            <p:cNvPr id="24" name="正方形/長方形 23"/>
            <p:cNvSpPr/>
            <p:nvPr/>
          </p:nvSpPr>
          <p:spPr>
            <a:xfrm>
              <a:off x="7205380" y="3863497"/>
              <a:ext cx="944071" cy="44532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25" name="正方形/長方形 24"/>
            <p:cNvSpPr/>
            <p:nvPr/>
          </p:nvSpPr>
          <p:spPr>
            <a:xfrm>
              <a:off x="7199424" y="4590068"/>
              <a:ext cx="944071" cy="466848"/>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8020</a:t>
              </a:r>
              <a:endParaRPr kumimoji="1" lang="ja-JP" altLang="en-US" sz="1600" dirty="0">
                <a:latin typeface="HGGothicE" charset="-128"/>
                <a:ea typeface="HGGothicE" charset="-128"/>
                <a:cs typeface="HGGothicE" charset="-128"/>
              </a:endParaRPr>
            </a:p>
          </p:txBody>
        </p:sp>
        <p:sp>
          <p:nvSpPr>
            <p:cNvPr id="26" name="正方形/長方形 25"/>
            <p:cNvSpPr/>
            <p:nvPr/>
          </p:nvSpPr>
          <p:spPr>
            <a:xfrm>
              <a:off x="7208357" y="5611608"/>
              <a:ext cx="941094" cy="466849"/>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8030</a:t>
              </a:r>
              <a:endParaRPr kumimoji="1" lang="ja-JP" altLang="en-US" sz="1600" dirty="0">
                <a:latin typeface="HGGothicE" charset="-128"/>
                <a:ea typeface="HGGothicE" charset="-128"/>
                <a:cs typeface="HGGothicE" charset="-128"/>
              </a:endParaRPr>
            </a:p>
          </p:txBody>
        </p:sp>
        <p:sp>
          <p:nvSpPr>
            <p:cNvPr id="27" name="正方形/長方形 26"/>
            <p:cNvSpPr/>
            <p:nvPr/>
          </p:nvSpPr>
          <p:spPr>
            <a:xfrm>
              <a:off x="8808613" y="4588209"/>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8" name="正方形/長方形 27"/>
            <p:cNvSpPr/>
            <p:nvPr/>
          </p:nvSpPr>
          <p:spPr>
            <a:xfrm>
              <a:off x="8832396" y="5611608"/>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9" name="正方形/長方形 28"/>
            <p:cNvSpPr/>
            <p:nvPr/>
          </p:nvSpPr>
          <p:spPr>
            <a:xfrm>
              <a:off x="1695537" y="3509158"/>
              <a:ext cx="8956629" cy="9144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正方形/長方形 29"/>
            <p:cNvSpPr/>
            <p:nvPr/>
          </p:nvSpPr>
          <p:spPr>
            <a:xfrm>
              <a:off x="1674431" y="4484577"/>
              <a:ext cx="8956629" cy="9900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正方形/長方形 30"/>
            <p:cNvSpPr/>
            <p:nvPr/>
          </p:nvSpPr>
          <p:spPr>
            <a:xfrm>
              <a:off x="1674431" y="5511135"/>
              <a:ext cx="8956629" cy="990006"/>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テキスト ボックス 31"/>
            <p:cNvSpPr txBox="1"/>
            <p:nvPr/>
          </p:nvSpPr>
          <p:spPr>
            <a:xfrm>
              <a:off x="803560" y="4507189"/>
              <a:ext cx="877163" cy="369332"/>
            </a:xfrm>
            <a:prstGeom prst="rect">
              <a:avLst/>
            </a:prstGeom>
            <a:noFill/>
            <a:ln>
              <a:noFill/>
            </a:ln>
          </p:spPr>
          <p:txBody>
            <a:bodyPr wrap="none" rtlCol="0">
              <a:spAutoFit/>
            </a:bodyPr>
            <a:lstStyle/>
            <a:p>
              <a:r>
                <a:rPr kumimoji="1" lang="en-US" altLang="ja-JP" dirty="0" smtClean="0">
                  <a:solidFill>
                    <a:srgbClr val="FF0000"/>
                  </a:solidFill>
                  <a:latin typeface="HGGothicE" charset="-128"/>
                  <a:ea typeface="HGGothicE" charset="-128"/>
                  <a:cs typeface="HGGothicE" charset="-128"/>
                </a:rPr>
                <a:t>slice2</a:t>
              </a:r>
              <a:endParaRPr kumimoji="1" lang="ja-JP" altLang="en-US" dirty="0">
                <a:solidFill>
                  <a:srgbClr val="FF0000"/>
                </a:solidFill>
                <a:latin typeface="HGGothicE" charset="-128"/>
                <a:ea typeface="HGGothicE" charset="-128"/>
                <a:cs typeface="HGGothicE" charset="-128"/>
              </a:endParaRPr>
            </a:p>
          </p:txBody>
        </p:sp>
        <p:sp>
          <p:nvSpPr>
            <p:cNvPr id="33" name="テキスト ボックス 32"/>
            <p:cNvSpPr txBox="1"/>
            <p:nvPr/>
          </p:nvSpPr>
          <p:spPr>
            <a:xfrm>
              <a:off x="803560" y="3545980"/>
              <a:ext cx="877163" cy="369332"/>
            </a:xfrm>
            <a:prstGeom prst="rect">
              <a:avLst/>
            </a:prstGeom>
            <a:noFill/>
            <a:ln>
              <a:noFill/>
            </a:ln>
          </p:spPr>
          <p:txBody>
            <a:bodyPr wrap="none" rtlCol="0">
              <a:spAutoFit/>
            </a:bodyPr>
            <a:lstStyle/>
            <a:p>
              <a:r>
                <a:rPr kumimoji="1" lang="en-US" altLang="ja-JP" dirty="0" smtClean="0">
                  <a:solidFill>
                    <a:srgbClr val="00B050"/>
                  </a:solidFill>
                  <a:latin typeface="HGGothicE" charset="-128"/>
                  <a:ea typeface="HGGothicE" charset="-128"/>
                  <a:cs typeface="HGGothicE" charset="-128"/>
                </a:rPr>
                <a:t>slice1</a:t>
              </a:r>
              <a:endParaRPr kumimoji="1" lang="ja-JP" altLang="en-US" dirty="0">
                <a:solidFill>
                  <a:srgbClr val="00B050"/>
                </a:solidFill>
                <a:latin typeface="HGGothicE" charset="-128"/>
                <a:ea typeface="HGGothicE" charset="-128"/>
                <a:cs typeface="HGGothicE" charset="-128"/>
              </a:endParaRPr>
            </a:p>
          </p:txBody>
        </p:sp>
        <p:sp>
          <p:nvSpPr>
            <p:cNvPr id="34" name="テキスト ボックス 33"/>
            <p:cNvSpPr txBox="1"/>
            <p:nvPr/>
          </p:nvSpPr>
          <p:spPr>
            <a:xfrm>
              <a:off x="803560" y="5546565"/>
              <a:ext cx="877163" cy="369332"/>
            </a:xfrm>
            <a:prstGeom prst="rect">
              <a:avLst/>
            </a:prstGeom>
            <a:noFill/>
            <a:ln>
              <a:noFill/>
            </a:ln>
          </p:spPr>
          <p:txBody>
            <a:bodyPr wrap="none" rtlCol="0">
              <a:spAutoFit/>
            </a:bodyPr>
            <a:lstStyle/>
            <a:p>
              <a:r>
                <a:rPr kumimoji="1" lang="en-US" altLang="ja-JP" dirty="0" smtClean="0">
                  <a:solidFill>
                    <a:srgbClr val="002060"/>
                  </a:solidFill>
                  <a:latin typeface="HGGothicE" charset="-128"/>
                  <a:ea typeface="HGGothicE" charset="-128"/>
                  <a:cs typeface="HGGothicE" charset="-128"/>
                </a:rPr>
                <a:t>slice3</a:t>
              </a:r>
              <a:endParaRPr kumimoji="1" lang="ja-JP" altLang="en-US" dirty="0">
                <a:solidFill>
                  <a:srgbClr val="002060"/>
                </a:solidFill>
                <a:latin typeface="HGGothicE" charset="-128"/>
                <a:ea typeface="HGGothicE" charset="-128"/>
                <a:cs typeface="HGGothicE" charset="-128"/>
              </a:endParaRPr>
            </a:p>
          </p:txBody>
        </p:sp>
      </p:grpSp>
      <p:sp>
        <p:nvSpPr>
          <p:cNvPr id="35"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4"/>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ポート番号の自動割り当て</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0392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365125"/>
            <a:ext cx="12118297" cy="1325563"/>
          </a:xfrm>
        </p:spPr>
        <p:txBody>
          <a:bodyPr/>
          <a:lstStyle/>
          <a:p>
            <a:r>
              <a:rPr lang="en-US" altLang="ja-JP" dirty="0"/>
              <a:t>+α</a:t>
            </a:r>
            <a:r>
              <a:rPr lang="ja-JP" altLang="en-US" dirty="0"/>
              <a:t>：　ポート番号の自動</a:t>
            </a:r>
            <a:r>
              <a:rPr lang="ja-JP" altLang="en-US" dirty="0" smtClean="0"/>
              <a:t>割り当ての工夫理由</a:t>
            </a:r>
            <a:r>
              <a:rPr lang="en-US" altLang="ja-JP" dirty="0" smtClean="0"/>
              <a:t>(1/2)</a:t>
            </a:r>
            <a:endParaRPr kumimoji="1" lang="ja-JP" altLang="en-US" dirty="0"/>
          </a:p>
        </p:txBody>
      </p:sp>
      <p:sp>
        <p:nvSpPr>
          <p:cNvPr id="3" name="コンテンツ プレースホルダー 2"/>
          <p:cNvSpPr>
            <a:spLocks noGrp="1"/>
          </p:cNvSpPr>
          <p:nvPr>
            <p:ph idx="1"/>
          </p:nvPr>
        </p:nvSpPr>
        <p:spPr>
          <a:xfrm>
            <a:off x="199697" y="1825625"/>
            <a:ext cx="11992303" cy="4351338"/>
          </a:xfrm>
        </p:spPr>
        <p:txBody>
          <a:bodyPr/>
          <a:lstStyle/>
          <a:p>
            <a:r>
              <a:rPr kumimoji="1" lang="ja-JP" altLang="en-US" dirty="0" smtClean="0"/>
              <a:t>当初の予定</a:t>
            </a:r>
            <a:endParaRPr kumimoji="1" lang="en-US" altLang="ja-JP" dirty="0" smtClean="0"/>
          </a:p>
          <a:p>
            <a:pPr lvl="1"/>
            <a:r>
              <a:rPr lang="en-US" altLang="ja-JP" dirty="0" smtClean="0"/>
              <a:t>Docker</a:t>
            </a:r>
            <a:r>
              <a:rPr lang="ja-JP" altLang="en-US" dirty="0" smtClean="0"/>
              <a:t>コンテナ</a:t>
            </a:r>
            <a:r>
              <a:rPr lang="en-US" altLang="ja-JP" dirty="0" smtClean="0"/>
              <a:t>(Web</a:t>
            </a:r>
            <a:r>
              <a:rPr lang="ja-JP" altLang="en-US" dirty="0" smtClean="0"/>
              <a:t>サーバ</a:t>
            </a:r>
            <a:r>
              <a:rPr lang="en-US" altLang="ja-JP" dirty="0" smtClean="0"/>
              <a:t>)</a:t>
            </a:r>
            <a:r>
              <a:rPr lang="ja-JP" altLang="en-US" dirty="0" smtClean="0"/>
              <a:t>に任意の</a:t>
            </a:r>
            <a:r>
              <a:rPr lang="en-US" altLang="ja-JP" dirty="0" smtClean="0"/>
              <a:t>IP</a:t>
            </a:r>
            <a:r>
              <a:rPr lang="ja-JP" altLang="en-US" dirty="0" smtClean="0"/>
              <a:t>を割り当てることにより、</a:t>
            </a:r>
            <a:r>
              <a:rPr lang="en-US" altLang="ja-JP" dirty="0" smtClean="0"/>
              <a:t/>
            </a:r>
            <a:br>
              <a:rPr lang="en-US" altLang="ja-JP" dirty="0" smtClean="0"/>
            </a:br>
            <a:r>
              <a:rPr lang="ja-JP" altLang="en-US" dirty="0" smtClean="0"/>
              <a:t>クライアントと</a:t>
            </a:r>
            <a:r>
              <a:rPr lang="en-US" altLang="ja-JP" dirty="0" smtClean="0"/>
              <a:t>Web</a:t>
            </a:r>
            <a:r>
              <a:rPr lang="ja-JP" altLang="en-US" dirty="0" smtClean="0"/>
              <a:t>サーバを通信させる予定だった。</a:t>
            </a:r>
            <a:endParaRPr lang="en-US" altLang="ja-JP" dirty="0" smtClean="0"/>
          </a:p>
          <a:p>
            <a:pPr lvl="1"/>
            <a:r>
              <a:rPr lang="ja-JP" altLang="en-US" dirty="0" smtClean="0"/>
              <a:t>しかし、</a:t>
            </a:r>
            <a:r>
              <a:rPr lang="en-US" altLang="ja-JP" dirty="0" smtClean="0"/>
              <a:t>Web</a:t>
            </a:r>
            <a:r>
              <a:rPr lang="ja-JP" altLang="en-US" dirty="0" smtClean="0"/>
              <a:t>サーバの</a:t>
            </a:r>
            <a:r>
              <a:rPr lang="en-US" altLang="ja-JP" dirty="0" smtClean="0"/>
              <a:t>IP</a:t>
            </a:r>
            <a:r>
              <a:rPr lang="ja-JP" altLang="en-US" dirty="0" smtClean="0"/>
              <a:t>を見て通信しようとすると</a:t>
            </a:r>
            <a:r>
              <a:rPr lang="en-US" altLang="ja-JP" dirty="0" smtClean="0"/>
              <a:t>ping</a:t>
            </a:r>
            <a:r>
              <a:rPr lang="ja-JP" altLang="en-US" dirty="0" smtClean="0"/>
              <a:t>が飛ばないという事態が発生した。</a:t>
            </a:r>
            <a:endParaRPr lang="en-US" altLang="ja-JP" dirty="0" smtClean="0"/>
          </a:p>
          <a:p>
            <a:pPr lvl="1"/>
            <a:r>
              <a:rPr kumimoji="1" lang="ja-JP" altLang="en-US" dirty="0"/>
              <a:t>その</a:t>
            </a:r>
            <a:r>
              <a:rPr kumimoji="1" lang="ja-JP" altLang="en-US" dirty="0" smtClean="0"/>
              <a:t>ため</a:t>
            </a:r>
            <a:r>
              <a:rPr lang="ja-JP" altLang="en-US" dirty="0" smtClean="0"/>
              <a:t>、</a:t>
            </a:r>
            <a:r>
              <a:rPr lang="en-US" altLang="ja-JP" dirty="0" smtClean="0"/>
              <a:t>Web</a:t>
            </a:r>
            <a:r>
              <a:rPr lang="ja-JP" altLang="en-US" dirty="0" smtClean="0"/>
              <a:t>サーバをスライスに割り当てるとき、</a:t>
            </a:r>
            <a:r>
              <a:rPr lang="en-US" altLang="ja-JP" dirty="0" smtClean="0"/>
              <a:t/>
            </a:r>
            <a:br>
              <a:rPr lang="en-US" altLang="ja-JP" dirty="0" smtClean="0"/>
            </a:br>
            <a:r>
              <a:rPr lang="en-US" altLang="ja-JP" dirty="0" smtClean="0"/>
              <a:t>IP</a:t>
            </a:r>
            <a:r>
              <a:rPr lang="ja-JP" altLang="en-US" dirty="0" smtClean="0"/>
              <a:t>アドレスを指定して割り当てることができなかった。</a:t>
            </a:r>
            <a:endParaRPr lang="en-US" altLang="ja-JP" dirty="0" smtClean="0"/>
          </a:p>
          <a:p>
            <a:pPr lvl="2"/>
            <a:r>
              <a:rPr kumimoji="1" lang="ja-JP" altLang="en-US" dirty="0" smtClean="0"/>
              <a:t>スライスに割り当てることができるように、スライスの要素として、</a:t>
            </a:r>
            <a:r>
              <a:rPr kumimoji="1" lang="en-US" altLang="ja-JP" dirty="0" smtClean="0"/>
              <a:t>TCP</a:t>
            </a:r>
            <a:r>
              <a:rPr kumimoji="1" lang="ja-JP" altLang="en-US" dirty="0" smtClean="0"/>
              <a:t>のポート番号を追加した。</a:t>
            </a:r>
            <a:endParaRPr kumimoji="1"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9</a:t>
            </a:fld>
            <a:endParaRPr kumimoji="1" lang="ja-JP" altLang="en-US"/>
          </a:p>
        </p:txBody>
      </p:sp>
    </p:spTree>
    <p:extLst>
      <p:ext uri="{BB962C8B-B14F-4D97-AF65-F5344CB8AC3E}">
        <p14:creationId xmlns:p14="http://schemas.microsoft.com/office/powerpoint/2010/main" val="2632521847"/>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1051</Words>
  <Application>Microsoft Macintosh PowerPoint</Application>
  <PresentationFormat>ワイド画面</PresentationFormat>
  <Paragraphs>315</Paragraphs>
  <Slides>16</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16</vt:i4>
      </vt:variant>
    </vt:vector>
  </HeadingPairs>
  <TitlesOfParts>
    <vt:vector size="27" baseType="lpstr">
      <vt:lpstr>Cambria Math</vt:lpstr>
      <vt:lpstr>HGGothicE</vt:lpstr>
      <vt:lpstr>HGPGothicE</vt:lpstr>
      <vt:lpstr>HGPｺﾞｼｯｸE</vt:lpstr>
      <vt:lpstr>HGSｺﾞｼｯｸE</vt:lpstr>
      <vt:lpstr>Times New Roman</vt:lpstr>
      <vt:lpstr>Wingdings</vt:lpstr>
      <vt:lpstr>Yu Gothic</vt:lpstr>
      <vt:lpstr>Yu Mincho</vt:lpstr>
      <vt:lpstr>Arial</vt:lpstr>
      <vt:lpstr>ホワイト</vt:lpstr>
      <vt:lpstr>PowerPoint プレゼンテーション</vt:lpstr>
      <vt:lpstr>Overview</vt:lpstr>
      <vt:lpstr>班員の情報</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+α：　ポート番号の自動割り当ての工夫理由(1/2)</vt:lpstr>
      <vt:lpstr>+α：　ポート番号の自動割り当ての工夫理由(2/2)</vt:lpstr>
      <vt:lpstr>PowerPoint プレゼンテーション</vt:lpstr>
      <vt:lpstr>+α：　アクセス権限のアルゴリズムの流れ</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 健太</dc:creator>
  <cp:lastModifiedBy>辻 健太</cp:lastModifiedBy>
  <cp:revision>154</cp:revision>
  <dcterms:created xsi:type="dcterms:W3CDTF">2017-02-02T00:17:05Z</dcterms:created>
  <dcterms:modified xsi:type="dcterms:W3CDTF">2017-02-06T00:31:29Z</dcterms:modified>
</cp:coreProperties>
</file>