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60" r:id="rId3"/>
    <p:sldId id="305" r:id="rId4"/>
    <p:sldId id="324" r:id="rId5"/>
    <p:sldId id="325" r:id="rId6"/>
    <p:sldId id="326" r:id="rId7"/>
    <p:sldId id="327" r:id="rId8"/>
    <p:sldId id="328" r:id="rId9"/>
    <p:sldId id="323" r:id="rId10"/>
    <p:sldId id="284" r:id="rId11"/>
    <p:sldId id="282" r:id="rId12"/>
    <p:sldId id="286" r:id="rId13"/>
    <p:sldId id="309" r:id="rId14"/>
    <p:sldId id="319" r:id="rId15"/>
    <p:sldId id="320" r:id="rId16"/>
    <p:sldId id="321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DFF"/>
    <a:srgbClr val="5081D0"/>
    <a:srgbClr val="4E8EF5"/>
    <a:srgbClr val="639EFF"/>
    <a:srgbClr val="4E87E3"/>
    <a:srgbClr val="436AA9"/>
    <a:srgbClr val="405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06" autoAdjust="0"/>
  </p:normalViewPr>
  <p:slideViewPr>
    <p:cSldViewPr snapToGrid="0">
      <p:cViewPr varScale="1">
        <p:scale>
          <a:sx n="79" d="100"/>
          <a:sy n="79" d="100"/>
        </p:scale>
        <p:origin x="108" y="1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Rahasia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Disesuaikan untuk </a:t>
            </a:r>
            <a:r>
              <a:rPr lang="id" sz="600" b="1">
                <a:latin typeface="Raleway"/>
                <a:ea typeface="Raleway"/>
                <a:cs typeface="Raleway"/>
                <a:sym typeface="Raleway"/>
              </a:rPr>
              <a:t>nama perusahaan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Versi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52" name="Google Shape;52;p5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5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28" name="Google Shape;128;p12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35" name="Google Shape;135;p13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52" name="Google Shape;152;p15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575" y="1283800"/>
            <a:ext cx="4890900" cy="65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</a:rPr>
              <a:t>Hanif Adam Al Abraar</a:t>
            </a:r>
            <a:endParaRPr sz="2800"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632025" y="1865376"/>
            <a:ext cx="8207174" cy="895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1" dirty="0"/>
              <a:t>PPT Explanation of Case#2</a:t>
            </a:r>
          </a:p>
          <a:p>
            <a:pPr algn="just"/>
            <a:r>
              <a:rPr lang="en-US" sz="1800" b="1" dirty="0"/>
              <a:t>Chatbot and Deploy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7004D-4FFC-EED1-1DF8-EE26FA6F99CE}"/>
              </a:ext>
            </a:extLst>
          </p:cNvPr>
          <p:cNvSpPr/>
          <p:nvPr/>
        </p:nvSpPr>
        <p:spPr>
          <a:xfrm>
            <a:off x="0" y="13356"/>
            <a:ext cx="9144000" cy="449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77;p18">
            <a:extLst>
              <a:ext uri="{FF2B5EF4-FFF2-40B4-BE49-F238E27FC236}">
                <a16:creationId xmlns:a16="http://schemas.microsoft.com/office/drawing/2014/main" id="{B447C374-307B-10C6-6CA1-F39362EFA441}"/>
              </a:ext>
            </a:extLst>
          </p:cNvPr>
          <p:cNvSpPr txBox="1">
            <a:spLocks/>
          </p:cNvSpPr>
          <p:nvPr/>
        </p:nvSpPr>
        <p:spPr>
          <a:xfrm>
            <a:off x="729561" y="70501"/>
            <a:ext cx="6646597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/>
            <a:r>
              <a:rPr lang="en-US" sz="1400" b="1" dirty="0" err="1"/>
              <a:t>Nawatech</a:t>
            </a:r>
            <a:r>
              <a:rPr lang="en-US" sz="1400" b="1" dirty="0"/>
              <a:t>: Technical Test - Machine Learning Engineer</a:t>
            </a:r>
          </a:p>
        </p:txBody>
      </p:sp>
      <p:sp>
        <p:nvSpPr>
          <p:cNvPr id="5" name="Google Shape;177;p18">
            <a:extLst>
              <a:ext uri="{FF2B5EF4-FFF2-40B4-BE49-F238E27FC236}">
                <a16:creationId xmlns:a16="http://schemas.microsoft.com/office/drawing/2014/main" id="{D6A6AE95-F9A5-DAB8-8EDA-3BB1DD68AD80}"/>
              </a:ext>
            </a:extLst>
          </p:cNvPr>
          <p:cNvSpPr txBox="1">
            <a:spLocks/>
          </p:cNvSpPr>
          <p:nvPr/>
        </p:nvSpPr>
        <p:spPr>
          <a:xfrm>
            <a:off x="632025" y="2712138"/>
            <a:ext cx="8207174" cy="89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/>
            <a:r>
              <a:rPr lang="en-US" sz="1400" b="1" dirty="0"/>
              <a:t>9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1CDDC-ADE7-0486-CAC1-92B8E0A3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CFD9-79BA-D69F-AD65-06AC6911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preprocessing.py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99BE8-6736-7ACF-870E-061227766363}"/>
              </a:ext>
            </a:extLst>
          </p:cNvPr>
          <p:cNvSpPr txBox="1">
            <a:spLocks/>
          </p:cNvSpPr>
          <p:nvPr/>
        </p:nvSpPr>
        <p:spPr>
          <a:xfrm>
            <a:off x="72945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Preprocessing and data exploration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03DD5C4-D6D0-16C3-1728-E6640F986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767211"/>
            <a:ext cx="51219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Clean raw tweet texts for sentiment classification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Generate a clean, structured dataset ready for feature extraction and 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6FE6-4FF6-FF2D-44DC-4CCF05A60404}"/>
              </a:ext>
            </a:extLst>
          </p:cNvPr>
          <p:cNvSpPr txBox="1"/>
          <p:nvPr/>
        </p:nvSpPr>
        <p:spPr>
          <a:xfrm>
            <a:off x="729450" y="1422865"/>
            <a:ext cx="3257334" cy="590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Nawatech</a:t>
            </a:r>
            <a:r>
              <a:rPr lang="en-US" dirty="0"/>
              <a:t>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82051-03F4-9D75-7898-1B1397C0242E}"/>
              </a:ext>
            </a:extLst>
          </p:cNvPr>
          <p:cNvSpPr txBox="1"/>
          <p:nvPr/>
        </p:nvSpPr>
        <p:spPr>
          <a:xfrm>
            <a:off x="729450" y="2571750"/>
            <a:ext cx="7963446" cy="22068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IndonesianTextPreprocessor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clean_anonymized_tokens</a:t>
            </a:r>
            <a:r>
              <a:rPr lang="en-US" b="1" dirty="0"/>
              <a:t>()</a:t>
            </a:r>
            <a:r>
              <a:rPr lang="en-US" dirty="0"/>
              <a:t> - Removes anonymized tokens like &lt;USER_MENTION&gt;, &lt;URL&gt;, &lt;PROVIDER_NAME&gt;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clean_text</a:t>
            </a:r>
            <a:r>
              <a:rPr lang="en-US" b="1" dirty="0"/>
              <a:t>() </a:t>
            </a:r>
            <a:r>
              <a:rPr lang="en-US" dirty="0"/>
              <a:t>- Applies case folding and removes special characters, hashtags, numbers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remove_stopwords</a:t>
            </a:r>
            <a:r>
              <a:rPr lang="en-US" b="1" dirty="0"/>
              <a:t>() </a:t>
            </a:r>
            <a:r>
              <a:rPr lang="en-US" dirty="0"/>
              <a:t>- Removes </a:t>
            </a:r>
            <a:r>
              <a:rPr lang="en-US" dirty="0" err="1"/>
              <a:t>stopwords</a:t>
            </a:r>
            <a:r>
              <a:rPr lang="en-US" dirty="0"/>
              <a:t> (including Twitter-specific terms)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stem_text</a:t>
            </a:r>
            <a:r>
              <a:rPr lang="en-US" b="1" dirty="0"/>
              <a:t>()</a:t>
            </a:r>
            <a:r>
              <a:rPr lang="en-US" dirty="0"/>
              <a:t> - Applies stemming using the </a:t>
            </a:r>
            <a:r>
              <a:rPr lang="en-US" dirty="0" err="1"/>
              <a:t>Sastrawi</a:t>
            </a:r>
            <a:r>
              <a:rPr lang="en-US" dirty="0"/>
              <a:t> library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tokenize_text</a:t>
            </a:r>
            <a:r>
              <a:rPr lang="en-US" b="1" dirty="0"/>
              <a:t>()</a:t>
            </a:r>
            <a:r>
              <a:rPr lang="en-US" dirty="0"/>
              <a:t> - Tokenizes text into a list of words</a:t>
            </a:r>
            <a:endParaRPr lang="en-US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F90B648-4D14-8C98-4D7F-C50033BA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140863"/>
            <a:ext cx="7688700" cy="430887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There are 2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271CD9-28A6-2A02-A6D2-FC917824DC83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272638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3423-E9A9-701D-289A-A15AF2B08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E491-9ECE-2A9A-7ECD-09344E89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preprocessing.py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46ABDB-2474-33F6-897B-494B83F7FE53}"/>
              </a:ext>
            </a:extLst>
          </p:cNvPr>
          <p:cNvSpPr txBox="1">
            <a:spLocks/>
          </p:cNvSpPr>
          <p:nvPr/>
        </p:nvSpPr>
        <p:spPr>
          <a:xfrm>
            <a:off x="72945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Preprocessing and data exploration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A0876CC-6CDE-8F1F-CA77-67B816DB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767211"/>
            <a:ext cx="51219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Clean raw tweet texts for sentiment classification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Generate a clean, structured dataset ready for feature extraction and 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A16F5-0BAF-451B-C355-2A7999AA8BCC}"/>
              </a:ext>
            </a:extLst>
          </p:cNvPr>
          <p:cNvSpPr txBox="1"/>
          <p:nvPr/>
        </p:nvSpPr>
        <p:spPr>
          <a:xfrm>
            <a:off x="729450" y="1296180"/>
            <a:ext cx="7963446" cy="22068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ExploreAndPrepPipeline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load_data</a:t>
            </a:r>
            <a:r>
              <a:rPr lang="en-US" b="1" dirty="0"/>
              <a:t>() </a:t>
            </a:r>
            <a:r>
              <a:rPr lang="en-US" dirty="0"/>
              <a:t>- Loads raw CSV dataset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explore_data</a:t>
            </a:r>
            <a:r>
              <a:rPr lang="en-US" b="1" dirty="0"/>
              <a:t>() </a:t>
            </a:r>
            <a:r>
              <a:rPr lang="en-US" dirty="0"/>
              <a:t>- Explores and visualizes sentiment distribution and text length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apply_preprocessing</a:t>
            </a:r>
            <a:r>
              <a:rPr lang="en-US" b="1" dirty="0"/>
              <a:t>() </a:t>
            </a:r>
            <a:r>
              <a:rPr lang="en-US" dirty="0"/>
              <a:t>- Applies full preprocessing pipeline across the dataset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generate_wordcloud</a:t>
            </a:r>
            <a:r>
              <a:rPr lang="en-US" b="1" dirty="0"/>
              <a:t>() &amp; </a:t>
            </a:r>
            <a:r>
              <a:rPr lang="en-US" b="1" dirty="0" err="1"/>
              <a:t>visualize_data</a:t>
            </a:r>
            <a:r>
              <a:rPr lang="en-US" b="1" dirty="0"/>
              <a:t>() </a:t>
            </a:r>
            <a:r>
              <a:rPr lang="en-US" dirty="0"/>
              <a:t>- Generates word clouds and top words by sentiment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save_processed_data</a:t>
            </a:r>
            <a:r>
              <a:rPr lang="en-US" b="1" dirty="0"/>
              <a:t>() </a:t>
            </a:r>
            <a:r>
              <a:rPr lang="en-US" dirty="0"/>
              <a:t>- Saves the cleaned data to CSV files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5340C-F24F-3F92-90C7-4ADF01A4D7F7}"/>
              </a:ext>
            </a:extLst>
          </p:cNvPr>
          <p:cNvSpPr txBox="1"/>
          <p:nvPr/>
        </p:nvSpPr>
        <p:spPr>
          <a:xfrm>
            <a:off x="729450" y="3583008"/>
            <a:ext cx="7963446" cy="15604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Dataset/processed_sentiment_data.csv </a:t>
            </a:r>
            <a:r>
              <a:rPr lang="en-US" dirty="0"/>
              <a:t>- Cleaned dataset used for feature extraction (TF-IDF)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Dataset/processed_sentiment_data_tokens.csv</a:t>
            </a:r>
            <a:r>
              <a:rPr lang="en-US" dirty="0"/>
              <a:t> - Tokenized version for further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Word cloud images and feature distribution plots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3EAB02-EA2F-645B-C589-27058F9710D1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107323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F5AD0-8FC1-14BB-B875-1342C370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ECA7-BB03-AF1B-A0F4-874AD7BF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feature_engineering.py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B82B30-7450-BC89-B934-6D0676B716D4}"/>
              </a:ext>
            </a:extLst>
          </p:cNvPr>
          <p:cNvSpPr txBox="1">
            <a:spLocks/>
          </p:cNvSpPr>
          <p:nvPr/>
        </p:nvSpPr>
        <p:spPr>
          <a:xfrm>
            <a:off x="72945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/>
              <a:t>Feature Engineering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2047C8F-AC25-A69A-A2D1-269FBEBE6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920" y="767211"/>
            <a:ext cx="41763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To extract TF-IDF features from preprocessed tweets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To save feature vectors for model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C8E6E-FEF4-AF03-15E2-7E859CF18CA8}"/>
              </a:ext>
            </a:extLst>
          </p:cNvPr>
          <p:cNvSpPr txBox="1"/>
          <p:nvPr/>
        </p:nvSpPr>
        <p:spPr>
          <a:xfrm>
            <a:off x="729450" y="1422865"/>
            <a:ext cx="3257334" cy="590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processed_sentiment_data.csv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5A7CF-57C7-23BC-C386-9265A9271E28}"/>
              </a:ext>
            </a:extLst>
          </p:cNvPr>
          <p:cNvSpPr txBox="1"/>
          <p:nvPr/>
        </p:nvSpPr>
        <p:spPr>
          <a:xfrm>
            <a:off x="729450" y="2253436"/>
            <a:ext cx="7963446" cy="1883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SentimentFeatureEngineering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load_data</a:t>
            </a:r>
            <a:r>
              <a:rPr lang="en-US" b="1" dirty="0"/>
              <a:t>() </a:t>
            </a:r>
            <a:r>
              <a:rPr lang="en-US" dirty="0"/>
              <a:t>- Loads the cleaned CSV file and ensures token column exists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create_tfidf_features</a:t>
            </a:r>
            <a:r>
              <a:rPr lang="en-US" b="1" dirty="0"/>
              <a:t>() </a:t>
            </a:r>
            <a:r>
              <a:rPr lang="en-US" dirty="0"/>
              <a:t>- Generates TF-IDF matrix with unigram &amp; bigram features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save_features</a:t>
            </a:r>
            <a:r>
              <a:rPr lang="en-US" b="1" dirty="0"/>
              <a:t>() </a:t>
            </a:r>
            <a:r>
              <a:rPr lang="en-US" dirty="0"/>
              <a:t>- Saves features and metadata into a .</a:t>
            </a:r>
            <a:r>
              <a:rPr lang="en-US" dirty="0" err="1"/>
              <a:t>pkl</a:t>
            </a:r>
            <a:r>
              <a:rPr lang="en-US" dirty="0"/>
              <a:t>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run_feature_engineering</a:t>
            </a:r>
            <a:r>
              <a:rPr lang="en-US" b="1" dirty="0"/>
              <a:t>() </a:t>
            </a:r>
            <a:r>
              <a:rPr lang="en-US" dirty="0"/>
              <a:t>- Main pipeline: loads data, extracts TF-IDF, and saves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__main__ </a:t>
            </a:r>
            <a:r>
              <a:rPr lang="en-US" dirty="0"/>
              <a:t>- Runs pipeline and performs a train-test split for validation check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CF1BF-39E6-E571-CEC8-62A6E95ABE61}"/>
              </a:ext>
            </a:extLst>
          </p:cNvPr>
          <p:cNvSpPr txBox="1"/>
          <p:nvPr/>
        </p:nvSpPr>
        <p:spPr>
          <a:xfrm>
            <a:off x="4307802" y="1415301"/>
            <a:ext cx="3257334" cy="590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sentiment_features.pkl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2BE4E-1DF4-1FE9-57ED-FF056CBAD24B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214681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42609-0889-8D15-EB16-87D0F290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669E-53E2-5176-8AEA-1D6110C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EF653-81DB-EAB7-DF3B-E3E22BC55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811CA4-5EEF-596E-7141-5AE87628711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endParaRPr lang="en-US" dirty="0"/>
          </a:p>
          <a:p>
            <a:pPr marL="146050" indent="0">
              <a:buNone/>
            </a:pPr>
            <a:r>
              <a:rPr lang="en-US" dirty="0"/>
              <a:t>This project uses </a:t>
            </a:r>
            <a:r>
              <a:rPr lang="en-US" b="1" dirty="0"/>
              <a:t>Docker Secrets</a:t>
            </a:r>
            <a:r>
              <a:rPr lang="en-US" dirty="0"/>
              <a:t> for security best practice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b="1" u="sng" dirty="0"/>
              <a:t>.env </a:t>
            </a:r>
          </a:p>
          <a:p>
            <a:pPr marL="146050" indent="0">
              <a:buNone/>
            </a:pPr>
            <a:r>
              <a:rPr lang="en-US" dirty="0"/>
              <a:t>Contains only non-sensitive configs (safe to share as .</a:t>
            </a:r>
            <a:r>
              <a:rPr lang="en-US" dirty="0" err="1"/>
              <a:t>env.sample</a:t>
            </a:r>
            <a:r>
              <a:rPr lang="en-US" dirty="0"/>
              <a:t>).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b="1" u="sng" dirty="0"/>
              <a:t>secrets/</a:t>
            </a:r>
          </a:p>
          <a:p>
            <a:pPr marL="146050" indent="0">
              <a:buNone/>
            </a:pPr>
            <a:r>
              <a:rPr lang="en-US" dirty="0"/>
              <a:t>Contains sensitive API Keys and never pushed to GitHub.</a:t>
            </a:r>
          </a:p>
        </p:txBody>
      </p:sp>
    </p:spTree>
    <p:extLst>
      <p:ext uri="{BB962C8B-B14F-4D97-AF65-F5344CB8AC3E}">
        <p14:creationId xmlns:p14="http://schemas.microsoft.com/office/powerpoint/2010/main" val="414449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05A8-1787-8013-ACA6-C49193C9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&amp; Secrets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75315-C6B9-E82F-6FB0-5995122B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464058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dirty="0"/>
              <a:t>Copy .</a:t>
            </a:r>
            <a:r>
              <a:rPr lang="en-US" dirty="0" err="1"/>
              <a:t>env.sample</a:t>
            </a:r>
            <a:r>
              <a:rPr lang="en-US" dirty="0"/>
              <a:t> to .env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C45CEFC-CD23-F705-2178-7ABF226C0D34}"/>
              </a:ext>
            </a:extLst>
          </p:cNvPr>
          <p:cNvSpPr txBox="1">
            <a:spLocks/>
          </p:cNvSpPr>
          <p:nvPr/>
        </p:nvSpPr>
        <p:spPr>
          <a:xfrm>
            <a:off x="1365504" y="2571750"/>
            <a:ext cx="6022848" cy="4640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cp </a:t>
            </a:r>
            <a:r>
              <a:rPr lang="en-US" dirty="0" err="1">
                <a:latin typeface="Consolas" panose="020B0609020204030204" pitchFamily="49" charset="0"/>
              </a:rPr>
              <a:t>my_project_chatbot</a:t>
            </a:r>
            <a:r>
              <a:rPr lang="en-US" dirty="0">
                <a:latin typeface="Consolas" panose="020B0609020204030204" pitchFamily="49" charset="0"/>
              </a:rPr>
              <a:t>/.</a:t>
            </a:r>
            <a:r>
              <a:rPr lang="en-US" dirty="0" err="1">
                <a:latin typeface="Consolas" panose="020B0609020204030204" pitchFamily="49" charset="0"/>
              </a:rPr>
              <a:t>env.sample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my_project_chatbot</a:t>
            </a:r>
            <a:r>
              <a:rPr lang="en-US" dirty="0">
                <a:latin typeface="Consolas" panose="020B0609020204030204" pitchFamily="49" charset="0"/>
              </a:rPr>
              <a:t>/.env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FBDDE3-8DA0-CC83-7F82-C22B41539DC6}"/>
              </a:ext>
            </a:extLst>
          </p:cNvPr>
          <p:cNvSpPr txBox="1">
            <a:spLocks/>
          </p:cNvSpPr>
          <p:nvPr/>
        </p:nvSpPr>
        <p:spPr>
          <a:xfrm>
            <a:off x="729450" y="3289651"/>
            <a:ext cx="7688700" cy="4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8950" indent="-342900">
              <a:buFont typeface="+mj-lt"/>
              <a:buAutoNum type="arabicPeriod" startAt="2"/>
            </a:pPr>
            <a:r>
              <a:rPr lang="en-US" dirty="0"/>
              <a:t>Edit .env for non-sensitive configuration: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5756A9F-19F4-792B-4D89-D344A83B187B}"/>
              </a:ext>
            </a:extLst>
          </p:cNvPr>
          <p:cNvSpPr txBox="1">
            <a:spLocks/>
          </p:cNvSpPr>
          <p:nvPr/>
        </p:nvSpPr>
        <p:spPr>
          <a:xfrm>
            <a:off x="991578" y="3550497"/>
            <a:ext cx="7688700" cy="4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Database settings</a:t>
            </a:r>
          </a:p>
          <a:p>
            <a:r>
              <a:rPr lang="en-US" dirty="0"/>
              <a:t>Search settings</a:t>
            </a:r>
          </a:p>
          <a:p>
            <a:r>
              <a:rPr lang="en-US" dirty="0"/>
              <a:t>LLM settings (No API Keys here!)</a:t>
            </a:r>
          </a:p>
        </p:txBody>
      </p:sp>
    </p:spTree>
    <p:extLst>
      <p:ext uri="{BB962C8B-B14F-4D97-AF65-F5344CB8AC3E}">
        <p14:creationId xmlns:p14="http://schemas.microsoft.com/office/powerpoint/2010/main" val="263713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0B4FC-E4A4-1637-CE32-3D535830D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A2E9-19FA-51A3-46C7-F1AEE104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Secrets (API Keys) for OpenAI &amp; Pinecone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D6F40-6C78-B622-9103-4D78A0B6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464058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dirty="0"/>
              <a:t>Create secrets/ folder: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AE11F-2B4F-78C8-604D-D63D4A4138BF}"/>
              </a:ext>
            </a:extLst>
          </p:cNvPr>
          <p:cNvSpPr txBox="1">
            <a:spLocks/>
          </p:cNvSpPr>
          <p:nvPr/>
        </p:nvSpPr>
        <p:spPr>
          <a:xfrm>
            <a:off x="1365504" y="2571750"/>
            <a:ext cx="6022848" cy="4640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secrets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838F417-DADF-49DB-EC1E-167EA370699A}"/>
              </a:ext>
            </a:extLst>
          </p:cNvPr>
          <p:cNvSpPr txBox="1">
            <a:spLocks/>
          </p:cNvSpPr>
          <p:nvPr/>
        </p:nvSpPr>
        <p:spPr>
          <a:xfrm>
            <a:off x="729450" y="3289651"/>
            <a:ext cx="7688700" cy="4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8950" indent="-342900">
              <a:buFont typeface="+mj-lt"/>
              <a:buAutoNum type="arabicPeriod" startAt="2"/>
            </a:pPr>
            <a:r>
              <a:rPr lang="en-US" dirty="0"/>
              <a:t>Add API Keys to secret files: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F52A294-CB44-0AB8-827C-D6B7790FE672}"/>
              </a:ext>
            </a:extLst>
          </p:cNvPr>
          <p:cNvSpPr txBox="1">
            <a:spLocks/>
          </p:cNvSpPr>
          <p:nvPr/>
        </p:nvSpPr>
        <p:spPr>
          <a:xfrm>
            <a:off x="1365504" y="3753709"/>
            <a:ext cx="6900672" cy="6476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echo "</a:t>
            </a:r>
            <a:r>
              <a:rPr lang="en-US" dirty="0" err="1">
                <a:latin typeface="Consolas" panose="020B0609020204030204" pitchFamily="49" charset="0"/>
              </a:rPr>
              <a:t>your_openai_api_key_here</a:t>
            </a:r>
            <a:r>
              <a:rPr lang="en-US" dirty="0">
                <a:latin typeface="Consolas" panose="020B0609020204030204" pitchFamily="49" charset="0"/>
              </a:rPr>
              <a:t>" &gt; secrets/openai_api_key.txt</a:t>
            </a:r>
          </a:p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echo "</a:t>
            </a:r>
            <a:r>
              <a:rPr lang="en-US" dirty="0" err="1">
                <a:latin typeface="Consolas" panose="020B0609020204030204" pitchFamily="49" charset="0"/>
              </a:rPr>
              <a:t>your_pinecone_api_key_here</a:t>
            </a:r>
            <a:r>
              <a:rPr lang="en-US" dirty="0">
                <a:latin typeface="Consolas" panose="020B0609020204030204" pitchFamily="49" charset="0"/>
              </a:rPr>
              <a:t>" &gt; secrets/pinecone_api_key.txt</a:t>
            </a:r>
          </a:p>
        </p:txBody>
      </p:sp>
    </p:spTree>
    <p:extLst>
      <p:ext uri="{BB962C8B-B14F-4D97-AF65-F5344CB8AC3E}">
        <p14:creationId xmlns:p14="http://schemas.microsoft.com/office/powerpoint/2010/main" val="2758274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19E3-328E-B213-E759-C89E6231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FEB5-22BE-B555-FB3C-E2D2F36C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Chatbot (Simple Command)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D076-0D99-8A40-1F73-1CB42FC1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464058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dirty="0"/>
              <a:t>Build &amp; Start the containers: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5FA3E0-C7D5-49DE-8C51-4FB9B5DF73A6}"/>
              </a:ext>
            </a:extLst>
          </p:cNvPr>
          <p:cNvSpPr txBox="1">
            <a:spLocks/>
          </p:cNvSpPr>
          <p:nvPr/>
        </p:nvSpPr>
        <p:spPr>
          <a:xfrm>
            <a:off x="1365504" y="2571750"/>
            <a:ext cx="6022848" cy="4640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docker-compose up --build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CD25A5B-ECE5-FE4C-E184-7521740E8DAA}"/>
              </a:ext>
            </a:extLst>
          </p:cNvPr>
          <p:cNvSpPr txBox="1">
            <a:spLocks/>
          </p:cNvSpPr>
          <p:nvPr/>
        </p:nvSpPr>
        <p:spPr>
          <a:xfrm>
            <a:off x="729450" y="3289651"/>
            <a:ext cx="7688700" cy="4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8950" indent="-342900">
              <a:buFont typeface="+mj-lt"/>
              <a:buAutoNum type="arabicPeriod" startAt="2"/>
            </a:pPr>
            <a:r>
              <a:rPr lang="en-US" dirty="0"/>
              <a:t>Access the chatbot at: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AB66291-C84E-E9FD-723A-7EB9DF6D07FC}"/>
              </a:ext>
            </a:extLst>
          </p:cNvPr>
          <p:cNvSpPr txBox="1">
            <a:spLocks/>
          </p:cNvSpPr>
          <p:nvPr/>
        </p:nvSpPr>
        <p:spPr>
          <a:xfrm>
            <a:off x="1365504" y="3753709"/>
            <a:ext cx="6900672" cy="6476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http://127.0.0.1:8501</a:t>
            </a:r>
          </a:p>
        </p:txBody>
      </p:sp>
    </p:spTree>
    <p:extLst>
      <p:ext uri="{BB962C8B-B14F-4D97-AF65-F5344CB8AC3E}">
        <p14:creationId xmlns:p14="http://schemas.microsoft.com/office/powerpoint/2010/main" val="29424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Problem &amp; Objective</a:t>
            </a:r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964260" y="2147650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/>
              <a:t>Need for accurate, scalable answers to company FAQs.</a:t>
            </a:r>
            <a:endParaRPr sz="1100" dirty="0"/>
          </a:p>
        </p:txBody>
      </p:sp>
      <p:sp>
        <p:nvSpPr>
          <p:cNvPr id="208" name="Google Shape;208;p22"/>
          <p:cNvSpPr/>
          <p:nvPr/>
        </p:nvSpPr>
        <p:spPr>
          <a:xfrm>
            <a:off x="4706114" y="2303238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1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5151417" y="2303236"/>
            <a:ext cx="3792558" cy="328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/>
              <a:t>Integrate with </a:t>
            </a:r>
            <a:r>
              <a:rPr lang="en-US" sz="1100" b="1" dirty="0"/>
              <a:t>online/offline LLMs</a:t>
            </a:r>
            <a:r>
              <a:rPr lang="en-US" sz="1100" dirty="0"/>
              <a:t> (e.g., OpenAI, </a:t>
            </a:r>
            <a:r>
              <a:rPr lang="en-US" sz="1100" dirty="0" err="1"/>
              <a:t>Ollama</a:t>
            </a:r>
            <a:r>
              <a:rPr lang="en-US" sz="1100" dirty="0"/>
              <a:t>).</a:t>
            </a:r>
            <a:endParaRPr sz="1100" dirty="0"/>
          </a:p>
        </p:txBody>
      </p:sp>
      <p:sp>
        <p:nvSpPr>
          <p:cNvPr id="4" name="Google Shape;177;p18">
            <a:extLst>
              <a:ext uri="{FF2B5EF4-FFF2-40B4-BE49-F238E27FC236}">
                <a16:creationId xmlns:a16="http://schemas.microsoft.com/office/drawing/2014/main" id="{E2A276F8-DEFF-9EFA-307B-CDAB71C93E14}"/>
              </a:ext>
            </a:extLst>
          </p:cNvPr>
          <p:cNvSpPr txBox="1">
            <a:spLocks/>
          </p:cNvSpPr>
          <p:nvPr/>
        </p:nvSpPr>
        <p:spPr>
          <a:xfrm>
            <a:off x="729561" y="1853850"/>
            <a:ext cx="3708327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400" b="1" dirty="0"/>
              <a:t>Problem Statement:</a:t>
            </a:r>
          </a:p>
        </p:txBody>
      </p:sp>
      <p:sp>
        <p:nvSpPr>
          <p:cNvPr id="5" name="Google Shape;177;p18">
            <a:extLst>
              <a:ext uri="{FF2B5EF4-FFF2-40B4-BE49-F238E27FC236}">
                <a16:creationId xmlns:a16="http://schemas.microsoft.com/office/drawing/2014/main" id="{AAABFAD6-125D-13D0-CC14-8D93C8C64F34}"/>
              </a:ext>
            </a:extLst>
          </p:cNvPr>
          <p:cNvSpPr txBox="1">
            <a:spLocks/>
          </p:cNvSpPr>
          <p:nvPr/>
        </p:nvSpPr>
        <p:spPr>
          <a:xfrm>
            <a:off x="4537821" y="1853850"/>
            <a:ext cx="3708327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400" b="1" dirty="0"/>
              <a:t>Main Objectives:</a:t>
            </a:r>
          </a:p>
        </p:txBody>
      </p:sp>
      <p:sp>
        <p:nvSpPr>
          <p:cNvPr id="8" name="Google Shape;208;p22">
            <a:extLst>
              <a:ext uri="{FF2B5EF4-FFF2-40B4-BE49-F238E27FC236}">
                <a16:creationId xmlns:a16="http://schemas.microsoft.com/office/drawing/2014/main" id="{3A5596F6-540A-8E9A-B1DF-F03E92044D09}"/>
              </a:ext>
            </a:extLst>
          </p:cNvPr>
          <p:cNvSpPr/>
          <p:nvPr/>
        </p:nvSpPr>
        <p:spPr>
          <a:xfrm>
            <a:off x="4706114" y="2752623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2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9" name="Google Shape;209;p22">
            <a:extLst>
              <a:ext uri="{FF2B5EF4-FFF2-40B4-BE49-F238E27FC236}">
                <a16:creationId xmlns:a16="http://schemas.microsoft.com/office/drawing/2014/main" id="{A1D6F383-2828-7B3C-4725-02C8930DED46}"/>
              </a:ext>
            </a:extLst>
          </p:cNvPr>
          <p:cNvSpPr txBox="1">
            <a:spLocks/>
          </p:cNvSpPr>
          <p:nvPr/>
        </p:nvSpPr>
        <p:spPr>
          <a:xfrm>
            <a:off x="5151417" y="2673550"/>
            <a:ext cx="3792558" cy="3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100" dirty="0"/>
              <a:t>Use </a:t>
            </a:r>
            <a:r>
              <a:rPr lang="en-US" sz="1100" b="1" dirty="0"/>
              <a:t>RAG tools</a:t>
            </a:r>
            <a:r>
              <a:rPr lang="en-US" sz="1100" dirty="0"/>
              <a:t> (e.g., Pinecone, FAISS) for context-aware retrieval.</a:t>
            </a:r>
          </a:p>
        </p:txBody>
      </p:sp>
      <p:sp>
        <p:nvSpPr>
          <p:cNvPr id="10" name="Google Shape;208;p22">
            <a:extLst>
              <a:ext uri="{FF2B5EF4-FFF2-40B4-BE49-F238E27FC236}">
                <a16:creationId xmlns:a16="http://schemas.microsoft.com/office/drawing/2014/main" id="{A2F7FA1B-74F2-7BF5-B24D-DA3F05BD64C6}"/>
              </a:ext>
            </a:extLst>
          </p:cNvPr>
          <p:cNvSpPr/>
          <p:nvPr/>
        </p:nvSpPr>
        <p:spPr>
          <a:xfrm>
            <a:off x="4706114" y="3199450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3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11" name="Google Shape;209;p22">
            <a:extLst>
              <a:ext uri="{FF2B5EF4-FFF2-40B4-BE49-F238E27FC236}">
                <a16:creationId xmlns:a16="http://schemas.microsoft.com/office/drawing/2014/main" id="{D339E09A-A74D-B353-44CB-3292B2885FCA}"/>
              </a:ext>
            </a:extLst>
          </p:cNvPr>
          <p:cNvSpPr txBox="1">
            <a:spLocks/>
          </p:cNvSpPr>
          <p:nvPr/>
        </p:nvSpPr>
        <p:spPr>
          <a:xfrm>
            <a:off x="5151417" y="3199448"/>
            <a:ext cx="3792558" cy="3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100" dirty="0"/>
              <a:t>Provide </a:t>
            </a:r>
            <a:r>
              <a:rPr lang="en-US" sz="1100" b="1" dirty="0"/>
              <a:t>quality scoring</a:t>
            </a:r>
            <a:r>
              <a:rPr lang="en-US" sz="1100" dirty="0"/>
              <a:t> for each chatbot response.</a:t>
            </a:r>
          </a:p>
        </p:txBody>
      </p:sp>
      <p:sp>
        <p:nvSpPr>
          <p:cNvPr id="3" name="Google Shape;208;p22">
            <a:extLst>
              <a:ext uri="{FF2B5EF4-FFF2-40B4-BE49-F238E27FC236}">
                <a16:creationId xmlns:a16="http://schemas.microsoft.com/office/drawing/2014/main" id="{9CEB115F-C685-46F1-BC68-A53FDA429795}"/>
              </a:ext>
            </a:extLst>
          </p:cNvPr>
          <p:cNvSpPr/>
          <p:nvPr/>
        </p:nvSpPr>
        <p:spPr>
          <a:xfrm>
            <a:off x="4706114" y="364627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4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6" name="Google Shape;209;p22">
            <a:extLst>
              <a:ext uri="{FF2B5EF4-FFF2-40B4-BE49-F238E27FC236}">
                <a16:creationId xmlns:a16="http://schemas.microsoft.com/office/drawing/2014/main" id="{8278A27D-9CAF-35E2-FBF7-FF41ECD22A0B}"/>
              </a:ext>
            </a:extLst>
          </p:cNvPr>
          <p:cNvSpPr txBox="1">
            <a:spLocks/>
          </p:cNvSpPr>
          <p:nvPr/>
        </p:nvSpPr>
        <p:spPr>
          <a:xfrm>
            <a:off x="5151417" y="3587262"/>
            <a:ext cx="3792558" cy="3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100" dirty="0"/>
              <a:t>Build with </a:t>
            </a:r>
            <a:r>
              <a:rPr lang="en-US" sz="1100" b="1" dirty="0"/>
              <a:t>Python</a:t>
            </a:r>
            <a:r>
              <a:rPr lang="en-US" sz="1100" dirty="0"/>
              <a:t> &amp; </a:t>
            </a:r>
            <a:r>
              <a:rPr lang="en-US" sz="1100" b="1" dirty="0" err="1"/>
              <a:t>Streamlit</a:t>
            </a:r>
            <a:r>
              <a:rPr lang="en-US" sz="1100" dirty="0"/>
              <a:t> for a user-friendly interface.</a:t>
            </a:r>
          </a:p>
        </p:txBody>
      </p:sp>
      <p:sp>
        <p:nvSpPr>
          <p:cNvPr id="7" name="Google Shape;208;p22">
            <a:extLst>
              <a:ext uri="{FF2B5EF4-FFF2-40B4-BE49-F238E27FC236}">
                <a16:creationId xmlns:a16="http://schemas.microsoft.com/office/drawing/2014/main" id="{CDE0D34E-DA94-2AA4-567C-98F60331B182}"/>
              </a:ext>
            </a:extLst>
          </p:cNvPr>
          <p:cNvSpPr/>
          <p:nvPr/>
        </p:nvSpPr>
        <p:spPr>
          <a:xfrm>
            <a:off x="4706114" y="4093100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5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12" name="Google Shape;209;p22">
            <a:extLst>
              <a:ext uri="{FF2B5EF4-FFF2-40B4-BE49-F238E27FC236}">
                <a16:creationId xmlns:a16="http://schemas.microsoft.com/office/drawing/2014/main" id="{5AACD4A5-1D03-4111-7D74-8A1EF8DFCD07}"/>
              </a:ext>
            </a:extLst>
          </p:cNvPr>
          <p:cNvSpPr txBox="1">
            <a:spLocks/>
          </p:cNvSpPr>
          <p:nvPr/>
        </p:nvSpPr>
        <p:spPr>
          <a:xfrm>
            <a:off x="5151417" y="3975075"/>
            <a:ext cx="3792558" cy="3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100" dirty="0"/>
              <a:t>Include </a:t>
            </a:r>
            <a:r>
              <a:rPr lang="en-US" sz="1100" b="1" dirty="0"/>
              <a:t>clear code documentation</a:t>
            </a:r>
            <a:r>
              <a:rPr lang="en-US" sz="1100" dirty="0"/>
              <a:t> and </a:t>
            </a:r>
            <a:r>
              <a:rPr lang="en-US" sz="1100" b="1" dirty="0"/>
              <a:t>step-by-step explanation</a:t>
            </a:r>
            <a:r>
              <a:rPr lang="en-US" sz="1100" dirty="0"/>
              <a:t>.</a:t>
            </a:r>
          </a:p>
        </p:txBody>
      </p:sp>
      <p:sp>
        <p:nvSpPr>
          <p:cNvPr id="13" name="Google Shape;208;p22">
            <a:extLst>
              <a:ext uri="{FF2B5EF4-FFF2-40B4-BE49-F238E27FC236}">
                <a16:creationId xmlns:a16="http://schemas.microsoft.com/office/drawing/2014/main" id="{C9F24DD0-C3F0-EEFD-196B-07BDA93535CC}"/>
              </a:ext>
            </a:extLst>
          </p:cNvPr>
          <p:cNvSpPr/>
          <p:nvPr/>
        </p:nvSpPr>
        <p:spPr>
          <a:xfrm>
            <a:off x="4706114" y="453992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6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14" name="Google Shape;209;p22">
            <a:extLst>
              <a:ext uri="{FF2B5EF4-FFF2-40B4-BE49-F238E27FC236}">
                <a16:creationId xmlns:a16="http://schemas.microsoft.com/office/drawing/2014/main" id="{3EA271B2-F441-92E8-0368-CB90B8F930BA}"/>
              </a:ext>
            </a:extLst>
          </p:cNvPr>
          <p:cNvSpPr txBox="1">
            <a:spLocks/>
          </p:cNvSpPr>
          <p:nvPr/>
        </p:nvSpPr>
        <p:spPr>
          <a:xfrm>
            <a:off x="5151417" y="4421900"/>
            <a:ext cx="3792558" cy="3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100" dirty="0"/>
              <a:t>Deploy the chatbot using containerization tools such as docker.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3EAF-1329-0B9F-2803-1F715964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8CF5B-BAE6-D5F3-0A83-1034E686D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Chatbot</a:t>
            </a:r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8ED82D0-620E-7D22-5646-AF79978BC1E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649500"/>
            <a:ext cx="3374400" cy="302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Build a chatbot that answers FAQs accurately using online or offline LLMs (e.g., OpenAI, </a:t>
            </a:r>
            <a:r>
              <a:rPr lang="en-US" dirty="0" err="1"/>
              <a:t>Ollama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Integrate RAG (Retrieval-Augmented Generation) tools like Pinecone or FAISS.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 response quality scoring to assess accuracy, relevance, and completeness.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 the solution in Python with </a:t>
            </a:r>
            <a:r>
              <a:rPr lang="en-US" dirty="0" err="1"/>
              <a:t>Streamlit</a:t>
            </a:r>
            <a:r>
              <a:rPr lang="en-US" dirty="0"/>
              <a:t> as the interactive web UI.</a:t>
            </a:r>
          </a:p>
          <a:p>
            <a:pPr>
              <a:lnSpc>
                <a:spcPct val="150000"/>
              </a:lnSpc>
            </a:pPr>
            <a:r>
              <a:rPr lang="en-US" dirty="0"/>
              <a:t>Ensure clear, documented code and explain the system flow (step-by-step).</a:t>
            </a:r>
          </a:p>
        </p:txBody>
      </p:sp>
    </p:spTree>
    <p:extLst>
      <p:ext uri="{BB962C8B-B14F-4D97-AF65-F5344CB8AC3E}">
        <p14:creationId xmlns:p14="http://schemas.microsoft.com/office/powerpoint/2010/main" val="281895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D9B4B-4216-1954-0ECC-B2945108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FF4F-075D-3824-CD8C-DADBF9D4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4660"/>
            <a:ext cx="7688700" cy="5352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6587C1-A5D6-20B7-7FDD-C5F4BEFADE9C}"/>
              </a:ext>
            </a:extLst>
          </p:cNvPr>
          <p:cNvGrpSpPr/>
          <p:nvPr/>
        </p:nvGrpSpPr>
        <p:grpSpPr>
          <a:xfrm>
            <a:off x="1176670" y="1664216"/>
            <a:ext cx="6790659" cy="2844624"/>
            <a:chOff x="1176670" y="2494138"/>
            <a:chExt cx="6790659" cy="28446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B29802-BD1E-334C-5868-6235EA2662E8}"/>
                </a:ext>
              </a:extLst>
            </p:cNvPr>
            <p:cNvGrpSpPr/>
            <p:nvPr/>
          </p:nvGrpSpPr>
          <p:grpSpPr>
            <a:xfrm>
              <a:off x="1270492" y="3838575"/>
              <a:ext cx="914400" cy="114300"/>
              <a:chOff x="571500" y="2800350"/>
              <a:chExt cx="914400" cy="114300"/>
            </a:xfrm>
          </p:grpSpPr>
          <p:sp>
            <p:nvSpPr>
              <p:cNvPr id="80" name="Rounded Rectangle 1">
                <a:extLst>
                  <a:ext uri="{FF2B5EF4-FFF2-40B4-BE49-F238E27FC236}">
                    <a16:creationId xmlns:a16="http://schemas.microsoft.com/office/drawing/2014/main" id="{6D0C7DC7-71E2-6EC5-3C5E-4DBBF9FF6E3F}"/>
                  </a:ext>
                </a:extLst>
              </p:cNvPr>
              <p:cNvSpPr/>
              <p:nvPr/>
            </p:nvSpPr>
            <p:spPr>
              <a:xfrm>
                <a:off x="5715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436EB5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1" name="Rounded Rectangle 2">
                <a:extLst>
                  <a:ext uri="{FF2B5EF4-FFF2-40B4-BE49-F238E27FC236}">
                    <a16:creationId xmlns:a16="http://schemas.microsoft.com/office/drawing/2014/main" id="{119756E5-A0D1-BB67-AE16-3B3A5F9DE7C7}"/>
                  </a:ext>
                </a:extLst>
              </p:cNvPr>
              <p:cNvSpPr/>
              <p:nvPr/>
            </p:nvSpPr>
            <p:spPr>
              <a:xfrm>
                <a:off x="5715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0B6C39-467B-B80B-4D34-6F5A8ED2286A}"/>
                </a:ext>
              </a:extLst>
            </p:cNvPr>
            <p:cNvGrpSpPr/>
            <p:nvPr/>
          </p:nvGrpSpPr>
          <p:grpSpPr>
            <a:xfrm>
              <a:off x="2184892" y="3838575"/>
              <a:ext cx="914400" cy="114300"/>
              <a:chOff x="1485900" y="2800350"/>
              <a:chExt cx="914400" cy="114300"/>
            </a:xfrm>
          </p:grpSpPr>
          <p:sp>
            <p:nvSpPr>
              <p:cNvPr id="78" name="Rounded Rectangle 4">
                <a:extLst>
                  <a:ext uri="{FF2B5EF4-FFF2-40B4-BE49-F238E27FC236}">
                    <a16:creationId xmlns:a16="http://schemas.microsoft.com/office/drawing/2014/main" id="{03BC4C81-9625-57CA-74A6-93C37EEE82F2}"/>
                  </a:ext>
                </a:extLst>
              </p:cNvPr>
              <p:cNvSpPr/>
              <p:nvPr/>
            </p:nvSpPr>
            <p:spPr>
              <a:xfrm>
                <a:off x="14859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5081D0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9" name="Rounded Rectangle 5">
                <a:extLst>
                  <a:ext uri="{FF2B5EF4-FFF2-40B4-BE49-F238E27FC236}">
                    <a16:creationId xmlns:a16="http://schemas.microsoft.com/office/drawing/2014/main" id="{FEBC85C5-18D1-894D-5D8A-DFE3F36B5FCD}"/>
                  </a:ext>
                </a:extLst>
              </p:cNvPr>
              <p:cNvSpPr/>
              <p:nvPr/>
            </p:nvSpPr>
            <p:spPr>
              <a:xfrm>
                <a:off x="14859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B46FBB2-0D93-9E05-ED90-F93253F47E49}"/>
                </a:ext>
              </a:extLst>
            </p:cNvPr>
            <p:cNvGrpSpPr/>
            <p:nvPr/>
          </p:nvGrpSpPr>
          <p:grpSpPr>
            <a:xfrm>
              <a:off x="3099292" y="3838575"/>
              <a:ext cx="914400" cy="114300"/>
              <a:chOff x="2400300" y="2800350"/>
              <a:chExt cx="914400" cy="114300"/>
            </a:xfrm>
          </p:grpSpPr>
          <p:sp>
            <p:nvSpPr>
              <p:cNvPr id="76" name="Rounded Rectangle 7">
                <a:extLst>
                  <a:ext uri="{FF2B5EF4-FFF2-40B4-BE49-F238E27FC236}">
                    <a16:creationId xmlns:a16="http://schemas.microsoft.com/office/drawing/2014/main" id="{B778DEE8-1134-E92D-4D8B-1E72A0F3BD7C}"/>
                  </a:ext>
                </a:extLst>
              </p:cNvPr>
              <p:cNvSpPr/>
              <p:nvPr/>
            </p:nvSpPr>
            <p:spPr>
              <a:xfrm>
                <a:off x="24003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4E86D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7" name="Rounded Rectangle 8">
                <a:extLst>
                  <a:ext uri="{FF2B5EF4-FFF2-40B4-BE49-F238E27FC236}">
                    <a16:creationId xmlns:a16="http://schemas.microsoft.com/office/drawing/2014/main" id="{7D387F73-3116-6F85-0AAE-A236CE4B7A69}"/>
                  </a:ext>
                </a:extLst>
              </p:cNvPr>
              <p:cNvSpPr/>
              <p:nvPr/>
            </p:nvSpPr>
            <p:spPr>
              <a:xfrm>
                <a:off x="24003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11F8F42-F921-2240-C4BD-FB6616E49494}"/>
                </a:ext>
              </a:extLst>
            </p:cNvPr>
            <p:cNvGrpSpPr/>
            <p:nvPr/>
          </p:nvGrpSpPr>
          <p:grpSpPr>
            <a:xfrm>
              <a:off x="4013692" y="3838575"/>
              <a:ext cx="914400" cy="114300"/>
              <a:chOff x="3314700" y="2800350"/>
              <a:chExt cx="914400" cy="114300"/>
            </a:xfrm>
          </p:grpSpPr>
          <p:sp>
            <p:nvSpPr>
              <p:cNvPr id="74" name="Rounded Rectangle 10">
                <a:extLst>
                  <a:ext uri="{FF2B5EF4-FFF2-40B4-BE49-F238E27FC236}">
                    <a16:creationId xmlns:a16="http://schemas.microsoft.com/office/drawing/2014/main" id="{F6F95D04-DD1E-9CF0-78C3-AC21B64DEB87}"/>
                  </a:ext>
                </a:extLst>
              </p:cNvPr>
              <p:cNvSpPr/>
              <p:nvPr/>
            </p:nvSpPr>
            <p:spPr>
              <a:xfrm>
                <a:off x="33147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4E8BEE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5" name="Rounded Rectangle 11">
                <a:extLst>
                  <a:ext uri="{FF2B5EF4-FFF2-40B4-BE49-F238E27FC236}">
                    <a16:creationId xmlns:a16="http://schemas.microsoft.com/office/drawing/2014/main" id="{C606927F-96E0-F26D-234A-22FBA4E97C49}"/>
                  </a:ext>
                </a:extLst>
              </p:cNvPr>
              <p:cNvSpPr/>
              <p:nvPr/>
            </p:nvSpPr>
            <p:spPr>
              <a:xfrm>
                <a:off x="33147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AF18FDE-9ABD-36ED-8917-694CC50020F1}"/>
                </a:ext>
              </a:extLst>
            </p:cNvPr>
            <p:cNvGrpSpPr/>
            <p:nvPr/>
          </p:nvGrpSpPr>
          <p:grpSpPr>
            <a:xfrm>
              <a:off x="4928092" y="3838575"/>
              <a:ext cx="914400" cy="114300"/>
              <a:chOff x="4229100" y="2800350"/>
              <a:chExt cx="914400" cy="114300"/>
            </a:xfrm>
          </p:grpSpPr>
          <p:sp>
            <p:nvSpPr>
              <p:cNvPr id="72" name="Rounded Rectangle 13">
                <a:extLst>
                  <a:ext uri="{FF2B5EF4-FFF2-40B4-BE49-F238E27FC236}">
                    <a16:creationId xmlns:a16="http://schemas.microsoft.com/office/drawing/2014/main" id="{9FE99484-932C-C6E3-D14C-CEC2E0D44C9C}"/>
                  </a:ext>
                </a:extLst>
              </p:cNvPr>
              <p:cNvSpPr/>
              <p:nvPr/>
            </p:nvSpPr>
            <p:spPr>
              <a:xfrm>
                <a:off x="42291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4F91FC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3" name="Rounded Rectangle 14">
                <a:extLst>
                  <a:ext uri="{FF2B5EF4-FFF2-40B4-BE49-F238E27FC236}">
                    <a16:creationId xmlns:a16="http://schemas.microsoft.com/office/drawing/2014/main" id="{61D5961B-5D3F-C65A-30B9-A03E22B1F1AD}"/>
                  </a:ext>
                </a:extLst>
              </p:cNvPr>
              <p:cNvSpPr/>
              <p:nvPr/>
            </p:nvSpPr>
            <p:spPr>
              <a:xfrm>
                <a:off x="42291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8DC3E33-013A-6B13-AABB-7483225B306C}"/>
                </a:ext>
              </a:extLst>
            </p:cNvPr>
            <p:cNvGrpSpPr/>
            <p:nvPr/>
          </p:nvGrpSpPr>
          <p:grpSpPr>
            <a:xfrm>
              <a:off x="5842492" y="3838575"/>
              <a:ext cx="914400" cy="114300"/>
              <a:chOff x="5143500" y="2800350"/>
              <a:chExt cx="914400" cy="114300"/>
            </a:xfrm>
          </p:grpSpPr>
          <p:sp>
            <p:nvSpPr>
              <p:cNvPr id="70" name="Rounded Rectangle 16">
                <a:extLst>
                  <a:ext uri="{FF2B5EF4-FFF2-40B4-BE49-F238E27FC236}">
                    <a16:creationId xmlns:a16="http://schemas.microsoft.com/office/drawing/2014/main" id="{F7DE04E8-ACE2-969A-3140-CB74C64A9E85}"/>
                  </a:ext>
                </a:extLst>
              </p:cNvPr>
              <p:cNvSpPr/>
              <p:nvPr/>
            </p:nvSpPr>
            <p:spPr>
              <a:xfrm>
                <a:off x="51435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6DA5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1" name="Rounded Rectangle 17">
                <a:extLst>
                  <a:ext uri="{FF2B5EF4-FFF2-40B4-BE49-F238E27FC236}">
                    <a16:creationId xmlns:a16="http://schemas.microsoft.com/office/drawing/2014/main" id="{F5ADF58B-FA3B-5005-CD0D-84B251E58B36}"/>
                  </a:ext>
                </a:extLst>
              </p:cNvPr>
              <p:cNvSpPr/>
              <p:nvPr/>
            </p:nvSpPr>
            <p:spPr>
              <a:xfrm>
                <a:off x="51435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A72FECF-219D-A235-CD6E-94A78B5B23B3}"/>
                </a:ext>
              </a:extLst>
            </p:cNvPr>
            <p:cNvGrpSpPr/>
            <p:nvPr/>
          </p:nvGrpSpPr>
          <p:grpSpPr>
            <a:xfrm>
              <a:off x="6756892" y="3776662"/>
              <a:ext cx="914400" cy="238125"/>
              <a:chOff x="6057900" y="2738437"/>
              <a:chExt cx="914400" cy="238125"/>
            </a:xfrm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ABE42363-45C5-6C74-ACDD-293E8330A56D}"/>
                  </a:ext>
                </a:extLst>
              </p:cNvPr>
              <p:cNvSpPr/>
              <p:nvPr/>
            </p:nvSpPr>
            <p:spPr>
              <a:xfrm>
                <a:off x="6057900" y="2738437"/>
                <a:ext cx="914400" cy="238125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238125">
                    <a:moveTo>
                      <a:pt x="0" y="61912"/>
                    </a:moveTo>
                    <a:lnTo>
                      <a:pt x="740228" y="61912"/>
                    </a:lnTo>
                    <a:lnTo>
                      <a:pt x="740228" y="0"/>
                    </a:lnTo>
                    <a:lnTo>
                      <a:pt x="914400" y="119062"/>
                    </a:lnTo>
                    <a:lnTo>
                      <a:pt x="740228" y="238125"/>
                    </a:lnTo>
                    <a:lnTo>
                      <a:pt x="740228" y="176212"/>
                    </a:lnTo>
                    <a:lnTo>
                      <a:pt x="0" y="176212"/>
                    </a:lnTo>
                    <a:close/>
                  </a:path>
                </a:pathLst>
              </a:custGeom>
              <a:solidFill>
                <a:srgbClr val="95BD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A195BF64-81A4-B1A6-7C9A-9073E2EEE020}"/>
                  </a:ext>
                </a:extLst>
              </p:cNvPr>
              <p:cNvSpPr/>
              <p:nvPr/>
            </p:nvSpPr>
            <p:spPr>
              <a:xfrm>
                <a:off x="6057900" y="2738437"/>
                <a:ext cx="914400" cy="238125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238125">
                    <a:moveTo>
                      <a:pt x="0" y="61912"/>
                    </a:moveTo>
                    <a:lnTo>
                      <a:pt x="740228" y="61912"/>
                    </a:lnTo>
                    <a:lnTo>
                      <a:pt x="740228" y="0"/>
                    </a:lnTo>
                    <a:lnTo>
                      <a:pt x="914400" y="119062"/>
                    </a:lnTo>
                    <a:lnTo>
                      <a:pt x="740228" y="238125"/>
                    </a:lnTo>
                    <a:lnTo>
                      <a:pt x="740228" y="176212"/>
                    </a:lnTo>
                    <a:lnTo>
                      <a:pt x="0" y="176212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4AB807-FF5F-9A94-BF4F-7F236E43284A}"/>
                </a:ext>
              </a:extLst>
            </p:cNvPr>
            <p:cNvSpPr txBox="1"/>
            <p:nvPr/>
          </p:nvSpPr>
          <p:spPr>
            <a:xfrm>
              <a:off x="2965084" y="2494138"/>
              <a:ext cx="1285875" cy="840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 dirty="0">
                  <a:solidFill>
                    <a:srgbClr val="484848"/>
                  </a:solidFill>
                  <a:latin typeface="Roboto"/>
                </a:rPr>
                <a:t>Embedding &amp;
Document
Retrieval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F411B3-6BE7-D73F-C727-39B156802BB3}"/>
                </a:ext>
              </a:extLst>
            </p:cNvPr>
            <p:cNvSpPr txBox="1"/>
            <p:nvPr/>
          </p:nvSpPr>
          <p:spPr>
            <a:xfrm>
              <a:off x="4735591" y="2849250"/>
              <a:ext cx="1428750" cy="5600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 dirty="0">
                  <a:solidFill>
                    <a:srgbClr val="484848"/>
                  </a:solidFill>
                  <a:latin typeface="Roboto"/>
                </a:rPr>
                <a:t>LLM Response
Generation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CB45F7-D1DB-0FC0-2664-9E365064A5DF}"/>
                </a:ext>
              </a:extLst>
            </p:cNvPr>
            <p:cNvSpPr txBox="1"/>
            <p:nvPr/>
          </p:nvSpPr>
          <p:spPr>
            <a:xfrm>
              <a:off x="6567154" y="2801302"/>
              <a:ext cx="1400175" cy="5600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 dirty="0">
                  <a:solidFill>
                    <a:srgbClr val="484848"/>
                  </a:solidFill>
                  <a:latin typeface="Roboto"/>
                </a:rPr>
                <a:t>Output Display
&amp; Analytics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3F664F-901A-E7DF-005A-7D8D43211996}"/>
                </a:ext>
              </a:extLst>
            </p:cNvPr>
            <p:cNvSpPr txBox="1"/>
            <p:nvPr/>
          </p:nvSpPr>
          <p:spPr>
            <a:xfrm>
              <a:off x="1285541" y="3094543"/>
              <a:ext cx="957262" cy="2800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 dirty="0">
                  <a:solidFill>
                    <a:srgbClr val="484848"/>
                  </a:solidFill>
                  <a:latin typeface="Roboto"/>
                </a:rPr>
                <a:t>User Input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58A1A9-2653-D0D0-29D8-21564CEC236E}"/>
                </a:ext>
              </a:extLst>
            </p:cNvPr>
            <p:cNvSpPr txBox="1"/>
            <p:nvPr/>
          </p:nvSpPr>
          <p:spPr>
            <a:xfrm>
              <a:off x="1176670" y="3310994"/>
              <a:ext cx="12287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>
                  <a:solidFill>
                    <a:srgbClr val="484848"/>
                  </a:solidFill>
                  <a:latin typeface="Roboto"/>
                </a:rPr>
                <a:t>User initiates the
process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3DBFAB-341F-3C3E-DDB0-E8F4CAA6B487}"/>
                </a:ext>
              </a:extLst>
            </p:cNvPr>
            <p:cNvSpPr txBox="1"/>
            <p:nvPr/>
          </p:nvSpPr>
          <p:spPr>
            <a:xfrm>
              <a:off x="6614683" y="3261870"/>
              <a:ext cx="13287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>
                  <a:solidFill>
                    <a:srgbClr val="484848"/>
                  </a:solidFill>
                  <a:latin typeface="Roboto"/>
                </a:rPr>
                <a:t>Results are shown
and analyzed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BB5FA4-12D2-D878-B0BC-72180835E114}"/>
                </a:ext>
              </a:extLst>
            </p:cNvPr>
            <p:cNvSpPr txBox="1"/>
            <p:nvPr/>
          </p:nvSpPr>
          <p:spPr>
            <a:xfrm>
              <a:off x="4826650" y="3299884"/>
              <a:ext cx="13287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>
                  <a:solidFill>
                    <a:srgbClr val="484848"/>
                  </a:solidFill>
                  <a:latin typeface="Roboto"/>
                </a:rPr>
                <a:t>Language model
crafts a response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7B356D-EE85-DDF5-3378-8162C2E66734}"/>
                </a:ext>
              </a:extLst>
            </p:cNvPr>
            <p:cNvSpPr txBox="1"/>
            <p:nvPr/>
          </p:nvSpPr>
          <p:spPr>
            <a:xfrm>
              <a:off x="3056048" y="3172691"/>
              <a:ext cx="1143000" cy="6000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 dirty="0">
                  <a:solidFill>
                    <a:srgbClr val="484848"/>
                  </a:solidFill>
                  <a:latin typeface="Roboto"/>
                </a:rPr>
                <a:t>Documents are
processed and
stored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9A8167-A5BB-C3DD-1907-C872E1FC4D23}"/>
                </a:ext>
              </a:extLst>
            </p:cNvPr>
            <p:cNvSpPr txBox="1"/>
            <p:nvPr/>
          </p:nvSpPr>
          <p:spPr>
            <a:xfrm>
              <a:off x="3843099" y="4938712"/>
              <a:ext cx="1500187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>
                  <a:solidFill>
                    <a:srgbClr val="484848"/>
                  </a:solidFill>
                  <a:latin typeface="Roboto"/>
                </a:rPr>
                <a:t>System retrieves
relevant documents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322983-E313-A45A-8C6F-A1E2D33D7F9A}"/>
                </a:ext>
              </a:extLst>
            </p:cNvPr>
            <p:cNvSpPr txBox="1"/>
            <p:nvPr/>
          </p:nvSpPr>
          <p:spPr>
            <a:xfrm>
              <a:off x="2178605" y="4143375"/>
              <a:ext cx="971550" cy="5600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>
                  <a:solidFill>
                    <a:srgbClr val="484848"/>
                  </a:solidFill>
                  <a:latin typeface="Roboto"/>
                </a:rPr>
                <a:t>Security &amp;
Validation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0AAF93-9049-88AD-AC64-E404C880B3E8}"/>
                </a:ext>
              </a:extLst>
            </p:cNvPr>
            <p:cNvSpPr txBox="1"/>
            <p:nvPr/>
          </p:nvSpPr>
          <p:spPr>
            <a:xfrm>
              <a:off x="4008929" y="4143375"/>
              <a:ext cx="1000125" cy="840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>
                  <a:solidFill>
                    <a:srgbClr val="484848"/>
                  </a:solidFill>
                  <a:latin typeface="Roboto"/>
                </a:rPr>
                <a:t>Relevant
Document
Fetching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DBB72A-48C1-1983-360F-DBA287636E18}"/>
                </a:ext>
              </a:extLst>
            </p:cNvPr>
            <p:cNvSpPr txBox="1"/>
            <p:nvPr/>
          </p:nvSpPr>
          <p:spPr>
            <a:xfrm>
              <a:off x="5853445" y="4143375"/>
              <a:ext cx="942975" cy="5600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>
                  <a:solidFill>
                    <a:srgbClr val="484848"/>
                  </a:solidFill>
                  <a:latin typeface="Roboto"/>
                </a:rPr>
                <a:t>Response
Scoring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4068F1-2321-B0C5-E28F-9D07B6A63288}"/>
                </a:ext>
              </a:extLst>
            </p:cNvPr>
            <p:cNvSpPr txBox="1"/>
            <p:nvPr/>
          </p:nvSpPr>
          <p:spPr>
            <a:xfrm>
              <a:off x="1989343" y="4710112"/>
              <a:ext cx="14430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>
                  <a:solidFill>
                    <a:srgbClr val="484848"/>
                  </a:solidFill>
                  <a:latin typeface="Roboto"/>
                </a:rPr>
                <a:t>System verifies user
credentials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F43657B-114B-98FB-622A-2847CADCDDF8}"/>
                </a:ext>
              </a:extLst>
            </p:cNvPr>
            <p:cNvSpPr txBox="1"/>
            <p:nvPr/>
          </p:nvSpPr>
          <p:spPr>
            <a:xfrm>
              <a:off x="5667613" y="4710112"/>
              <a:ext cx="1428750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 dirty="0">
                  <a:solidFill>
                    <a:srgbClr val="484848"/>
                  </a:solidFill>
                  <a:latin typeface="Roboto"/>
                </a:rPr>
                <a:t>Response quality is
evaluated</a:t>
              </a:r>
            </a:p>
          </p:txBody>
        </p:sp>
      </p:grpSp>
      <p:sp>
        <p:nvSpPr>
          <p:cNvPr id="82" name="Google Shape;208;p22">
            <a:extLst>
              <a:ext uri="{FF2B5EF4-FFF2-40B4-BE49-F238E27FC236}">
                <a16:creationId xmlns:a16="http://schemas.microsoft.com/office/drawing/2014/main" id="{99A25028-0305-CEB7-4FC3-B36DAE86D7B6}"/>
              </a:ext>
            </a:extLst>
          </p:cNvPr>
          <p:cNvSpPr/>
          <p:nvPr/>
        </p:nvSpPr>
        <p:spPr>
          <a:xfrm>
            <a:off x="1569674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05578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1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Google Shape;208;p22">
            <a:extLst>
              <a:ext uri="{FF2B5EF4-FFF2-40B4-BE49-F238E27FC236}">
                <a16:creationId xmlns:a16="http://schemas.microsoft.com/office/drawing/2014/main" id="{5850DD0F-4AAF-F0A1-78B2-7DBE4B9A26D2}"/>
              </a:ext>
            </a:extLst>
          </p:cNvPr>
          <p:cNvSpPr/>
          <p:nvPr/>
        </p:nvSpPr>
        <p:spPr>
          <a:xfrm>
            <a:off x="2501979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36AA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2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Google Shape;208;p22">
            <a:extLst>
              <a:ext uri="{FF2B5EF4-FFF2-40B4-BE49-F238E27FC236}">
                <a16:creationId xmlns:a16="http://schemas.microsoft.com/office/drawing/2014/main" id="{C55651A3-7952-DFAE-96F5-F4FB2804AF9D}"/>
              </a:ext>
            </a:extLst>
          </p:cNvPr>
          <p:cNvSpPr/>
          <p:nvPr/>
        </p:nvSpPr>
        <p:spPr>
          <a:xfrm>
            <a:off x="3397059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5081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3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Google Shape;208;p22">
            <a:extLst>
              <a:ext uri="{FF2B5EF4-FFF2-40B4-BE49-F238E27FC236}">
                <a16:creationId xmlns:a16="http://schemas.microsoft.com/office/drawing/2014/main" id="{90CE3E19-7167-5BA1-A0DC-A59E7AB1CE46}"/>
              </a:ext>
            </a:extLst>
          </p:cNvPr>
          <p:cNvSpPr/>
          <p:nvPr/>
        </p:nvSpPr>
        <p:spPr>
          <a:xfrm>
            <a:off x="4361071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E87E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4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Google Shape;208;p22">
            <a:extLst>
              <a:ext uri="{FF2B5EF4-FFF2-40B4-BE49-F238E27FC236}">
                <a16:creationId xmlns:a16="http://schemas.microsoft.com/office/drawing/2014/main" id="{7F4376E2-E2D9-8F4D-5839-4E36734C5CF6}"/>
              </a:ext>
            </a:extLst>
          </p:cNvPr>
          <p:cNvSpPr/>
          <p:nvPr/>
        </p:nvSpPr>
        <p:spPr>
          <a:xfrm>
            <a:off x="5268230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E8EF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5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Google Shape;208;p22">
            <a:extLst>
              <a:ext uri="{FF2B5EF4-FFF2-40B4-BE49-F238E27FC236}">
                <a16:creationId xmlns:a16="http://schemas.microsoft.com/office/drawing/2014/main" id="{6FFC7262-6F40-64DC-5738-2E4FF8802220}"/>
              </a:ext>
            </a:extLst>
          </p:cNvPr>
          <p:cNvSpPr/>
          <p:nvPr/>
        </p:nvSpPr>
        <p:spPr>
          <a:xfrm>
            <a:off x="6148823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39E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6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Google Shape;208;p22">
            <a:extLst>
              <a:ext uri="{FF2B5EF4-FFF2-40B4-BE49-F238E27FC236}">
                <a16:creationId xmlns:a16="http://schemas.microsoft.com/office/drawing/2014/main" id="{C07402B5-89A8-B387-1D75-0E4C94A47351}"/>
              </a:ext>
            </a:extLst>
          </p:cNvPr>
          <p:cNvSpPr/>
          <p:nvPr/>
        </p:nvSpPr>
        <p:spPr>
          <a:xfrm>
            <a:off x="7038664" y="291186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95BD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7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2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64CEC-3787-0433-5612-8C545B0A7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3EDE-EC2F-E517-D02C-D49AEF0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4660"/>
            <a:ext cx="7688700" cy="5352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B2531-DDA5-E6A7-6A4D-C983EBD4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64500"/>
            <a:ext cx="7688700" cy="2261100"/>
          </a:xfrm>
        </p:spPr>
        <p:txBody>
          <a:bodyPr/>
          <a:lstStyle/>
          <a:p>
            <a:pPr marL="48895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Raleway" pitchFamily="2" charset="0"/>
              </a:rPr>
              <a:t>User Input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 err="1">
                <a:latin typeface="Raleway" pitchFamily="2" charset="0"/>
              </a:rPr>
              <a:t>Streamlit</a:t>
            </a:r>
            <a:r>
              <a:rPr lang="en-US" sz="1200" b="1" dirty="0">
                <a:latin typeface="Raleway" pitchFamily="2" charset="0"/>
              </a:rPr>
              <a:t> captures the user’s question via a chat input field.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The input is passed to the chat() method of the main chatbot class.</a:t>
            </a:r>
          </a:p>
          <a:p>
            <a:pPr marL="603250" lvl="1" indent="0">
              <a:lnSpc>
                <a:spcPct val="100000"/>
              </a:lnSpc>
              <a:buNone/>
            </a:pPr>
            <a:endParaRPr lang="en-US" sz="1200" b="1" dirty="0">
              <a:latin typeface="Raleway" pitchFamily="2" charset="0"/>
            </a:endParaRPr>
          </a:p>
          <a:p>
            <a:pPr marL="48895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Raleway" pitchFamily="2" charset="0"/>
              </a:rPr>
              <a:t>Security &amp; Validation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Input length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Rate limiting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Prompt injection patterns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Blocked or malicious content</a:t>
            </a:r>
          </a:p>
        </p:txBody>
      </p:sp>
    </p:spTree>
    <p:extLst>
      <p:ext uri="{BB962C8B-B14F-4D97-AF65-F5344CB8AC3E}">
        <p14:creationId xmlns:p14="http://schemas.microsoft.com/office/powerpoint/2010/main" val="148128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A410F-8884-493C-0680-AD4FED6BC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3E9C-E64D-87B7-58A5-01C806A0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4660"/>
            <a:ext cx="7688700" cy="5352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D2A0D-AD04-45F3-259F-054EAEC9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64500"/>
            <a:ext cx="7688700" cy="2261100"/>
          </a:xfrm>
        </p:spPr>
        <p:txBody>
          <a:bodyPr/>
          <a:lstStyle/>
          <a:p>
            <a:pPr marL="48895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sz="1400" b="1" dirty="0">
                <a:latin typeface="Raleway" pitchFamily="2" charset="0"/>
              </a:rPr>
              <a:t>Embedding &amp; Document Retrieval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The query is converted into an embedding vector (embeddings.py).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Search is performed via: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Semantic Search using </a:t>
            </a:r>
            <a:r>
              <a:rPr lang="en-US" sz="1200" b="1" dirty="0" err="1">
                <a:latin typeface="Raleway" pitchFamily="2" charset="0"/>
              </a:rPr>
              <a:t>qdrant</a:t>
            </a:r>
            <a:r>
              <a:rPr lang="en-US" sz="1200" b="1" dirty="0">
                <a:latin typeface="Raleway" pitchFamily="2" charset="0"/>
              </a:rPr>
              <a:t> or pinecone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Keyword Search using TF-IDF in hybrid_search.py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Hybrid Search, combining both with weighted scoring</a:t>
            </a:r>
          </a:p>
          <a:p>
            <a:pPr marL="1060450" lvl="2" indent="0">
              <a:lnSpc>
                <a:spcPct val="100000"/>
              </a:lnSpc>
              <a:buNone/>
            </a:pPr>
            <a:endParaRPr lang="en-US" sz="1200" b="1" dirty="0">
              <a:latin typeface="Raleway" pitchFamily="2" charset="0"/>
            </a:endParaRPr>
          </a:p>
          <a:p>
            <a:pPr marL="48895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sz="1400" b="1" dirty="0">
                <a:latin typeface="Raleway" pitchFamily="2" charset="0"/>
              </a:rPr>
              <a:t>Relevant Document Fetching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Top-N relevant FAQ entries are retrieved as context for the LLM.</a:t>
            </a:r>
          </a:p>
        </p:txBody>
      </p:sp>
    </p:spTree>
    <p:extLst>
      <p:ext uri="{BB962C8B-B14F-4D97-AF65-F5344CB8AC3E}">
        <p14:creationId xmlns:p14="http://schemas.microsoft.com/office/powerpoint/2010/main" val="105805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E4080-E22A-463F-849C-7CA62B04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EB5B-7E75-0EC7-BCC6-BFB62F44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4660"/>
            <a:ext cx="7688700" cy="5352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7F168-96D2-E87E-8BAA-9983C769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64500"/>
            <a:ext cx="7688700" cy="2261100"/>
          </a:xfrm>
        </p:spPr>
        <p:txBody>
          <a:bodyPr/>
          <a:lstStyle/>
          <a:p>
            <a:pPr marL="488950" indent="-342900">
              <a:lnSpc>
                <a:spcPct val="100000"/>
              </a:lnSpc>
              <a:buFont typeface="+mj-lt"/>
              <a:buAutoNum type="arabicPeriod" startAt="5"/>
            </a:pPr>
            <a:r>
              <a:rPr lang="en-US" sz="1400" b="1" dirty="0">
                <a:latin typeface="Raleway" pitchFamily="2" charset="0"/>
              </a:rPr>
              <a:t>LLM Response Generation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The selected LLM generates a response using the provided context: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llm.py (OpenAI)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ollama_llm.py (</a:t>
            </a:r>
            <a:r>
              <a:rPr lang="en-US" sz="1200" b="1" dirty="0" err="1">
                <a:latin typeface="Raleway" pitchFamily="2" charset="0"/>
              </a:rPr>
              <a:t>Ollama</a:t>
            </a:r>
            <a:r>
              <a:rPr lang="en-US" sz="1200" b="1" dirty="0">
                <a:latin typeface="Raleway" pitchFamily="2" charset="0"/>
              </a:rPr>
              <a:t> local LLM)</a:t>
            </a:r>
          </a:p>
          <a:p>
            <a:pPr marL="1060450" lvl="2" indent="0">
              <a:lnSpc>
                <a:spcPct val="100000"/>
              </a:lnSpc>
              <a:buNone/>
            </a:pPr>
            <a:endParaRPr lang="en-US" sz="1200" b="1" dirty="0">
              <a:latin typeface="Raleway" pitchFamily="2" charset="0"/>
            </a:endParaRPr>
          </a:p>
          <a:p>
            <a:pPr marL="488950" indent="-342900">
              <a:lnSpc>
                <a:spcPct val="100000"/>
              </a:lnSpc>
              <a:buFont typeface="+mj-lt"/>
              <a:buAutoNum type="arabicPeriod" startAt="5"/>
            </a:pPr>
            <a:r>
              <a:rPr lang="en-US" sz="1400" b="1" dirty="0"/>
              <a:t>Response Scoring</a:t>
            </a:r>
            <a:endParaRPr lang="en-US" sz="1400" b="1" dirty="0">
              <a:latin typeface="Raleway" pitchFamily="2" charset="0"/>
            </a:endParaRP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The response is evaluated by: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A built-in heuristic scorer (llm.py/ollama_llm.py)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An advanced scorer (quality_scorer.py) for detailed metrics</a:t>
            </a:r>
          </a:p>
        </p:txBody>
      </p:sp>
    </p:spTree>
    <p:extLst>
      <p:ext uri="{BB962C8B-B14F-4D97-AF65-F5344CB8AC3E}">
        <p14:creationId xmlns:p14="http://schemas.microsoft.com/office/powerpoint/2010/main" val="387708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8A1E7-E27D-AD6F-2824-3D4583B66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478A-63F3-3F79-251E-DD085909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4660"/>
            <a:ext cx="7688700" cy="5352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623C3-A532-AD50-BEC7-6A8CCF2D7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64500"/>
            <a:ext cx="7688700" cy="2261100"/>
          </a:xfrm>
        </p:spPr>
        <p:txBody>
          <a:bodyPr/>
          <a:lstStyle/>
          <a:p>
            <a:pPr marL="488950" indent="-342900">
              <a:lnSpc>
                <a:spcPct val="100000"/>
              </a:lnSpc>
              <a:buFont typeface="+mj-lt"/>
              <a:buAutoNum type="arabicPeriod" startAt="7"/>
            </a:pPr>
            <a:r>
              <a:rPr lang="en-US" sz="1400" b="1" dirty="0">
                <a:latin typeface="Raleway" pitchFamily="2" charset="0"/>
              </a:rPr>
              <a:t>Output Display &amp; Analytics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The final response, along with quality scores, search info, and source references, is shown in the </a:t>
            </a:r>
            <a:r>
              <a:rPr lang="en-US" sz="1200" b="1" dirty="0" err="1">
                <a:latin typeface="Raleway" pitchFamily="2" charset="0"/>
              </a:rPr>
              <a:t>Streamlit</a:t>
            </a:r>
            <a:r>
              <a:rPr lang="en-US" sz="1200" b="1" dirty="0">
                <a:latin typeface="Raleway" pitchFamily="2" charset="0"/>
              </a:rPr>
              <a:t> UI.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System status, search mode, LLM choice, and security insights are shown in the sidebar.</a:t>
            </a:r>
          </a:p>
        </p:txBody>
      </p:sp>
    </p:spTree>
    <p:extLst>
      <p:ext uri="{BB962C8B-B14F-4D97-AF65-F5344CB8AC3E}">
        <p14:creationId xmlns:p14="http://schemas.microsoft.com/office/powerpoint/2010/main" val="296536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43BA1A84-4159-DDC8-AB49-ECB10820FDC8}"/>
              </a:ext>
            </a:extLst>
          </p:cNvPr>
          <p:cNvSpPr txBox="1"/>
          <p:nvPr/>
        </p:nvSpPr>
        <p:spPr>
          <a:xfrm>
            <a:off x="530733" y="968628"/>
            <a:ext cx="541286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/>
              </a:rPr>
              <a:t>These are the key modules that power the </a:t>
            </a:r>
            <a:r>
              <a:rPr lang="en-US" sz="1100" dirty="0" err="1">
                <a:solidFill>
                  <a:schemeClr val="bg1"/>
                </a:solidFill>
                <a:latin typeface="Roboto"/>
              </a:rPr>
              <a:t>Nawatech</a:t>
            </a:r>
            <a:r>
              <a:rPr lang="en-US" sz="1100" dirty="0">
                <a:solidFill>
                  <a:schemeClr val="bg1"/>
                </a:solidFill>
                <a:latin typeface="Roboto"/>
              </a:rPr>
              <a:t> Chatbot system:</a:t>
            </a:r>
            <a:endParaRPr sz="11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50" name="Title 1">
            <a:extLst>
              <a:ext uri="{FF2B5EF4-FFF2-40B4-BE49-F238E27FC236}">
                <a16:creationId xmlns:a16="http://schemas.microsoft.com/office/drawing/2014/main" id="{4DEC386E-B026-A1C0-261F-20139BE3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4" y="527415"/>
            <a:ext cx="4102436" cy="5352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Core Components Involved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7668701-D855-F1BF-1A1F-3C6B2F9977E6}"/>
              </a:ext>
            </a:extLst>
          </p:cNvPr>
          <p:cNvGrpSpPr/>
          <p:nvPr/>
        </p:nvGrpSpPr>
        <p:grpSpPr>
          <a:xfrm>
            <a:off x="499128" y="1436106"/>
            <a:ext cx="2948249" cy="3521519"/>
            <a:chOff x="2673604" y="1526117"/>
            <a:chExt cx="3657600" cy="43688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DBC9FC67-88FF-02C3-704D-3AB001F4BB90}"/>
                </a:ext>
              </a:extLst>
            </p:cNvPr>
            <p:cNvGrpSpPr/>
            <p:nvPr/>
          </p:nvGrpSpPr>
          <p:grpSpPr>
            <a:xfrm>
              <a:off x="2673604" y="1526117"/>
              <a:ext cx="1930400" cy="406400"/>
              <a:chOff x="304800" y="1016000"/>
              <a:chExt cx="1930400" cy="406400"/>
            </a:xfrm>
          </p:grpSpPr>
          <p:sp>
            <p:nvSpPr>
              <p:cNvPr id="224" name="Rounded Rectangle 1">
                <a:extLst>
                  <a:ext uri="{FF2B5EF4-FFF2-40B4-BE49-F238E27FC236}">
                    <a16:creationId xmlns:a16="http://schemas.microsoft.com/office/drawing/2014/main" id="{FA41E322-2C68-107A-0C31-0B1595C55AC7}"/>
                  </a:ext>
                </a:extLst>
              </p:cNvPr>
              <p:cNvSpPr/>
              <p:nvPr/>
            </p:nvSpPr>
            <p:spPr>
              <a:xfrm>
                <a:off x="304800" y="1016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5" name="Rounded Rectangle 2">
                <a:extLst>
                  <a:ext uri="{FF2B5EF4-FFF2-40B4-BE49-F238E27FC236}">
                    <a16:creationId xmlns:a16="http://schemas.microsoft.com/office/drawing/2014/main" id="{D1A161DA-2E27-7204-6167-775339F9CCBB}"/>
                  </a:ext>
                </a:extLst>
              </p:cNvPr>
              <p:cNvSpPr/>
              <p:nvPr/>
            </p:nvSpPr>
            <p:spPr>
              <a:xfrm>
                <a:off x="304800" y="1016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B7B7B7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F35B4BF-CEA4-722F-26C8-177D738A184F}"/>
                </a:ext>
              </a:extLst>
            </p:cNvPr>
            <p:cNvGrpSpPr/>
            <p:nvPr/>
          </p:nvGrpSpPr>
          <p:grpSpPr>
            <a:xfrm>
              <a:off x="2673604" y="2034117"/>
              <a:ext cx="1930400" cy="406400"/>
              <a:chOff x="304800" y="1524000"/>
              <a:chExt cx="1930400" cy="406400"/>
            </a:xfrm>
          </p:grpSpPr>
          <p:sp>
            <p:nvSpPr>
              <p:cNvPr id="222" name="Rounded Rectangle 4">
                <a:extLst>
                  <a:ext uri="{FF2B5EF4-FFF2-40B4-BE49-F238E27FC236}">
                    <a16:creationId xmlns:a16="http://schemas.microsoft.com/office/drawing/2014/main" id="{8B5DC9DF-B7A1-01EA-4703-9A728E6C15B3}"/>
                  </a:ext>
                </a:extLst>
              </p:cNvPr>
              <p:cNvSpPr/>
              <p:nvPr/>
            </p:nvSpPr>
            <p:spPr>
              <a:xfrm>
                <a:off x="304800" y="1524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54502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3" name="Rounded Rectangle 5">
                <a:extLst>
                  <a:ext uri="{FF2B5EF4-FFF2-40B4-BE49-F238E27FC236}">
                    <a16:creationId xmlns:a16="http://schemas.microsoft.com/office/drawing/2014/main" id="{44B5B872-59F5-8D9C-9BCF-3AD789F21525}"/>
                  </a:ext>
                </a:extLst>
              </p:cNvPr>
              <p:cNvSpPr/>
              <p:nvPr/>
            </p:nvSpPr>
            <p:spPr>
              <a:xfrm>
                <a:off x="304800" y="1524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FFE711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B6C0B0F-3814-8051-DF38-72D12BFD7BDC}"/>
                </a:ext>
              </a:extLst>
            </p:cNvPr>
            <p:cNvGrpSpPr/>
            <p:nvPr/>
          </p:nvGrpSpPr>
          <p:grpSpPr>
            <a:xfrm>
              <a:off x="2673604" y="2542117"/>
              <a:ext cx="1930400" cy="406400"/>
              <a:chOff x="304800" y="2032000"/>
              <a:chExt cx="1930400" cy="406400"/>
            </a:xfrm>
          </p:grpSpPr>
          <p:sp>
            <p:nvSpPr>
              <p:cNvPr id="220" name="Rounded Rectangle 7">
                <a:extLst>
                  <a:ext uri="{FF2B5EF4-FFF2-40B4-BE49-F238E27FC236}">
                    <a16:creationId xmlns:a16="http://schemas.microsoft.com/office/drawing/2014/main" id="{8B04A145-26A6-F598-8D87-9D4C5B4AEB06}"/>
                  </a:ext>
                </a:extLst>
              </p:cNvPr>
              <p:cNvSpPr/>
              <p:nvPr/>
            </p:nvSpPr>
            <p:spPr>
              <a:xfrm>
                <a:off x="304800" y="2032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5C4938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1" name="Rounded Rectangle 8">
                <a:extLst>
                  <a:ext uri="{FF2B5EF4-FFF2-40B4-BE49-F238E27FC236}">
                    <a16:creationId xmlns:a16="http://schemas.microsoft.com/office/drawing/2014/main" id="{D67751F1-735E-0D6C-77B9-D245991F792B}"/>
                  </a:ext>
                </a:extLst>
              </p:cNvPr>
              <p:cNvSpPr/>
              <p:nvPr/>
            </p:nvSpPr>
            <p:spPr>
              <a:xfrm>
                <a:off x="304800" y="2032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F79438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D28DD07-4E91-3ABA-A4BF-286FAB2E4EE2}"/>
                </a:ext>
              </a:extLst>
            </p:cNvPr>
            <p:cNvGrpSpPr/>
            <p:nvPr/>
          </p:nvGrpSpPr>
          <p:grpSpPr>
            <a:xfrm>
              <a:off x="2673604" y="3050117"/>
              <a:ext cx="1930400" cy="508000"/>
              <a:chOff x="304800" y="2540000"/>
              <a:chExt cx="1930400" cy="508000"/>
            </a:xfrm>
          </p:grpSpPr>
          <p:sp>
            <p:nvSpPr>
              <p:cNvPr id="218" name="Rounded Rectangle 10">
                <a:extLst>
                  <a:ext uri="{FF2B5EF4-FFF2-40B4-BE49-F238E27FC236}">
                    <a16:creationId xmlns:a16="http://schemas.microsoft.com/office/drawing/2014/main" id="{F327DB5B-AFF6-D5C7-902F-69BD3E750432}"/>
                  </a:ext>
                </a:extLst>
              </p:cNvPr>
              <p:cNvSpPr/>
              <p:nvPr/>
            </p:nvSpPr>
            <p:spPr>
              <a:xfrm>
                <a:off x="304800" y="2540000"/>
                <a:ext cx="1930400" cy="5080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5080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406400"/>
                    </a:moveTo>
                    <a:lnTo>
                      <a:pt x="0" y="4064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406400"/>
                    </a:moveTo>
                    <a:lnTo>
                      <a:pt x="101600" y="406400"/>
                    </a:lnTo>
                    <a:lnTo>
                      <a:pt x="101600" y="508000"/>
                    </a:lnTo>
                    <a:lnTo>
                      <a:pt x="50800" y="508000"/>
                    </a:lnTo>
                    <a:cubicBezTo>
                      <a:pt x="22744" y="508000"/>
                      <a:pt x="0" y="485255"/>
                      <a:pt x="0" y="457200"/>
                    </a:cubicBezTo>
                    <a:close/>
                    <a:moveTo>
                      <a:pt x="101600" y="508000"/>
                    </a:moveTo>
                    <a:lnTo>
                      <a:pt x="101600" y="406400"/>
                    </a:lnTo>
                    <a:lnTo>
                      <a:pt x="1828800" y="406400"/>
                    </a:lnTo>
                    <a:lnTo>
                      <a:pt x="1828800" y="508000"/>
                    </a:lnTo>
                    <a:close/>
                    <a:moveTo>
                      <a:pt x="1828800" y="508000"/>
                    </a:moveTo>
                    <a:lnTo>
                      <a:pt x="1828800" y="406400"/>
                    </a:lnTo>
                    <a:lnTo>
                      <a:pt x="1930400" y="406400"/>
                    </a:lnTo>
                    <a:lnTo>
                      <a:pt x="1930400" y="457200"/>
                    </a:lnTo>
                    <a:cubicBezTo>
                      <a:pt x="1930400" y="485255"/>
                      <a:pt x="1907655" y="508000"/>
                      <a:pt x="1879600" y="508000"/>
                    </a:cubicBezTo>
                    <a:close/>
                  </a:path>
                </a:pathLst>
              </a:custGeom>
              <a:solidFill>
                <a:srgbClr val="68403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9" name="Rounded Rectangle 11">
                <a:extLst>
                  <a:ext uri="{FF2B5EF4-FFF2-40B4-BE49-F238E27FC236}">
                    <a16:creationId xmlns:a16="http://schemas.microsoft.com/office/drawing/2014/main" id="{05B3BA64-9A08-F875-E694-E8D7879CF43C}"/>
                  </a:ext>
                </a:extLst>
              </p:cNvPr>
              <p:cNvSpPr/>
              <p:nvPr/>
            </p:nvSpPr>
            <p:spPr>
              <a:xfrm>
                <a:off x="304800" y="2540000"/>
                <a:ext cx="1930400" cy="5080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5080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406400"/>
                    </a:moveTo>
                    <a:lnTo>
                      <a:pt x="1930400" y="101600"/>
                    </a:lnTo>
                    <a:moveTo>
                      <a:pt x="0" y="4064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508000"/>
                    </a:moveTo>
                    <a:lnTo>
                      <a:pt x="50800" y="508000"/>
                    </a:lnTo>
                    <a:cubicBezTo>
                      <a:pt x="22744" y="508000"/>
                      <a:pt x="0" y="485255"/>
                      <a:pt x="0" y="457200"/>
                    </a:cubicBezTo>
                    <a:lnTo>
                      <a:pt x="0" y="4064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508000"/>
                    </a:moveTo>
                    <a:lnTo>
                      <a:pt x="101600" y="508000"/>
                    </a:lnTo>
                    <a:moveTo>
                      <a:pt x="1930400" y="406400"/>
                    </a:moveTo>
                    <a:lnTo>
                      <a:pt x="1930400" y="457200"/>
                    </a:lnTo>
                    <a:cubicBezTo>
                      <a:pt x="1930400" y="485255"/>
                      <a:pt x="1907655" y="508000"/>
                      <a:pt x="1879600" y="508000"/>
                    </a:cubicBezTo>
                    <a:lnTo>
                      <a:pt x="1828800" y="508000"/>
                    </a:lnTo>
                  </a:path>
                </a:pathLst>
              </a:custGeom>
              <a:noFill/>
              <a:ln w="12699">
                <a:solidFill>
                  <a:srgbClr val="FB6762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2E672C9-3B07-0D23-2391-CED3E07D50FD}"/>
                </a:ext>
              </a:extLst>
            </p:cNvPr>
            <p:cNvGrpSpPr/>
            <p:nvPr/>
          </p:nvGrpSpPr>
          <p:grpSpPr>
            <a:xfrm>
              <a:off x="2673604" y="3659717"/>
              <a:ext cx="1930400" cy="711200"/>
              <a:chOff x="304800" y="3149600"/>
              <a:chExt cx="1930400" cy="711200"/>
            </a:xfrm>
          </p:grpSpPr>
          <p:sp>
            <p:nvSpPr>
              <p:cNvPr id="216" name="Rounded Rectangle 13">
                <a:extLst>
                  <a:ext uri="{FF2B5EF4-FFF2-40B4-BE49-F238E27FC236}">
                    <a16:creationId xmlns:a16="http://schemas.microsoft.com/office/drawing/2014/main" id="{475DB315-3DD6-5AAC-BB98-32FE8D9EE99D}"/>
                  </a:ext>
                </a:extLst>
              </p:cNvPr>
              <p:cNvSpPr/>
              <p:nvPr/>
            </p:nvSpPr>
            <p:spPr>
              <a:xfrm>
                <a:off x="304800" y="3149600"/>
                <a:ext cx="1930400" cy="7112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7112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609600"/>
                    </a:moveTo>
                    <a:lnTo>
                      <a:pt x="0" y="6096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609600"/>
                    </a:moveTo>
                    <a:lnTo>
                      <a:pt x="101600" y="609600"/>
                    </a:lnTo>
                    <a:lnTo>
                      <a:pt x="101600" y="711200"/>
                    </a:lnTo>
                    <a:lnTo>
                      <a:pt x="50800" y="711200"/>
                    </a:lnTo>
                    <a:cubicBezTo>
                      <a:pt x="22744" y="711200"/>
                      <a:pt x="0" y="688455"/>
                      <a:pt x="0" y="660400"/>
                    </a:cubicBezTo>
                    <a:close/>
                    <a:moveTo>
                      <a:pt x="101600" y="711200"/>
                    </a:moveTo>
                    <a:lnTo>
                      <a:pt x="101600" y="609600"/>
                    </a:lnTo>
                    <a:lnTo>
                      <a:pt x="1828800" y="609600"/>
                    </a:lnTo>
                    <a:lnTo>
                      <a:pt x="1828800" y="711200"/>
                    </a:lnTo>
                    <a:close/>
                    <a:moveTo>
                      <a:pt x="1828800" y="711200"/>
                    </a:moveTo>
                    <a:lnTo>
                      <a:pt x="1828800" y="609600"/>
                    </a:lnTo>
                    <a:lnTo>
                      <a:pt x="1930400" y="609600"/>
                    </a:lnTo>
                    <a:lnTo>
                      <a:pt x="1930400" y="660400"/>
                    </a:lnTo>
                    <a:cubicBezTo>
                      <a:pt x="1930400" y="688455"/>
                      <a:pt x="1907655" y="711200"/>
                      <a:pt x="1879600" y="711200"/>
                    </a:cubicBezTo>
                    <a:close/>
                  </a:path>
                </a:pathLst>
              </a:custGeom>
              <a:solidFill>
                <a:srgbClr val="69425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7" name="Rounded Rectangle 14">
                <a:extLst>
                  <a:ext uri="{FF2B5EF4-FFF2-40B4-BE49-F238E27FC236}">
                    <a16:creationId xmlns:a16="http://schemas.microsoft.com/office/drawing/2014/main" id="{CF6E4F68-808B-4245-6FC7-621EE6CC48AD}"/>
                  </a:ext>
                </a:extLst>
              </p:cNvPr>
              <p:cNvSpPr/>
              <p:nvPr/>
            </p:nvSpPr>
            <p:spPr>
              <a:xfrm>
                <a:off x="304800" y="3149600"/>
                <a:ext cx="1930400" cy="7112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7112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609600"/>
                    </a:lnTo>
                    <a:moveTo>
                      <a:pt x="0" y="6096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711200"/>
                    </a:moveTo>
                    <a:lnTo>
                      <a:pt x="50800" y="711200"/>
                    </a:lnTo>
                    <a:cubicBezTo>
                      <a:pt x="22744" y="711200"/>
                      <a:pt x="0" y="688455"/>
                      <a:pt x="0" y="660400"/>
                    </a:cubicBezTo>
                    <a:lnTo>
                      <a:pt x="0" y="6096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01600" y="711200"/>
                    </a:moveTo>
                    <a:lnTo>
                      <a:pt x="1828800" y="711200"/>
                    </a:lnTo>
                    <a:moveTo>
                      <a:pt x="1930400" y="609600"/>
                    </a:moveTo>
                    <a:lnTo>
                      <a:pt x="1930400" y="660400"/>
                    </a:lnTo>
                    <a:cubicBezTo>
                      <a:pt x="1930400" y="688455"/>
                      <a:pt x="1907655" y="711200"/>
                      <a:pt x="1879600" y="711200"/>
                    </a:cubicBezTo>
                    <a:lnTo>
                      <a:pt x="1828800" y="711200"/>
                    </a:lnTo>
                  </a:path>
                </a:pathLst>
              </a:custGeom>
              <a:noFill/>
              <a:ln w="12699">
                <a:solidFill>
                  <a:srgbClr val="F366BB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CE1F044-2C0D-9D16-569A-97E3CA11C664}"/>
                </a:ext>
              </a:extLst>
            </p:cNvPr>
            <p:cNvGrpSpPr/>
            <p:nvPr/>
          </p:nvGrpSpPr>
          <p:grpSpPr>
            <a:xfrm>
              <a:off x="2673604" y="4472517"/>
              <a:ext cx="1930400" cy="406400"/>
              <a:chOff x="304800" y="3962400"/>
              <a:chExt cx="1930400" cy="406400"/>
            </a:xfrm>
          </p:grpSpPr>
          <p:sp>
            <p:nvSpPr>
              <p:cNvPr id="214" name="Rounded Rectangle 16">
                <a:extLst>
                  <a:ext uri="{FF2B5EF4-FFF2-40B4-BE49-F238E27FC236}">
                    <a16:creationId xmlns:a16="http://schemas.microsoft.com/office/drawing/2014/main" id="{F87A93FA-0470-FAB7-7A40-AD7489EF7EC6}"/>
                  </a:ext>
                </a:extLst>
              </p:cNvPr>
              <p:cNvSpPr/>
              <p:nvPr/>
            </p:nvSpPr>
            <p:spPr>
              <a:xfrm>
                <a:off x="304800" y="3962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60436D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5" name="Rounded Rectangle 17">
                <a:extLst>
                  <a:ext uri="{FF2B5EF4-FFF2-40B4-BE49-F238E27FC236}">
                    <a16:creationId xmlns:a16="http://schemas.microsoft.com/office/drawing/2014/main" id="{82FA0589-E4C9-70AA-0CE2-80D3C2DF7991}"/>
                  </a:ext>
                </a:extLst>
              </p:cNvPr>
              <p:cNvSpPr/>
              <p:nvPr/>
            </p:nvSpPr>
            <p:spPr>
              <a:xfrm>
                <a:off x="304800" y="3962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CB68F9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6C5EF9D-DC85-9859-3838-9B5739065757}"/>
                </a:ext>
              </a:extLst>
            </p:cNvPr>
            <p:cNvGrpSpPr/>
            <p:nvPr/>
          </p:nvGrpSpPr>
          <p:grpSpPr>
            <a:xfrm>
              <a:off x="2673604" y="4980517"/>
              <a:ext cx="1930400" cy="406400"/>
              <a:chOff x="304800" y="4470400"/>
              <a:chExt cx="1930400" cy="406400"/>
            </a:xfrm>
          </p:grpSpPr>
          <p:sp>
            <p:nvSpPr>
              <p:cNvPr id="212" name="Rounded Rectangle 19">
                <a:extLst>
                  <a:ext uri="{FF2B5EF4-FFF2-40B4-BE49-F238E27FC236}">
                    <a16:creationId xmlns:a16="http://schemas.microsoft.com/office/drawing/2014/main" id="{86AAF8E5-6D94-3F8C-1733-62E60782B413}"/>
                  </a:ext>
                </a:extLst>
              </p:cNvPr>
              <p:cNvSpPr/>
              <p:nvPr/>
            </p:nvSpPr>
            <p:spPr>
              <a:xfrm>
                <a:off x="304800" y="4470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4C4371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3" name="Rounded Rectangle 20">
                <a:extLst>
                  <a:ext uri="{FF2B5EF4-FFF2-40B4-BE49-F238E27FC236}">
                    <a16:creationId xmlns:a16="http://schemas.microsoft.com/office/drawing/2014/main" id="{3F6F3F96-7AB0-9215-97B9-80144C774D10}"/>
                  </a:ext>
                </a:extLst>
              </p:cNvPr>
              <p:cNvSpPr/>
              <p:nvPr/>
            </p:nvSpPr>
            <p:spPr>
              <a:xfrm>
                <a:off x="304800" y="4470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8769FD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D24475E-EA64-087B-4032-2F81AED2D281}"/>
                </a:ext>
              </a:extLst>
            </p:cNvPr>
            <p:cNvGrpSpPr/>
            <p:nvPr/>
          </p:nvGrpSpPr>
          <p:grpSpPr>
            <a:xfrm>
              <a:off x="2673604" y="5488517"/>
              <a:ext cx="1930400" cy="406400"/>
              <a:chOff x="304800" y="4978400"/>
              <a:chExt cx="1930400" cy="406400"/>
            </a:xfrm>
          </p:grpSpPr>
          <p:sp>
            <p:nvSpPr>
              <p:cNvPr id="210" name="Rounded Rectangle 22">
                <a:extLst>
                  <a:ext uri="{FF2B5EF4-FFF2-40B4-BE49-F238E27FC236}">
                    <a16:creationId xmlns:a16="http://schemas.microsoft.com/office/drawing/2014/main" id="{D8ABB004-4A6A-764D-5129-CE8A18ABC39C}"/>
                  </a:ext>
                </a:extLst>
              </p:cNvPr>
              <p:cNvSpPr/>
              <p:nvPr/>
            </p:nvSpPr>
            <p:spPr>
              <a:xfrm>
                <a:off x="304800" y="4978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3E4E69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1" name="Rounded Rectangle 23">
                <a:extLst>
                  <a:ext uri="{FF2B5EF4-FFF2-40B4-BE49-F238E27FC236}">
                    <a16:creationId xmlns:a16="http://schemas.microsoft.com/office/drawing/2014/main" id="{A2C23D56-C209-CD31-E5B1-FBF255B2722F}"/>
                  </a:ext>
                </a:extLst>
              </p:cNvPr>
              <p:cNvSpPr/>
              <p:nvPr/>
            </p:nvSpPr>
            <p:spPr>
              <a:xfrm>
                <a:off x="304800" y="4978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4F91FC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8CBACB6-BD13-149B-407E-160936FC063C}"/>
                </a:ext>
              </a:extLst>
            </p:cNvPr>
            <p:cNvGrpSpPr/>
            <p:nvPr/>
          </p:nvGrpSpPr>
          <p:grpSpPr>
            <a:xfrm>
              <a:off x="4705604" y="1526117"/>
              <a:ext cx="1625600" cy="406400"/>
              <a:chOff x="2336800" y="1016000"/>
              <a:chExt cx="1625600" cy="406400"/>
            </a:xfrm>
          </p:grpSpPr>
          <p:sp>
            <p:nvSpPr>
              <p:cNvPr id="208" name="Rounded Rectangle 25">
                <a:extLst>
                  <a:ext uri="{FF2B5EF4-FFF2-40B4-BE49-F238E27FC236}">
                    <a16:creationId xmlns:a16="http://schemas.microsoft.com/office/drawing/2014/main" id="{BF11BBF7-3CBC-4B35-196E-41F5ADC669A2}"/>
                  </a:ext>
                </a:extLst>
              </p:cNvPr>
              <p:cNvSpPr/>
              <p:nvPr/>
            </p:nvSpPr>
            <p:spPr>
              <a:xfrm>
                <a:off x="2336800" y="1016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9" name="Rounded Rectangle 26">
                <a:extLst>
                  <a:ext uri="{FF2B5EF4-FFF2-40B4-BE49-F238E27FC236}">
                    <a16:creationId xmlns:a16="http://schemas.microsoft.com/office/drawing/2014/main" id="{2F5318A9-F6E9-DEFF-FBA5-F37BABE3CD8F}"/>
                  </a:ext>
                </a:extLst>
              </p:cNvPr>
              <p:cNvSpPr/>
              <p:nvPr/>
            </p:nvSpPr>
            <p:spPr>
              <a:xfrm>
                <a:off x="2336800" y="1016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ABABAB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DD61FD-9328-D09B-65B7-2614C9368740}"/>
                </a:ext>
              </a:extLst>
            </p:cNvPr>
            <p:cNvGrpSpPr/>
            <p:nvPr/>
          </p:nvGrpSpPr>
          <p:grpSpPr>
            <a:xfrm>
              <a:off x="4705604" y="2034117"/>
              <a:ext cx="1625600" cy="406400"/>
              <a:chOff x="2336800" y="1524000"/>
              <a:chExt cx="1625600" cy="406400"/>
            </a:xfrm>
          </p:grpSpPr>
          <p:sp>
            <p:nvSpPr>
              <p:cNvPr id="206" name="Rounded Rectangle 28">
                <a:extLst>
                  <a:ext uri="{FF2B5EF4-FFF2-40B4-BE49-F238E27FC236}">
                    <a16:creationId xmlns:a16="http://schemas.microsoft.com/office/drawing/2014/main" id="{831DF613-14CC-726F-7B43-0E370F43CB53}"/>
                  </a:ext>
                </a:extLst>
              </p:cNvPr>
              <p:cNvSpPr/>
              <p:nvPr/>
            </p:nvSpPr>
            <p:spPr>
              <a:xfrm>
                <a:off x="2336800" y="1524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54502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7" name="Rounded Rectangle 29">
                <a:extLst>
                  <a:ext uri="{FF2B5EF4-FFF2-40B4-BE49-F238E27FC236}">
                    <a16:creationId xmlns:a16="http://schemas.microsoft.com/office/drawing/2014/main" id="{33E67F2D-1E45-9F02-B51F-0FB45939A14D}"/>
                  </a:ext>
                </a:extLst>
              </p:cNvPr>
              <p:cNvSpPr/>
              <p:nvPr/>
            </p:nvSpPr>
            <p:spPr>
              <a:xfrm>
                <a:off x="2336800" y="1524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FFE711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7B78A20-125C-7A80-5BB7-5114A5F53DEA}"/>
                </a:ext>
              </a:extLst>
            </p:cNvPr>
            <p:cNvGrpSpPr/>
            <p:nvPr/>
          </p:nvGrpSpPr>
          <p:grpSpPr>
            <a:xfrm>
              <a:off x="4705604" y="2542117"/>
              <a:ext cx="1625600" cy="406400"/>
              <a:chOff x="2336800" y="2032000"/>
              <a:chExt cx="1625600" cy="406400"/>
            </a:xfrm>
          </p:grpSpPr>
          <p:sp>
            <p:nvSpPr>
              <p:cNvPr id="204" name="Rounded Rectangle 31">
                <a:extLst>
                  <a:ext uri="{FF2B5EF4-FFF2-40B4-BE49-F238E27FC236}">
                    <a16:creationId xmlns:a16="http://schemas.microsoft.com/office/drawing/2014/main" id="{0B9D35F1-54EE-8EA6-5572-83F19892A9CF}"/>
                  </a:ext>
                </a:extLst>
              </p:cNvPr>
              <p:cNvSpPr/>
              <p:nvPr/>
            </p:nvSpPr>
            <p:spPr>
              <a:xfrm>
                <a:off x="2336800" y="2032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5C4938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5" name="Rounded Rectangle 32">
                <a:extLst>
                  <a:ext uri="{FF2B5EF4-FFF2-40B4-BE49-F238E27FC236}">
                    <a16:creationId xmlns:a16="http://schemas.microsoft.com/office/drawing/2014/main" id="{11649674-F29D-C08A-61DF-4A517DFCDF42}"/>
                  </a:ext>
                </a:extLst>
              </p:cNvPr>
              <p:cNvSpPr/>
              <p:nvPr/>
            </p:nvSpPr>
            <p:spPr>
              <a:xfrm>
                <a:off x="2336800" y="2032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F79438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D0582B0-1442-528C-92ED-EDA1FB8E3E69}"/>
                </a:ext>
              </a:extLst>
            </p:cNvPr>
            <p:cNvGrpSpPr/>
            <p:nvPr/>
          </p:nvGrpSpPr>
          <p:grpSpPr>
            <a:xfrm>
              <a:off x="4705604" y="3050117"/>
              <a:ext cx="1625600" cy="508000"/>
              <a:chOff x="2336800" y="2540000"/>
              <a:chExt cx="1625600" cy="508000"/>
            </a:xfrm>
          </p:grpSpPr>
          <p:sp>
            <p:nvSpPr>
              <p:cNvPr id="202" name="Rounded Rectangle 34">
                <a:extLst>
                  <a:ext uri="{FF2B5EF4-FFF2-40B4-BE49-F238E27FC236}">
                    <a16:creationId xmlns:a16="http://schemas.microsoft.com/office/drawing/2014/main" id="{F285D3DE-18ED-97A3-4C32-28D771A30B68}"/>
                  </a:ext>
                </a:extLst>
              </p:cNvPr>
              <p:cNvSpPr/>
              <p:nvPr/>
            </p:nvSpPr>
            <p:spPr>
              <a:xfrm>
                <a:off x="2336800" y="2540000"/>
                <a:ext cx="1625600" cy="5080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5080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406400"/>
                    </a:moveTo>
                    <a:lnTo>
                      <a:pt x="0" y="4064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406400"/>
                    </a:moveTo>
                    <a:lnTo>
                      <a:pt x="101600" y="406400"/>
                    </a:lnTo>
                    <a:lnTo>
                      <a:pt x="101600" y="508000"/>
                    </a:lnTo>
                    <a:lnTo>
                      <a:pt x="50800" y="508000"/>
                    </a:lnTo>
                    <a:cubicBezTo>
                      <a:pt x="22744" y="508000"/>
                      <a:pt x="0" y="485255"/>
                      <a:pt x="0" y="457200"/>
                    </a:cubicBezTo>
                    <a:close/>
                    <a:moveTo>
                      <a:pt x="101600" y="508000"/>
                    </a:moveTo>
                    <a:lnTo>
                      <a:pt x="101600" y="406400"/>
                    </a:lnTo>
                    <a:lnTo>
                      <a:pt x="1524000" y="406400"/>
                    </a:lnTo>
                    <a:lnTo>
                      <a:pt x="1524000" y="508000"/>
                    </a:lnTo>
                    <a:close/>
                    <a:moveTo>
                      <a:pt x="1524000" y="508000"/>
                    </a:moveTo>
                    <a:lnTo>
                      <a:pt x="1524000" y="406400"/>
                    </a:lnTo>
                    <a:lnTo>
                      <a:pt x="1625600" y="406400"/>
                    </a:lnTo>
                    <a:lnTo>
                      <a:pt x="1625600" y="457200"/>
                    </a:lnTo>
                    <a:cubicBezTo>
                      <a:pt x="1625600" y="485255"/>
                      <a:pt x="1602855" y="508000"/>
                      <a:pt x="1574800" y="508000"/>
                    </a:cubicBezTo>
                    <a:close/>
                  </a:path>
                </a:pathLst>
              </a:custGeom>
              <a:solidFill>
                <a:srgbClr val="68403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3" name="Rounded Rectangle 35">
                <a:extLst>
                  <a:ext uri="{FF2B5EF4-FFF2-40B4-BE49-F238E27FC236}">
                    <a16:creationId xmlns:a16="http://schemas.microsoft.com/office/drawing/2014/main" id="{9BE7B13E-91CF-0FC3-884D-6A5DD0FAFFDC}"/>
                  </a:ext>
                </a:extLst>
              </p:cNvPr>
              <p:cNvSpPr/>
              <p:nvPr/>
            </p:nvSpPr>
            <p:spPr>
              <a:xfrm>
                <a:off x="2336800" y="2540000"/>
                <a:ext cx="1625600" cy="5080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5080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406400"/>
                    </a:lnTo>
                    <a:moveTo>
                      <a:pt x="0" y="4064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508000"/>
                    </a:moveTo>
                    <a:lnTo>
                      <a:pt x="50800" y="508000"/>
                    </a:lnTo>
                    <a:cubicBezTo>
                      <a:pt x="22744" y="508000"/>
                      <a:pt x="0" y="485255"/>
                      <a:pt x="0" y="457200"/>
                    </a:cubicBezTo>
                    <a:lnTo>
                      <a:pt x="0" y="4064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508000"/>
                    </a:moveTo>
                    <a:lnTo>
                      <a:pt x="101600" y="508000"/>
                    </a:lnTo>
                    <a:moveTo>
                      <a:pt x="1625600" y="406400"/>
                    </a:moveTo>
                    <a:lnTo>
                      <a:pt x="1625600" y="457200"/>
                    </a:lnTo>
                    <a:cubicBezTo>
                      <a:pt x="1625600" y="485255"/>
                      <a:pt x="1602855" y="508000"/>
                      <a:pt x="1574800" y="508000"/>
                    </a:cubicBezTo>
                    <a:lnTo>
                      <a:pt x="1524000" y="508000"/>
                    </a:lnTo>
                  </a:path>
                </a:pathLst>
              </a:custGeom>
              <a:noFill/>
              <a:ln w="12699">
                <a:solidFill>
                  <a:srgbClr val="FB6762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2F7A83B-4F85-A401-1E32-459140E8ED15}"/>
                </a:ext>
              </a:extLst>
            </p:cNvPr>
            <p:cNvGrpSpPr/>
            <p:nvPr/>
          </p:nvGrpSpPr>
          <p:grpSpPr>
            <a:xfrm>
              <a:off x="4705604" y="3659717"/>
              <a:ext cx="1625600" cy="711200"/>
              <a:chOff x="2336800" y="3149600"/>
              <a:chExt cx="1625600" cy="711200"/>
            </a:xfrm>
          </p:grpSpPr>
          <p:sp>
            <p:nvSpPr>
              <p:cNvPr id="200" name="Rounded Rectangle 37">
                <a:extLst>
                  <a:ext uri="{FF2B5EF4-FFF2-40B4-BE49-F238E27FC236}">
                    <a16:creationId xmlns:a16="http://schemas.microsoft.com/office/drawing/2014/main" id="{D37D9EE8-A656-40BF-DC0F-24E98C91A5B8}"/>
                  </a:ext>
                </a:extLst>
              </p:cNvPr>
              <p:cNvSpPr/>
              <p:nvPr/>
            </p:nvSpPr>
            <p:spPr>
              <a:xfrm>
                <a:off x="2336800" y="3149600"/>
                <a:ext cx="1625600" cy="7112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7112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609600"/>
                    </a:moveTo>
                    <a:lnTo>
                      <a:pt x="0" y="6096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609600"/>
                    </a:moveTo>
                    <a:lnTo>
                      <a:pt x="101600" y="609600"/>
                    </a:lnTo>
                    <a:lnTo>
                      <a:pt x="101600" y="711200"/>
                    </a:lnTo>
                    <a:lnTo>
                      <a:pt x="50800" y="711200"/>
                    </a:lnTo>
                    <a:cubicBezTo>
                      <a:pt x="22744" y="711200"/>
                      <a:pt x="0" y="688455"/>
                      <a:pt x="0" y="660400"/>
                    </a:cubicBezTo>
                    <a:close/>
                    <a:moveTo>
                      <a:pt x="101600" y="711200"/>
                    </a:moveTo>
                    <a:lnTo>
                      <a:pt x="101600" y="609600"/>
                    </a:lnTo>
                    <a:lnTo>
                      <a:pt x="1524000" y="609600"/>
                    </a:lnTo>
                    <a:lnTo>
                      <a:pt x="1524000" y="711200"/>
                    </a:lnTo>
                    <a:close/>
                    <a:moveTo>
                      <a:pt x="1524000" y="711200"/>
                    </a:moveTo>
                    <a:lnTo>
                      <a:pt x="1524000" y="609600"/>
                    </a:lnTo>
                    <a:lnTo>
                      <a:pt x="1625600" y="609600"/>
                    </a:lnTo>
                    <a:lnTo>
                      <a:pt x="1625600" y="660400"/>
                    </a:lnTo>
                    <a:cubicBezTo>
                      <a:pt x="1625600" y="688455"/>
                      <a:pt x="1602855" y="711200"/>
                      <a:pt x="1574800" y="711200"/>
                    </a:cubicBezTo>
                    <a:close/>
                  </a:path>
                </a:pathLst>
              </a:custGeom>
              <a:solidFill>
                <a:srgbClr val="69425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1" name="Rounded Rectangle 38">
                <a:extLst>
                  <a:ext uri="{FF2B5EF4-FFF2-40B4-BE49-F238E27FC236}">
                    <a16:creationId xmlns:a16="http://schemas.microsoft.com/office/drawing/2014/main" id="{C284E1F6-1176-48B0-E7EA-F569C40178FD}"/>
                  </a:ext>
                </a:extLst>
              </p:cNvPr>
              <p:cNvSpPr/>
              <p:nvPr/>
            </p:nvSpPr>
            <p:spPr>
              <a:xfrm>
                <a:off x="2336800" y="3149600"/>
                <a:ext cx="1625600" cy="7112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7112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609600"/>
                    </a:lnTo>
                    <a:moveTo>
                      <a:pt x="0" y="6096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711200"/>
                    </a:moveTo>
                    <a:lnTo>
                      <a:pt x="50800" y="711200"/>
                    </a:lnTo>
                    <a:cubicBezTo>
                      <a:pt x="22744" y="711200"/>
                      <a:pt x="0" y="688455"/>
                      <a:pt x="0" y="660400"/>
                    </a:cubicBezTo>
                    <a:lnTo>
                      <a:pt x="0" y="6096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711200"/>
                    </a:moveTo>
                    <a:lnTo>
                      <a:pt x="101600" y="711200"/>
                    </a:lnTo>
                    <a:moveTo>
                      <a:pt x="1625600" y="609600"/>
                    </a:moveTo>
                    <a:lnTo>
                      <a:pt x="1625600" y="660400"/>
                    </a:lnTo>
                    <a:cubicBezTo>
                      <a:pt x="1625600" y="688455"/>
                      <a:pt x="1602855" y="711200"/>
                      <a:pt x="1574800" y="711200"/>
                    </a:cubicBezTo>
                    <a:lnTo>
                      <a:pt x="1524000" y="711200"/>
                    </a:lnTo>
                  </a:path>
                </a:pathLst>
              </a:custGeom>
              <a:noFill/>
              <a:ln w="12699">
                <a:solidFill>
                  <a:srgbClr val="F366BB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B744E52-F21A-5A6A-E664-26A5CD146F8A}"/>
                </a:ext>
              </a:extLst>
            </p:cNvPr>
            <p:cNvGrpSpPr/>
            <p:nvPr/>
          </p:nvGrpSpPr>
          <p:grpSpPr>
            <a:xfrm>
              <a:off x="4705604" y="4472517"/>
              <a:ext cx="1625600" cy="406400"/>
              <a:chOff x="2336800" y="3962400"/>
              <a:chExt cx="1625600" cy="406400"/>
            </a:xfrm>
          </p:grpSpPr>
          <p:sp>
            <p:nvSpPr>
              <p:cNvPr id="198" name="Rounded Rectangle 40">
                <a:extLst>
                  <a:ext uri="{FF2B5EF4-FFF2-40B4-BE49-F238E27FC236}">
                    <a16:creationId xmlns:a16="http://schemas.microsoft.com/office/drawing/2014/main" id="{39CA1772-9BA2-41D6-96B9-CB7E3547D189}"/>
                  </a:ext>
                </a:extLst>
              </p:cNvPr>
              <p:cNvSpPr/>
              <p:nvPr/>
            </p:nvSpPr>
            <p:spPr>
              <a:xfrm>
                <a:off x="2336800" y="3962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60436D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9" name="Rounded Rectangle 41">
                <a:extLst>
                  <a:ext uri="{FF2B5EF4-FFF2-40B4-BE49-F238E27FC236}">
                    <a16:creationId xmlns:a16="http://schemas.microsoft.com/office/drawing/2014/main" id="{22B61783-10E9-583B-9943-F9F91562C60C}"/>
                  </a:ext>
                </a:extLst>
              </p:cNvPr>
              <p:cNvSpPr/>
              <p:nvPr/>
            </p:nvSpPr>
            <p:spPr>
              <a:xfrm>
                <a:off x="2336800" y="3962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CB68F9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1342780-32DC-7880-CF68-1BE080A9C2F4}"/>
                </a:ext>
              </a:extLst>
            </p:cNvPr>
            <p:cNvGrpSpPr/>
            <p:nvPr/>
          </p:nvGrpSpPr>
          <p:grpSpPr>
            <a:xfrm>
              <a:off x="4705604" y="4980517"/>
              <a:ext cx="1625600" cy="406400"/>
              <a:chOff x="2336800" y="4470400"/>
              <a:chExt cx="1625600" cy="406400"/>
            </a:xfrm>
          </p:grpSpPr>
          <p:sp>
            <p:nvSpPr>
              <p:cNvPr id="196" name="Rounded Rectangle 43">
                <a:extLst>
                  <a:ext uri="{FF2B5EF4-FFF2-40B4-BE49-F238E27FC236}">
                    <a16:creationId xmlns:a16="http://schemas.microsoft.com/office/drawing/2014/main" id="{D42BA12C-FA6C-7CCC-7F8A-A82709FE1227}"/>
                  </a:ext>
                </a:extLst>
              </p:cNvPr>
              <p:cNvSpPr/>
              <p:nvPr/>
            </p:nvSpPr>
            <p:spPr>
              <a:xfrm>
                <a:off x="2336800" y="4470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4C4371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7" name="Rounded Rectangle 44">
                <a:extLst>
                  <a:ext uri="{FF2B5EF4-FFF2-40B4-BE49-F238E27FC236}">
                    <a16:creationId xmlns:a16="http://schemas.microsoft.com/office/drawing/2014/main" id="{5B7762BC-9CEC-01EB-74E5-ECCEC55BFE7F}"/>
                  </a:ext>
                </a:extLst>
              </p:cNvPr>
              <p:cNvSpPr/>
              <p:nvPr/>
            </p:nvSpPr>
            <p:spPr>
              <a:xfrm>
                <a:off x="2336800" y="4470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8769FD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2E284C3-D6A5-F641-C00F-2E1744EDCA1A}"/>
                </a:ext>
              </a:extLst>
            </p:cNvPr>
            <p:cNvGrpSpPr/>
            <p:nvPr/>
          </p:nvGrpSpPr>
          <p:grpSpPr>
            <a:xfrm>
              <a:off x="4705604" y="5488517"/>
              <a:ext cx="1625600" cy="406400"/>
              <a:chOff x="2336800" y="4978400"/>
              <a:chExt cx="1625600" cy="406400"/>
            </a:xfrm>
          </p:grpSpPr>
          <p:sp>
            <p:nvSpPr>
              <p:cNvPr id="194" name="Rounded Rectangle 46">
                <a:extLst>
                  <a:ext uri="{FF2B5EF4-FFF2-40B4-BE49-F238E27FC236}">
                    <a16:creationId xmlns:a16="http://schemas.microsoft.com/office/drawing/2014/main" id="{B5C6DE3D-85C5-B6FD-CD3C-236E0D11FC59}"/>
                  </a:ext>
                </a:extLst>
              </p:cNvPr>
              <p:cNvSpPr/>
              <p:nvPr/>
            </p:nvSpPr>
            <p:spPr>
              <a:xfrm>
                <a:off x="2336800" y="4978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3E4E69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5" name="Rounded Rectangle 47">
                <a:extLst>
                  <a:ext uri="{FF2B5EF4-FFF2-40B4-BE49-F238E27FC236}">
                    <a16:creationId xmlns:a16="http://schemas.microsoft.com/office/drawing/2014/main" id="{51946C28-6748-065F-B5DF-48C254EC7ED0}"/>
                  </a:ext>
                </a:extLst>
              </p:cNvPr>
              <p:cNvSpPr/>
              <p:nvPr/>
            </p:nvSpPr>
            <p:spPr>
              <a:xfrm>
                <a:off x="2336800" y="4978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4F91FC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CB17147-B656-536E-B5DE-D755721204A1}"/>
                </a:ext>
              </a:extLst>
            </p:cNvPr>
            <p:cNvSpPr txBox="1"/>
            <p:nvPr/>
          </p:nvSpPr>
          <p:spPr>
            <a:xfrm>
              <a:off x="3147737" y="3219450"/>
              <a:ext cx="11811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FB6762"/>
                  </a:solidFill>
                  <a:latin typeface="Roboto"/>
                </a:rPr>
                <a:t>LLM Handlers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352CC43-3ADD-7EAF-3D86-FF0C709F7254}"/>
                </a:ext>
              </a:extLst>
            </p:cNvPr>
            <p:cNvSpPr txBox="1"/>
            <p:nvPr/>
          </p:nvSpPr>
          <p:spPr>
            <a:xfrm>
              <a:off x="5122756" y="2681817"/>
              <a:ext cx="711200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F4F4F4"/>
                  </a:solidFill>
                  <a:latin typeface="Roboto"/>
                </a:rPr>
                <a:t>chatbot.py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227C04F-4438-53BA-F735-8C4937DBA437}"/>
                </a:ext>
              </a:extLst>
            </p:cNvPr>
            <p:cNvSpPr txBox="1"/>
            <p:nvPr/>
          </p:nvSpPr>
          <p:spPr>
            <a:xfrm>
              <a:off x="5031824" y="3164417"/>
              <a:ext cx="927100" cy="3556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 dirty="0">
                  <a:solidFill>
                    <a:srgbClr val="F4F4F4"/>
                  </a:solidFill>
                  <a:latin typeface="Roboto"/>
                </a:rPr>
                <a:t>llm.py,
ollama_llm.py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EEBA737-A254-366D-0A70-0652B4E96B50}"/>
                </a:ext>
              </a:extLst>
            </p:cNvPr>
            <p:cNvSpPr txBox="1"/>
            <p:nvPr/>
          </p:nvSpPr>
          <p:spPr>
            <a:xfrm>
              <a:off x="3147737" y="2660650"/>
              <a:ext cx="9271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F79438"/>
                  </a:solidFill>
                  <a:latin typeface="Roboto"/>
                </a:rPr>
                <a:t>Core Logic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560D0B-D9D8-B616-60B2-4674E315858A}"/>
                </a:ext>
              </a:extLst>
            </p:cNvPr>
            <p:cNvSpPr txBox="1"/>
            <p:nvPr/>
          </p:nvSpPr>
          <p:spPr>
            <a:xfrm>
              <a:off x="4948342" y="5628218"/>
              <a:ext cx="1168400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F4F4F4"/>
                  </a:solidFill>
                  <a:latin typeface="Roboto"/>
                </a:rPr>
                <a:t>quality_scorer.py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504541D-7F80-017D-6ACE-A1D7DACB20CD}"/>
                </a:ext>
              </a:extLst>
            </p:cNvPr>
            <p:cNvSpPr txBox="1"/>
            <p:nvPr/>
          </p:nvSpPr>
          <p:spPr>
            <a:xfrm>
              <a:off x="3147737" y="3930650"/>
              <a:ext cx="12954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F366BB"/>
                  </a:solidFill>
                  <a:latin typeface="Roboto"/>
                </a:rPr>
                <a:t>Search Engines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D6C08AD-FE67-7C7E-0D84-D78456FB56E8}"/>
                </a:ext>
              </a:extLst>
            </p:cNvPr>
            <p:cNvSpPr txBox="1"/>
            <p:nvPr/>
          </p:nvSpPr>
          <p:spPr>
            <a:xfrm>
              <a:off x="5233076" y="2173817"/>
              <a:ext cx="469900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F4F4F4"/>
                  </a:solidFill>
                  <a:latin typeface="Roboto"/>
                </a:rPr>
                <a:t>app.py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0449C71-0045-CAD3-28B5-C2E8AEEFC39C}"/>
                </a:ext>
              </a:extLst>
            </p:cNvPr>
            <p:cNvSpPr txBox="1"/>
            <p:nvPr/>
          </p:nvSpPr>
          <p:spPr>
            <a:xfrm>
              <a:off x="3147737" y="4591050"/>
              <a:ext cx="9779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CB68F9"/>
                  </a:solidFill>
                  <a:latin typeface="Roboto"/>
                </a:rPr>
                <a:t>Embedding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2462F2-E74B-CD1F-DB34-EDFA6F0EBD18}"/>
                </a:ext>
              </a:extLst>
            </p:cNvPr>
            <p:cNvSpPr txBox="1"/>
            <p:nvPr/>
          </p:nvSpPr>
          <p:spPr>
            <a:xfrm>
              <a:off x="3147737" y="2152650"/>
              <a:ext cx="11557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FFE711"/>
                  </a:solidFill>
                  <a:latin typeface="Roboto"/>
                </a:rPr>
                <a:t>User Interface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8A510DE-8635-0856-B28C-47BB930E26BC}"/>
                </a:ext>
              </a:extLst>
            </p:cNvPr>
            <p:cNvSpPr txBox="1"/>
            <p:nvPr/>
          </p:nvSpPr>
          <p:spPr>
            <a:xfrm>
              <a:off x="4989659" y="4612217"/>
              <a:ext cx="1079500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F4F4F4"/>
                  </a:solidFill>
                  <a:latin typeface="Roboto"/>
                </a:rPr>
                <a:t>embeddings.py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64723F1-E526-8287-07E0-1E6CAD79C7F0}"/>
                </a:ext>
              </a:extLst>
            </p:cNvPr>
            <p:cNvSpPr txBox="1"/>
            <p:nvPr/>
          </p:nvSpPr>
          <p:spPr>
            <a:xfrm>
              <a:off x="3147737" y="5099050"/>
              <a:ext cx="13589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8769FD"/>
                  </a:solidFill>
                  <a:latin typeface="Roboto"/>
                </a:rPr>
                <a:t>Security Checks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E371663-26A8-83F9-3EBE-E67BA8839E54}"/>
                </a:ext>
              </a:extLst>
            </p:cNvPr>
            <p:cNvSpPr txBox="1"/>
            <p:nvPr/>
          </p:nvSpPr>
          <p:spPr>
            <a:xfrm>
              <a:off x="5278543" y="1644650"/>
              <a:ext cx="5080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>
                  <a:solidFill>
                    <a:srgbClr val="B7B7B7"/>
                  </a:solidFill>
                  <a:latin typeface="Roboto"/>
                </a:rPr>
                <a:t>File(s)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C9CA16D-B731-7AD3-F141-A0ED7E631BF1}"/>
                </a:ext>
              </a:extLst>
            </p:cNvPr>
            <p:cNvSpPr txBox="1"/>
            <p:nvPr/>
          </p:nvSpPr>
          <p:spPr>
            <a:xfrm>
              <a:off x="5119708" y="5120218"/>
              <a:ext cx="723900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F4F4F4"/>
                  </a:solidFill>
                  <a:latin typeface="Roboto"/>
                </a:rPr>
                <a:t>security.py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EEC2F8D-7370-63E4-BAA1-C73526E9B300}"/>
                </a:ext>
              </a:extLst>
            </p:cNvPr>
            <p:cNvSpPr txBox="1"/>
            <p:nvPr/>
          </p:nvSpPr>
          <p:spPr>
            <a:xfrm>
              <a:off x="3353646" y="1644650"/>
              <a:ext cx="6350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>
                  <a:solidFill>
                    <a:srgbClr val="B7B7B7"/>
                  </a:solidFill>
                  <a:latin typeface="Roboto"/>
                </a:rPr>
                <a:t>Module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4E8543D-1D30-48F1-532A-3B4F61C2E8DA}"/>
                </a:ext>
              </a:extLst>
            </p:cNvPr>
            <p:cNvSpPr txBox="1"/>
            <p:nvPr/>
          </p:nvSpPr>
          <p:spPr>
            <a:xfrm>
              <a:off x="3147737" y="5607050"/>
              <a:ext cx="12827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4F91FC"/>
                  </a:solidFill>
                  <a:latin typeface="Roboto"/>
                </a:rPr>
                <a:t>Quality Scoring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F2416BA-ADCC-5D44-13A9-CF5FC64E2906}"/>
                </a:ext>
              </a:extLst>
            </p:cNvPr>
            <p:cNvSpPr txBox="1"/>
            <p:nvPr/>
          </p:nvSpPr>
          <p:spPr>
            <a:xfrm>
              <a:off x="4705604" y="3799417"/>
              <a:ext cx="16002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 dirty="0">
                  <a:solidFill>
                    <a:srgbClr val="F4F4F4"/>
                  </a:solidFill>
                  <a:latin typeface="Roboto"/>
                </a:rPr>
                <a:t>database.py,
pinecone_database.py,
hybrid_search.py</a:t>
              </a:r>
            </a:p>
          </p:txBody>
        </p:sp>
        <p:sp>
          <p:nvSpPr>
            <p:cNvPr id="187" name="Rounded Rectangle 66">
              <a:extLst>
                <a:ext uri="{FF2B5EF4-FFF2-40B4-BE49-F238E27FC236}">
                  <a16:creationId xmlns:a16="http://schemas.microsoft.com/office/drawing/2014/main" id="{E962B195-1C50-6779-1513-DDF98FBCEB8A}"/>
                </a:ext>
              </a:extLst>
            </p:cNvPr>
            <p:cNvSpPr/>
            <p:nvPr/>
          </p:nvSpPr>
          <p:spPr>
            <a:xfrm>
              <a:off x="2784728" y="3161241"/>
              <a:ext cx="285750" cy="285750"/>
            </a:xfrm>
            <a:custGeom>
              <a:avLst/>
              <a:gdLst/>
              <a:ahLst/>
              <a:cxnLst/>
              <a:rect l="0" t="0" r="0" b="0"/>
              <a:pathLst>
                <a:path w="285750" h="285750">
                  <a:moveTo>
                    <a:pt x="165100" y="273050"/>
                  </a:moveTo>
                  <a:cubicBezTo>
                    <a:pt x="165100" y="280670"/>
                    <a:pt x="160020" y="285750"/>
                    <a:pt x="152400" y="285750"/>
                  </a:cubicBezTo>
                  <a:lnTo>
                    <a:pt x="95250" y="285750"/>
                  </a:lnTo>
                  <a:cubicBezTo>
                    <a:pt x="87630" y="285750"/>
                    <a:pt x="82550" y="280670"/>
                    <a:pt x="82550" y="273050"/>
                  </a:cubicBezTo>
                  <a:lnTo>
                    <a:pt x="82550" y="215900"/>
                  </a:lnTo>
                  <a:cubicBezTo>
                    <a:pt x="82550" y="208280"/>
                    <a:pt x="87630" y="203200"/>
                    <a:pt x="95250" y="203200"/>
                  </a:cubicBezTo>
                  <a:lnTo>
                    <a:pt x="152400" y="203200"/>
                  </a:lnTo>
                  <a:cubicBezTo>
                    <a:pt x="160020" y="203200"/>
                    <a:pt x="165100" y="208280"/>
                    <a:pt x="165100" y="215900"/>
                  </a:cubicBezTo>
                  <a:close/>
                  <a:moveTo>
                    <a:pt x="285750" y="273050"/>
                  </a:moveTo>
                  <a:cubicBezTo>
                    <a:pt x="285750" y="280670"/>
                    <a:pt x="280670" y="285750"/>
                    <a:pt x="273050" y="285750"/>
                  </a:cubicBezTo>
                  <a:lnTo>
                    <a:pt x="215900" y="285750"/>
                  </a:lnTo>
                  <a:cubicBezTo>
                    <a:pt x="208280" y="285750"/>
                    <a:pt x="203200" y="280670"/>
                    <a:pt x="203200" y="273050"/>
                  </a:cubicBezTo>
                  <a:lnTo>
                    <a:pt x="203200" y="215900"/>
                  </a:lnTo>
                  <a:cubicBezTo>
                    <a:pt x="203200" y="208280"/>
                    <a:pt x="208280" y="203200"/>
                    <a:pt x="215900" y="203200"/>
                  </a:cubicBezTo>
                  <a:lnTo>
                    <a:pt x="273050" y="203200"/>
                  </a:lnTo>
                  <a:cubicBezTo>
                    <a:pt x="280670" y="203200"/>
                    <a:pt x="285750" y="208280"/>
                    <a:pt x="285750" y="215900"/>
                  </a:cubicBezTo>
                  <a:close/>
                  <a:moveTo>
                    <a:pt x="165100" y="245110"/>
                  </a:moveTo>
                  <a:lnTo>
                    <a:pt x="203200" y="245110"/>
                  </a:lnTo>
                  <a:moveTo>
                    <a:pt x="99059" y="86360"/>
                  </a:moveTo>
                  <a:cubicBezTo>
                    <a:pt x="153769" y="86360"/>
                    <a:pt x="198120" y="67027"/>
                    <a:pt x="198120" y="43180"/>
                  </a:cubicBezTo>
                  <a:cubicBezTo>
                    <a:pt x="198120" y="19332"/>
                    <a:pt x="153769" y="0"/>
                    <a:pt x="99059" y="0"/>
                  </a:cubicBezTo>
                  <a:cubicBezTo>
                    <a:pt x="44350" y="0"/>
                    <a:pt x="0" y="19332"/>
                    <a:pt x="0" y="43180"/>
                  </a:cubicBezTo>
                  <a:cubicBezTo>
                    <a:pt x="0" y="67027"/>
                    <a:pt x="44350" y="86360"/>
                    <a:pt x="99059" y="86360"/>
                  </a:cubicBezTo>
                  <a:close/>
                  <a:moveTo>
                    <a:pt x="198120" y="43178"/>
                  </a:moveTo>
                  <a:lnTo>
                    <a:pt x="198120" y="109218"/>
                  </a:lnTo>
                  <a:cubicBezTo>
                    <a:pt x="198120" y="133348"/>
                    <a:pt x="153670" y="152398"/>
                    <a:pt x="99059" y="152398"/>
                  </a:cubicBezTo>
                  <a:cubicBezTo>
                    <a:pt x="44449" y="152398"/>
                    <a:pt x="0" y="133348"/>
                    <a:pt x="0" y="109218"/>
                  </a:cubicBezTo>
                  <a:lnTo>
                    <a:pt x="0" y="43178"/>
                  </a:lnTo>
                  <a:moveTo>
                    <a:pt x="198120" y="109219"/>
                  </a:moveTo>
                  <a:lnTo>
                    <a:pt x="198120" y="165100"/>
                  </a:lnTo>
                  <a:moveTo>
                    <a:pt x="40639" y="210820"/>
                  </a:moveTo>
                  <a:cubicBezTo>
                    <a:pt x="16509" y="203200"/>
                    <a:pt x="0" y="190500"/>
                    <a:pt x="0" y="175260"/>
                  </a:cubicBezTo>
                  <a:lnTo>
                    <a:pt x="0" y="109219"/>
                  </a:lnTo>
                </a:path>
              </a:pathLst>
            </a:custGeom>
            <a:noFill/>
            <a:ln w="12699">
              <a:solidFill>
                <a:srgbClr val="FB6762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8" name="Rounded Rectangle 67">
              <a:extLst>
                <a:ext uri="{FF2B5EF4-FFF2-40B4-BE49-F238E27FC236}">
                  <a16:creationId xmlns:a16="http://schemas.microsoft.com/office/drawing/2014/main" id="{A8A47ADE-5217-9565-6C8F-5A95C6D19180}"/>
                </a:ext>
              </a:extLst>
            </p:cNvPr>
            <p:cNvSpPr/>
            <p:nvPr/>
          </p:nvSpPr>
          <p:spPr>
            <a:xfrm>
              <a:off x="2781554" y="3869267"/>
              <a:ext cx="292100" cy="292100"/>
            </a:xfrm>
            <a:custGeom>
              <a:avLst/>
              <a:gdLst/>
              <a:ahLst/>
              <a:cxnLst/>
              <a:rect l="0" t="0" r="0" b="0"/>
              <a:pathLst>
                <a:path w="292100" h="292100">
                  <a:moveTo>
                    <a:pt x="209918" y="152400"/>
                  </a:moveTo>
                  <a:cubicBezTo>
                    <a:pt x="241684" y="152400"/>
                    <a:pt x="267436" y="178151"/>
                    <a:pt x="267436" y="209918"/>
                  </a:cubicBezTo>
                  <a:cubicBezTo>
                    <a:pt x="267436" y="241684"/>
                    <a:pt x="241684" y="267436"/>
                    <a:pt x="209918" y="267436"/>
                  </a:cubicBezTo>
                  <a:cubicBezTo>
                    <a:pt x="178151" y="267436"/>
                    <a:pt x="152400" y="241684"/>
                    <a:pt x="152400" y="209918"/>
                  </a:cubicBezTo>
                  <a:cubicBezTo>
                    <a:pt x="152400" y="178151"/>
                    <a:pt x="178151" y="152400"/>
                    <a:pt x="209918" y="152400"/>
                  </a:cubicBezTo>
                  <a:close/>
                  <a:moveTo>
                    <a:pt x="292100" y="292100"/>
                  </a:moveTo>
                  <a:lnTo>
                    <a:pt x="250850" y="250850"/>
                  </a:lnTo>
                  <a:moveTo>
                    <a:pt x="101600" y="254000"/>
                  </a:moveTo>
                  <a:lnTo>
                    <a:pt x="63500" y="254000"/>
                  </a:lnTo>
                  <a:moveTo>
                    <a:pt x="101612" y="190500"/>
                  </a:moveTo>
                  <a:lnTo>
                    <a:pt x="101612" y="254000"/>
                  </a:lnTo>
                  <a:moveTo>
                    <a:pt x="34925" y="247650"/>
                  </a:moveTo>
                  <a:lnTo>
                    <a:pt x="34925" y="247650"/>
                  </a:lnTo>
                  <a:cubicBezTo>
                    <a:pt x="36678" y="247650"/>
                    <a:pt x="38100" y="249071"/>
                    <a:pt x="38100" y="250825"/>
                  </a:cubicBezTo>
                  <a:cubicBezTo>
                    <a:pt x="38100" y="252578"/>
                    <a:pt x="36678" y="254000"/>
                    <a:pt x="34925" y="254000"/>
                  </a:cubicBezTo>
                  <a:cubicBezTo>
                    <a:pt x="33171" y="254000"/>
                    <a:pt x="31750" y="252578"/>
                    <a:pt x="31750" y="250825"/>
                  </a:cubicBezTo>
                  <a:cubicBezTo>
                    <a:pt x="31750" y="249071"/>
                    <a:pt x="33171" y="247650"/>
                    <a:pt x="34925" y="247650"/>
                  </a:cubicBezTo>
                  <a:moveTo>
                    <a:pt x="3175" y="247650"/>
                  </a:moveTo>
                  <a:lnTo>
                    <a:pt x="3175" y="247650"/>
                  </a:lnTo>
                  <a:cubicBezTo>
                    <a:pt x="4928" y="247650"/>
                    <a:pt x="6350" y="249071"/>
                    <a:pt x="6350" y="250825"/>
                  </a:cubicBezTo>
                  <a:cubicBezTo>
                    <a:pt x="6350" y="252578"/>
                    <a:pt x="4928" y="254000"/>
                    <a:pt x="3175" y="254000"/>
                  </a:cubicBezTo>
                  <a:cubicBezTo>
                    <a:pt x="1421" y="254000"/>
                    <a:pt x="0" y="252578"/>
                    <a:pt x="0" y="250825"/>
                  </a:cubicBezTo>
                  <a:cubicBezTo>
                    <a:pt x="0" y="249071"/>
                    <a:pt x="1421" y="247650"/>
                    <a:pt x="3175" y="247650"/>
                  </a:cubicBezTo>
                  <a:moveTo>
                    <a:pt x="47625" y="155575"/>
                  </a:moveTo>
                  <a:cubicBezTo>
                    <a:pt x="45871" y="155575"/>
                    <a:pt x="44450" y="156996"/>
                    <a:pt x="44450" y="158750"/>
                  </a:cubicBezTo>
                  <a:cubicBezTo>
                    <a:pt x="44450" y="160503"/>
                    <a:pt x="45871" y="161925"/>
                    <a:pt x="47625" y="161925"/>
                  </a:cubicBezTo>
                  <a:cubicBezTo>
                    <a:pt x="49378" y="161925"/>
                    <a:pt x="50800" y="160503"/>
                    <a:pt x="50800" y="158750"/>
                  </a:cubicBezTo>
                  <a:cubicBezTo>
                    <a:pt x="50800" y="156996"/>
                    <a:pt x="49378" y="155575"/>
                    <a:pt x="47625" y="155575"/>
                  </a:cubicBezTo>
                  <a:lnTo>
                    <a:pt x="47625" y="155575"/>
                  </a:lnTo>
                  <a:moveTo>
                    <a:pt x="79375" y="155575"/>
                  </a:moveTo>
                  <a:cubicBezTo>
                    <a:pt x="77621" y="155575"/>
                    <a:pt x="76200" y="156996"/>
                    <a:pt x="76200" y="158750"/>
                  </a:cubicBezTo>
                  <a:cubicBezTo>
                    <a:pt x="76200" y="160503"/>
                    <a:pt x="77621" y="161925"/>
                    <a:pt x="79375" y="161925"/>
                  </a:cubicBezTo>
                  <a:cubicBezTo>
                    <a:pt x="81128" y="161925"/>
                    <a:pt x="82550" y="160503"/>
                    <a:pt x="82550" y="158750"/>
                  </a:cubicBezTo>
                  <a:cubicBezTo>
                    <a:pt x="82550" y="156996"/>
                    <a:pt x="81128" y="155575"/>
                    <a:pt x="79375" y="155575"/>
                  </a:cubicBezTo>
                  <a:lnTo>
                    <a:pt x="79375" y="155575"/>
                  </a:lnTo>
                  <a:moveTo>
                    <a:pt x="114300" y="190500"/>
                  </a:moveTo>
                  <a:lnTo>
                    <a:pt x="31750" y="190500"/>
                  </a:lnTo>
                  <a:cubicBezTo>
                    <a:pt x="14214" y="190500"/>
                    <a:pt x="0" y="176285"/>
                    <a:pt x="0" y="158750"/>
                  </a:cubicBezTo>
                  <a:cubicBezTo>
                    <a:pt x="0" y="141214"/>
                    <a:pt x="14214" y="127000"/>
                    <a:pt x="31750" y="127000"/>
                  </a:cubicBezTo>
                  <a:lnTo>
                    <a:pt x="165100" y="127000"/>
                  </a:lnTo>
                  <a:moveTo>
                    <a:pt x="47625" y="92075"/>
                  </a:moveTo>
                  <a:cubicBezTo>
                    <a:pt x="45871" y="92075"/>
                    <a:pt x="44450" y="93496"/>
                    <a:pt x="44450" y="95250"/>
                  </a:cubicBezTo>
                  <a:cubicBezTo>
                    <a:pt x="44450" y="97003"/>
                    <a:pt x="45871" y="98425"/>
                    <a:pt x="47625" y="98425"/>
                  </a:cubicBezTo>
                  <a:cubicBezTo>
                    <a:pt x="49378" y="98425"/>
                    <a:pt x="50800" y="97003"/>
                    <a:pt x="50800" y="95250"/>
                  </a:cubicBezTo>
                  <a:cubicBezTo>
                    <a:pt x="50800" y="93496"/>
                    <a:pt x="49378" y="92075"/>
                    <a:pt x="47625" y="92075"/>
                  </a:cubicBezTo>
                  <a:lnTo>
                    <a:pt x="47625" y="92075"/>
                  </a:lnTo>
                  <a:moveTo>
                    <a:pt x="79375" y="92075"/>
                  </a:moveTo>
                  <a:cubicBezTo>
                    <a:pt x="77621" y="92075"/>
                    <a:pt x="76200" y="93496"/>
                    <a:pt x="76200" y="95250"/>
                  </a:cubicBezTo>
                  <a:cubicBezTo>
                    <a:pt x="76200" y="97003"/>
                    <a:pt x="77621" y="98425"/>
                    <a:pt x="79375" y="98425"/>
                  </a:cubicBezTo>
                  <a:cubicBezTo>
                    <a:pt x="81128" y="98425"/>
                    <a:pt x="82550" y="97003"/>
                    <a:pt x="82550" y="95250"/>
                  </a:cubicBezTo>
                  <a:cubicBezTo>
                    <a:pt x="82550" y="93496"/>
                    <a:pt x="81128" y="92075"/>
                    <a:pt x="79375" y="92075"/>
                  </a:cubicBezTo>
                  <a:lnTo>
                    <a:pt x="79375" y="92075"/>
                  </a:lnTo>
                  <a:moveTo>
                    <a:pt x="165100" y="127000"/>
                  </a:moveTo>
                  <a:lnTo>
                    <a:pt x="31750" y="127000"/>
                  </a:lnTo>
                  <a:cubicBezTo>
                    <a:pt x="14214" y="127000"/>
                    <a:pt x="0" y="112785"/>
                    <a:pt x="0" y="95250"/>
                  </a:cubicBezTo>
                  <a:cubicBezTo>
                    <a:pt x="0" y="77714"/>
                    <a:pt x="14214" y="63500"/>
                    <a:pt x="31750" y="63500"/>
                  </a:cubicBezTo>
                  <a:lnTo>
                    <a:pt x="184150" y="63500"/>
                  </a:lnTo>
                  <a:cubicBezTo>
                    <a:pt x="201685" y="63500"/>
                    <a:pt x="215900" y="77714"/>
                    <a:pt x="215900" y="95250"/>
                  </a:cubicBezTo>
                  <a:moveTo>
                    <a:pt x="47625" y="28575"/>
                  </a:moveTo>
                  <a:cubicBezTo>
                    <a:pt x="45871" y="28575"/>
                    <a:pt x="44450" y="29996"/>
                    <a:pt x="44450" y="31750"/>
                  </a:cubicBezTo>
                  <a:cubicBezTo>
                    <a:pt x="44450" y="33503"/>
                    <a:pt x="45871" y="34925"/>
                    <a:pt x="47625" y="34925"/>
                  </a:cubicBezTo>
                  <a:cubicBezTo>
                    <a:pt x="49378" y="34925"/>
                    <a:pt x="50800" y="33503"/>
                    <a:pt x="50800" y="31750"/>
                  </a:cubicBezTo>
                  <a:cubicBezTo>
                    <a:pt x="50800" y="29996"/>
                    <a:pt x="49378" y="28575"/>
                    <a:pt x="47625" y="28575"/>
                  </a:cubicBezTo>
                  <a:lnTo>
                    <a:pt x="47625" y="28575"/>
                  </a:lnTo>
                  <a:moveTo>
                    <a:pt x="79375" y="28575"/>
                  </a:moveTo>
                  <a:cubicBezTo>
                    <a:pt x="77621" y="28575"/>
                    <a:pt x="76200" y="29996"/>
                    <a:pt x="76200" y="31750"/>
                  </a:cubicBezTo>
                  <a:cubicBezTo>
                    <a:pt x="76200" y="33503"/>
                    <a:pt x="77621" y="34925"/>
                    <a:pt x="79375" y="34925"/>
                  </a:cubicBezTo>
                  <a:cubicBezTo>
                    <a:pt x="81128" y="34925"/>
                    <a:pt x="82550" y="33503"/>
                    <a:pt x="82550" y="31750"/>
                  </a:cubicBezTo>
                  <a:cubicBezTo>
                    <a:pt x="82550" y="29996"/>
                    <a:pt x="81128" y="28575"/>
                    <a:pt x="79375" y="28575"/>
                  </a:cubicBezTo>
                  <a:lnTo>
                    <a:pt x="79375" y="28575"/>
                  </a:lnTo>
                  <a:moveTo>
                    <a:pt x="184150" y="63500"/>
                  </a:moveTo>
                  <a:lnTo>
                    <a:pt x="31750" y="63500"/>
                  </a:lnTo>
                  <a:cubicBezTo>
                    <a:pt x="14214" y="63500"/>
                    <a:pt x="0" y="49285"/>
                    <a:pt x="0" y="31750"/>
                  </a:cubicBezTo>
                  <a:cubicBezTo>
                    <a:pt x="0" y="14214"/>
                    <a:pt x="14214" y="0"/>
                    <a:pt x="31750" y="0"/>
                  </a:cubicBezTo>
                  <a:lnTo>
                    <a:pt x="184150" y="0"/>
                  </a:lnTo>
                  <a:cubicBezTo>
                    <a:pt x="201685" y="0"/>
                    <a:pt x="215900" y="14214"/>
                    <a:pt x="215900" y="31750"/>
                  </a:cubicBezTo>
                  <a:cubicBezTo>
                    <a:pt x="215900" y="49285"/>
                    <a:pt x="201685" y="63500"/>
                    <a:pt x="184150" y="63500"/>
                  </a:cubicBezTo>
                  <a:close/>
                </a:path>
              </a:pathLst>
            </a:custGeom>
            <a:noFill/>
            <a:ln w="12699">
              <a:solidFill>
                <a:srgbClr val="F366BB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9" name="Rounded Rectangle 68">
              <a:extLst>
                <a:ext uri="{FF2B5EF4-FFF2-40B4-BE49-F238E27FC236}">
                  <a16:creationId xmlns:a16="http://schemas.microsoft.com/office/drawing/2014/main" id="{247B4DF2-CF20-523D-4623-A5A4D8028631}"/>
                </a:ext>
              </a:extLst>
            </p:cNvPr>
            <p:cNvSpPr/>
            <p:nvPr/>
          </p:nvSpPr>
          <p:spPr>
            <a:xfrm>
              <a:off x="2784729" y="2612602"/>
              <a:ext cx="285750" cy="265429"/>
            </a:xfrm>
            <a:custGeom>
              <a:avLst/>
              <a:gdLst/>
              <a:ahLst/>
              <a:cxnLst/>
              <a:rect l="0" t="0" r="0" b="0"/>
              <a:pathLst>
                <a:path w="285750" h="265429">
                  <a:moveTo>
                    <a:pt x="285750" y="207009"/>
                  </a:moveTo>
                  <a:cubicBezTo>
                    <a:pt x="285750" y="212089"/>
                    <a:pt x="283210" y="217169"/>
                    <a:pt x="278129" y="218439"/>
                  </a:cubicBezTo>
                  <a:lnTo>
                    <a:pt x="176529" y="264159"/>
                  </a:lnTo>
                  <a:cubicBezTo>
                    <a:pt x="172719" y="265429"/>
                    <a:pt x="167639" y="265429"/>
                    <a:pt x="163829" y="262889"/>
                  </a:cubicBezTo>
                  <a:cubicBezTo>
                    <a:pt x="160019" y="260349"/>
                    <a:pt x="157479" y="256539"/>
                    <a:pt x="157479" y="252729"/>
                  </a:cubicBezTo>
                  <a:lnTo>
                    <a:pt x="157479" y="12700"/>
                  </a:lnTo>
                  <a:cubicBezTo>
                    <a:pt x="157479" y="8890"/>
                    <a:pt x="160019" y="3810"/>
                    <a:pt x="163829" y="2540"/>
                  </a:cubicBezTo>
                  <a:cubicBezTo>
                    <a:pt x="167639" y="0"/>
                    <a:pt x="171450" y="0"/>
                    <a:pt x="176529" y="1270"/>
                  </a:cubicBezTo>
                  <a:lnTo>
                    <a:pt x="278129" y="46990"/>
                  </a:lnTo>
                  <a:cubicBezTo>
                    <a:pt x="283209" y="49530"/>
                    <a:pt x="285750" y="53340"/>
                    <a:pt x="285750" y="58420"/>
                  </a:cubicBezTo>
                  <a:close/>
                  <a:moveTo>
                    <a:pt x="121918" y="253999"/>
                  </a:moveTo>
                  <a:cubicBezTo>
                    <a:pt x="118108" y="255269"/>
                    <a:pt x="114298" y="255269"/>
                    <a:pt x="110488" y="252730"/>
                  </a:cubicBezTo>
                  <a:cubicBezTo>
                    <a:pt x="106678" y="250190"/>
                    <a:pt x="105409" y="246380"/>
                    <a:pt x="105409" y="242570"/>
                  </a:cubicBezTo>
                  <a:lnTo>
                    <a:pt x="105409" y="25400"/>
                  </a:lnTo>
                  <a:cubicBezTo>
                    <a:pt x="105409" y="21590"/>
                    <a:pt x="107949" y="16510"/>
                    <a:pt x="111759" y="15240"/>
                  </a:cubicBezTo>
                  <a:cubicBezTo>
                    <a:pt x="115569" y="12700"/>
                    <a:pt x="119378" y="12700"/>
                    <a:pt x="124458" y="13970"/>
                  </a:cubicBezTo>
                  <a:moveTo>
                    <a:pt x="69214" y="241298"/>
                  </a:moveTo>
                  <a:cubicBezTo>
                    <a:pt x="65404" y="242568"/>
                    <a:pt x="61594" y="242568"/>
                    <a:pt x="57784" y="240028"/>
                  </a:cubicBezTo>
                  <a:cubicBezTo>
                    <a:pt x="53974" y="237488"/>
                    <a:pt x="52704" y="233678"/>
                    <a:pt x="52704" y="229868"/>
                  </a:cubicBezTo>
                  <a:lnTo>
                    <a:pt x="52704" y="36828"/>
                  </a:lnTo>
                  <a:cubicBezTo>
                    <a:pt x="52704" y="33018"/>
                    <a:pt x="55244" y="27938"/>
                    <a:pt x="59054" y="26668"/>
                  </a:cubicBezTo>
                  <a:cubicBezTo>
                    <a:pt x="62864" y="24128"/>
                    <a:pt x="66674" y="24128"/>
                    <a:pt x="71754" y="25398"/>
                  </a:cubicBezTo>
                  <a:moveTo>
                    <a:pt x="16510" y="228598"/>
                  </a:moveTo>
                  <a:cubicBezTo>
                    <a:pt x="12700" y="229868"/>
                    <a:pt x="8890" y="229868"/>
                    <a:pt x="5080" y="227328"/>
                  </a:cubicBezTo>
                  <a:cubicBezTo>
                    <a:pt x="1269" y="224788"/>
                    <a:pt x="0" y="220978"/>
                    <a:pt x="0" y="217168"/>
                  </a:cubicBezTo>
                  <a:lnTo>
                    <a:pt x="0" y="49528"/>
                  </a:lnTo>
                  <a:cubicBezTo>
                    <a:pt x="0" y="45718"/>
                    <a:pt x="2539" y="40638"/>
                    <a:pt x="6350" y="39368"/>
                  </a:cubicBezTo>
                  <a:cubicBezTo>
                    <a:pt x="10160" y="36828"/>
                    <a:pt x="13969" y="36828"/>
                    <a:pt x="19050" y="38098"/>
                  </a:cubicBezTo>
                </a:path>
              </a:pathLst>
            </a:custGeom>
            <a:noFill/>
            <a:ln w="12699">
              <a:solidFill>
                <a:srgbClr val="F7943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0" name="Rounded Rectangle 69">
              <a:extLst>
                <a:ext uri="{FF2B5EF4-FFF2-40B4-BE49-F238E27FC236}">
                  <a16:creationId xmlns:a16="http://schemas.microsoft.com/office/drawing/2014/main" id="{71A1E05F-6902-82DF-8488-2932094980AD}"/>
                </a:ext>
              </a:extLst>
            </p:cNvPr>
            <p:cNvSpPr/>
            <p:nvPr/>
          </p:nvSpPr>
          <p:spPr>
            <a:xfrm>
              <a:off x="2781554" y="4529667"/>
              <a:ext cx="292100" cy="292100"/>
            </a:xfrm>
            <a:custGeom>
              <a:avLst/>
              <a:gdLst/>
              <a:ahLst/>
              <a:cxnLst/>
              <a:rect l="0" t="0" r="0" b="0"/>
              <a:pathLst>
                <a:path w="292100" h="292100">
                  <a:moveTo>
                    <a:pt x="12700" y="146050"/>
                  </a:moveTo>
                  <a:cubicBezTo>
                    <a:pt x="5685" y="146050"/>
                    <a:pt x="0" y="140364"/>
                    <a:pt x="0" y="133350"/>
                  </a:cubicBezTo>
                  <a:lnTo>
                    <a:pt x="0" y="12700"/>
                  </a:lnTo>
                  <a:cubicBezTo>
                    <a:pt x="0" y="5685"/>
                    <a:pt x="5685" y="0"/>
                    <a:pt x="12700" y="0"/>
                  </a:cubicBezTo>
                  <a:lnTo>
                    <a:pt x="67767" y="0"/>
                  </a:lnTo>
                  <a:cubicBezTo>
                    <a:pt x="71135" y="0"/>
                    <a:pt x="74364" y="1339"/>
                    <a:pt x="76746" y="3721"/>
                  </a:cubicBezTo>
                  <a:lnTo>
                    <a:pt x="104228" y="31203"/>
                  </a:lnTo>
                  <a:cubicBezTo>
                    <a:pt x="106610" y="33585"/>
                    <a:pt x="107949" y="36814"/>
                    <a:pt x="107950" y="40182"/>
                  </a:cubicBezTo>
                  <a:lnTo>
                    <a:pt x="107950" y="133350"/>
                  </a:lnTo>
                  <a:cubicBezTo>
                    <a:pt x="107950" y="140364"/>
                    <a:pt x="102264" y="146050"/>
                    <a:pt x="95250" y="146050"/>
                  </a:cubicBezTo>
                  <a:close/>
                  <a:moveTo>
                    <a:pt x="158750" y="292100"/>
                  </a:moveTo>
                  <a:lnTo>
                    <a:pt x="247650" y="292100"/>
                  </a:lnTo>
                  <a:lnTo>
                    <a:pt x="247650" y="203200"/>
                  </a:lnTo>
                  <a:lnTo>
                    <a:pt x="158750" y="203200"/>
                  </a:lnTo>
                  <a:close/>
                  <a:moveTo>
                    <a:pt x="158750" y="203200"/>
                  </a:moveTo>
                  <a:lnTo>
                    <a:pt x="203200" y="158750"/>
                  </a:lnTo>
                  <a:lnTo>
                    <a:pt x="292100" y="158750"/>
                  </a:lnTo>
                  <a:lnTo>
                    <a:pt x="292100" y="247650"/>
                  </a:lnTo>
                  <a:lnTo>
                    <a:pt x="247650" y="292100"/>
                  </a:lnTo>
                  <a:moveTo>
                    <a:pt x="292100" y="158750"/>
                  </a:moveTo>
                  <a:lnTo>
                    <a:pt x="247650" y="203200"/>
                  </a:lnTo>
                  <a:moveTo>
                    <a:pt x="149694" y="33019"/>
                  </a:moveTo>
                  <a:lnTo>
                    <a:pt x="169367" y="33019"/>
                  </a:lnTo>
                  <a:cubicBezTo>
                    <a:pt x="206143" y="32985"/>
                    <a:pt x="240417" y="51643"/>
                    <a:pt x="260349" y="82550"/>
                  </a:cubicBezTo>
                  <a:moveTo>
                    <a:pt x="179209" y="62496"/>
                  </a:moveTo>
                  <a:lnTo>
                    <a:pt x="149694" y="32981"/>
                  </a:lnTo>
                  <a:lnTo>
                    <a:pt x="179209" y="3454"/>
                  </a:lnTo>
                  <a:moveTo>
                    <a:pt x="117005" y="246380"/>
                  </a:moveTo>
                  <a:lnTo>
                    <a:pt x="97332" y="246380"/>
                  </a:lnTo>
                  <a:cubicBezTo>
                    <a:pt x="60556" y="246414"/>
                    <a:pt x="26282" y="227756"/>
                    <a:pt x="6350" y="196850"/>
                  </a:cubicBezTo>
                  <a:moveTo>
                    <a:pt x="87490" y="216903"/>
                  </a:moveTo>
                  <a:lnTo>
                    <a:pt x="117005" y="246418"/>
                  </a:lnTo>
                  <a:lnTo>
                    <a:pt x="87490" y="275945"/>
                  </a:lnTo>
                </a:path>
              </a:pathLst>
            </a:custGeom>
            <a:noFill/>
            <a:ln w="12699">
              <a:solidFill>
                <a:srgbClr val="CB68F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1" name="Rounded Rectangle 70">
              <a:extLst>
                <a:ext uri="{FF2B5EF4-FFF2-40B4-BE49-F238E27FC236}">
                  <a16:creationId xmlns:a16="http://schemas.microsoft.com/office/drawing/2014/main" id="{44049D10-7CB0-2277-87E7-589275AFA78A}"/>
                </a:ext>
              </a:extLst>
            </p:cNvPr>
            <p:cNvSpPr/>
            <p:nvPr/>
          </p:nvSpPr>
          <p:spPr>
            <a:xfrm>
              <a:off x="2775204" y="2084917"/>
              <a:ext cx="298450" cy="298450"/>
            </a:xfrm>
            <a:custGeom>
              <a:avLst/>
              <a:gdLst/>
              <a:ahLst/>
              <a:cxnLst/>
              <a:rect l="0" t="0" r="0" b="0"/>
              <a:pathLst>
                <a:path w="298450" h="298450">
                  <a:moveTo>
                    <a:pt x="158750" y="146050"/>
                  </a:moveTo>
                  <a:lnTo>
                    <a:pt x="285750" y="146050"/>
                  </a:lnTo>
                  <a:cubicBezTo>
                    <a:pt x="285750" y="146050"/>
                    <a:pt x="298450" y="146050"/>
                    <a:pt x="298450" y="158750"/>
                  </a:cubicBezTo>
                  <a:lnTo>
                    <a:pt x="298450" y="285750"/>
                  </a:lnTo>
                  <a:cubicBezTo>
                    <a:pt x="298450" y="285750"/>
                    <a:pt x="298450" y="298450"/>
                    <a:pt x="285750" y="298450"/>
                  </a:cubicBezTo>
                  <a:lnTo>
                    <a:pt x="158750" y="298450"/>
                  </a:lnTo>
                  <a:cubicBezTo>
                    <a:pt x="158750" y="298450"/>
                    <a:pt x="146050" y="298450"/>
                    <a:pt x="146050" y="285750"/>
                  </a:cubicBezTo>
                  <a:lnTo>
                    <a:pt x="146050" y="158750"/>
                  </a:lnTo>
                  <a:cubicBezTo>
                    <a:pt x="146050" y="158750"/>
                    <a:pt x="146050" y="146050"/>
                    <a:pt x="158750" y="146050"/>
                  </a:cubicBezTo>
                  <a:moveTo>
                    <a:pt x="0" y="0"/>
                  </a:moveTo>
                  <a:moveTo>
                    <a:pt x="260350" y="184150"/>
                  </a:moveTo>
                  <a:lnTo>
                    <a:pt x="184150" y="184150"/>
                  </a:lnTo>
                  <a:moveTo>
                    <a:pt x="0" y="0"/>
                  </a:moveTo>
                  <a:moveTo>
                    <a:pt x="260350" y="222250"/>
                  </a:moveTo>
                  <a:lnTo>
                    <a:pt x="184150" y="222250"/>
                  </a:lnTo>
                  <a:moveTo>
                    <a:pt x="0" y="0"/>
                  </a:moveTo>
                  <a:moveTo>
                    <a:pt x="212725" y="260350"/>
                  </a:moveTo>
                  <a:lnTo>
                    <a:pt x="184150" y="260350"/>
                  </a:lnTo>
                  <a:moveTo>
                    <a:pt x="86360" y="123088"/>
                  </a:moveTo>
                  <a:cubicBezTo>
                    <a:pt x="71307" y="124760"/>
                    <a:pt x="56121" y="121464"/>
                    <a:pt x="43116" y="113703"/>
                  </a:cubicBezTo>
                  <a:cubicBezTo>
                    <a:pt x="41582" y="112789"/>
                    <a:pt x="40521" y="111254"/>
                    <a:pt x="40209" y="109496"/>
                  </a:cubicBezTo>
                  <a:cubicBezTo>
                    <a:pt x="39897" y="107738"/>
                    <a:pt x="40365" y="105932"/>
                    <a:pt x="41490" y="104546"/>
                  </a:cubicBezTo>
                  <a:cubicBezTo>
                    <a:pt x="46672" y="98437"/>
                    <a:pt x="50279" y="90322"/>
                    <a:pt x="51866" y="66865"/>
                  </a:cubicBezTo>
                  <a:cubicBezTo>
                    <a:pt x="54889" y="22098"/>
                    <a:pt x="85077" y="6350"/>
                    <a:pt x="111023" y="6350"/>
                  </a:cubicBezTo>
                  <a:cubicBezTo>
                    <a:pt x="136969" y="6350"/>
                    <a:pt x="167157" y="22098"/>
                    <a:pt x="170192" y="66865"/>
                  </a:cubicBezTo>
                  <a:cubicBezTo>
                    <a:pt x="171780" y="90335"/>
                    <a:pt x="175387" y="98437"/>
                    <a:pt x="180568" y="104546"/>
                  </a:cubicBezTo>
                  <a:cubicBezTo>
                    <a:pt x="181694" y="105932"/>
                    <a:pt x="182161" y="107738"/>
                    <a:pt x="181849" y="109496"/>
                  </a:cubicBezTo>
                  <a:cubicBezTo>
                    <a:pt x="181537" y="111254"/>
                    <a:pt x="180476" y="112789"/>
                    <a:pt x="178942" y="113703"/>
                  </a:cubicBezTo>
                  <a:cubicBezTo>
                    <a:pt x="165927" y="121473"/>
                    <a:pt x="150726" y="124769"/>
                    <a:pt x="135661" y="123088"/>
                  </a:cubicBezTo>
                  <a:moveTo>
                    <a:pt x="120650" y="209550"/>
                  </a:moveTo>
                  <a:lnTo>
                    <a:pt x="6350" y="209550"/>
                  </a:lnTo>
                  <a:cubicBezTo>
                    <a:pt x="6867" y="197259"/>
                    <a:pt x="9970" y="185216"/>
                    <a:pt x="15455" y="174205"/>
                  </a:cubicBezTo>
                  <a:cubicBezTo>
                    <a:pt x="21882" y="161328"/>
                    <a:pt x="46697" y="152425"/>
                    <a:pt x="80467" y="139915"/>
                  </a:cubicBezTo>
                  <a:cubicBezTo>
                    <a:pt x="84006" y="138599"/>
                    <a:pt x="86366" y="135234"/>
                    <a:pt x="86398" y="131457"/>
                  </a:cubicBezTo>
                  <a:lnTo>
                    <a:pt x="86398" y="114833"/>
                  </a:lnTo>
                  <a:cubicBezTo>
                    <a:pt x="86412" y="112420"/>
                    <a:pt x="85407" y="110114"/>
                    <a:pt x="83629" y="108483"/>
                  </a:cubicBezTo>
                  <a:cubicBezTo>
                    <a:pt x="77030" y="103106"/>
                    <a:pt x="73466" y="94850"/>
                    <a:pt x="74079" y="86359"/>
                  </a:cubicBezTo>
                  <a:lnTo>
                    <a:pt x="74079" y="61772"/>
                  </a:lnTo>
                  <a:cubicBezTo>
                    <a:pt x="88555" y="59285"/>
                    <a:pt x="101662" y="51693"/>
                    <a:pt x="111023" y="40373"/>
                  </a:cubicBezTo>
                  <a:cubicBezTo>
                    <a:pt x="120391" y="51691"/>
                    <a:pt x="133500" y="59282"/>
                    <a:pt x="147980" y="61772"/>
                  </a:cubicBezTo>
                  <a:lnTo>
                    <a:pt x="147980" y="86359"/>
                  </a:lnTo>
                  <a:cubicBezTo>
                    <a:pt x="148606" y="94863"/>
                    <a:pt x="145040" y="103136"/>
                    <a:pt x="138429" y="108521"/>
                  </a:cubicBezTo>
                  <a:cubicBezTo>
                    <a:pt x="136652" y="110152"/>
                    <a:pt x="135646" y="112458"/>
                    <a:pt x="135661" y="114871"/>
                  </a:cubicBezTo>
                  <a:lnTo>
                    <a:pt x="135661" y="123101"/>
                  </a:lnTo>
                </a:path>
              </a:pathLst>
            </a:custGeom>
            <a:noFill/>
            <a:ln w="12699">
              <a:solidFill>
                <a:srgbClr val="FFE71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2" name="Rounded Rectangle 71">
              <a:extLst>
                <a:ext uri="{FF2B5EF4-FFF2-40B4-BE49-F238E27FC236}">
                  <a16:creationId xmlns:a16="http://schemas.microsoft.com/office/drawing/2014/main" id="{2ADDF7AA-258D-A057-F15F-FB0346E74C45}"/>
                </a:ext>
              </a:extLst>
            </p:cNvPr>
            <p:cNvSpPr/>
            <p:nvPr/>
          </p:nvSpPr>
          <p:spPr>
            <a:xfrm>
              <a:off x="2784729" y="5040842"/>
              <a:ext cx="285749" cy="285750"/>
            </a:xfrm>
            <a:custGeom>
              <a:avLst/>
              <a:gdLst/>
              <a:ahLst/>
              <a:cxnLst/>
              <a:rect l="0" t="0" r="0" b="0"/>
              <a:pathLst>
                <a:path w="285749" h="285750">
                  <a:moveTo>
                    <a:pt x="114300" y="247650"/>
                  </a:moveTo>
                  <a:lnTo>
                    <a:pt x="19050" y="247650"/>
                  </a:lnTo>
                  <a:cubicBezTo>
                    <a:pt x="8528" y="247650"/>
                    <a:pt x="0" y="239121"/>
                    <a:pt x="0" y="228600"/>
                  </a:cubicBezTo>
                  <a:lnTo>
                    <a:pt x="0" y="19050"/>
                  </a:lnTo>
                  <a:cubicBezTo>
                    <a:pt x="0" y="8528"/>
                    <a:pt x="8528" y="0"/>
                    <a:pt x="19050" y="0"/>
                  </a:cubicBezTo>
                  <a:lnTo>
                    <a:pt x="247650" y="0"/>
                  </a:lnTo>
                  <a:cubicBezTo>
                    <a:pt x="258171" y="0"/>
                    <a:pt x="266700" y="8528"/>
                    <a:pt x="266700" y="19050"/>
                  </a:cubicBezTo>
                  <a:lnTo>
                    <a:pt x="266700" y="95250"/>
                  </a:lnTo>
                  <a:moveTo>
                    <a:pt x="266700" y="57150"/>
                  </a:moveTo>
                  <a:lnTo>
                    <a:pt x="0" y="57150"/>
                  </a:lnTo>
                  <a:moveTo>
                    <a:pt x="38100" y="114300"/>
                  </a:moveTo>
                  <a:lnTo>
                    <a:pt x="57150" y="114300"/>
                  </a:lnTo>
                  <a:moveTo>
                    <a:pt x="38100" y="152400"/>
                  </a:moveTo>
                  <a:lnTo>
                    <a:pt x="57150" y="152400"/>
                  </a:lnTo>
                  <a:moveTo>
                    <a:pt x="38100" y="190500"/>
                  </a:moveTo>
                  <a:lnTo>
                    <a:pt x="57150" y="190500"/>
                  </a:lnTo>
                  <a:moveTo>
                    <a:pt x="161925" y="114300"/>
                  </a:moveTo>
                  <a:lnTo>
                    <a:pt x="95250" y="114300"/>
                  </a:lnTo>
                  <a:moveTo>
                    <a:pt x="127000" y="152400"/>
                  </a:moveTo>
                  <a:lnTo>
                    <a:pt x="95250" y="152400"/>
                  </a:lnTo>
                  <a:moveTo>
                    <a:pt x="117475" y="190500"/>
                  </a:moveTo>
                  <a:lnTo>
                    <a:pt x="95250" y="190500"/>
                  </a:lnTo>
                  <a:moveTo>
                    <a:pt x="243319" y="277114"/>
                  </a:moveTo>
                  <a:lnTo>
                    <a:pt x="224332" y="285750"/>
                  </a:lnTo>
                  <a:lnTo>
                    <a:pt x="205358" y="277114"/>
                  </a:lnTo>
                  <a:cubicBezTo>
                    <a:pt x="180143" y="266467"/>
                    <a:pt x="163529" y="242006"/>
                    <a:pt x="162928" y="214642"/>
                  </a:cubicBezTo>
                  <a:lnTo>
                    <a:pt x="162928" y="167005"/>
                  </a:lnTo>
                  <a:lnTo>
                    <a:pt x="224332" y="146050"/>
                  </a:lnTo>
                  <a:lnTo>
                    <a:pt x="285749" y="167005"/>
                  </a:lnTo>
                  <a:lnTo>
                    <a:pt x="285749" y="214642"/>
                  </a:lnTo>
                  <a:cubicBezTo>
                    <a:pt x="285141" y="242004"/>
                    <a:pt x="268530" y="266462"/>
                    <a:pt x="243319" y="277114"/>
                  </a:cubicBezTo>
                  <a:close/>
                  <a:moveTo>
                    <a:pt x="198843" y="215392"/>
                  </a:moveTo>
                  <a:lnTo>
                    <a:pt x="217271" y="233832"/>
                  </a:lnTo>
                  <a:lnTo>
                    <a:pt x="254152" y="187744"/>
                  </a:lnTo>
                </a:path>
              </a:pathLst>
            </a:custGeom>
            <a:noFill/>
            <a:ln w="12699">
              <a:solidFill>
                <a:srgbClr val="8769FD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3" name="Rounded Rectangle 72">
              <a:extLst>
                <a:ext uri="{FF2B5EF4-FFF2-40B4-BE49-F238E27FC236}">
                  <a16:creationId xmlns:a16="http://schemas.microsoft.com/office/drawing/2014/main" id="{8E9DD5E5-1605-FCB4-1097-8BAF12AC522B}"/>
                </a:ext>
              </a:extLst>
            </p:cNvPr>
            <p:cNvSpPr/>
            <p:nvPr/>
          </p:nvSpPr>
          <p:spPr>
            <a:xfrm>
              <a:off x="2781554" y="5545755"/>
              <a:ext cx="292100" cy="292011"/>
            </a:xfrm>
            <a:custGeom>
              <a:avLst/>
              <a:gdLst/>
              <a:ahLst/>
              <a:cxnLst/>
              <a:rect l="0" t="0" r="0" b="0"/>
              <a:pathLst>
                <a:path w="292100" h="292011">
                  <a:moveTo>
                    <a:pt x="0" y="215900"/>
                  </a:moveTo>
                  <a:lnTo>
                    <a:pt x="0" y="25400"/>
                  </a:lnTo>
                  <a:moveTo>
                    <a:pt x="25400" y="165100"/>
                  </a:moveTo>
                  <a:lnTo>
                    <a:pt x="25400" y="76200"/>
                  </a:lnTo>
                  <a:moveTo>
                    <a:pt x="50800" y="63500"/>
                  </a:moveTo>
                  <a:lnTo>
                    <a:pt x="50800" y="177800"/>
                  </a:lnTo>
                  <a:moveTo>
                    <a:pt x="76200" y="50800"/>
                  </a:moveTo>
                  <a:lnTo>
                    <a:pt x="76200" y="190500"/>
                  </a:lnTo>
                  <a:moveTo>
                    <a:pt x="101600" y="38100"/>
                  </a:moveTo>
                  <a:lnTo>
                    <a:pt x="101600" y="203200"/>
                  </a:lnTo>
                  <a:moveTo>
                    <a:pt x="254000" y="120650"/>
                  </a:moveTo>
                  <a:lnTo>
                    <a:pt x="254000" y="25400"/>
                  </a:lnTo>
                  <a:moveTo>
                    <a:pt x="228600" y="76200"/>
                  </a:moveTo>
                  <a:lnTo>
                    <a:pt x="228600" y="114300"/>
                  </a:lnTo>
                  <a:moveTo>
                    <a:pt x="203200" y="63500"/>
                  </a:moveTo>
                  <a:lnTo>
                    <a:pt x="203200" y="114300"/>
                  </a:lnTo>
                  <a:moveTo>
                    <a:pt x="177800" y="50800"/>
                  </a:moveTo>
                  <a:lnTo>
                    <a:pt x="177800" y="120650"/>
                  </a:lnTo>
                  <a:moveTo>
                    <a:pt x="152400" y="38100"/>
                  </a:moveTo>
                  <a:lnTo>
                    <a:pt x="152400" y="133350"/>
                  </a:lnTo>
                  <a:moveTo>
                    <a:pt x="127000" y="0"/>
                  </a:moveTo>
                  <a:lnTo>
                    <a:pt x="127000" y="165100"/>
                  </a:lnTo>
                  <a:moveTo>
                    <a:pt x="139700" y="215811"/>
                  </a:moveTo>
                  <a:cubicBezTo>
                    <a:pt x="139700" y="173727"/>
                    <a:pt x="173815" y="139611"/>
                    <a:pt x="215900" y="139611"/>
                  </a:cubicBezTo>
                  <a:cubicBezTo>
                    <a:pt x="257984" y="139611"/>
                    <a:pt x="292100" y="173727"/>
                    <a:pt x="292100" y="215811"/>
                  </a:cubicBezTo>
                  <a:cubicBezTo>
                    <a:pt x="292100" y="257895"/>
                    <a:pt x="257984" y="292011"/>
                    <a:pt x="215900" y="292011"/>
                  </a:cubicBezTo>
                  <a:cubicBezTo>
                    <a:pt x="173815" y="292011"/>
                    <a:pt x="139700" y="257895"/>
                    <a:pt x="139700" y="215811"/>
                  </a:cubicBezTo>
                  <a:close/>
                  <a:moveTo>
                    <a:pt x="179565" y="224828"/>
                  </a:moveTo>
                  <a:lnTo>
                    <a:pt x="198615" y="243878"/>
                  </a:lnTo>
                  <a:cubicBezTo>
                    <a:pt x="200570" y="245824"/>
                    <a:pt x="203273" y="246828"/>
                    <a:pt x="206024" y="246630"/>
                  </a:cubicBezTo>
                  <a:cubicBezTo>
                    <a:pt x="208776" y="246433"/>
                    <a:pt x="211308" y="245054"/>
                    <a:pt x="212966" y="242849"/>
                  </a:cubicBezTo>
                  <a:lnTo>
                    <a:pt x="249859" y="193662"/>
                  </a:lnTo>
                </a:path>
              </a:pathLst>
            </a:custGeom>
            <a:noFill/>
            <a:ln w="12699">
              <a:solidFill>
                <a:srgbClr val="4F91F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6" name="Text Placeholder 2">
            <a:extLst>
              <a:ext uri="{FF2B5EF4-FFF2-40B4-BE49-F238E27FC236}">
                <a16:creationId xmlns:a16="http://schemas.microsoft.com/office/drawing/2014/main" id="{3F3E41E1-06CE-E4F3-AF53-C1926FDE2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7377" y="1776215"/>
            <a:ext cx="5582323" cy="548190"/>
          </a:xfrm>
        </p:spPr>
        <p:txBody>
          <a:bodyPr/>
          <a:lstStyle/>
          <a:p>
            <a:pPr marL="146050" indent="0">
              <a:buNone/>
            </a:pPr>
            <a:r>
              <a:rPr lang="en-US" sz="1100" dirty="0" err="1">
                <a:solidFill>
                  <a:schemeClr val="bg1"/>
                </a:solidFill>
              </a:rPr>
              <a:t>Streamlit</a:t>
            </a:r>
            <a:r>
              <a:rPr lang="en-US" sz="1100" dirty="0">
                <a:solidFill>
                  <a:schemeClr val="bg1"/>
                </a:solidFill>
              </a:rPr>
              <a:t> UI for user interaction and displaying results.</a:t>
            </a:r>
          </a:p>
        </p:txBody>
      </p:sp>
      <p:sp>
        <p:nvSpPr>
          <p:cNvPr id="228" name="Text Placeholder 2">
            <a:extLst>
              <a:ext uri="{FF2B5EF4-FFF2-40B4-BE49-F238E27FC236}">
                <a16:creationId xmlns:a16="http://schemas.microsoft.com/office/drawing/2014/main" id="{3F0A98A6-BA72-79E1-23E5-A4E41A835D45}"/>
              </a:ext>
            </a:extLst>
          </p:cNvPr>
          <p:cNvSpPr txBox="1">
            <a:spLocks/>
          </p:cNvSpPr>
          <p:nvPr/>
        </p:nvSpPr>
        <p:spPr>
          <a:xfrm>
            <a:off x="3447376" y="2231849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Orchestrates search, LLM, scoring, and conversation flow.</a:t>
            </a:r>
          </a:p>
        </p:txBody>
      </p:sp>
      <p:sp>
        <p:nvSpPr>
          <p:cNvPr id="229" name="Text Placeholder 2">
            <a:extLst>
              <a:ext uri="{FF2B5EF4-FFF2-40B4-BE49-F238E27FC236}">
                <a16:creationId xmlns:a16="http://schemas.microsoft.com/office/drawing/2014/main" id="{20DCE428-E050-F9AB-27F3-65F48BF004D8}"/>
              </a:ext>
            </a:extLst>
          </p:cNvPr>
          <p:cNvSpPr txBox="1">
            <a:spLocks/>
          </p:cNvSpPr>
          <p:nvPr/>
        </p:nvSpPr>
        <p:spPr>
          <a:xfrm>
            <a:off x="3426903" y="2705698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Handles OpenAI or local LLM (</a:t>
            </a:r>
            <a:r>
              <a:rPr lang="en-US" sz="1100" dirty="0" err="1">
                <a:solidFill>
                  <a:schemeClr val="bg1"/>
                </a:solidFill>
              </a:rPr>
              <a:t>Ollama</a:t>
            </a:r>
            <a:r>
              <a:rPr lang="en-US" sz="1100" dirty="0">
                <a:solidFill>
                  <a:schemeClr val="bg1"/>
                </a:solidFill>
              </a:rPr>
              <a:t>) response generation.</a:t>
            </a:r>
          </a:p>
        </p:txBody>
      </p:sp>
      <p:sp>
        <p:nvSpPr>
          <p:cNvPr id="230" name="Text Placeholder 2">
            <a:extLst>
              <a:ext uri="{FF2B5EF4-FFF2-40B4-BE49-F238E27FC236}">
                <a16:creationId xmlns:a16="http://schemas.microsoft.com/office/drawing/2014/main" id="{C66ADF43-FF54-051D-D951-1B08EDD6CC69}"/>
              </a:ext>
            </a:extLst>
          </p:cNvPr>
          <p:cNvSpPr txBox="1">
            <a:spLocks/>
          </p:cNvSpPr>
          <p:nvPr/>
        </p:nvSpPr>
        <p:spPr>
          <a:xfrm>
            <a:off x="3426903" y="3150287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Supports semantic, keyword, and hybrid search from each database (</a:t>
            </a:r>
            <a:r>
              <a:rPr lang="en-US" sz="1100" dirty="0" err="1">
                <a:solidFill>
                  <a:schemeClr val="bg1"/>
                </a:solidFill>
              </a:rPr>
              <a:t>qdrant</a:t>
            </a:r>
            <a:r>
              <a:rPr lang="en-US" sz="1100" dirty="0">
                <a:solidFill>
                  <a:schemeClr val="bg1"/>
                </a:solidFill>
              </a:rPr>
              <a:t> and pinecone)</a:t>
            </a:r>
          </a:p>
        </p:txBody>
      </p:sp>
      <p:sp>
        <p:nvSpPr>
          <p:cNvPr id="231" name="Text Placeholder 2">
            <a:extLst>
              <a:ext uri="{FF2B5EF4-FFF2-40B4-BE49-F238E27FC236}">
                <a16:creationId xmlns:a16="http://schemas.microsoft.com/office/drawing/2014/main" id="{31FA6865-EB57-E22D-2B0C-DFBAF75CF382}"/>
              </a:ext>
            </a:extLst>
          </p:cNvPr>
          <p:cNvSpPr txBox="1">
            <a:spLocks/>
          </p:cNvSpPr>
          <p:nvPr/>
        </p:nvSpPr>
        <p:spPr>
          <a:xfrm>
            <a:off x="3426902" y="3777269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Converts text to embeddings using sentence-transformers.</a:t>
            </a:r>
          </a:p>
        </p:txBody>
      </p:sp>
      <p:sp>
        <p:nvSpPr>
          <p:cNvPr id="232" name="Text Placeholder 2">
            <a:extLst>
              <a:ext uri="{FF2B5EF4-FFF2-40B4-BE49-F238E27FC236}">
                <a16:creationId xmlns:a16="http://schemas.microsoft.com/office/drawing/2014/main" id="{4CFB8E6B-62DF-2AD9-AD1C-F1CF2A3D3201}"/>
              </a:ext>
            </a:extLst>
          </p:cNvPr>
          <p:cNvSpPr txBox="1">
            <a:spLocks/>
          </p:cNvSpPr>
          <p:nvPr/>
        </p:nvSpPr>
        <p:spPr>
          <a:xfrm>
            <a:off x="3406429" y="4220562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Validates input and blocks unsafe or malicious queries.</a:t>
            </a:r>
          </a:p>
        </p:txBody>
      </p: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535D4372-A372-D228-8D20-7BA3B9C52D94}"/>
              </a:ext>
            </a:extLst>
          </p:cNvPr>
          <p:cNvSpPr txBox="1">
            <a:spLocks/>
          </p:cNvSpPr>
          <p:nvPr/>
        </p:nvSpPr>
        <p:spPr>
          <a:xfrm>
            <a:off x="3406429" y="4616085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Scores response quality based on multiple criteria.</a:t>
            </a:r>
          </a:p>
        </p:txBody>
      </p:sp>
    </p:spTree>
    <p:extLst>
      <p:ext uri="{BB962C8B-B14F-4D97-AF65-F5344CB8AC3E}">
        <p14:creationId xmlns:p14="http://schemas.microsoft.com/office/powerpoint/2010/main" val="282868396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1183</Words>
  <Application>Microsoft Office PowerPoint</Application>
  <PresentationFormat>On-screen Show (16:9)</PresentationFormat>
  <Paragraphs>182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</vt:lpstr>
      <vt:lpstr>Lato</vt:lpstr>
      <vt:lpstr>Consolas</vt:lpstr>
      <vt:lpstr>Arial</vt:lpstr>
      <vt:lpstr>Roboto</vt:lpstr>
      <vt:lpstr>Streamline</vt:lpstr>
      <vt:lpstr>Hanif Adam Al Abraar</vt:lpstr>
      <vt:lpstr>Problem &amp; Objective</vt:lpstr>
      <vt:lpstr>Task 1</vt:lpstr>
      <vt:lpstr>Pipeline</vt:lpstr>
      <vt:lpstr>Pipeline</vt:lpstr>
      <vt:lpstr>Pipeline</vt:lpstr>
      <vt:lpstr>Pipeline</vt:lpstr>
      <vt:lpstr>Pipeline</vt:lpstr>
      <vt:lpstr>Core Components Involved</vt:lpstr>
      <vt:lpstr>preprocessing.py</vt:lpstr>
      <vt:lpstr>preprocessing.py</vt:lpstr>
      <vt:lpstr>feature_engineering.py</vt:lpstr>
      <vt:lpstr>Task 2</vt:lpstr>
      <vt:lpstr>Configuration &amp; Secrets Setup</vt:lpstr>
      <vt:lpstr>Add Secrets (API Keys) for OpenAI &amp; Pinecone</vt:lpstr>
      <vt:lpstr>Run the Chatbot (Simple Command)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damdam hanif</cp:lastModifiedBy>
  <cp:revision>17</cp:revision>
  <dcterms:modified xsi:type="dcterms:W3CDTF">2025-07-09T16:56:18Z</dcterms:modified>
</cp:coreProperties>
</file>