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7" r:id="rId2"/>
    <p:sldId id="258" r:id="rId3"/>
    <p:sldId id="259" r:id="rId4"/>
    <p:sldId id="260" r:id="rId5"/>
    <p:sldId id="261" r:id="rId6"/>
    <p:sldId id="262" r:id="rId7"/>
    <p:sldId id="263" r:id="rId8"/>
    <p:sldId id="264" r:id="rId9"/>
    <p:sldId id="265" r:id="rId10"/>
  </p:sldIdLst>
  <p:sldSz cx="10693400" cy="7556500"/>
  <p:notesSz cx="10693400" cy="75565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780"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3ED014-732F-448F-9FD3-5439140321BF}"/>
              </a:ext>
            </a:extLst>
          </p:cNvPr>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r>
              <a:rPr lang="tr-TR"/>
              <a:t>HANDAN YARICI - Nesne Yönelimli Programlama</a:t>
            </a:r>
          </a:p>
        </p:txBody>
      </p:sp>
      <p:sp>
        <p:nvSpPr>
          <p:cNvPr id="3" name="Date Placeholder 2">
            <a:extLst>
              <a:ext uri="{FF2B5EF4-FFF2-40B4-BE49-F238E27FC236}">
                <a16:creationId xmlns:a16="http://schemas.microsoft.com/office/drawing/2014/main" id="{A01E895B-C555-402B-9494-8421138FCC45}"/>
              </a:ext>
            </a:extLst>
          </p:cNvPr>
          <p:cNvSpPr>
            <a:spLocks noGrp="1"/>
          </p:cNvSpPr>
          <p:nvPr>
            <p:ph type="dt" sz="quarter" idx="1"/>
          </p:nvPr>
        </p:nvSpPr>
        <p:spPr>
          <a:xfrm>
            <a:off x="6057900" y="0"/>
            <a:ext cx="4632325" cy="379413"/>
          </a:xfrm>
          <a:prstGeom prst="rect">
            <a:avLst/>
          </a:prstGeom>
        </p:spPr>
        <p:txBody>
          <a:bodyPr vert="horz" lIns="91440" tIns="45720" rIns="91440" bIns="45720" rtlCol="0"/>
          <a:lstStyle>
            <a:lvl1pPr algn="r">
              <a:defRPr sz="1200"/>
            </a:lvl1pPr>
          </a:lstStyle>
          <a:p>
            <a:fld id="{51C9EA4F-3C4D-45DB-AC91-CB28C87E59A7}" type="datetimeFigureOut">
              <a:rPr lang="tr-TR" smtClean="0"/>
              <a:t>08.03.2018</a:t>
            </a:fld>
            <a:endParaRPr lang="tr-TR"/>
          </a:p>
        </p:txBody>
      </p:sp>
      <p:sp>
        <p:nvSpPr>
          <p:cNvPr id="4" name="Footer Placeholder 3">
            <a:extLst>
              <a:ext uri="{FF2B5EF4-FFF2-40B4-BE49-F238E27FC236}">
                <a16:creationId xmlns:a16="http://schemas.microsoft.com/office/drawing/2014/main" id="{A6991706-393C-4FA8-A8F5-1B5F46F28CFD}"/>
              </a:ext>
            </a:extLst>
          </p:cNvPr>
          <p:cNvSpPr>
            <a:spLocks noGrp="1"/>
          </p:cNvSpPr>
          <p:nvPr>
            <p:ph type="ftr" sz="quarter" idx="2"/>
          </p:nvPr>
        </p:nvSpPr>
        <p:spPr>
          <a:xfrm>
            <a:off x="0" y="7177088"/>
            <a:ext cx="4633913" cy="379412"/>
          </a:xfrm>
          <a:prstGeom prst="rect">
            <a:avLst/>
          </a:prstGeom>
        </p:spPr>
        <p:txBody>
          <a:bodyPr vert="horz" lIns="91440" tIns="45720" rIns="91440" bIns="45720" rtlCol="0" anchor="b"/>
          <a:lstStyle>
            <a:lvl1pPr algn="l">
              <a:defRPr sz="1200"/>
            </a:lvl1pPr>
          </a:lstStyle>
          <a:p>
            <a:endParaRPr lang="tr-TR"/>
          </a:p>
        </p:txBody>
      </p:sp>
      <p:sp>
        <p:nvSpPr>
          <p:cNvPr id="5" name="Slide Number Placeholder 4">
            <a:extLst>
              <a:ext uri="{FF2B5EF4-FFF2-40B4-BE49-F238E27FC236}">
                <a16:creationId xmlns:a16="http://schemas.microsoft.com/office/drawing/2014/main" id="{6DB179A7-B098-44B5-B9C5-A5416EFE42D9}"/>
              </a:ext>
            </a:extLst>
          </p:cNvPr>
          <p:cNvSpPr>
            <a:spLocks noGrp="1"/>
          </p:cNvSpPr>
          <p:nvPr>
            <p:ph type="sldNum" sz="quarter" idx="3"/>
          </p:nvPr>
        </p:nvSpPr>
        <p:spPr>
          <a:xfrm>
            <a:off x="6057900" y="7177088"/>
            <a:ext cx="4632325" cy="379412"/>
          </a:xfrm>
          <a:prstGeom prst="rect">
            <a:avLst/>
          </a:prstGeom>
        </p:spPr>
        <p:txBody>
          <a:bodyPr vert="horz" lIns="91440" tIns="45720" rIns="91440" bIns="45720" rtlCol="0" anchor="b"/>
          <a:lstStyle>
            <a:lvl1pPr algn="r">
              <a:defRPr sz="1200"/>
            </a:lvl1pPr>
          </a:lstStyle>
          <a:p>
            <a:fld id="{07EDCA55-B488-415C-A032-2E30C3F39E0D}" type="slidenum">
              <a:rPr lang="tr-TR" smtClean="0"/>
              <a:t>‹#›</a:t>
            </a:fld>
            <a:endParaRPr lang="tr-TR"/>
          </a:p>
        </p:txBody>
      </p:sp>
    </p:spTree>
    <p:extLst>
      <p:ext uri="{BB962C8B-B14F-4D97-AF65-F5344CB8AC3E}">
        <p14:creationId xmlns:p14="http://schemas.microsoft.com/office/powerpoint/2010/main" val="166688896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r>
              <a:rPr lang="tr-TR"/>
              <a:t>HANDAN YARICI - Nesne Yönelimli Programlama</a:t>
            </a:r>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F5EA0376-C133-448A-B9C0-2A4B6A98C03B}" type="datetimeFigureOut">
              <a:rPr lang="tr-TR" smtClean="0"/>
              <a:t>08.03.2018</a:t>
            </a:fld>
            <a:endParaRPr lang="tr-TR"/>
          </a:p>
        </p:txBody>
      </p:sp>
      <p:sp>
        <p:nvSpPr>
          <p:cNvPr id="4" name="Slide Image Placeholder 3"/>
          <p:cNvSpPr>
            <a:spLocks noGrp="1" noRot="1" noChangeAspect="1"/>
          </p:cNvSpPr>
          <p:nvPr>
            <p:ph type="sldImg" idx="2"/>
          </p:nvPr>
        </p:nvSpPr>
        <p:spPr>
          <a:xfrm>
            <a:off x="3541713" y="944563"/>
            <a:ext cx="3609975" cy="2551112"/>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1069975" y="3636963"/>
            <a:ext cx="8553450" cy="29749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7177088"/>
            <a:ext cx="4633913" cy="379412"/>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6057900" y="7177088"/>
            <a:ext cx="4632325" cy="379412"/>
          </a:xfrm>
          <a:prstGeom prst="rect">
            <a:avLst/>
          </a:prstGeom>
        </p:spPr>
        <p:txBody>
          <a:bodyPr vert="horz" lIns="91440" tIns="45720" rIns="91440" bIns="45720" rtlCol="0" anchor="b"/>
          <a:lstStyle>
            <a:lvl1pPr algn="r">
              <a:defRPr sz="1200"/>
            </a:lvl1pPr>
          </a:lstStyle>
          <a:p>
            <a:fld id="{0912B71B-F8E6-4033-A845-109CD8F77161}" type="slidenum">
              <a:rPr lang="tr-TR" smtClean="0"/>
              <a:t>‹#›</a:t>
            </a:fld>
            <a:endParaRPr lang="tr-TR"/>
          </a:p>
        </p:txBody>
      </p:sp>
    </p:spTree>
    <p:extLst>
      <p:ext uri="{BB962C8B-B14F-4D97-AF65-F5344CB8AC3E}">
        <p14:creationId xmlns:p14="http://schemas.microsoft.com/office/powerpoint/2010/main" val="220180156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165477" y="1925827"/>
            <a:ext cx="6362444" cy="1671320"/>
          </a:xfrm>
          <a:prstGeom prst="rect">
            <a:avLst/>
          </a:prstGeom>
        </p:spPr>
        <p:txBody>
          <a:bodyPr wrap="square" lIns="0" tIns="0" rIns="0" bIns="0">
            <a:spAutoFit/>
          </a:bodyPr>
          <a:lstStyle>
            <a:lvl1pPr>
              <a:defRPr sz="5400" b="0" i="0">
                <a:solidFill>
                  <a:srgbClr val="D2523B"/>
                </a:solidFill>
                <a:latin typeface="Arial"/>
                <a:cs typeface="Arial"/>
              </a:defRPr>
            </a:lvl1pPr>
          </a:lstStyle>
          <a:p>
            <a:endParaRPr/>
          </a:p>
        </p:txBody>
      </p:sp>
      <p:sp>
        <p:nvSpPr>
          <p:cNvPr id="3" name="Holder 3"/>
          <p:cNvSpPr>
            <a:spLocks noGrp="1"/>
          </p:cNvSpPr>
          <p:nvPr>
            <p:ph type="subTitle" idx="4"/>
          </p:nvPr>
        </p:nvSpPr>
        <p:spPr>
          <a:xfrm>
            <a:off x="1311785" y="4720842"/>
            <a:ext cx="8069829" cy="903604"/>
          </a:xfrm>
          <a:prstGeom prst="rect">
            <a:avLst/>
          </a:prstGeom>
        </p:spPr>
        <p:txBody>
          <a:bodyPr wrap="square" lIns="0" tIns="0" rIns="0" bIns="0">
            <a:spAutoFit/>
          </a:bodyPr>
          <a:lstStyle>
            <a:lvl1pPr>
              <a:defRPr sz="2400" b="0" i="0">
                <a:solidFill>
                  <a:srgbClr val="56566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9ED4A82-5A83-4409-ADE9-DB0DB9DB9990}" type="datetime1">
              <a:rPr lang="en-US" smtClean="0"/>
              <a:t>3/8/2018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D2523B"/>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000" b="1" i="0" u="heavy">
                <a:solidFill>
                  <a:srgbClr val="282833"/>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214E938E-7DAF-4010-96DB-700462383CD5}" type="datetime1">
              <a:rPr lang="en-US" smtClean="0"/>
              <a:t>3/8/2018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D2523B"/>
                </a:solidFill>
                <a:latin typeface="Arial"/>
                <a:cs typeface="Arial"/>
              </a:defRPr>
            </a:lvl1pPr>
          </a:lstStyle>
          <a:p>
            <a:endParaRPr/>
          </a:p>
        </p:txBody>
      </p:sp>
      <p:sp>
        <p:nvSpPr>
          <p:cNvPr id="3" name="Holder 3"/>
          <p:cNvSpPr>
            <a:spLocks noGrp="1"/>
          </p:cNvSpPr>
          <p:nvPr>
            <p:ph sz="half" idx="2"/>
          </p:nvPr>
        </p:nvSpPr>
        <p:spPr>
          <a:xfrm>
            <a:off x="534670" y="1737995"/>
            <a:ext cx="4651629"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7995"/>
            <a:ext cx="4651629"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835BDD90-99CE-4DB9-96A6-9C2C1EFF7B2C}" type="datetime1">
              <a:rPr lang="en-US" smtClean="0"/>
              <a:t>3/8/2018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D2523B"/>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71F8425B-D0A8-4692-9ED4-72F310C9064E}" type="datetime1">
              <a:rPr lang="en-US" smtClean="0"/>
              <a:t>3/8/2018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613C6967-242E-4EE5-AC06-8010D9064957}" type="datetime1">
              <a:rPr lang="en-US" smtClean="0"/>
              <a:t>3/8/2018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74060" y="348989"/>
            <a:ext cx="9144000" cy="365760"/>
          </a:xfrm>
          <a:custGeom>
            <a:avLst/>
            <a:gdLst/>
            <a:ahLst/>
            <a:cxnLst/>
            <a:rect l="l" t="t" r="r" b="b"/>
            <a:pathLst>
              <a:path w="9144000" h="365759">
                <a:moveTo>
                  <a:pt x="0" y="0"/>
                </a:moveTo>
                <a:lnTo>
                  <a:pt x="0" y="365760"/>
                </a:lnTo>
                <a:lnTo>
                  <a:pt x="9144000" y="365760"/>
                </a:lnTo>
                <a:lnTo>
                  <a:pt x="9144000" y="0"/>
                </a:lnTo>
                <a:lnTo>
                  <a:pt x="0" y="0"/>
                </a:lnTo>
                <a:close/>
              </a:path>
            </a:pathLst>
          </a:custGeom>
          <a:solidFill>
            <a:srgbClr val="92A198"/>
          </a:solidFill>
        </p:spPr>
        <p:txBody>
          <a:bodyPr wrap="square" lIns="0" tIns="0" rIns="0" bIns="0" rtlCol="0"/>
          <a:lstStyle/>
          <a:p>
            <a:endParaRPr/>
          </a:p>
        </p:txBody>
      </p:sp>
      <p:sp>
        <p:nvSpPr>
          <p:cNvPr id="2" name="Holder 2"/>
          <p:cNvSpPr>
            <a:spLocks noGrp="1"/>
          </p:cNvSpPr>
          <p:nvPr>
            <p:ph type="title"/>
          </p:nvPr>
        </p:nvSpPr>
        <p:spPr>
          <a:xfrm>
            <a:off x="1311528" y="805687"/>
            <a:ext cx="7557770" cy="1122680"/>
          </a:xfrm>
          <a:prstGeom prst="rect">
            <a:avLst/>
          </a:prstGeom>
        </p:spPr>
        <p:txBody>
          <a:bodyPr wrap="square" lIns="0" tIns="0" rIns="0" bIns="0">
            <a:spAutoFit/>
          </a:bodyPr>
          <a:lstStyle>
            <a:lvl1pPr>
              <a:defRPr sz="3600" b="1" i="0">
                <a:solidFill>
                  <a:srgbClr val="D2523B"/>
                </a:solidFill>
                <a:latin typeface="Arial"/>
                <a:cs typeface="Arial"/>
              </a:defRPr>
            </a:lvl1pPr>
          </a:lstStyle>
          <a:p>
            <a:endParaRPr/>
          </a:p>
        </p:txBody>
      </p:sp>
      <p:sp>
        <p:nvSpPr>
          <p:cNvPr id="3" name="Holder 3"/>
          <p:cNvSpPr>
            <a:spLocks noGrp="1"/>
          </p:cNvSpPr>
          <p:nvPr>
            <p:ph type="body" idx="1"/>
          </p:nvPr>
        </p:nvSpPr>
        <p:spPr>
          <a:xfrm>
            <a:off x="1311528" y="1881631"/>
            <a:ext cx="7971155" cy="3774440"/>
          </a:xfrm>
          <a:prstGeom prst="rect">
            <a:avLst/>
          </a:prstGeom>
        </p:spPr>
        <p:txBody>
          <a:bodyPr wrap="square" lIns="0" tIns="0" rIns="0" bIns="0">
            <a:spAutoFit/>
          </a:bodyPr>
          <a:lstStyle>
            <a:lvl1pPr>
              <a:defRPr sz="3000" b="1" i="0" u="heavy">
                <a:solidFill>
                  <a:srgbClr val="282833"/>
                </a:solidFill>
                <a:latin typeface="Arial"/>
                <a:cs typeface="Arial"/>
              </a:defRPr>
            </a:lvl1pPr>
          </a:lstStyle>
          <a:p>
            <a:endParaRPr/>
          </a:p>
        </p:txBody>
      </p:sp>
      <p:sp>
        <p:nvSpPr>
          <p:cNvPr id="4" name="Holder 4"/>
          <p:cNvSpPr>
            <a:spLocks noGrp="1"/>
          </p:cNvSpPr>
          <p:nvPr>
            <p:ph type="ftr" sz="quarter" idx="5"/>
          </p:nvPr>
        </p:nvSpPr>
        <p:spPr>
          <a:xfrm>
            <a:off x="3635756" y="7027545"/>
            <a:ext cx="3421888" cy="37782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27545"/>
            <a:ext cx="2459482" cy="377825"/>
          </a:xfrm>
          <a:prstGeom prst="rect">
            <a:avLst/>
          </a:prstGeom>
        </p:spPr>
        <p:txBody>
          <a:bodyPr wrap="square" lIns="0" tIns="0" rIns="0" bIns="0">
            <a:spAutoFit/>
          </a:bodyPr>
          <a:lstStyle>
            <a:lvl1pPr algn="l">
              <a:defRPr>
                <a:solidFill>
                  <a:schemeClr val="tx1">
                    <a:tint val="75000"/>
                  </a:schemeClr>
                </a:solidFill>
              </a:defRPr>
            </a:lvl1pPr>
          </a:lstStyle>
          <a:p>
            <a:fld id="{59A75F4A-22AB-4A4E-810C-03A22C3F8BF5}" type="datetime1">
              <a:rPr lang="en-US" smtClean="0"/>
              <a:t>3/8/2018</a:t>
            </a:fld>
            <a:endParaRPr lang="en-US"/>
          </a:p>
        </p:txBody>
      </p:sp>
      <p:sp>
        <p:nvSpPr>
          <p:cNvPr id="6" name="Holder 6"/>
          <p:cNvSpPr>
            <a:spLocks noGrp="1"/>
          </p:cNvSpPr>
          <p:nvPr>
            <p:ph type="sldNum" sz="quarter" idx="7"/>
          </p:nvPr>
        </p:nvSpPr>
        <p:spPr>
          <a:xfrm>
            <a:off x="7699248" y="7027545"/>
            <a:ext cx="2459482" cy="37782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1528" y="805687"/>
            <a:ext cx="7557770" cy="566822"/>
          </a:xfrm>
          <a:prstGeom prst="rect">
            <a:avLst/>
          </a:prstGeom>
        </p:spPr>
        <p:txBody>
          <a:bodyPr vert="horz" wrap="square" lIns="0" tIns="12700" rIns="0" bIns="0" rtlCol="0">
            <a:spAutoFit/>
          </a:bodyPr>
          <a:lstStyle/>
          <a:p>
            <a:pPr marL="10795" marR="5080">
              <a:lnSpc>
                <a:spcPct val="100000"/>
              </a:lnSpc>
              <a:spcBef>
                <a:spcPts val="100"/>
              </a:spcBef>
            </a:pPr>
            <a:r>
              <a:rPr lang="tr-TR" spc="-90" dirty="0"/>
              <a:t>JAVA DONGULER - WHILE</a:t>
            </a:r>
            <a:endParaRPr spc="-90" dirty="0"/>
          </a:p>
        </p:txBody>
      </p:sp>
      <p:sp>
        <p:nvSpPr>
          <p:cNvPr id="4" name="Date Placeholder 3">
            <a:extLst>
              <a:ext uri="{FF2B5EF4-FFF2-40B4-BE49-F238E27FC236}">
                <a16:creationId xmlns:a16="http://schemas.microsoft.com/office/drawing/2014/main" id="{044B0607-9C21-434A-8869-10332C312851}"/>
              </a:ext>
            </a:extLst>
          </p:cNvPr>
          <p:cNvSpPr>
            <a:spLocks noGrp="1"/>
          </p:cNvSpPr>
          <p:nvPr>
            <p:ph type="dt" sz="half" idx="6"/>
          </p:nvPr>
        </p:nvSpPr>
        <p:spPr/>
        <p:txBody>
          <a:bodyPr/>
          <a:lstStyle/>
          <a:p>
            <a:fld id="{6215AA65-673E-40EC-A17D-2C19526E8447}" type="datetime1">
              <a:rPr lang="en-US" smtClean="0"/>
              <a:t>3/8/2018</a:t>
            </a:fld>
            <a:endParaRPr lang="en-US"/>
          </a:p>
        </p:txBody>
      </p:sp>
      <p:sp>
        <p:nvSpPr>
          <p:cNvPr id="5" name="Slide Number Placeholder 4">
            <a:extLst>
              <a:ext uri="{FF2B5EF4-FFF2-40B4-BE49-F238E27FC236}">
                <a16:creationId xmlns:a16="http://schemas.microsoft.com/office/drawing/2014/main" id="{85D6F7B5-2B12-4BA0-BDC3-1F8A979670A9}"/>
              </a:ext>
            </a:extLst>
          </p:cNvPr>
          <p:cNvSpPr>
            <a:spLocks noGrp="1"/>
          </p:cNvSpPr>
          <p:nvPr>
            <p:ph type="sldNum" sz="quarter" idx="7"/>
          </p:nvPr>
        </p:nvSpPr>
        <p:spPr/>
        <p:txBody>
          <a:bodyPr/>
          <a:lstStyle/>
          <a:p>
            <a:fld id="{B6F15528-21DE-4FAA-801E-634DDDAF4B2B}" type="slidenum">
              <a:rPr lang="tr-TR" smtClean="0"/>
              <a:t>1</a:t>
            </a:fld>
            <a:endParaRPr lang="tr-TR"/>
          </a:p>
        </p:txBody>
      </p:sp>
      <p:sp>
        <p:nvSpPr>
          <p:cNvPr id="8" name="Rectangle 7">
            <a:extLst>
              <a:ext uri="{FF2B5EF4-FFF2-40B4-BE49-F238E27FC236}">
                <a16:creationId xmlns:a16="http://schemas.microsoft.com/office/drawing/2014/main" id="{35D60753-CFD8-4616-9E25-070D25C8B835}"/>
              </a:ext>
            </a:extLst>
          </p:cNvPr>
          <p:cNvSpPr/>
          <p:nvPr/>
        </p:nvSpPr>
        <p:spPr>
          <a:xfrm>
            <a:off x="927100" y="361738"/>
            <a:ext cx="4655698" cy="369332"/>
          </a:xfrm>
          <a:prstGeom prst="rect">
            <a:avLst/>
          </a:prstGeom>
        </p:spPr>
        <p:txBody>
          <a:bodyPr wrap="none">
            <a:spAutoFit/>
          </a:bodyPr>
          <a:lstStyle/>
          <a:p>
            <a:r>
              <a:rPr lang="tr-TR" dirty="0"/>
              <a:t>HANDAN YARICI - Nesne Yönelimli Programlama</a:t>
            </a:r>
          </a:p>
        </p:txBody>
      </p:sp>
      <p:graphicFrame>
        <p:nvGraphicFramePr>
          <p:cNvPr id="9" name="Table 8">
            <a:extLst>
              <a:ext uri="{FF2B5EF4-FFF2-40B4-BE49-F238E27FC236}">
                <a16:creationId xmlns:a16="http://schemas.microsoft.com/office/drawing/2014/main" id="{1C0A115E-4698-4810-8F01-90430979BAFE}"/>
              </a:ext>
            </a:extLst>
          </p:cNvPr>
          <p:cNvGraphicFramePr>
            <a:graphicFrameLocks noGrp="1"/>
          </p:cNvGraphicFramePr>
          <p:nvPr>
            <p:extLst>
              <p:ext uri="{D42A27DB-BD31-4B8C-83A1-F6EECF244321}">
                <p14:modId xmlns:p14="http://schemas.microsoft.com/office/powerpoint/2010/main" val="721757724"/>
              </p:ext>
            </p:extLst>
          </p:nvPr>
        </p:nvGraphicFramePr>
        <p:xfrm>
          <a:off x="1317743" y="1643904"/>
          <a:ext cx="5324357" cy="3505946"/>
        </p:xfrm>
        <a:graphic>
          <a:graphicData uri="http://schemas.openxmlformats.org/drawingml/2006/table">
            <a:tbl>
              <a:tblPr/>
              <a:tblGrid>
                <a:gridCol w="821100">
                  <a:extLst>
                    <a:ext uri="{9D8B030D-6E8A-4147-A177-3AD203B41FA5}">
                      <a16:colId xmlns:a16="http://schemas.microsoft.com/office/drawing/2014/main" val="1858393632"/>
                    </a:ext>
                  </a:extLst>
                </a:gridCol>
                <a:gridCol w="4503257">
                  <a:extLst>
                    <a:ext uri="{9D8B030D-6E8A-4147-A177-3AD203B41FA5}">
                      <a16:colId xmlns:a16="http://schemas.microsoft.com/office/drawing/2014/main" val="2930373491"/>
                    </a:ext>
                  </a:extLst>
                </a:gridCol>
              </a:tblGrid>
              <a:tr h="3505946">
                <a:tc>
                  <a:txBody>
                    <a:bodyPr/>
                    <a:lstStyle/>
                    <a:p>
                      <a:pPr algn="ctr" fontAlgn="t"/>
                      <a:br>
                        <a:rPr lang="tr-TR" sz="1300">
                          <a:solidFill>
                            <a:srgbClr val="317CC5"/>
                          </a:solidFill>
                          <a:effectLst/>
                          <a:latin typeface="inherit"/>
                        </a:rPr>
                      </a:br>
                      <a:r>
                        <a:rPr lang="tr-TR" sz="1300">
                          <a:solidFill>
                            <a:srgbClr val="317CC5"/>
                          </a:solidFill>
                          <a:effectLst/>
                          <a:latin typeface="inherit"/>
                        </a:rPr>
                        <a:t>2</a:t>
                      </a:r>
                    </a:p>
                    <a:p>
                      <a:pPr algn="ctr" fontAlgn="t"/>
                      <a:r>
                        <a:rPr lang="tr-TR" sz="1300">
                          <a:solidFill>
                            <a:srgbClr val="5499DE"/>
                          </a:solidFill>
                          <a:effectLst/>
                          <a:latin typeface="inherit"/>
                        </a:rPr>
                        <a:t>3</a:t>
                      </a:r>
                    </a:p>
                    <a:p>
                      <a:pPr algn="ctr" fontAlgn="t"/>
                      <a:r>
                        <a:rPr lang="tr-TR" sz="1300">
                          <a:solidFill>
                            <a:srgbClr val="317CC5"/>
                          </a:solidFill>
                          <a:effectLst/>
                          <a:latin typeface="inherit"/>
                        </a:rPr>
                        <a:t>4</a:t>
                      </a:r>
                    </a:p>
                    <a:p>
                      <a:pPr algn="ctr" fontAlgn="t"/>
                      <a:r>
                        <a:rPr lang="tr-TR" sz="1300">
                          <a:solidFill>
                            <a:srgbClr val="5499DE"/>
                          </a:solidFill>
                          <a:effectLst/>
                          <a:latin typeface="inherit"/>
                        </a:rPr>
                        <a:t>5</a:t>
                      </a:r>
                    </a:p>
                    <a:p>
                      <a:pPr algn="ctr" fontAlgn="t"/>
                      <a:r>
                        <a:rPr lang="tr-TR" sz="1300">
                          <a:solidFill>
                            <a:srgbClr val="317CC5"/>
                          </a:solidFill>
                          <a:effectLst/>
                          <a:latin typeface="inherit"/>
                        </a:rPr>
                        <a:t>6</a:t>
                      </a:r>
                    </a:p>
                    <a:p>
                      <a:pPr algn="ctr" fontAlgn="t"/>
                      <a:r>
                        <a:rPr lang="tr-TR" sz="1300">
                          <a:solidFill>
                            <a:srgbClr val="5499DE"/>
                          </a:solidFill>
                          <a:effectLst/>
                          <a:latin typeface="inherit"/>
                        </a:rPr>
                        <a:t>7</a:t>
                      </a:r>
                    </a:p>
                    <a:p>
                      <a:pPr algn="ctr" fontAlgn="t"/>
                      <a:r>
                        <a:rPr lang="tr-TR" sz="1300">
                          <a:solidFill>
                            <a:srgbClr val="317CC5"/>
                          </a:solidFill>
                          <a:effectLst/>
                          <a:latin typeface="inherit"/>
                        </a:rPr>
                        <a:t>8</a:t>
                      </a:r>
                    </a:p>
                    <a:p>
                      <a:pPr algn="ctr" fontAlgn="t"/>
                      <a:r>
                        <a:rPr lang="tr-TR" sz="1300">
                          <a:solidFill>
                            <a:srgbClr val="5499DE"/>
                          </a:solidFill>
                          <a:effectLst/>
                          <a:latin typeface="inherit"/>
                        </a:rPr>
                        <a:t>9</a:t>
                      </a:r>
                    </a:p>
                    <a:p>
                      <a:pPr algn="ctr" fontAlgn="t"/>
                      <a:r>
                        <a:rPr lang="tr-TR" sz="1300">
                          <a:solidFill>
                            <a:srgbClr val="317CC5"/>
                          </a:solidFill>
                          <a:effectLst/>
                          <a:latin typeface="inherit"/>
                        </a:rPr>
                        <a:t>10</a:t>
                      </a:r>
                    </a:p>
                    <a:p>
                      <a:pPr algn="ctr" fontAlgn="t"/>
                      <a:r>
                        <a:rPr lang="tr-TR" sz="1300">
                          <a:solidFill>
                            <a:srgbClr val="5499DE"/>
                          </a:solidFill>
                          <a:effectLst/>
                          <a:latin typeface="inherit"/>
                        </a:rPr>
                        <a:t>11</a:t>
                      </a:r>
                    </a:p>
                    <a:p>
                      <a:pPr algn="ctr" fontAlgn="t"/>
                      <a:r>
                        <a:rPr lang="tr-TR" sz="1300">
                          <a:solidFill>
                            <a:srgbClr val="317CC5"/>
                          </a:solidFill>
                          <a:effectLst/>
                          <a:latin typeface="inherit"/>
                        </a:rPr>
                        <a:t>12</a:t>
                      </a:r>
                    </a:p>
                    <a:p>
                      <a:pPr algn="ctr" fontAlgn="t"/>
                      <a:r>
                        <a:rPr lang="tr-TR" sz="1300">
                          <a:solidFill>
                            <a:srgbClr val="5499DE"/>
                          </a:solidFill>
                          <a:effectLst/>
                          <a:latin typeface="inherit"/>
                        </a:rPr>
                        <a:t>13</a:t>
                      </a:r>
                    </a:p>
                    <a:p>
                      <a:pPr algn="ctr" fontAlgn="t"/>
                      <a:r>
                        <a:rPr lang="tr-TR" sz="1300">
                          <a:solidFill>
                            <a:srgbClr val="317CC5"/>
                          </a:solidFill>
                          <a:effectLst/>
                          <a:latin typeface="inherit"/>
                        </a:rPr>
                        <a:t>14</a:t>
                      </a:r>
                    </a:p>
                  </a:txBody>
                  <a:tcPr marL="65087" marR="65087" marT="32544" marB="32544">
                    <a:lnL>
                      <a:noFill/>
                    </a:lnL>
                    <a:lnR>
                      <a:noFill/>
                    </a:lnR>
                    <a:lnT>
                      <a:noFill/>
                    </a:lnT>
                    <a:lnB>
                      <a:noFill/>
                    </a:lnB>
                    <a:solidFill>
                      <a:srgbClr val="DFEFFF"/>
                    </a:solidFill>
                  </a:tcPr>
                </a:tc>
                <a:tc>
                  <a:txBody>
                    <a:bodyPr/>
                    <a:lstStyle/>
                    <a:p>
                      <a:pPr algn="l" fontAlgn="t"/>
                      <a:r>
                        <a:rPr lang="tr-TR" sz="1300" dirty="0">
                          <a:solidFill>
                            <a:srgbClr val="FF8000"/>
                          </a:solidFill>
                          <a:effectLst/>
                          <a:latin typeface="inherit"/>
                        </a:rPr>
                        <a:t>/**</a:t>
                      </a:r>
                      <a:endParaRPr lang="tr-TR" sz="1300" dirty="0">
                        <a:solidFill>
                          <a:srgbClr val="000000"/>
                        </a:solidFill>
                        <a:effectLst/>
                        <a:latin typeface="inherit"/>
                      </a:endParaRPr>
                    </a:p>
                    <a:p>
                      <a:pPr algn="l" fontAlgn="t"/>
                      <a:r>
                        <a:rPr lang="tr-TR" sz="1300" dirty="0">
                          <a:solidFill>
                            <a:srgbClr val="FF8000"/>
                          </a:solidFill>
                          <a:effectLst/>
                          <a:latin typeface="inherit"/>
                        </a:rPr>
                        <a:t>* Created by tahakirca on 25/09/16.</a:t>
                      </a:r>
                      <a:endParaRPr lang="tr-TR" sz="1300" dirty="0">
                        <a:solidFill>
                          <a:srgbClr val="000000"/>
                        </a:solidFill>
                        <a:effectLst/>
                        <a:latin typeface="inherit"/>
                      </a:endParaRPr>
                    </a:p>
                    <a:p>
                      <a:pPr algn="l" fontAlgn="t"/>
                      <a:r>
                        <a:rPr lang="tr-TR" sz="1300" dirty="0">
                          <a:solidFill>
                            <a:srgbClr val="FF8000"/>
                          </a:solidFill>
                          <a:effectLst/>
                          <a:latin typeface="inherit"/>
                        </a:rPr>
                        <a:t>*/</a:t>
                      </a:r>
                      <a:endParaRPr lang="tr-TR" sz="1300" dirty="0">
                        <a:solidFill>
                          <a:srgbClr val="000000"/>
                        </a:solidFill>
                        <a:effectLst/>
                        <a:latin typeface="inherit"/>
                      </a:endParaRPr>
                    </a:p>
                    <a:p>
                      <a:pPr algn="l" fontAlgn="t"/>
                      <a:r>
                        <a:rPr lang="tr-TR" sz="1300" dirty="0">
                          <a:solidFill>
                            <a:srgbClr val="800080"/>
                          </a:solidFill>
                          <a:effectLst/>
                          <a:latin typeface="inherit"/>
                        </a:rPr>
                        <a:t>public</a:t>
                      </a:r>
                      <a:r>
                        <a:rPr lang="tr-TR" sz="1300" dirty="0">
                          <a:solidFill>
                            <a:srgbClr val="006FE0"/>
                          </a:solidFill>
                          <a:effectLst/>
                          <a:latin typeface="inherit"/>
                        </a:rPr>
                        <a:t> </a:t>
                      </a:r>
                      <a:r>
                        <a:rPr lang="tr-TR" sz="1300" dirty="0">
                          <a:solidFill>
                            <a:srgbClr val="800080"/>
                          </a:solidFill>
                          <a:effectLst/>
                          <a:latin typeface="inherit"/>
                        </a:rPr>
                        <a:t>class</a:t>
                      </a:r>
                      <a:r>
                        <a:rPr lang="tr-TR" sz="1300" dirty="0">
                          <a:solidFill>
                            <a:srgbClr val="006FE0"/>
                          </a:solidFill>
                          <a:effectLst/>
                          <a:latin typeface="inherit"/>
                        </a:rPr>
                        <a:t> </a:t>
                      </a:r>
                      <a:r>
                        <a:rPr lang="tr-TR" sz="1300" dirty="0">
                          <a:solidFill>
                            <a:srgbClr val="004ED0"/>
                          </a:solidFill>
                          <a:effectLst/>
                          <a:latin typeface="inherit"/>
                        </a:rPr>
                        <a:t>WhileDongusu</a:t>
                      </a:r>
                      <a:r>
                        <a:rPr lang="tr-TR" sz="1300" dirty="0">
                          <a:solidFill>
                            <a:srgbClr val="006FE0"/>
                          </a:solidFill>
                          <a:effectLst/>
                          <a:latin typeface="inherit"/>
                        </a:rPr>
                        <a:t> </a:t>
                      </a:r>
                      <a:r>
                        <a:rPr lang="tr-TR" sz="1300" dirty="0">
                          <a:solidFill>
                            <a:srgbClr val="333333"/>
                          </a:solidFill>
                          <a:effectLst/>
                          <a:latin typeface="inherit"/>
                        </a:rPr>
                        <a:t>{</a:t>
                      </a:r>
                      <a:endParaRPr lang="tr-TR" sz="1300" dirty="0">
                        <a:solidFill>
                          <a:srgbClr val="000000"/>
                        </a:solidFill>
                        <a:effectLst/>
                        <a:latin typeface="inherit"/>
                      </a:endParaRPr>
                    </a:p>
                    <a:p>
                      <a:pPr algn="l" fontAlgn="t"/>
                      <a:r>
                        <a:rPr lang="tr-TR" sz="1300" dirty="0">
                          <a:solidFill>
                            <a:srgbClr val="000000"/>
                          </a:solidFill>
                          <a:effectLst/>
                          <a:latin typeface="inherit"/>
                        </a:rPr>
                        <a:t> </a:t>
                      </a:r>
                    </a:p>
                    <a:p>
                      <a:pPr algn="l" fontAlgn="t"/>
                      <a:r>
                        <a:rPr lang="tr-TR" sz="1300" dirty="0">
                          <a:solidFill>
                            <a:srgbClr val="006FE0"/>
                          </a:solidFill>
                          <a:effectLst/>
                          <a:latin typeface="inherit"/>
                        </a:rPr>
                        <a:t>    </a:t>
                      </a:r>
                      <a:r>
                        <a:rPr lang="tr-TR" sz="1300" dirty="0">
                          <a:solidFill>
                            <a:srgbClr val="800080"/>
                          </a:solidFill>
                          <a:effectLst/>
                          <a:latin typeface="inherit"/>
                        </a:rPr>
                        <a:t>public</a:t>
                      </a:r>
                      <a:r>
                        <a:rPr lang="tr-TR" sz="1300" dirty="0">
                          <a:solidFill>
                            <a:srgbClr val="006FE0"/>
                          </a:solidFill>
                          <a:effectLst/>
                          <a:latin typeface="inherit"/>
                        </a:rPr>
                        <a:t> </a:t>
                      </a:r>
                      <a:r>
                        <a:rPr lang="tr-TR" sz="1300" dirty="0">
                          <a:solidFill>
                            <a:srgbClr val="800080"/>
                          </a:solidFill>
                          <a:effectLst/>
                          <a:latin typeface="inherit"/>
                        </a:rPr>
                        <a:t>static</a:t>
                      </a:r>
                      <a:r>
                        <a:rPr lang="tr-TR" sz="1300" dirty="0">
                          <a:solidFill>
                            <a:srgbClr val="006FE0"/>
                          </a:solidFill>
                          <a:effectLst/>
                          <a:latin typeface="inherit"/>
                        </a:rPr>
                        <a:t> </a:t>
                      </a:r>
                      <a:r>
                        <a:rPr lang="tr-TR" sz="1300" dirty="0">
                          <a:solidFill>
                            <a:srgbClr val="800080"/>
                          </a:solidFill>
                          <a:effectLst/>
                          <a:latin typeface="inherit"/>
                        </a:rPr>
                        <a:t>void</a:t>
                      </a:r>
                      <a:r>
                        <a:rPr lang="tr-TR" sz="1300" dirty="0">
                          <a:solidFill>
                            <a:srgbClr val="006FE0"/>
                          </a:solidFill>
                          <a:effectLst/>
                          <a:latin typeface="inherit"/>
                        </a:rPr>
                        <a:t> </a:t>
                      </a:r>
                      <a:r>
                        <a:rPr lang="tr-TR" sz="1300" dirty="0">
                          <a:solidFill>
                            <a:srgbClr val="004ED0"/>
                          </a:solidFill>
                          <a:effectLst/>
                          <a:latin typeface="inherit"/>
                        </a:rPr>
                        <a:t>main</a:t>
                      </a:r>
                      <a:r>
                        <a:rPr lang="tr-TR" sz="1300" dirty="0">
                          <a:solidFill>
                            <a:srgbClr val="333333"/>
                          </a:solidFill>
                          <a:effectLst/>
                          <a:latin typeface="inherit"/>
                        </a:rPr>
                        <a:t>(</a:t>
                      </a:r>
                      <a:r>
                        <a:rPr lang="tr-TR" sz="1300" dirty="0">
                          <a:solidFill>
                            <a:srgbClr val="800080"/>
                          </a:solidFill>
                          <a:effectLst/>
                          <a:latin typeface="inherit"/>
                        </a:rPr>
                        <a:t>String</a:t>
                      </a:r>
                      <a:r>
                        <a:rPr lang="tr-TR" sz="1300" dirty="0">
                          <a:solidFill>
                            <a:srgbClr val="006FE0"/>
                          </a:solidFill>
                          <a:effectLst/>
                          <a:latin typeface="inherit"/>
                        </a:rPr>
                        <a:t> </a:t>
                      </a:r>
                      <a:r>
                        <a:rPr lang="tr-TR" sz="1300" dirty="0">
                          <a:solidFill>
                            <a:srgbClr val="002D7A"/>
                          </a:solidFill>
                          <a:effectLst/>
                          <a:latin typeface="inherit"/>
                        </a:rPr>
                        <a:t>args</a:t>
                      </a:r>
                      <a:r>
                        <a:rPr lang="tr-TR" sz="1300" dirty="0">
                          <a:solidFill>
                            <a:srgbClr val="333333"/>
                          </a:solidFill>
                          <a:effectLst/>
                          <a:latin typeface="inherit"/>
                        </a:rPr>
                        <a:t>[]){</a:t>
                      </a:r>
                      <a:endParaRPr lang="tr-TR" sz="1300" dirty="0">
                        <a:solidFill>
                          <a:srgbClr val="000000"/>
                        </a:solidFill>
                        <a:effectLst/>
                        <a:latin typeface="inherit"/>
                      </a:endParaRPr>
                    </a:p>
                    <a:p>
                      <a:pPr algn="l" fontAlgn="t"/>
                      <a:r>
                        <a:rPr lang="tr-TR" sz="1300" dirty="0">
                          <a:solidFill>
                            <a:srgbClr val="006FE0"/>
                          </a:solidFill>
                          <a:effectLst/>
                          <a:latin typeface="inherit"/>
                        </a:rPr>
                        <a:t>        </a:t>
                      </a:r>
                      <a:r>
                        <a:rPr lang="tr-TR" sz="1300" dirty="0">
                          <a:solidFill>
                            <a:srgbClr val="800080"/>
                          </a:solidFill>
                          <a:effectLst/>
                          <a:latin typeface="inherit"/>
                        </a:rPr>
                        <a:t>int</a:t>
                      </a:r>
                      <a:r>
                        <a:rPr lang="tr-TR" sz="1300" dirty="0">
                          <a:solidFill>
                            <a:srgbClr val="006FE0"/>
                          </a:solidFill>
                          <a:effectLst/>
                          <a:latin typeface="inherit"/>
                        </a:rPr>
                        <a:t> </a:t>
                      </a:r>
                      <a:r>
                        <a:rPr lang="tr-TR" sz="1300" dirty="0">
                          <a:solidFill>
                            <a:srgbClr val="002D7A"/>
                          </a:solidFill>
                          <a:effectLst/>
                          <a:latin typeface="inherit"/>
                        </a:rPr>
                        <a:t>i</a:t>
                      </a:r>
                      <a:r>
                        <a:rPr lang="tr-TR" sz="1300" dirty="0">
                          <a:solidFill>
                            <a:srgbClr val="006FE0"/>
                          </a:solidFill>
                          <a:effectLst/>
                          <a:latin typeface="inherit"/>
                        </a:rPr>
                        <a:t> = </a:t>
                      </a:r>
                      <a:r>
                        <a:rPr lang="tr-TR" sz="1300" dirty="0">
                          <a:solidFill>
                            <a:srgbClr val="CE0000"/>
                          </a:solidFill>
                          <a:effectLst/>
                          <a:latin typeface="inherit"/>
                        </a:rPr>
                        <a:t>0</a:t>
                      </a:r>
                      <a:r>
                        <a:rPr lang="tr-TR" sz="1300" dirty="0">
                          <a:solidFill>
                            <a:srgbClr val="333333"/>
                          </a:solidFill>
                          <a:effectLst/>
                          <a:latin typeface="inherit"/>
                        </a:rPr>
                        <a:t>;</a:t>
                      </a:r>
                      <a:endParaRPr lang="tr-TR" sz="1300" dirty="0">
                        <a:solidFill>
                          <a:srgbClr val="000000"/>
                        </a:solidFill>
                        <a:effectLst/>
                        <a:latin typeface="inherit"/>
                      </a:endParaRPr>
                    </a:p>
                    <a:p>
                      <a:pPr algn="l" fontAlgn="t"/>
                      <a:r>
                        <a:rPr lang="tr-TR" sz="1300" dirty="0">
                          <a:solidFill>
                            <a:srgbClr val="006FE0"/>
                          </a:solidFill>
                          <a:effectLst/>
                          <a:latin typeface="inherit"/>
                        </a:rPr>
                        <a:t>        </a:t>
                      </a:r>
                      <a:r>
                        <a:rPr lang="tr-TR" sz="1300" dirty="0">
                          <a:solidFill>
                            <a:srgbClr val="800080"/>
                          </a:solidFill>
                          <a:effectLst/>
                          <a:latin typeface="inherit"/>
                        </a:rPr>
                        <a:t>while</a:t>
                      </a:r>
                      <a:r>
                        <a:rPr lang="tr-TR" sz="1300" dirty="0">
                          <a:solidFill>
                            <a:srgbClr val="006FE0"/>
                          </a:solidFill>
                          <a:effectLst/>
                          <a:latin typeface="inherit"/>
                        </a:rPr>
                        <a:t> </a:t>
                      </a:r>
                      <a:r>
                        <a:rPr lang="tr-TR" sz="1300" dirty="0">
                          <a:solidFill>
                            <a:srgbClr val="333333"/>
                          </a:solidFill>
                          <a:effectLst/>
                          <a:latin typeface="inherit"/>
                        </a:rPr>
                        <a:t>(</a:t>
                      </a:r>
                      <a:r>
                        <a:rPr lang="tr-TR" sz="1300" dirty="0">
                          <a:solidFill>
                            <a:srgbClr val="002D7A"/>
                          </a:solidFill>
                          <a:effectLst/>
                          <a:latin typeface="inherit"/>
                        </a:rPr>
                        <a:t>i</a:t>
                      </a:r>
                      <a:r>
                        <a:rPr lang="tr-TR" sz="1300" dirty="0">
                          <a:solidFill>
                            <a:srgbClr val="006FE0"/>
                          </a:solidFill>
                          <a:effectLst/>
                          <a:latin typeface="inherit"/>
                        </a:rPr>
                        <a:t>&lt;</a:t>
                      </a:r>
                      <a:r>
                        <a:rPr lang="tr-TR" sz="1300" dirty="0">
                          <a:solidFill>
                            <a:srgbClr val="CE0000"/>
                          </a:solidFill>
                          <a:effectLst/>
                          <a:latin typeface="inherit"/>
                        </a:rPr>
                        <a:t>10</a:t>
                      </a:r>
                      <a:r>
                        <a:rPr lang="tr-TR" sz="1300" dirty="0">
                          <a:solidFill>
                            <a:srgbClr val="333333"/>
                          </a:solidFill>
                          <a:effectLst/>
                          <a:latin typeface="inherit"/>
                        </a:rPr>
                        <a:t>){</a:t>
                      </a:r>
                      <a:r>
                        <a:rPr lang="tr-TR" sz="1300" dirty="0">
                          <a:solidFill>
                            <a:srgbClr val="006FE0"/>
                          </a:solidFill>
                          <a:effectLst/>
                          <a:latin typeface="inherit"/>
                        </a:rPr>
                        <a:t> </a:t>
                      </a:r>
                      <a:r>
                        <a:rPr lang="tr-TR" sz="1300" dirty="0">
                          <a:solidFill>
                            <a:srgbClr val="FF8000"/>
                          </a:solidFill>
                          <a:effectLst/>
                          <a:latin typeface="inherit"/>
                        </a:rPr>
                        <a:t>// i 10 dan küçük olduğu müddetçe true dönecektir ve while kod bloğuna girecektir.</a:t>
                      </a:r>
                      <a:endParaRPr lang="tr-TR" sz="1300" dirty="0">
                        <a:solidFill>
                          <a:srgbClr val="000000"/>
                        </a:solidFill>
                        <a:effectLst/>
                        <a:latin typeface="inherit"/>
                      </a:endParaRPr>
                    </a:p>
                    <a:p>
                      <a:pPr algn="l" fontAlgn="t"/>
                      <a:r>
                        <a:rPr lang="tr-TR" sz="1300" dirty="0">
                          <a:solidFill>
                            <a:srgbClr val="006FE0"/>
                          </a:solidFill>
                          <a:effectLst/>
                          <a:latin typeface="inherit"/>
                        </a:rPr>
                        <a:t>            </a:t>
                      </a:r>
                      <a:r>
                        <a:rPr lang="tr-TR" sz="1300" dirty="0">
                          <a:solidFill>
                            <a:srgbClr val="002D7A"/>
                          </a:solidFill>
                          <a:effectLst/>
                          <a:latin typeface="inherit"/>
                        </a:rPr>
                        <a:t>System</a:t>
                      </a:r>
                      <a:r>
                        <a:rPr lang="tr-TR" sz="1300" dirty="0">
                          <a:solidFill>
                            <a:srgbClr val="333333"/>
                          </a:solidFill>
                          <a:effectLst/>
                          <a:latin typeface="inherit"/>
                        </a:rPr>
                        <a:t>.</a:t>
                      </a:r>
                      <a:r>
                        <a:rPr lang="tr-TR" sz="1300" dirty="0">
                          <a:solidFill>
                            <a:srgbClr val="002D7A"/>
                          </a:solidFill>
                          <a:effectLst/>
                          <a:latin typeface="inherit"/>
                        </a:rPr>
                        <a:t>out</a:t>
                      </a:r>
                      <a:r>
                        <a:rPr lang="tr-TR" sz="1300" dirty="0">
                          <a:solidFill>
                            <a:srgbClr val="333333"/>
                          </a:solidFill>
                          <a:effectLst/>
                          <a:latin typeface="inherit"/>
                        </a:rPr>
                        <a:t>.</a:t>
                      </a:r>
                      <a:r>
                        <a:rPr lang="tr-TR" sz="1300" dirty="0">
                          <a:solidFill>
                            <a:srgbClr val="004ED0"/>
                          </a:solidFill>
                          <a:effectLst/>
                          <a:latin typeface="inherit"/>
                        </a:rPr>
                        <a:t>println</a:t>
                      </a:r>
                      <a:r>
                        <a:rPr lang="tr-TR" sz="1300" dirty="0">
                          <a:solidFill>
                            <a:srgbClr val="333333"/>
                          </a:solidFill>
                          <a:effectLst/>
                          <a:latin typeface="inherit"/>
                        </a:rPr>
                        <a:t>(</a:t>
                      </a:r>
                      <a:r>
                        <a:rPr lang="tr-TR" sz="1300" dirty="0">
                          <a:solidFill>
                            <a:srgbClr val="008000"/>
                          </a:solidFill>
                          <a:effectLst/>
                          <a:latin typeface="inherit"/>
                        </a:rPr>
                        <a:t>"Merhaba Mobilhanem"</a:t>
                      </a:r>
                      <a:r>
                        <a:rPr lang="tr-TR" sz="1300" dirty="0">
                          <a:solidFill>
                            <a:srgbClr val="333333"/>
                          </a:solidFill>
                          <a:effectLst/>
                          <a:latin typeface="inherit"/>
                        </a:rPr>
                        <a:t>);</a:t>
                      </a:r>
                      <a:endParaRPr lang="tr-TR" sz="1300" dirty="0">
                        <a:solidFill>
                          <a:srgbClr val="000000"/>
                        </a:solidFill>
                        <a:effectLst/>
                        <a:latin typeface="inherit"/>
                      </a:endParaRPr>
                    </a:p>
                    <a:p>
                      <a:pPr algn="l" fontAlgn="t"/>
                      <a:r>
                        <a:rPr lang="tr-TR" sz="1300" dirty="0">
                          <a:solidFill>
                            <a:srgbClr val="006FE0"/>
                          </a:solidFill>
                          <a:effectLst/>
                          <a:latin typeface="inherit"/>
                        </a:rPr>
                        <a:t>            </a:t>
                      </a:r>
                      <a:r>
                        <a:rPr lang="tr-TR" sz="1300" dirty="0">
                          <a:solidFill>
                            <a:srgbClr val="002D7A"/>
                          </a:solidFill>
                          <a:effectLst/>
                          <a:latin typeface="inherit"/>
                        </a:rPr>
                        <a:t>i</a:t>
                      </a:r>
                      <a:r>
                        <a:rPr lang="tr-TR" sz="1300" dirty="0">
                          <a:solidFill>
                            <a:srgbClr val="006FE0"/>
                          </a:solidFill>
                          <a:effectLst/>
                          <a:latin typeface="inherit"/>
                        </a:rPr>
                        <a:t>++</a:t>
                      </a:r>
                      <a:r>
                        <a:rPr lang="tr-TR" sz="1300" dirty="0">
                          <a:solidFill>
                            <a:srgbClr val="333333"/>
                          </a:solidFill>
                          <a:effectLst/>
                          <a:latin typeface="inherit"/>
                        </a:rPr>
                        <a:t>;</a:t>
                      </a:r>
                      <a:r>
                        <a:rPr lang="tr-TR" sz="1300" dirty="0">
                          <a:solidFill>
                            <a:srgbClr val="006FE0"/>
                          </a:solidFill>
                          <a:effectLst/>
                          <a:latin typeface="inherit"/>
                        </a:rPr>
                        <a:t> </a:t>
                      </a:r>
                      <a:r>
                        <a:rPr lang="tr-TR" sz="1300" dirty="0">
                          <a:solidFill>
                            <a:srgbClr val="FF8000"/>
                          </a:solidFill>
                          <a:effectLst/>
                          <a:latin typeface="inherit"/>
                        </a:rPr>
                        <a:t>//her seferinde i'yi 1 arttırır</a:t>
                      </a:r>
                      <a:endParaRPr lang="tr-TR" sz="1300" dirty="0">
                        <a:solidFill>
                          <a:srgbClr val="000000"/>
                        </a:solidFill>
                        <a:effectLst/>
                        <a:latin typeface="inherit"/>
                      </a:endParaRPr>
                    </a:p>
                    <a:p>
                      <a:pPr algn="l" fontAlgn="t"/>
                      <a:r>
                        <a:rPr lang="tr-TR" sz="1300" dirty="0">
                          <a:solidFill>
                            <a:srgbClr val="006FE0"/>
                          </a:solidFill>
                          <a:effectLst/>
                          <a:latin typeface="inherit"/>
                        </a:rPr>
                        <a:t>        </a:t>
                      </a:r>
                      <a:r>
                        <a:rPr lang="tr-TR" sz="1300" dirty="0">
                          <a:solidFill>
                            <a:srgbClr val="333333"/>
                          </a:solidFill>
                          <a:effectLst/>
                          <a:latin typeface="inherit"/>
                        </a:rPr>
                        <a:t>}</a:t>
                      </a:r>
                      <a:endParaRPr lang="tr-TR" sz="1300" dirty="0">
                        <a:solidFill>
                          <a:srgbClr val="000000"/>
                        </a:solidFill>
                        <a:effectLst/>
                        <a:latin typeface="inherit"/>
                      </a:endParaRPr>
                    </a:p>
                    <a:p>
                      <a:pPr algn="l" fontAlgn="t"/>
                      <a:r>
                        <a:rPr lang="tr-TR" sz="1300" dirty="0">
                          <a:solidFill>
                            <a:srgbClr val="000000"/>
                          </a:solidFill>
                          <a:effectLst/>
                          <a:latin typeface="inherit"/>
                        </a:rPr>
                        <a:t> </a:t>
                      </a:r>
                    </a:p>
                    <a:p>
                      <a:pPr algn="l" fontAlgn="t"/>
                      <a:r>
                        <a:rPr lang="tr-TR" sz="1300" dirty="0">
                          <a:solidFill>
                            <a:srgbClr val="006FE0"/>
                          </a:solidFill>
                          <a:effectLst/>
                          <a:latin typeface="inherit"/>
                        </a:rPr>
                        <a:t>    </a:t>
                      </a:r>
                      <a:r>
                        <a:rPr lang="tr-TR" sz="1300" dirty="0">
                          <a:solidFill>
                            <a:srgbClr val="333333"/>
                          </a:solidFill>
                          <a:effectLst/>
                          <a:latin typeface="inherit"/>
                        </a:rPr>
                        <a:t>}</a:t>
                      </a:r>
                      <a:endParaRPr lang="tr-TR" sz="1300" dirty="0">
                        <a:solidFill>
                          <a:srgbClr val="000000"/>
                        </a:solidFill>
                        <a:effectLst/>
                        <a:latin typeface="inherit"/>
                      </a:endParaRPr>
                    </a:p>
                    <a:p>
                      <a:pPr algn="l" fontAlgn="t"/>
                      <a:r>
                        <a:rPr lang="tr-TR" sz="1300" dirty="0">
                          <a:solidFill>
                            <a:srgbClr val="333333"/>
                          </a:solidFill>
                          <a:effectLst/>
                          <a:latin typeface="inherit"/>
                        </a:rPr>
                        <a:t>}</a:t>
                      </a:r>
                      <a:endParaRPr lang="tr-TR" sz="1300" dirty="0">
                        <a:solidFill>
                          <a:srgbClr val="000000"/>
                        </a:solidFill>
                        <a:effectLst/>
                        <a:latin typeface="inherit"/>
                      </a:endParaRPr>
                    </a:p>
                  </a:txBody>
                  <a:tcPr marL="65087" marR="65087" marT="32544" marB="32544">
                    <a:lnL>
                      <a:noFill/>
                    </a:lnL>
                    <a:lnR>
                      <a:noFill/>
                    </a:lnR>
                    <a:lnT>
                      <a:noFill/>
                    </a:lnT>
                    <a:lnB>
                      <a:noFill/>
                    </a:lnB>
                    <a:solidFill>
                      <a:srgbClr val="FDFDFD"/>
                    </a:solidFill>
                  </a:tcPr>
                </a:tc>
                <a:extLst>
                  <a:ext uri="{0D108BD9-81ED-4DB2-BD59-A6C34878D82A}">
                    <a16:rowId xmlns:a16="http://schemas.microsoft.com/office/drawing/2014/main" val="1351403018"/>
                  </a:ext>
                </a:extLst>
              </a:tr>
            </a:tbl>
          </a:graphicData>
        </a:graphic>
      </p:graphicFrame>
      <p:pic>
        <p:nvPicPr>
          <p:cNvPr id="1030" name="Picture 6" descr="https://www.mobilhanem.com/wp-content/uploads/2016/09/Untitled.png">
            <a:extLst>
              <a:ext uri="{FF2B5EF4-FFF2-40B4-BE49-F238E27FC236}">
                <a16:creationId xmlns:a16="http://schemas.microsoft.com/office/drawing/2014/main" id="{CC8AF8F4-23C0-4C1D-84AD-423AB8AB9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6900" y="2330450"/>
            <a:ext cx="2914650" cy="2362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9266" y="1035050"/>
            <a:ext cx="6840220" cy="635000"/>
          </a:xfrm>
          <a:prstGeom prst="rect">
            <a:avLst/>
          </a:prstGeom>
        </p:spPr>
        <p:txBody>
          <a:bodyPr vert="horz" wrap="square" lIns="0" tIns="12065" rIns="0" bIns="0" rtlCol="0">
            <a:spAutoFit/>
          </a:bodyPr>
          <a:lstStyle/>
          <a:p>
            <a:pPr marL="12700">
              <a:lnSpc>
                <a:spcPct val="100000"/>
              </a:lnSpc>
              <a:spcBef>
                <a:spcPts val="95"/>
              </a:spcBef>
            </a:pPr>
            <a:r>
              <a:rPr lang="tr-TR" sz="4000" spc="-90" dirty="0"/>
              <a:t>WHILE DONGUSU ÖRNEK</a:t>
            </a:r>
            <a:endParaRPr sz="4000" dirty="0"/>
          </a:p>
        </p:txBody>
      </p:sp>
      <p:sp>
        <p:nvSpPr>
          <p:cNvPr id="4" name="Date Placeholder 3">
            <a:extLst>
              <a:ext uri="{FF2B5EF4-FFF2-40B4-BE49-F238E27FC236}">
                <a16:creationId xmlns:a16="http://schemas.microsoft.com/office/drawing/2014/main" id="{0A4E81E9-3577-42ED-B009-25DDDF2A71E5}"/>
              </a:ext>
            </a:extLst>
          </p:cNvPr>
          <p:cNvSpPr>
            <a:spLocks noGrp="1"/>
          </p:cNvSpPr>
          <p:nvPr>
            <p:ph type="dt" sz="half" idx="6"/>
          </p:nvPr>
        </p:nvSpPr>
        <p:spPr/>
        <p:txBody>
          <a:bodyPr/>
          <a:lstStyle/>
          <a:p>
            <a:fld id="{70163D3F-659F-4045-9CAF-DF7678285F7A}" type="datetime1">
              <a:rPr lang="en-US" smtClean="0"/>
              <a:t>3/8/2018</a:t>
            </a:fld>
            <a:endParaRPr lang="en-US"/>
          </a:p>
        </p:txBody>
      </p:sp>
      <p:sp>
        <p:nvSpPr>
          <p:cNvPr id="5" name="Slide Number Placeholder 4">
            <a:extLst>
              <a:ext uri="{FF2B5EF4-FFF2-40B4-BE49-F238E27FC236}">
                <a16:creationId xmlns:a16="http://schemas.microsoft.com/office/drawing/2014/main" id="{7D6A2B97-31E9-4BEC-89A1-6EA40016A55A}"/>
              </a:ext>
            </a:extLst>
          </p:cNvPr>
          <p:cNvSpPr>
            <a:spLocks noGrp="1"/>
          </p:cNvSpPr>
          <p:nvPr>
            <p:ph type="sldNum" sz="quarter" idx="7"/>
          </p:nvPr>
        </p:nvSpPr>
        <p:spPr/>
        <p:txBody>
          <a:bodyPr/>
          <a:lstStyle/>
          <a:p>
            <a:fld id="{B6F15528-21DE-4FAA-801E-634DDDAF4B2B}" type="slidenum">
              <a:rPr lang="tr-TR" smtClean="0"/>
              <a:t>2</a:t>
            </a:fld>
            <a:endParaRPr lang="tr-TR"/>
          </a:p>
        </p:txBody>
      </p:sp>
      <p:sp>
        <p:nvSpPr>
          <p:cNvPr id="7" name="Rectangle 6">
            <a:extLst>
              <a:ext uri="{FF2B5EF4-FFF2-40B4-BE49-F238E27FC236}">
                <a16:creationId xmlns:a16="http://schemas.microsoft.com/office/drawing/2014/main" id="{9BA48335-F8F0-4698-952F-0EAAF6F654C7}"/>
              </a:ext>
            </a:extLst>
          </p:cNvPr>
          <p:cNvSpPr/>
          <p:nvPr/>
        </p:nvSpPr>
        <p:spPr>
          <a:xfrm>
            <a:off x="927100" y="361738"/>
            <a:ext cx="4655698" cy="369332"/>
          </a:xfrm>
          <a:prstGeom prst="rect">
            <a:avLst/>
          </a:prstGeom>
        </p:spPr>
        <p:txBody>
          <a:bodyPr wrap="none">
            <a:spAutoFit/>
          </a:bodyPr>
          <a:lstStyle/>
          <a:p>
            <a:r>
              <a:rPr lang="tr-TR" dirty="0"/>
              <a:t>HANDAN YARICI - Nesne Yönelimli Programlama</a:t>
            </a:r>
          </a:p>
        </p:txBody>
      </p:sp>
      <p:pic>
        <p:nvPicPr>
          <p:cNvPr id="8" name="Picture 7">
            <a:extLst>
              <a:ext uri="{FF2B5EF4-FFF2-40B4-BE49-F238E27FC236}">
                <a16:creationId xmlns:a16="http://schemas.microsoft.com/office/drawing/2014/main" id="{727BD1BC-A324-4964-92FC-6E91967FBA20}"/>
              </a:ext>
            </a:extLst>
          </p:cNvPr>
          <p:cNvPicPr>
            <a:picLocks noChangeAspect="1"/>
          </p:cNvPicPr>
          <p:nvPr/>
        </p:nvPicPr>
        <p:blipFill>
          <a:blip r:embed="rId2"/>
          <a:stretch>
            <a:fillRect/>
          </a:stretch>
        </p:blipFill>
        <p:spPr>
          <a:xfrm>
            <a:off x="1638241" y="1816306"/>
            <a:ext cx="7239000" cy="521123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004" y="1046479"/>
            <a:ext cx="6840220" cy="627736"/>
          </a:xfrm>
          <a:prstGeom prst="rect">
            <a:avLst/>
          </a:prstGeom>
        </p:spPr>
        <p:txBody>
          <a:bodyPr vert="horz" wrap="square" lIns="0" tIns="12065" rIns="0" bIns="0" rtlCol="0">
            <a:spAutoFit/>
          </a:bodyPr>
          <a:lstStyle/>
          <a:p>
            <a:pPr marL="12700">
              <a:lnSpc>
                <a:spcPct val="100000"/>
              </a:lnSpc>
              <a:spcBef>
                <a:spcPts val="95"/>
              </a:spcBef>
            </a:pPr>
            <a:r>
              <a:rPr lang="tr-TR" sz="4000" spc="-90" dirty="0"/>
              <a:t>WHILE DONGUSU ÖRNEK</a:t>
            </a:r>
            <a:endParaRPr sz="4000" dirty="0"/>
          </a:p>
        </p:txBody>
      </p:sp>
      <p:sp>
        <p:nvSpPr>
          <p:cNvPr id="3" name="object 3"/>
          <p:cNvSpPr txBox="1"/>
          <p:nvPr/>
        </p:nvSpPr>
        <p:spPr>
          <a:xfrm>
            <a:off x="1310004" y="1971547"/>
            <a:ext cx="8009255" cy="2782813"/>
          </a:xfrm>
          <a:prstGeom prst="rect">
            <a:avLst/>
          </a:prstGeom>
        </p:spPr>
        <p:txBody>
          <a:bodyPr vert="horz" wrap="square" lIns="0" tIns="12700" rIns="0" bIns="0" rtlCol="0">
            <a:spAutoFit/>
          </a:bodyPr>
          <a:lstStyle/>
          <a:p>
            <a:r>
              <a:rPr lang="tr-TR" b="1" dirty="0"/>
              <a:t>Sayı Tahmin Etme</a:t>
            </a:r>
            <a:endParaRPr lang="tr-TR" dirty="0"/>
          </a:p>
          <a:p>
            <a:r>
              <a:rPr lang="tr-TR" dirty="0"/>
              <a:t>Math.random() ile ürettiğimiz random bir sayıyı tahmin etme programı</a:t>
            </a:r>
          </a:p>
          <a:p>
            <a:endParaRPr lang="tr-TR" dirty="0"/>
          </a:p>
          <a:p>
            <a:r>
              <a:rPr lang="tr-TR" dirty="0"/>
              <a:t>Uygulama çalışır çalışmaz 0 ile 100 arasında bir sayıyı random olarak oluşturuyor. Sonrasında while döngüsü içinde kullanıcıdan klavyeden tahmin girmesini istiyor. Eğer bu tahmin random oluşturulan sayıya eşitse “Doğru Tahmin “, büyükse “Tahmininizi Azaltın”,küçükse “Tahmininizi Arttırın” mesajı veriyor. Girilen tahmin zaten sayıya eşitse “Doğru Tahmin” mesajı verildikten sonra sayi != tahmin koşulunu sağlamayacağı için tekrardan döngüye girmiyecek ve bu kodumuzda başka işlem olmadığı için programımızı sonlandıracaktır.</a:t>
            </a:r>
          </a:p>
        </p:txBody>
      </p:sp>
      <p:sp>
        <p:nvSpPr>
          <p:cNvPr id="4" name="Date Placeholder 3">
            <a:extLst>
              <a:ext uri="{FF2B5EF4-FFF2-40B4-BE49-F238E27FC236}">
                <a16:creationId xmlns:a16="http://schemas.microsoft.com/office/drawing/2014/main" id="{54829F99-623D-42C5-B86D-59F3F29B4383}"/>
              </a:ext>
            </a:extLst>
          </p:cNvPr>
          <p:cNvSpPr>
            <a:spLocks noGrp="1"/>
          </p:cNvSpPr>
          <p:nvPr>
            <p:ph type="dt" sz="half" idx="6"/>
          </p:nvPr>
        </p:nvSpPr>
        <p:spPr/>
        <p:txBody>
          <a:bodyPr/>
          <a:lstStyle/>
          <a:p>
            <a:fld id="{3C0D9DFA-480D-413E-A61A-272000CCC22B}" type="datetime1">
              <a:rPr lang="en-US" smtClean="0"/>
              <a:t>3/8/2018</a:t>
            </a:fld>
            <a:endParaRPr lang="en-US"/>
          </a:p>
        </p:txBody>
      </p:sp>
      <p:sp>
        <p:nvSpPr>
          <p:cNvPr id="5" name="Slide Number Placeholder 4">
            <a:extLst>
              <a:ext uri="{FF2B5EF4-FFF2-40B4-BE49-F238E27FC236}">
                <a16:creationId xmlns:a16="http://schemas.microsoft.com/office/drawing/2014/main" id="{EBBFB832-D9EA-41A9-8AB4-C7E1FEA0AD35}"/>
              </a:ext>
            </a:extLst>
          </p:cNvPr>
          <p:cNvSpPr>
            <a:spLocks noGrp="1"/>
          </p:cNvSpPr>
          <p:nvPr>
            <p:ph type="sldNum" sz="quarter" idx="7"/>
          </p:nvPr>
        </p:nvSpPr>
        <p:spPr/>
        <p:txBody>
          <a:bodyPr/>
          <a:lstStyle/>
          <a:p>
            <a:fld id="{B6F15528-21DE-4FAA-801E-634DDDAF4B2B}" type="slidenum">
              <a:rPr lang="tr-TR" smtClean="0"/>
              <a:t>3</a:t>
            </a:fld>
            <a:endParaRPr lang="tr-TR"/>
          </a:p>
        </p:txBody>
      </p:sp>
      <p:sp>
        <p:nvSpPr>
          <p:cNvPr id="7" name="Rectangle 6">
            <a:extLst>
              <a:ext uri="{FF2B5EF4-FFF2-40B4-BE49-F238E27FC236}">
                <a16:creationId xmlns:a16="http://schemas.microsoft.com/office/drawing/2014/main" id="{0C273557-A56B-457A-BFFD-2D094336931A}"/>
              </a:ext>
            </a:extLst>
          </p:cNvPr>
          <p:cNvSpPr/>
          <p:nvPr/>
        </p:nvSpPr>
        <p:spPr>
          <a:xfrm>
            <a:off x="927100" y="361738"/>
            <a:ext cx="4655698" cy="369332"/>
          </a:xfrm>
          <a:prstGeom prst="rect">
            <a:avLst/>
          </a:prstGeom>
        </p:spPr>
        <p:txBody>
          <a:bodyPr wrap="none">
            <a:spAutoFit/>
          </a:bodyPr>
          <a:lstStyle/>
          <a:p>
            <a:r>
              <a:rPr lang="tr-TR" dirty="0"/>
              <a:t>HANDAN YARICI - Nesne Yönelimli Programlama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36140" y="805687"/>
            <a:ext cx="7434580" cy="566822"/>
          </a:xfrm>
          <a:prstGeom prst="rect">
            <a:avLst/>
          </a:prstGeom>
        </p:spPr>
        <p:txBody>
          <a:bodyPr vert="horz" wrap="square" lIns="0" tIns="12700" rIns="0" bIns="0" rtlCol="0">
            <a:spAutoFit/>
          </a:bodyPr>
          <a:lstStyle/>
          <a:p>
            <a:pPr marL="3098165" marR="5080" indent="-3086100">
              <a:lnSpc>
                <a:spcPct val="100000"/>
              </a:lnSpc>
              <a:spcBef>
                <a:spcPts val="100"/>
              </a:spcBef>
            </a:pPr>
            <a:r>
              <a:rPr lang="tr-TR" spc="-80" dirty="0"/>
              <a:t>JAVA DONGULER - DO WHILE</a:t>
            </a:r>
            <a:endParaRPr spc="-85" dirty="0"/>
          </a:p>
        </p:txBody>
      </p:sp>
      <p:sp>
        <p:nvSpPr>
          <p:cNvPr id="4" name="Date Placeholder 3">
            <a:extLst>
              <a:ext uri="{FF2B5EF4-FFF2-40B4-BE49-F238E27FC236}">
                <a16:creationId xmlns:a16="http://schemas.microsoft.com/office/drawing/2014/main" id="{3C7234A3-3EDE-42C7-9525-7F5B2F16E394}"/>
              </a:ext>
            </a:extLst>
          </p:cNvPr>
          <p:cNvSpPr>
            <a:spLocks noGrp="1"/>
          </p:cNvSpPr>
          <p:nvPr>
            <p:ph type="dt" sz="half" idx="6"/>
          </p:nvPr>
        </p:nvSpPr>
        <p:spPr/>
        <p:txBody>
          <a:bodyPr/>
          <a:lstStyle/>
          <a:p>
            <a:fld id="{854F20A4-510E-4483-9CFA-DFC739ECC0AF}" type="datetime1">
              <a:rPr lang="en-US" smtClean="0"/>
              <a:t>3/8/2018</a:t>
            </a:fld>
            <a:endParaRPr lang="en-US"/>
          </a:p>
        </p:txBody>
      </p:sp>
      <p:sp>
        <p:nvSpPr>
          <p:cNvPr id="5" name="Slide Number Placeholder 4">
            <a:extLst>
              <a:ext uri="{FF2B5EF4-FFF2-40B4-BE49-F238E27FC236}">
                <a16:creationId xmlns:a16="http://schemas.microsoft.com/office/drawing/2014/main" id="{55F98851-36BF-42E5-BAC5-36F8B515D8A4}"/>
              </a:ext>
            </a:extLst>
          </p:cNvPr>
          <p:cNvSpPr>
            <a:spLocks noGrp="1"/>
          </p:cNvSpPr>
          <p:nvPr>
            <p:ph type="sldNum" sz="quarter" idx="7"/>
          </p:nvPr>
        </p:nvSpPr>
        <p:spPr/>
        <p:txBody>
          <a:bodyPr/>
          <a:lstStyle/>
          <a:p>
            <a:fld id="{B6F15528-21DE-4FAA-801E-634DDDAF4B2B}" type="slidenum">
              <a:rPr lang="tr-TR" smtClean="0"/>
              <a:t>4</a:t>
            </a:fld>
            <a:endParaRPr lang="tr-TR"/>
          </a:p>
        </p:txBody>
      </p:sp>
      <p:sp>
        <p:nvSpPr>
          <p:cNvPr id="7" name="Rectangle 6">
            <a:extLst>
              <a:ext uri="{FF2B5EF4-FFF2-40B4-BE49-F238E27FC236}">
                <a16:creationId xmlns:a16="http://schemas.microsoft.com/office/drawing/2014/main" id="{3D4A7FBB-5F67-4CEA-86C8-8081BBA9AE23}"/>
              </a:ext>
            </a:extLst>
          </p:cNvPr>
          <p:cNvSpPr/>
          <p:nvPr/>
        </p:nvSpPr>
        <p:spPr>
          <a:xfrm>
            <a:off x="927100" y="361738"/>
            <a:ext cx="4655698" cy="369332"/>
          </a:xfrm>
          <a:prstGeom prst="rect">
            <a:avLst/>
          </a:prstGeom>
        </p:spPr>
        <p:txBody>
          <a:bodyPr wrap="none">
            <a:spAutoFit/>
          </a:bodyPr>
          <a:lstStyle/>
          <a:p>
            <a:r>
              <a:rPr lang="tr-TR" dirty="0"/>
              <a:t>HANDAN YARICI - Nesne Yönelimli Programlama</a:t>
            </a:r>
          </a:p>
        </p:txBody>
      </p:sp>
      <p:pic>
        <p:nvPicPr>
          <p:cNvPr id="8" name="Picture 7">
            <a:extLst>
              <a:ext uri="{FF2B5EF4-FFF2-40B4-BE49-F238E27FC236}">
                <a16:creationId xmlns:a16="http://schemas.microsoft.com/office/drawing/2014/main" id="{4137AFE9-8E3D-433B-BCCF-B8D59FCB0BEC}"/>
              </a:ext>
            </a:extLst>
          </p:cNvPr>
          <p:cNvPicPr>
            <a:picLocks noChangeAspect="1"/>
          </p:cNvPicPr>
          <p:nvPr/>
        </p:nvPicPr>
        <p:blipFill>
          <a:blip r:embed="rId2"/>
          <a:stretch>
            <a:fillRect/>
          </a:stretch>
        </p:blipFill>
        <p:spPr>
          <a:xfrm>
            <a:off x="1031875" y="2292350"/>
            <a:ext cx="6049195" cy="2971800"/>
          </a:xfrm>
          <a:prstGeom prst="rect">
            <a:avLst/>
          </a:prstGeom>
        </p:spPr>
      </p:pic>
      <p:pic>
        <p:nvPicPr>
          <p:cNvPr id="2052" name="Picture 4" descr="https://www.mobilhanem.com/wp-content/uploads/2016/09/java_do_while_loop.jpg">
            <a:extLst>
              <a:ext uri="{FF2B5EF4-FFF2-40B4-BE49-F238E27FC236}">
                <a16:creationId xmlns:a16="http://schemas.microsoft.com/office/drawing/2014/main" id="{9B120463-913C-4403-A100-AE3F71C01F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4100" y="2940050"/>
            <a:ext cx="2638425" cy="3152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1528" y="1080007"/>
            <a:ext cx="7557770" cy="566822"/>
          </a:xfrm>
          <a:prstGeom prst="rect">
            <a:avLst/>
          </a:prstGeom>
        </p:spPr>
        <p:txBody>
          <a:bodyPr vert="horz" wrap="square" lIns="0" tIns="12700" rIns="0" bIns="0" rtlCol="0">
            <a:spAutoFit/>
          </a:bodyPr>
          <a:lstStyle/>
          <a:p>
            <a:pPr marL="12700" marR="5080">
              <a:lnSpc>
                <a:spcPct val="100000"/>
              </a:lnSpc>
              <a:spcBef>
                <a:spcPts val="100"/>
              </a:spcBef>
            </a:pPr>
            <a:r>
              <a:rPr lang="tr-TR" spc="-90" dirty="0"/>
              <a:t>JAVA DONGULER - FOR</a:t>
            </a:r>
            <a:endParaRPr b="0" spc="-95" dirty="0">
              <a:latin typeface="Arial"/>
              <a:cs typeface="Arial"/>
            </a:endParaRPr>
          </a:p>
        </p:txBody>
      </p:sp>
      <p:sp>
        <p:nvSpPr>
          <p:cNvPr id="6" name="Date Placeholder 5">
            <a:extLst>
              <a:ext uri="{FF2B5EF4-FFF2-40B4-BE49-F238E27FC236}">
                <a16:creationId xmlns:a16="http://schemas.microsoft.com/office/drawing/2014/main" id="{82EBFDB5-5CB3-470C-9DF0-1326623D4E4B}"/>
              </a:ext>
            </a:extLst>
          </p:cNvPr>
          <p:cNvSpPr>
            <a:spLocks noGrp="1"/>
          </p:cNvSpPr>
          <p:nvPr>
            <p:ph type="dt" sz="half" idx="6"/>
          </p:nvPr>
        </p:nvSpPr>
        <p:spPr/>
        <p:txBody>
          <a:bodyPr/>
          <a:lstStyle/>
          <a:p>
            <a:fld id="{474E198F-9074-4DB9-970A-C9E180559172}" type="datetime1">
              <a:rPr lang="en-US" smtClean="0"/>
              <a:t>3/8/2018</a:t>
            </a:fld>
            <a:endParaRPr lang="en-US"/>
          </a:p>
        </p:txBody>
      </p:sp>
      <p:sp>
        <p:nvSpPr>
          <p:cNvPr id="7" name="Slide Number Placeholder 6">
            <a:extLst>
              <a:ext uri="{FF2B5EF4-FFF2-40B4-BE49-F238E27FC236}">
                <a16:creationId xmlns:a16="http://schemas.microsoft.com/office/drawing/2014/main" id="{33BF25C9-E13D-4E0B-8224-5E68D779A44E}"/>
              </a:ext>
            </a:extLst>
          </p:cNvPr>
          <p:cNvSpPr>
            <a:spLocks noGrp="1"/>
          </p:cNvSpPr>
          <p:nvPr>
            <p:ph type="sldNum" sz="quarter" idx="7"/>
          </p:nvPr>
        </p:nvSpPr>
        <p:spPr/>
        <p:txBody>
          <a:bodyPr/>
          <a:lstStyle/>
          <a:p>
            <a:fld id="{B6F15528-21DE-4FAA-801E-634DDDAF4B2B}" type="slidenum">
              <a:rPr lang="tr-TR" smtClean="0"/>
              <a:t>5</a:t>
            </a:fld>
            <a:endParaRPr lang="tr-TR"/>
          </a:p>
        </p:txBody>
      </p:sp>
      <p:sp>
        <p:nvSpPr>
          <p:cNvPr id="9" name="Rectangle 8">
            <a:extLst>
              <a:ext uri="{FF2B5EF4-FFF2-40B4-BE49-F238E27FC236}">
                <a16:creationId xmlns:a16="http://schemas.microsoft.com/office/drawing/2014/main" id="{0BA1047E-BA3A-4A0E-9FC4-362C7A2DEEA1}"/>
              </a:ext>
            </a:extLst>
          </p:cNvPr>
          <p:cNvSpPr/>
          <p:nvPr/>
        </p:nvSpPr>
        <p:spPr>
          <a:xfrm>
            <a:off x="1231900" y="1949450"/>
            <a:ext cx="7485380" cy="923330"/>
          </a:xfrm>
          <a:prstGeom prst="rect">
            <a:avLst/>
          </a:prstGeom>
        </p:spPr>
        <p:txBody>
          <a:bodyPr wrap="square">
            <a:spAutoFit/>
          </a:bodyPr>
          <a:lstStyle/>
          <a:p>
            <a:r>
              <a:rPr lang="tr-TR" dirty="0"/>
              <a:t>for(dongu_baslangic_degeri; dongu_kosulu; dongu_deger_degisimi) {</a:t>
            </a:r>
          </a:p>
          <a:p>
            <a:r>
              <a:rPr lang="tr-TR" dirty="0"/>
              <a:t> 	//kosula uygun kod blogu</a:t>
            </a:r>
          </a:p>
          <a:p>
            <a:r>
              <a:rPr lang="tr-TR" dirty="0"/>
              <a:t>}</a:t>
            </a:r>
          </a:p>
        </p:txBody>
      </p:sp>
      <p:pic>
        <p:nvPicPr>
          <p:cNvPr id="10" name="Picture 9">
            <a:extLst>
              <a:ext uri="{FF2B5EF4-FFF2-40B4-BE49-F238E27FC236}">
                <a16:creationId xmlns:a16="http://schemas.microsoft.com/office/drawing/2014/main" id="{B475E2D8-7579-4D56-9BEF-47350A70054B}"/>
              </a:ext>
            </a:extLst>
          </p:cNvPr>
          <p:cNvPicPr>
            <a:picLocks noChangeAspect="1"/>
          </p:cNvPicPr>
          <p:nvPr/>
        </p:nvPicPr>
        <p:blipFill>
          <a:blip r:embed="rId2"/>
          <a:stretch>
            <a:fillRect/>
          </a:stretch>
        </p:blipFill>
        <p:spPr>
          <a:xfrm>
            <a:off x="1298288" y="3473450"/>
            <a:ext cx="5962650" cy="2781300"/>
          </a:xfrm>
          <a:prstGeom prst="rect">
            <a:avLst/>
          </a:prstGeom>
        </p:spPr>
      </p:pic>
      <p:sp>
        <p:nvSpPr>
          <p:cNvPr id="12" name="Rectangle 11">
            <a:extLst>
              <a:ext uri="{FF2B5EF4-FFF2-40B4-BE49-F238E27FC236}">
                <a16:creationId xmlns:a16="http://schemas.microsoft.com/office/drawing/2014/main" id="{B9312246-0182-417B-B578-E3F7C0DD3E7B}"/>
              </a:ext>
            </a:extLst>
          </p:cNvPr>
          <p:cNvSpPr/>
          <p:nvPr/>
        </p:nvSpPr>
        <p:spPr>
          <a:xfrm>
            <a:off x="927100" y="361738"/>
            <a:ext cx="4655698" cy="369332"/>
          </a:xfrm>
          <a:prstGeom prst="rect">
            <a:avLst/>
          </a:prstGeom>
        </p:spPr>
        <p:txBody>
          <a:bodyPr wrap="none">
            <a:spAutoFit/>
          </a:bodyPr>
          <a:lstStyle/>
          <a:p>
            <a:r>
              <a:rPr lang="tr-TR" dirty="0"/>
              <a:t>HANDAN YARICI - Nesne Yönelimli Programlama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1528" y="805687"/>
            <a:ext cx="7557770" cy="566822"/>
          </a:xfrm>
          <a:prstGeom prst="rect">
            <a:avLst/>
          </a:prstGeom>
        </p:spPr>
        <p:txBody>
          <a:bodyPr vert="horz" wrap="square" lIns="0" tIns="12700" rIns="0" bIns="0" rtlCol="0">
            <a:spAutoFit/>
          </a:bodyPr>
          <a:lstStyle/>
          <a:p>
            <a:pPr marL="12700" marR="5080">
              <a:lnSpc>
                <a:spcPct val="100000"/>
              </a:lnSpc>
              <a:spcBef>
                <a:spcPts val="100"/>
              </a:spcBef>
            </a:pPr>
            <a:r>
              <a:rPr lang="tr-TR" spc="-90" dirty="0"/>
              <a:t>JAVA DONGULER - FOR</a:t>
            </a:r>
            <a:endParaRPr b="0" spc="-95" dirty="0">
              <a:latin typeface="Arial"/>
              <a:cs typeface="Arial"/>
            </a:endParaRPr>
          </a:p>
        </p:txBody>
      </p:sp>
      <p:sp>
        <p:nvSpPr>
          <p:cNvPr id="5" name="Date Placeholder 4">
            <a:extLst>
              <a:ext uri="{FF2B5EF4-FFF2-40B4-BE49-F238E27FC236}">
                <a16:creationId xmlns:a16="http://schemas.microsoft.com/office/drawing/2014/main" id="{0730CB00-D9F3-4BCF-9D3F-5DC3B63DC0E5}"/>
              </a:ext>
            </a:extLst>
          </p:cNvPr>
          <p:cNvSpPr>
            <a:spLocks noGrp="1"/>
          </p:cNvSpPr>
          <p:nvPr>
            <p:ph type="dt" sz="half" idx="6"/>
          </p:nvPr>
        </p:nvSpPr>
        <p:spPr/>
        <p:txBody>
          <a:bodyPr/>
          <a:lstStyle/>
          <a:p>
            <a:fld id="{B6263DFA-E3DE-4642-91C9-E0BB125B3560}" type="datetime1">
              <a:rPr lang="en-US" smtClean="0"/>
              <a:t>3/8/2018</a:t>
            </a:fld>
            <a:endParaRPr lang="en-US"/>
          </a:p>
        </p:txBody>
      </p:sp>
      <p:sp>
        <p:nvSpPr>
          <p:cNvPr id="6" name="Slide Number Placeholder 5">
            <a:extLst>
              <a:ext uri="{FF2B5EF4-FFF2-40B4-BE49-F238E27FC236}">
                <a16:creationId xmlns:a16="http://schemas.microsoft.com/office/drawing/2014/main" id="{F278798F-1AD7-4BA5-A482-9A2F73002CF2}"/>
              </a:ext>
            </a:extLst>
          </p:cNvPr>
          <p:cNvSpPr>
            <a:spLocks noGrp="1"/>
          </p:cNvSpPr>
          <p:nvPr>
            <p:ph type="sldNum" sz="quarter" idx="7"/>
          </p:nvPr>
        </p:nvSpPr>
        <p:spPr/>
        <p:txBody>
          <a:bodyPr/>
          <a:lstStyle/>
          <a:p>
            <a:fld id="{B6F15528-21DE-4FAA-801E-634DDDAF4B2B}" type="slidenum">
              <a:rPr lang="tr-TR" smtClean="0"/>
              <a:t>6</a:t>
            </a:fld>
            <a:endParaRPr lang="tr-TR"/>
          </a:p>
        </p:txBody>
      </p:sp>
      <p:sp>
        <p:nvSpPr>
          <p:cNvPr id="8" name="Rectangle 7">
            <a:extLst>
              <a:ext uri="{FF2B5EF4-FFF2-40B4-BE49-F238E27FC236}">
                <a16:creationId xmlns:a16="http://schemas.microsoft.com/office/drawing/2014/main" id="{0927785E-BA69-4FE3-8029-202459C51511}"/>
              </a:ext>
            </a:extLst>
          </p:cNvPr>
          <p:cNvSpPr/>
          <p:nvPr/>
        </p:nvSpPr>
        <p:spPr>
          <a:xfrm>
            <a:off x="927100" y="361738"/>
            <a:ext cx="4655698" cy="369332"/>
          </a:xfrm>
          <a:prstGeom prst="rect">
            <a:avLst/>
          </a:prstGeom>
        </p:spPr>
        <p:txBody>
          <a:bodyPr wrap="none">
            <a:spAutoFit/>
          </a:bodyPr>
          <a:lstStyle/>
          <a:p>
            <a:r>
              <a:rPr lang="tr-TR" dirty="0"/>
              <a:t>HANDAN YARICI - Nesne Yönelimli Programlama</a:t>
            </a:r>
          </a:p>
        </p:txBody>
      </p:sp>
      <p:pic>
        <p:nvPicPr>
          <p:cNvPr id="11" name="Picture 10">
            <a:extLst>
              <a:ext uri="{FF2B5EF4-FFF2-40B4-BE49-F238E27FC236}">
                <a16:creationId xmlns:a16="http://schemas.microsoft.com/office/drawing/2014/main" id="{8B8AE45F-80A3-4426-9D7C-13F8F8C669AD}"/>
              </a:ext>
            </a:extLst>
          </p:cNvPr>
          <p:cNvPicPr>
            <a:picLocks noChangeAspect="1"/>
          </p:cNvPicPr>
          <p:nvPr/>
        </p:nvPicPr>
        <p:blipFill>
          <a:blip r:embed="rId2"/>
          <a:stretch>
            <a:fillRect/>
          </a:stretch>
        </p:blipFill>
        <p:spPr>
          <a:xfrm>
            <a:off x="1764411" y="1720850"/>
            <a:ext cx="6372225" cy="4114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1528" y="805687"/>
            <a:ext cx="7557770" cy="566822"/>
          </a:xfrm>
          <a:prstGeom prst="rect">
            <a:avLst/>
          </a:prstGeom>
        </p:spPr>
        <p:txBody>
          <a:bodyPr vert="horz" wrap="square" lIns="0" tIns="12700" rIns="0" bIns="0" rtlCol="0">
            <a:spAutoFit/>
          </a:bodyPr>
          <a:lstStyle/>
          <a:p>
            <a:pPr marL="12700" marR="5080">
              <a:lnSpc>
                <a:spcPct val="100000"/>
              </a:lnSpc>
              <a:spcBef>
                <a:spcPts val="100"/>
              </a:spcBef>
            </a:pPr>
            <a:r>
              <a:rPr lang="tr-TR" spc="-90" dirty="0"/>
              <a:t>JAVA DONGULER - BREAK</a:t>
            </a:r>
            <a:endParaRPr b="0" spc="-95" dirty="0">
              <a:latin typeface="Arial"/>
              <a:cs typeface="Arial"/>
            </a:endParaRPr>
          </a:p>
        </p:txBody>
      </p:sp>
      <p:sp>
        <p:nvSpPr>
          <p:cNvPr id="4" name="Date Placeholder 3">
            <a:extLst>
              <a:ext uri="{FF2B5EF4-FFF2-40B4-BE49-F238E27FC236}">
                <a16:creationId xmlns:a16="http://schemas.microsoft.com/office/drawing/2014/main" id="{45142ABB-66F5-4148-B434-507D06C67F78}"/>
              </a:ext>
            </a:extLst>
          </p:cNvPr>
          <p:cNvSpPr>
            <a:spLocks noGrp="1"/>
          </p:cNvSpPr>
          <p:nvPr>
            <p:ph type="dt" sz="half" idx="6"/>
          </p:nvPr>
        </p:nvSpPr>
        <p:spPr/>
        <p:txBody>
          <a:bodyPr/>
          <a:lstStyle/>
          <a:p>
            <a:fld id="{763AC1B3-0F71-4D09-98CE-57E80447BFCE}" type="datetime1">
              <a:rPr lang="en-US" smtClean="0"/>
              <a:t>3/8/2018</a:t>
            </a:fld>
            <a:endParaRPr lang="en-US"/>
          </a:p>
        </p:txBody>
      </p:sp>
      <p:sp>
        <p:nvSpPr>
          <p:cNvPr id="5" name="Slide Number Placeholder 4">
            <a:extLst>
              <a:ext uri="{FF2B5EF4-FFF2-40B4-BE49-F238E27FC236}">
                <a16:creationId xmlns:a16="http://schemas.microsoft.com/office/drawing/2014/main" id="{890B81AD-35B8-47B1-8081-A93038C4C1D1}"/>
              </a:ext>
            </a:extLst>
          </p:cNvPr>
          <p:cNvSpPr>
            <a:spLocks noGrp="1"/>
          </p:cNvSpPr>
          <p:nvPr>
            <p:ph type="sldNum" sz="quarter" idx="7"/>
          </p:nvPr>
        </p:nvSpPr>
        <p:spPr/>
        <p:txBody>
          <a:bodyPr/>
          <a:lstStyle/>
          <a:p>
            <a:fld id="{B6F15528-21DE-4FAA-801E-634DDDAF4B2B}" type="slidenum">
              <a:rPr lang="tr-TR" smtClean="0"/>
              <a:t>7</a:t>
            </a:fld>
            <a:endParaRPr lang="tr-TR"/>
          </a:p>
        </p:txBody>
      </p:sp>
      <p:sp>
        <p:nvSpPr>
          <p:cNvPr id="7" name="Rectangle 6">
            <a:extLst>
              <a:ext uri="{FF2B5EF4-FFF2-40B4-BE49-F238E27FC236}">
                <a16:creationId xmlns:a16="http://schemas.microsoft.com/office/drawing/2014/main" id="{0DCBE628-48FC-4A60-A41A-9E441E813519}"/>
              </a:ext>
            </a:extLst>
          </p:cNvPr>
          <p:cNvSpPr/>
          <p:nvPr/>
        </p:nvSpPr>
        <p:spPr>
          <a:xfrm>
            <a:off x="927100" y="361738"/>
            <a:ext cx="4655698" cy="369332"/>
          </a:xfrm>
          <a:prstGeom prst="rect">
            <a:avLst/>
          </a:prstGeom>
        </p:spPr>
        <p:txBody>
          <a:bodyPr wrap="none">
            <a:spAutoFit/>
          </a:bodyPr>
          <a:lstStyle/>
          <a:p>
            <a:r>
              <a:rPr lang="tr-TR" dirty="0"/>
              <a:t>HANDAN YARICI - Nesne Yönelimli Programlama</a:t>
            </a:r>
          </a:p>
        </p:txBody>
      </p:sp>
      <p:sp>
        <p:nvSpPr>
          <p:cNvPr id="8" name="Rectangle 7">
            <a:extLst>
              <a:ext uri="{FF2B5EF4-FFF2-40B4-BE49-F238E27FC236}">
                <a16:creationId xmlns:a16="http://schemas.microsoft.com/office/drawing/2014/main" id="{B0430333-441C-43B2-B276-33AAE4B1A74F}"/>
              </a:ext>
            </a:extLst>
          </p:cNvPr>
          <p:cNvSpPr/>
          <p:nvPr/>
        </p:nvSpPr>
        <p:spPr>
          <a:xfrm>
            <a:off x="927100" y="1447126"/>
            <a:ext cx="9448800" cy="1200329"/>
          </a:xfrm>
          <a:prstGeom prst="rect">
            <a:avLst/>
          </a:prstGeom>
        </p:spPr>
        <p:txBody>
          <a:bodyPr wrap="square">
            <a:spAutoFit/>
          </a:bodyPr>
          <a:lstStyle/>
          <a:p>
            <a:r>
              <a:rPr lang="tr-TR" b="1" dirty="0">
                <a:solidFill>
                  <a:srgbClr val="5E5E5E"/>
                </a:solidFill>
                <a:latin typeface="Cabin"/>
              </a:rPr>
              <a:t>break </a:t>
            </a:r>
            <a:r>
              <a:rPr lang="tr-TR" dirty="0">
                <a:solidFill>
                  <a:srgbClr val="5E5E5E"/>
                </a:solidFill>
                <a:latin typeface="Cabin"/>
              </a:rPr>
              <a:t>deyimi döngülerden ansızın çıkmanızı ve döngüyü istediğiniz durumlarda sonlandırmanızı sağlamaktadır. Örneğin, bir veritabanından tüm id değerlerini çektiniz ve id değerlerinden ilk 15 tanesini listeleyeceksiniz. Eğer elinizde 15’ten fazla kayıt varsa döngüyü bir şekilde sonlandırmanız gerekmektedir.</a:t>
            </a:r>
            <a:endParaRPr lang="tr-TR" dirty="0"/>
          </a:p>
        </p:txBody>
      </p:sp>
      <p:graphicFrame>
        <p:nvGraphicFramePr>
          <p:cNvPr id="9" name="Table 8">
            <a:extLst>
              <a:ext uri="{FF2B5EF4-FFF2-40B4-BE49-F238E27FC236}">
                <a16:creationId xmlns:a16="http://schemas.microsoft.com/office/drawing/2014/main" id="{6A77A0AD-7C62-498F-9765-C2AAE1E693E2}"/>
              </a:ext>
            </a:extLst>
          </p:cNvPr>
          <p:cNvGraphicFramePr>
            <a:graphicFrameLocks noGrp="1"/>
          </p:cNvGraphicFramePr>
          <p:nvPr>
            <p:extLst>
              <p:ext uri="{D42A27DB-BD31-4B8C-83A1-F6EECF244321}">
                <p14:modId xmlns:p14="http://schemas.microsoft.com/office/powerpoint/2010/main" val="4268824844"/>
              </p:ext>
            </p:extLst>
          </p:nvPr>
        </p:nvGraphicFramePr>
        <p:xfrm>
          <a:off x="927100" y="2722072"/>
          <a:ext cx="4038600" cy="4055831"/>
        </p:xfrm>
        <a:graphic>
          <a:graphicData uri="http://schemas.openxmlformats.org/drawingml/2006/table">
            <a:tbl>
              <a:tblPr/>
              <a:tblGrid>
                <a:gridCol w="262430">
                  <a:extLst>
                    <a:ext uri="{9D8B030D-6E8A-4147-A177-3AD203B41FA5}">
                      <a16:colId xmlns:a16="http://schemas.microsoft.com/office/drawing/2014/main" val="2175886218"/>
                    </a:ext>
                  </a:extLst>
                </a:gridCol>
                <a:gridCol w="3776170">
                  <a:extLst>
                    <a:ext uri="{9D8B030D-6E8A-4147-A177-3AD203B41FA5}">
                      <a16:colId xmlns:a16="http://schemas.microsoft.com/office/drawing/2014/main" val="3681138155"/>
                    </a:ext>
                  </a:extLst>
                </a:gridCol>
              </a:tblGrid>
              <a:tr h="4055831">
                <a:tc>
                  <a:txBody>
                    <a:bodyPr/>
                    <a:lstStyle/>
                    <a:p>
                      <a:pPr algn="ctr" fontAlgn="t"/>
                      <a:r>
                        <a:rPr lang="tr-TR" sz="1200">
                          <a:solidFill>
                            <a:srgbClr val="317CC5"/>
                          </a:solidFill>
                          <a:effectLst/>
                          <a:latin typeface="inherit"/>
                        </a:rPr>
                        <a:t>6</a:t>
                      </a:r>
                    </a:p>
                    <a:p>
                      <a:pPr algn="ctr" fontAlgn="t"/>
                      <a:r>
                        <a:rPr lang="tr-TR" sz="1200">
                          <a:solidFill>
                            <a:srgbClr val="5499DE"/>
                          </a:solidFill>
                          <a:effectLst/>
                          <a:latin typeface="inherit"/>
                        </a:rPr>
                        <a:t>7</a:t>
                      </a:r>
                    </a:p>
                    <a:p>
                      <a:pPr algn="ctr" fontAlgn="t"/>
                      <a:r>
                        <a:rPr lang="tr-TR" sz="1200">
                          <a:solidFill>
                            <a:srgbClr val="317CC5"/>
                          </a:solidFill>
                          <a:effectLst/>
                          <a:latin typeface="inherit"/>
                        </a:rPr>
                        <a:t>8</a:t>
                      </a:r>
                    </a:p>
                    <a:p>
                      <a:pPr algn="ctr" fontAlgn="t"/>
                      <a:r>
                        <a:rPr lang="tr-TR" sz="1200">
                          <a:solidFill>
                            <a:srgbClr val="5499DE"/>
                          </a:solidFill>
                          <a:effectLst/>
                          <a:latin typeface="inherit"/>
                        </a:rPr>
                        <a:t>9</a:t>
                      </a:r>
                    </a:p>
                    <a:p>
                      <a:pPr algn="ctr" fontAlgn="t"/>
                      <a:r>
                        <a:rPr lang="tr-TR" sz="1200">
                          <a:solidFill>
                            <a:srgbClr val="317CC5"/>
                          </a:solidFill>
                          <a:effectLst/>
                          <a:latin typeface="inherit"/>
                        </a:rPr>
                        <a:t>10</a:t>
                      </a:r>
                    </a:p>
                    <a:p>
                      <a:pPr algn="ctr" fontAlgn="t"/>
                      <a:r>
                        <a:rPr lang="tr-TR" sz="1200">
                          <a:solidFill>
                            <a:srgbClr val="5499DE"/>
                          </a:solidFill>
                          <a:effectLst/>
                          <a:latin typeface="inherit"/>
                        </a:rPr>
                        <a:t>11</a:t>
                      </a:r>
                    </a:p>
                    <a:p>
                      <a:pPr algn="ctr" fontAlgn="t"/>
                      <a:r>
                        <a:rPr lang="tr-TR" sz="1200">
                          <a:solidFill>
                            <a:srgbClr val="317CC5"/>
                          </a:solidFill>
                          <a:effectLst/>
                          <a:latin typeface="inherit"/>
                        </a:rPr>
                        <a:t>12</a:t>
                      </a:r>
                    </a:p>
                    <a:p>
                      <a:pPr algn="ctr" fontAlgn="t"/>
                      <a:r>
                        <a:rPr lang="tr-TR" sz="1200">
                          <a:solidFill>
                            <a:srgbClr val="5499DE"/>
                          </a:solidFill>
                          <a:effectLst/>
                          <a:latin typeface="inherit"/>
                        </a:rPr>
                        <a:t>13</a:t>
                      </a:r>
                    </a:p>
                    <a:p>
                      <a:pPr algn="ctr" fontAlgn="t"/>
                      <a:r>
                        <a:rPr lang="tr-TR" sz="1200">
                          <a:solidFill>
                            <a:srgbClr val="317CC5"/>
                          </a:solidFill>
                          <a:effectLst/>
                          <a:latin typeface="inherit"/>
                        </a:rPr>
                        <a:t>14</a:t>
                      </a:r>
                    </a:p>
                    <a:p>
                      <a:pPr algn="ctr" fontAlgn="t"/>
                      <a:r>
                        <a:rPr lang="tr-TR" sz="1200">
                          <a:solidFill>
                            <a:srgbClr val="5499DE"/>
                          </a:solidFill>
                          <a:effectLst/>
                          <a:latin typeface="inherit"/>
                        </a:rPr>
                        <a:t>15</a:t>
                      </a:r>
                    </a:p>
                    <a:p>
                      <a:pPr algn="ctr" fontAlgn="t"/>
                      <a:r>
                        <a:rPr lang="tr-TR" sz="1200">
                          <a:solidFill>
                            <a:srgbClr val="317CC5"/>
                          </a:solidFill>
                          <a:effectLst/>
                          <a:latin typeface="inherit"/>
                        </a:rPr>
                        <a:t>16</a:t>
                      </a:r>
                    </a:p>
                    <a:p>
                      <a:pPr algn="ctr" fontAlgn="t"/>
                      <a:r>
                        <a:rPr lang="tr-TR" sz="1200">
                          <a:solidFill>
                            <a:srgbClr val="5499DE"/>
                          </a:solidFill>
                          <a:effectLst/>
                          <a:latin typeface="inherit"/>
                        </a:rPr>
                        <a:t>17</a:t>
                      </a:r>
                    </a:p>
                  </a:txBody>
                  <a:tcPr marL="61886" marR="61886" marT="30943" marB="30943">
                    <a:lnL>
                      <a:noFill/>
                    </a:lnL>
                    <a:lnR>
                      <a:noFill/>
                    </a:lnR>
                    <a:lnT>
                      <a:noFill/>
                    </a:lnT>
                    <a:lnB>
                      <a:noFill/>
                    </a:lnB>
                    <a:solidFill>
                      <a:srgbClr val="DFEFFF"/>
                    </a:solidFill>
                  </a:tcPr>
                </a:tc>
                <a:tc>
                  <a:txBody>
                    <a:bodyPr/>
                    <a:lstStyle/>
                    <a:p>
                      <a:pPr algn="l" fontAlgn="t"/>
                      <a:r>
                        <a:rPr lang="tr-TR" sz="1200" dirty="0">
                          <a:solidFill>
                            <a:srgbClr val="800080"/>
                          </a:solidFill>
                          <a:effectLst/>
                          <a:latin typeface="inherit"/>
                        </a:rPr>
                        <a:t>package</a:t>
                      </a:r>
                      <a:r>
                        <a:rPr lang="tr-TR" sz="1200" dirty="0">
                          <a:solidFill>
                            <a:srgbClr val="006FE0"/>
                          </a:solidFill>
                          <a:effectLst/>
                          <a:latin typeface="inherit"/>
                        </a:rPr>
                        <a:t> </a:t>
                      </a:r>
                      <a:r>
                        <a:rPr lang="tr-TR" sz="1200" dirty="0">
                          <a:solidFill>
                            <a:srgbClr val="002D7A"/>
                          </a:solidFill>
                          <a:effectLst/>
                          <a:latin typeface="inherit"/>
                        </a:rPr>
                        <a:t>com</a:t>
                      </a:r>
                      <a:r>
                        <a:rPr lang="tr-TR" sz="1200" dirty="0">
                          <a:solidFill>
                            <a:srgbClr val="333333"/>
                          </a:solidFill>
                          <a:effectLst/>
                          <a:latin typeface="inherit"/>
                        </a:rPr>
                        <a:t>.</a:t>
                      </a:r>
                      <a:r>
                        <a:rPr lang="tr-TR" sz="1200" dirty="0">
                          <a:solidFill>
                            <a:srgbClr val="002D7A"/>
                          </a:solidFill>
                          <a:effectLst/>
                          <a:latin typeface="inherit"/>
                        </a:rPr>
                        <a:t>mobilhanem</a:t>
                      </a:r>
                      <a:r>
                        <a:rPr lang="tr-TR" sz="1200" dirty="0">
                          <a:solidFill>
                            <a:srgbClr val="333333"/>
                          </a:solidFill>
                          <a:effectLst/>
                          <a:latin typeface="inherit"/>
                        </a:rPr>
                        <a:t>.</a:t>
                      </a:r>
                      <a:r>
                        <a:rPr lang="tr-TR" sz="1200" dirty="0">
                          <a:solidFill>
                            <a:srgbClr val="002D7A"/>
                          </a:solidFill>
                          <a:effectLst/>
                          <a:latin typeface="inherit"/>
                        </a:rPr>
                        <a:t>javaders</a:t>
                      </a:r>
                      <a:r>
                        <a:rPr lang="tr-TR" sz="1200" dirty="0">
                          <a:solidFill>
                            <a:srgbClr val="333333"/>
                          </a:solidFill>
                          <a:effectLst/>
                          <a:latin typeface="inherit"/>
                        </a:rPr>
                        <a:t>;</a:t>
                      </a:r>
                      <a:endParaRPr lang="tr-TR" sz="1200" dirty="0">
                        <a:solidFill>
                          <a:srgbClr val="000000"/>
                        </a:solidFill>
                        <a:effectLst/>
                        <a:latin typeface="inherit"/>
                      </a:endParaRPr>
                    </a:p>
                    <a:p>
                      <a:pPr algn="l" fontAlgn="t"/>
                      <a:r>
                        <a:rPr lang="tr-TR" sz="1200" dirty="0">
                          <a:solidFill>
                            <a:srgbClr val="000000"/>
                          </a:solidFill>
                          <a:effectLst/>
                          <a:latin typeface="inherit"/>
                        </a:rPr>
                        <a:t> </a:t>
                      </a:r>
                    </a:p>
                    <a:p>
                      <a:pPr algn="l" fontAlgn="t"/>
                      <a:r>
                        <a:rPr lang="tr-TR" sz="1200" dirty="0">
                          <a:solidFill>
                            <a:srgbClr val="FF8000"/>
                          </a:solidFill>
                          <a:effectLst/>
                          <a:latin typeface="inherit"/>
                        </a:rPr>
                        <a:t>/**</a:t>
                      </a:r>
                      <a:endParaRPr lang="tr-TR" sz="1200" dirty="0">
                        <a:solidFill>
                          <a:srgbClr val="000000"/>
                        </a:solidFill>
                        <a:effectLst/>
                        <a:latin typeface="inherit"/>
                      </a:endParaRPr>
                    </a:p>
                    <a:p>
                      <a:pPr algn="l" fontAlgn="t"/>
                      <a:r>
                        <a:rPr lang="tr-TR" sz="1200" dirty="0">
                          <a:solidFill>
                            <a:srgbClr val="FF8000"/>
                          </a:solidFill>
                          <a:effectLst/>
                          <a:latin typeface="inherit"/>
                        </a:rPr>
                        <a:t>* Created by ErenBasaran on 04/10/16.</a:t>
                      </a:r>
                      <a:endParaRPr lang="tr-TR" sz="1200" dirty="0">
                        <a:solidFill>
                          <a:srgbClr val="000000"/>
                        </a:solidFill>
                        <a:effectLst/>
                        <a:latin typeface="inherit"/>
                      </a:endParaRPr>
                    </a:p>
                    <a:p>
                      <a:pPr algn="l" fontAlgn="t"/>
                      <a:r>
                        <a:rPr lang="tr-TR" sz="1200" dirty="0">
                          <a:solidFill>
                            <a:srgbClr val="FF8000"/>
                          </a:solidFill>
                          <a:effectLst/>
                          <a:latin typeface="inherit"/>
                        </a:rPr>
                        <a:t>*/</a:t>
                      </a:r>
                      <a:endParaRPr lang="tr-TR" sz="1200" dirty="0">
                        <a:solidFill>
                          <a:srgbClr val="000000"/>
                        </a:solidFill>
                        <a:effectLst/>
                        <a:latin typeface="inherit"/>
                      </a:endParaRPr>
                    </a:p>
                    <a:p>
                      <a:pPr algn="l" fontAlgn="t"/>
                      <a:r>
                        <a:rPr lang="tr-TR" sz="1200" dirty="0">
                          <a:solidFill>
                            <a:srgbClr val="800080"/>
                          </a:solidFill>
                          <a:effectLst/>
                          <a:latin typeface="inherit"/>
                        </a:rPr>
                        <a:t>public</a:t>
                      </a:r>
                      <a:r>
                        <a:rPr lang="tr-TR" sz="1200" dirty="0">
                          <a:solidFill>
                            <a:srgbClr val="006FE0"/>
                          </a:solidFill>
                          <a:effectLst/>
                          <a:latin typeface="inherit"/>
                        </a:rPr>
                        <a:t> </a:t>
                      </a:r>
                      <a:r>
                        <a:rPr lang="tr-TR" sz="1200" dirty="0">
                          <a:solidFill>
                            <a:srgbClr val="800080"/>
                          </a:solidFill>
                          <a:effectLst/>
                          <a:latin typeface="inherit"/>
                        </a:rPr>
                        <a:t>class</a:t>
                      </a:r>
                      <a:r>
                        <a:rPr lang="tr-TR" sz="1200" dirty="0">
                          <a:solidFill>
                            <a:srgbClr val="006FE0"/>
                          </a:solidFill>
                          <a:effectLst/>
                          <a:latin typeface="inherit"/>
                        </a:rPr>
                        <a:t> </a:t>
                      </a:r>
                      <a:r>
                        <a:rPr lang="tr-TR" sz="1200" dirty="0">
                          <a:solidFill>
                            <a:srgbClr val="004ED0"/>
                          </a:solidFill>
                          <a:effectLst/>
                          <a:latin typeface="inherit"/>
                        </a:rPr>
                        <a:t>MainClass</a:t>
                      </a:r>
                      <a:r>
                        <a:rPr lang="tr-TR" sz="1200" dirty="0">
                          <a:solidFill>
                            <a:srgbClr val="006FE0"/>
                          </a:solidFill>
                          <a:effectLst/>
                          <a:latin typeface="inherit"/>
                        </a:rPr>
                        <a:t> </a:t>
                      </a:r>
                      <a:r>
                        <a:rPr lang="tr-TR" sz="1200" dirty="0">
                          <a:solidFill>
                            <a:srgbClr val="333333"/>
                          </a:solidFill>
                          <a:effectLst/>
                          <a:latin typeface="inherit"/>
                        </a:rPr>
                        <a:t>{</a:t>
                      </a:r>
                      <a:endParaRPr lang="tr-TR" sz="1200" dirty="0">
                        <a:solidFill>
                          <a:srgbClr val="000000"/>
                        </a:solidFill>
                        <a:effectLst/>
                        <a:latin typeface="inherit"/>
                      </a:endParaRPr>
                    </a:p>
                    <a:p>
                      <a:pPr algn="l" fontAlgn="t"/>
                      <a:r>
                        <a:rPr lang="tr-TR" sz="1200" dirty="0">
                          <a:solidFill>
                            <a:srgbClr val="006FE0"/>
                          </a:solidFill>
                          <a:effectLst/>
                          <a:latin typeface="inherit"/>
                        </a:rPr>
                        <a:t>    </a:t>
                      </a:r>
                      <a:r>
                        <a:rPr lang="tr-TR" sz="1200" dirty="0">
                          <a:solidFill>
                            <a:srgbClr val="800080"/>
                          </a:solidFill>
                          <a:effectLst/>
                          <a:latin typeface="inherit"/>
                        </a:rPr>
                        <a:t>public</a:t>
                      </a:r>
                      <a:r>
                        <a:rPr lang="tr-TR" sz="1200" dirty="0">
                          <a:solidFill>
                            <a:srgbClr val="006FE0"/>
                          </a:solidFill>
                          <a:effectLst/>
                          <a:latin typeface="inherit"/>
                        </a:rPr>
                        <a:t> </a:t>
                      </a:r>
                      <a:r>
                        <a:rPr lang="tr-TR" sz="1200" dirty="0">
                          <a:solidFill>
                            <a:srgbClr val="800080"/>
                          </a:solidFill>
                          <a:effectLst/>
                          <a:latin typeface="inherit"/>
                        </a:rPr>
                        <a:t>static</a:t>
                      </a:r>
                      <a:r>
                        <a:rPr lang="tr-TR" sz="1200" dirty="0">
                          <a:solidFill>
                            <a:srgbClr val="006FE0"/>
                          </a:solidFill>
                          <a:effectLst/>
                          <a:latin typeface="inherit"/>
                        </a:rPr>
                        <a:t> </a:t>
                      </a:r>
                      <a:r>
                        <a:rPr lang="tr-TR" sz="1200" dirty="0">
                          <a:solidFill>
                            <a:srgbClr val="800080"/>
                          </a:solidFill>
                          <a:effectLst/>
                          <a:latin typeface="inherit"/>
                        </a:rPr>
                        <a:t>void</a:t>
                      </a:r>
                      <a:r>
                        <a:rPr lang="tr-TR" sz="1200" dirty="0">
                          <a:solidFill>
                            <a:srgbClr val="006FE0"/>
                          </a:solidFill>
                          <a:effectLst/>
                          <a:latin typeface="inherit"/>
                        </a:rPr>
                        <a:t> </a:t>
                      </a:r>
                      <a:r>
                        <a:rPr lang="tr-TR" sz="1200" dirty="0">
                          <a:solidFill>
                            <a:srgbClr val="004ED0"/>
                          </a:solidFill>
                          <a:effectLst/>
                          <a:latin typeface="inherit"/>
                        </a:rPr>
                        <a:t>main</a:t>
                      </a:r>
                      <a:r>
                        <a:rPr lang="tr-TR" sz="1200" dirty="0">
                          <a:solidFill>
                            <a:srgbClr val="333333"/>
                          </a:solidFill>
                          <a:effectLst/>
                          <a:latin typeface="inherit"/>
                        </a:rPr>
                        <a:t>(</a:t>
                      </a:r>
                      <a:r>
                        <a:rPr lang="tr-TR" sz="1200" dirty="0">
                          <a:solidFill>
                            <a:srgbClr val="800080"/>
                          </a:solidFill>
                          <a:effectLst/>
                          <a:latin typeface="inherit"/>
                        </a:rPr>
                        <a:t>String</a:t>
                      </a:r>
                      <a:r>
                        <a:rPr lang="tr-TR" sz="1200" dirty="0">
                          <a:solidFill>
                            <a:srgbClr val="333333"/>
                          </a:solidFill>
                          <a:effectLst/>
                          <a:latin typeface="inherit"/>
                        </a:rPr>
                        <a:t>[]</a:t>
                      </a:r>
                      <a:r>
                        <a:rPr lang="tr-TR" sz="1200" dirty="0">
                          <a:solidFill>
                            <a:srgbClr val="006FE0"/>
                          </a:solidFill>
                          <a:effectLst/>
                          <a:latin typeface="inherit"/>
                        </a:rPr>
                        <a:t> </a:t>
                      </a:r>
                      <a:r>
                        <a:rPr lang="tr-TR" sz="1200" dirty="0">
                          <a:solidFill>
                            <a:srgbClr val="002D7A"/>
                          </a:solidFill>
                          <a:effectLst/>
                          <a:latin typeface="inherit"/>
                        </a:rPr>
                        <a:t>args</a:t>
                      </a:r>
                      <a:r>
                        <a:rPr lang="tr-TR" sz="1200" dirty="0">
                          <a:solidFill>
                            <a:srgbClr val="333333"/>
                          </a:solidFill>
                          <a:effectLst/>
                          <a:latin typeface="inherit"/>
                        </a:rPr>
                        <a:t>)</a:t>
                      </a:r>
                      <a:r>
                        <a:rPr lang="tr-TR" sz="1200" dirty="0">
                          <a:solidFill>
                            <a:srgbClr val="006FE0"/>
                          </a:solidFill>
                          <a:effectLst/>
                          <a:latin typeface="inherit"/>
                        </a:rPr>
                        <a:t> </a:t>
                      </a:r>
                      <a:r>
                        <a:rPr lang="tr-TR" sz="1200" dirty="0">
                          <a:solidFill>
                            <a:srgbClr val="333333"/>
                          </a:solidFill>
                          <a:effectLst/>
                          <a:latin typeface="inherit"/>
                        </a:rPr>
                        <a:t>{</a:t>
                      </a:r>
                      <a:endParaRPr lang="tr-TR" sz="1200" dirty="0">
                        <a:solidFill>
                          <a:srgbClr val="000000"/>
                        </a:solidFill>
                        <a:effectLst/>
                        <a:latin typeface="inherit"/>
                      </a:endParaRPr>
                    </a:p>
                    <a:p>
                      <a:pPr algn="l" fontAlgn="t"/>
                      <a:r>
                        <a:rPr lang="tr-TR" sz="1200" dirty="0">
                          <a:solidFill>
                            <a:srgbClr val="006FE0"/>
                          </a:solidFill>
                          <a:effectLst/>
                          <a:latin typeface="inherit"/>
                        </a:rPr>
                        <a:t>        </a:t>
                      </a:r>
                      <a:r>
                        <a:rPr lang="tr-TR" sz="1200" dirty="0">
                          <a:solidFill>
                            <a:srgbClr val="800080"/>
                          </a:solidFill>
                          <a:effectLst/>
                          <a:latin typeface="inherit"/>
                        </a:rPr>
                        <a:t>int</a:t>
                      </a:r>
                      <a:r>
                        <a:rPr lang="tr-TR" sz="1200" dirty="0">
                          <a:solidFill>
                            <a:srgbClr val="006FE0"/>
                          </a:solidFill>
                          <a:effectLst/>
                          <a:latin typeface="inherit"/>
                        </a:rPr>
                        <a:t> </a:t>
                      </a:r>
                      <a:r>
                        <a:rPr lang="tr-TR" sz="1200" dirty="0">
                          <a:solidFill>
                            <a:srgbClr val="002D7A"/>
                          </a:solidFill>
                          <a:effectLst/>
                          <a:latin typeface="inherit"/>
                        </a:rPr>
                        <a:t>veritabaniKayitSayisi</a:t>
                      </a:r>
                      <a:r>
                        <a:rPr lang="tr-TR" sz="1200" dirty="0">
                          <a:solidFill>
                            <a:srgbClr val="006FE0"/>
                          </a:solidFill>
                          <a:effectLst/>
                          <a:latin typeface="inherit"/>
                        </a:rPr>
                        <a:t> = </a:t>
                      </a:r>
                      <a:r>
                        <a:rPr lang="tr-TR" sz="1200" dirty="0">
                          <a:solidFill>
                            <a:srgbClr val="CE0000"/>
                          </a:solidFill>
                          <a:effectLst/>
                          <a:latin typeface="inherit"/>
                        </a:rPr>
                        <a:t>35</a:t>
                      </a:r>
                      <a:r>
                        <a:rPr lang="tr-TR" sz="1200" dirty="0">
                          <a:solidFill>
                            <a:srgbClr val="333333"/>
                          </a:solidFill>
                          <a:effectLst/>
                          <a:latin typeface="inherit"/>
                        </a:rPr>
                        <a:t>;</a:t>
                      </a:r>
                      <a:endParaRPr lang="tr-TR" sz="1200" dirty="0">
                        <a:solidFill>
                          <a:srgbClr val="000000"/>
                        </a:solidFill>
                        <a:effectLst/>
                        <a:latin typeface="inherit"/>
                      </a:endParaRPr>
                    </a:p>
                    <a:p>
                      <a:pPr algn="l" fontAlgn="t"/>
                      <a:r>
                        <a:rPr lang="tr-TR" sz="1200" dirty="0">
                          <a:solidFill>
                            <a:srgbClr val="000000"/>
                          </a:solidFill>
                          <a:effectLst/>
                          <a:latin typeface="inherit"/>
                        </a:rPr>
                        <a:t> </a:t>
                      </a:r>
                    </a:p>
                    <a:p>
                      <a:pPr algn="l" fontAlgn="t"/>
                      <a:r>
                        <a:rPr lang="tr-TR" sz="1200" dirty="0">
                          <a:solidFill>
                            <a:srgbClr val="006FE0"/>
                          </a:solidFill>
                          <a:effectLst/>
                          <a:latin typeface="inherit"/>
                        </a:rPr>
                        <a:t>        </a:t>
                      </a:r>
                      <a:r>
                        <a:rPr lang="tr-TR" sz="1200" dirty="0">
                          <a:solidFill>
                            <a:srgbClr val="800080"/>
                          </a:solidFill>
                          <a:effectLst/>
                          <a:latin typeface="inherit"/>
                        </a:rPr>
                        <a:t>for</a:t>
                      </a:r>
                      <a:r>
                        <a:rPr lang="tr-TR" sz="1200" dirty="0">
                          <a:solidFill>
                            <a:srgbClr val="333333"/>
                          </a:solidFill>
                          <a:effectLst/>
                          <a:latin typeface="inherit"/>
                        </a:rPr>
                        <a:t>(</a:t>
                      </a:r>
                      <a:r>
                        <a:rPr lang="tr-TR" sz="1200" dirty="0">
                          <a:solidFill>
                            <a:srgbClr val="800080"/>
                          </a:solidFill>
                          <a:effectLst/>
                          <a:latin typeface="inherit"/>
                        </a:rPr>
                        <a:t>int</a:t>
                      </a:r>
                      <a:r>
                        <a:rPr lang="tr-TR" sz="1200" dirty="0">
                          <a:solidFill>
                            <a:srgbClr val="006FE0"/>
                          </a:solidFill>
                          <a:effectLst/>
                          <a:latin typeface="inherit"/>
                        </a:rPr>
                        <a:t> </a:t>
                      </a:r>
                      <a:r>
                        <a:rPr lang="tr-TR" sz="1200" dirty="0">
                          <a:solidFill>
                            <a:srgbClr val="002D7A"/>
                          </a:solidFill>
                          <a:effectLst/>
                          <a:latin typeface="inherit"/>
                        </a:rPr>
                        <a:t>i</a:t>
                      </a:r>
                      <a:r>
                        <a:rPr lang="tr-TR" sz="1200" dirty="0">
                          <a:solidFill>
                            <a:srgbClr val="006FE0"/>
                          </a:solidFill>
                          <a:effectLst/>
                          <a:latin typeface="inherit"/>
                        </a:rPr>
                        <a:t>=</a:t>
                      </a:r>
                      <a:r>
                        <a:rPr lang="tr-TR" sz="1200" dirty="0">
                          <a:solidFill>
                            <a:srgbClr val="CE0000"/>
                          </a:solidFill>
                          <a:effectLst/>
                          <a:latin typeface="inherit"/>
                        </a:rPr>
                        <a:t>1</a:t>
                      </a:r>
                      <a:r>
                        <a:rPr lang="tr-TR" sz="1200" dirty="0">
                          <a:solidFill>
                            <a:srgbClr val="333333"/>
                          </a:solidFill>
                          <a:effectLst/>
                          <a:latin typeface="inherit"/>
                        </a:rPr>
                        <a:t>;</a:t>
                      </a:r>
                      <a:r>
                        <a:rPr lang="tr-TR" sz="1200" dirty="0">
                          <a:solidFill>
                            <a:srgbClr val="006FE0"/>
                          </a:solidFill>
                          <a:effectLst/>
                          <a:latin typeface="inherit"/>
                        </a:rPr>
                        <a:t> </a:t>
                      </a:r>
                      <a:r>
                        <a:rPr lang="tr-TR" sz="1200" dirty="0">
                          <a:solidFill>
                            <a:srgbClr val="002D7A"/>
                          </a:solidFill>
                          <a:effectLst/>
                          <a:latin typeface="inherit"/>
                        </a:rPr>
                        <a:t>i</a:t>
                      </a:r>
                      <a:r>
                        <a:rPr lang="tr-TR" sz="1200" dirty="0">
                          <a:solidFill>
                            <a:srgbClr val="006FE0"/>
                          </a:solidFill>
                          <a:effectLst/>
                          <a:latin typeface="inherit"/>
                        </a:rPr>
                        <a:t>&lt;</a:t>
                      </a:r>
                      <a:r>
                        <a:rPr lang="tr-TR" sz="1200" dirty="0">
                          <a:solidFill>
                            <a:srgbClr val="002D7A"/>
                          </a:solidFill>
                          <a:effectLst/>
                          <a:latin typeface="inherit"/>
                        </a:rPr>
                        <a:t>veritabaniKayitSayisi</a:t>
                      </a:r>
                      <a:r>
                        <a:rPr lang="tr-TR" sz="1200" dirty="0">
                          <a:solidFill>
                            <a:srgbClr val="333333"/>
                          </a:solidFill>
                          <a:effectLst/>
                          <a:latin typeface="inherit"/>
                        </a:rPr>
                        <a:t>;</a:t>
                      </a:r>
                      <a:r>
                        <a:rPr lang="tr-TR" sz="1200" dirty="0">
                          <a:solidFill>
                            <a:srgbClr val="006FE0"/>
                          </a:solidFill>
                          <a:effectLst/>
                          <a:latin typeface="inherit"/>
                        </a:rPr>
                        <a:t> </a:t>
                      </a:r>
                      <a:r>
                        <a:rPr lang="tr-TR" sz="1200" dirty="0">
                          <a:solidFill>
                            <a:srgbClr val="002D7A"/>
                          </a:solidFill>
                          <a:effectLst/>
                          <a:latin typeface="inherit"/>
                        </a:rPr>
                        <a:t>i</a:t>
                      </a:r>
                      <a:r>
                        <a:rPr lang="tr-TR" sz="1200" dirty="0">
                          <a:solidFill>
                            <a:srgbClr val="006FE0"/>
                          </a:solidFill>
                          <a:effectLst/>
                          <a:latin typeface="inherit"/>
                        </a:rPr>
                        <a:t>++</a:t>
                      </a:r>
                      <a:r>
                        <a:rPr lang="tr-TR" sz="1200" dirty="0">
                          <a:solidFill>
                            <a:srgbClr val="333333"/>
                          </a:solidFill>
                          <a:effectLst/>
                          <a:latin typeface="inherit"/>
                        </a:rPr>
                        <a:t>)</a:t>
                      </a:r>
                      <a:r>
                        <a:rPr lang="tr-TR" sz="1200" dirty="0">
                          <a:solidFill>
                            <a:srgbClr val="006FE0"/>
                          </a:solidFill>
                          <a:effectLst/>
                          <a:latin typeface="inherit"/>
                        </a:rPr>
                        <a:t> </a:t>
                      </a:r>
                      <a:r>
                        <a:rPr lang="tr-TR" sz="1200" dirty="0">
                          <a:solidFill>
                            <a:srgbClr val="333333"/>
                          </a:solidFill>
                          <a:effectLst/>
                          <a:latin typeface="inherit"/>
                        </a:rPr>
                        <a:t>{</a:t>
                      </a:r>
                      <a:endParaRPr lang="tr-TR" sz="1200" dirty="0">
                        <a:solidFill>
                          <a:srgbClr val="000000"/>
                        </a:solidFill>
                        <a:effectLst/>
                        <a:latin typeface="inherit"/>
                      </a:endParaRPr>
                    </a:p>
                    <a:p>
                      <a:pPr algn="l" fontAlgn="t"/>
                      <a:r>
                        <a:rPr lang="tr-TR" sz="1200" dirty="0">
                          <a:solidFill>
                            <a:srgbClr val="006FE0"/>
                          </a:solidFill>
                          <a:effectLst/>
                          <a:latin typeface="inherit"/>
                        </a:rPr>
                        <a:t>            </a:t>
                      </a:r>
                      <a:r>
                        <a:rPr lang="tr-TR" sz="1200" dirty="0">
                          <a:solidFill>
                            <a:srgbClr val="002D7A"/>
                          </a:solidFill>
                          <a:effectLst/>
                          <a:latin typeface="inherit"/>
                        </a:rPr>
                        <a:t>System</a:t>
                      </a:r>
                      <a:r>
                        <a:rPr lang="tr-TR" sz="1200" dirty="0">
                          <a:solidFill>
                            <a:srgbClr val="333333"/>
                          </a:solidFill>
                          <a:effectLst/>
                          <a:latin typeface="inherit"/>
                        </a:rPr>
                        <a:t>.</a:t>
                      </a:r>
                      <a:r>
                        <a:rPr lang="tr-TR" sz="1200" dirty="0">
                          <a:solidFill>
                            <a:srgbClr val="002D7A"/>
                          </a:solidFill>
                          <a:effectLst/>
                          <a:latin typeface="inherit"/>
                        </a:rPr>
                        <a:t>out</a:t>
                      </a:r>
                      <a:r>
                        <a:rPr lang="tr-TR" sz="1200" dirty="0">
                          <a:solidFill>
                            <a:srgbClr val="333333"/>
                          </a:solidFill>
                          <a:effectLst/>
                          <a:latin typeface="inherit"/>
                        </a:rPr>
                        <a:t>.</a:t>
                      </a:r>
                      <a:r>
                        <a:rPr lang="tr-TR" sz="1200" dirty="0">
                          <a:solidFill>
                            <a:srgbClr val="004ED0"/>
                          </a:solidFill>
                          <a:effectLst/>
                          <a:latin typeface="inherit"/>
                        </a:rPr>
                        <a:t>println</a:t>
                      </a:r>
                      <a:r>
                        <a:rPr lang="tr-TR" sz="1200" dirty="0">
                          <a:solidFill>
                            <a:srgbClr val="333333"/>
                          </a:solidFill>
                          <a:effectLst/>
                          <a:latin typeface="inherit"/>
                        </a:rPr>
                        <a:t>(</a:t>
                      </a:r>
                      <a:r>
                        <a:rPr lang="tr-TR" sz="1200" dirty="0">
                          <a:solidFill>
                            <a:srgbClr val="002D7A"/>
                          </a:solidFill>
                          <a:effectLst/>
                          <a:latin typeface="inherit"/>
                        </a:rPr>
                        <a:t>i</a:t>
                      </a:r>
                      <a:r>
                        <a:rPr lang="tr-TR" sz="1200" dirty="0">
                          <a:solidFill>
                            <a:srgbClr val="006FE0"/>
                          </a:solidFill>
                          <a:effectLst/>
                          <a:latin typeface="inherit"/>
                        </a:rPr>
                        <a:t> + </a:t>
                      </a:r>
                      <a:r>
                        <a:rPr lang="tr-TR" sz="1200" dirty="0">
                          <a:solidFill>
                            <a:srgbClr val="008000"/>
                          </a:solidFill>
                          <a:effectLst/>
                          <a:latin typeface="inherit"/>
                        </a:rPr>
                        <a:t>". kayit"</a:t>
                      </a:r>
                      <a:r>
                        <a:rPr lang="tr-TR" sz="1200" dirty="0">
                          <a:solidFill>
                            <a:srgbClr val="333333"/>
                          </a:solidFill>
                          <a:effectLst/>
                          <a:latin typeface="inherit"/>
                        </a:rPr>
                        <a:t>);</a:t>
                      </a:r>
                      <a:endParaRPr lang="tr-TR" sz="1200" dirty="0">
                        <a:solidFill>
                          <a:srgbClr val="000000"/>
                        </a:solidFill>
                        <a:effectLst/>
                        <a:latin typeface="inherit"/>
                      </a:endParaRPr>
                    </a:p>
                    <a:p>
                      <a:pPr algn="l" fontAlgn="t"/>
                      <a:r>
                        <a:rPr lang="tr-TR" sz="1200" dirty="0">
                          <a:solidFill>
                            <a:srgbClr val="006FE0"/>
                          </a:solidFill>
                          <a:effectLst/>
                          <a:latin typeface="inherit"/>
                        </a:rPr>
                        <a:t>            </a:t>
                      </a:r>
                      <a:r>
                        <a:rPr lang="tr-TR" sz="1200" dirty="0">
                          <a:solidFill>
                            <a:srgbClr val="800080"/>
                          </a:solidFill>
                          <a:effectLst/>
                          <a:latin typeface="inherit"/>
                        </a:rPr>
                        <a:t>if</a:t>
                      </a:r>
                      <a:r>
                        <a:rPr lang="tr-TR" sz="1200" dirty="0">
                          <a:solidFill>
                            <a:srgbClr val="333333"/>
                          </a:solidFill>
                          <a:effectLst/>
                          <a:latin typeface="inherit"/>
                        </a:rPr>
                        <a:t>(</a:t>
                      </a:r>
                      <a:r>
                        <a:rPr lang="tr-TR" sz="1200" dirty="0">
                          <a:solidFill>
                            <a:srgbClr val="002D7A"/>
                          </a:solidFill>
                          <a:effectLst/>
                          <a:latin typeface="inherit"/>
                        </a:rPr>
                        <a:t>i</a:t>
                      </a:r>
                      <a:r>
                        <a:rPr lang="tr-TR" sz="1200" dirty="0">
                          <a:solidFill>
                            <a:srgbClr val="006FE0"/>
                          </a:solidFill>
                          <a:effectLst/>
                          <a:latin typeface="inherit"/>
                        </a:rPr>
                        <a:t> == </a:t>
                      </a:r>
                      <a:r>
                        <a:rPr lang="tr-TR" sz="1200" dirty="0">
                          <a:solidFill>
                            <a:srgbClr val="CE0000"/>
                          </a:solidFill>
                          <a:effectLst/>
                          <a:latin typeface="inherit"/>
                        </a:rPr>
                        <a:t>15</a:t>
                      </a:r>
                      <a:r>
                        <a:rPr lang="tr-TR" sz="1200" dirty="0">
                          <a:solidFill>
                            <a:srgbClr val="333333"/>
                          </a:solidFill>
                          <a:effectLst/>
                          <a:latin typeface="inherit"/>
                        </a:rPr>
                        <a:t>)</a:t>
                      </a:r>
                      <a:r>
                        <a:rPr lang="tr-TR" sz="1200" dirty="0">
                          <a:solidFill>
                            <a:srgbClr val="006FE0"/>
                          </a:solidFill>
                          <a:effectLst/>
                          <a:latin typeface="inherit"/>
                        </a:rPr>
                        <a:t> </a:t>
                      </a:r>
                      <a:r>
                        <a:rPr lang="tr-TR" sz="1200" dirty="0">
                          <a:solidFill>
                            <a:srgbClr val="333333"/>
                          </a:solidFill>
                          <a:effectLst/>
                          <a:latin typeface="inherit"/>
                        </a:rPr>
                        <a:t>{</a:t>
                      </a:r>
                      <a:endParaRPr lang="tr-TR" sz="1200" dirty="0">
                        <a:solidFill>
                          <a:srgbClr val="000000"/>
                        </a:solidFill>
                        <a:effectLst/>
                        <a:latin typeface="inherit"/>
                      </a:endParaRPr>
                    </a:p>
                    <a:p>
                      <a:pPr algn="l" fontAlgn="t"/>
                      <a:r>
                        <a:rPr lang="tr-TR" sz="1200" dirty="0">
                          <a:solidFill>
                            <a:srgbClr val="006FE0"/>
                          </a:solidFill>
                          <a:effectLst/>
                          <a:latin typeface="inherit"/>
                        </a:rPr>
                        <a:t>                </a:t>
                      </a:r>
                      <a:r>
                        <a:rPr lang="tr-TR" sz="1200" dirty="0">
                          <a:solidFill>
                            <a:srgbClr val="800080"/>
                          </a:solidFill>
                          <a:effectLst/>
                          <a:latin typeface="inherit"/>
                        </a:rPr>
                        <a:t>break</a:t>
                      </a:r>
                      <a:r>
                        <a:rPr lang="tr-TR" sz="1200" dirty="0">
                          <a:solidFill>
                            <a:srgbClr val="333333"/>
                          </a:solidFill>
                          <a:effectLst/>
                          <a:latin typeface="inherit"/>
                        </a:rPr>
                        <a:t>;</a:t>
                      </a:r>
                      <a:endParaRPr lang="tr-TR" sz="1200" dirty="0">
                        <a:solidFill>
                          <a:srgbClr val="000000"/>
                        </a:solidFill>
                        <a:effectLst/>
                        <a:latin typeface="inherit"/>
                      </a:endParaRPr>
                    </a:p>
                    <a:p>
                      <a:pPr algn="l" fontAlgn="t"/>
                      <a:r>
                        <a:rPr lang="tr-TR" sz="1200" dirty="0">
                          <a:solidFill>
                            <a:srgbClr val="006FE0"/>
                          </a:solidFill>
                          <a:effectLst/>
                          <a:latin typeface="inherit"/>
                        </a:rPr>
                        <a:t>            </a:t>
                      </a:r>
                      <a:r>
                        <a:rPr lang="tr-TR" sz="1200" dirty="0">
                          <a:solidFill>
                            <a:srgbClr val="333333"/>
                          </a:solidFill>
                          <a:effectLst/>
                          <a:latin typeface="inherit"/>
                        </a:rPr>
                        <a:t>}</a:t>
                      </a:r>
                      <a:endParaRPr lang="tr-TR" sz="1200" dirty="0">
                        <a:solidFill>
                          <a:srgbClr val="000000"/>
                        </a:solidFill>
                        <a:effectLst/>
                        <a:latin typeface="inherit"/>
                      </a:endParaRPr>
                    </a:p>
                    <a:p>
                      <a:pPr algn="l" fontAlgn="t"/>
                      <a:r>
                        <a:rPr lang="tr-TR" sz="1200" dirty="0">
                          <a:solidFill>
                            <a:srgbClr val="006FE0"/>
                          </a:solidFill>
                          <a:effectLst/>
                          <a:latin typeface="inherit"/>
                        </a:rPr>
                        <a:t>        </a:t>
                      </a:r>
                      <a:r>
                        <a:rPr lang="tr-TR" sz="1200" dirty="0">
                          <a:solidFill>
                            <a:srgbClr val="333333"/>
                          </a:solidFill>
                          <a:effectLst/>
                          <a:latin typeface="inherit"/>
                        </a:rPr>
                        <a:t>}</a:t>
                      </a:r>
                      <a:endParaRPr lang="tr-TR" sz="1200" dirty="0">
                        <a:solidFill>
                          <a:srgbClr val="000000"/>
                        </a:solidFill>
                        <a:effectLst/>
                        <a:latin typeface="inherit"/>
                      </a:endParaRPr>
                    </a:p>
                    <a:p>
                      <a:pPr algn="l" fontAlgn="t"/>
                      <a:r>
                        <a:rPr lang="tr-TR" sz="1200" dirty="0">
                          <a:solidFill>
                            <a:srgbClr val="006FE0"/>
                          </a:solidFill>
                          <a:effectLst/>
                          <a:latin typeface="inherit"/>
                        </a:rPr>
                        <a:t>    </a:t>
                      </a:r>
                      <a:r>
                        <a:rPr lang="tr-TR" sz="1200" dirty="0">
                          <a:solidFill>
                            <a:srgbClr val="333333"/>
                          </a:solidFill>
                          <a:effectLst/>
                          <a:latin typeface="inherit"/>
                        </a:rPr>
                        <a:t>}</a:t>
                      </a:r>
                      <a:endParaRPr lang="tr-TR" sz="1200" dirty="0">
                        <a:solidFill>
                          <a:srgbClr val="000000"/>
                        </a:solidFill>
                        <a:effectLst/>
                        <a:latin typeface="inherit"/>
                      </a:endParaRPr>
                    </a:p>
                    <a:p>
                      <a:pPr algn="l" fontAlgn="t"/>
                      <a:r>
                        <a:rPr lang="tr-TR" sz="1200" dirty="0">
                          <a:solidFill>
                            <a:srgbClr val="333333"/>
                          </a:solidFill>
                          <a:effectLst/>
                          <a:latin typeface="inherit"/>
                        </a:rPr>
                        <a:t>}</a:t>
                      </a:r>
                      <a:endParaRPr lang="tr-TR" sz="1200" dirty="0">
                        <a:solidFill>
                          <a:srgbClr val="000000"/>
                        </a:solidFill>
                        <a:effectLst/>
                        <a:latin typeface="inherit"/>
                      </a:endParaRPr>
                    </a:p>
                  </a:txBody>
                  <a:tcPr marL="61886" marR="61886" marT="30943" marB="30943">
                    <a:lnL>
                      <a:noFill/>
                    </a:lnL>
                    <a:lnR>
                      <a:noFill/>
                    </a:lnR>
                    <a:lnT>
                      <a:noFill/>
                    </a:lnT>
                    <a:lnB>
                      <a:noFill/>
                    </a:lnB>
                    <a:solidFill>
                      <a:srgbClr val="FDFDFD"/>
                    </a:solidFill>
                  </a:tcPr>
                </a:tc>
                <a:extLst>
                  <a:ext uri="{0D108BD9-81ED-4DB2-BD59-A6C34878D82A}">
                    <a16:rowId xmlns:a16="http://schemas.microsoft.com/office/drawing/2014/main" val="2295398236"/>
                  </a:ext>
                </a:extLst>
              </a:tr>
            </a:tbl>
          </a:graphicData>
        </a:graphic>
      </p:graphicFrame>
      <p:sp>
        <p:nvSpPr>
          <p:cNvPr id="10" name="Rectangle 9">
            <a:extLst>
              <a:ext uri="{FF2B5EF4-FFF2-40B4-BE49-F238E27FC236}">
                <a16:creationId xmlns:a16="http://schemas.microsoft.com/office/drawing/2014/main" id="{71B402E4-CE39-4BF1-A89D-C41E172487BE}"/>
              </a:ext>
            </a:extLst>
          </p:cNvPr>
          <p:cNvSpPr/>
          <p:nvPr/>
        </p:nvSpPr>
        <p:spPr>
          <a:xfrm>
            <a:off x="5607497" y="2722072"/>
            <a:ext cx="4038600" cy="3951778"/>
          </a:xfrm>
          <a:prstGeom prst="rect">
            <a:avLst/>
          </a:prstGeom>
        </p:spPr>
        <p:txBody>
          <a:bodyPr wrap="square">
            <a:spAutoFit/>
          </a:bodyPr>
          <a:lstStyle/>
          <a:p>
            <a:r>
              <a:rPr lang="tr-TR" sz="1400" dirty="0">
                <a:solidFill>
                  <a:srgbClr val="800080"/>
                </a:solidFill>
                <a:latin typeface="inherit"/>
              </a:rPr>
              <a:t>package</a:t>
            </a:r>
            <a:r>
              <a:rPr lang="tr-TR" sz="1400" dirty="0">
                <a:solidFill>
                  <a:srgbClr val="006FE0"/>
                </a:solidFill>
                <a:latin typeface="inherit"/>
              </a:rPr>
              <a:t> </a:t>
            </a:r>
            <a:r>
              <a:rPr lang="tr-TR" sz="1400" dirty="0">
                <a:solidFill>
                  <a:srgbClr val="002D7A"/>
                </a:solidFill>
                <a:latin typeface="inherit"/>
              </a:rPr>
              <a:t>com</a:t>
            </a:r>
            <a:r>
              <a:rPr lang="tr-TR" sz="1400" dirty="0">
                <a:solidFill>
                  <a:srgbClr val="333333"/>
                </a:solidFill>
                <a:latin typeface="inherit"/>
              </a:rPr>
              <a:t>.</a:t>
            </a:r>
            <a:r>
              <a:rPr lang="tr-TR" sz="1400" dirty="0">
                <a:solidFill>
                  <a:srgbClr val="002D7A"/>
                </a:solidFill>
                <a:latin typeface="inherit"/>
              </a:rPr>
              <a:t>mobilhanem</a:t>
            </a:r>
            <a:r>
              <a:rPr lang="tr-TR" sz="1400" dirty="0">
                <a:solidFill>
                  <a:srgbClr val="333333"/>
                </a:solidFill>
                <a:latin typeface="inherit"/>
              </a:rPr>
              <a:t>.</a:t>
            </a:r>
            <a:r>
              <a:rPr lang="tr-TR" sz="1400" dirty="0">
                <a:solidFill>
                  <a:srgbClr val="002D7A"/>
                </a:solidFill>
                <a:latin typeface="inherit"/>
              </a:rPr>
              <a:t>javaders</a:t>
            </a:r>
            <a:r>
              <a:rPr lang="tr-TR" sz="1400" dirty="0">
                <a:solidFill>
                  <a:srgbClr val="333333"/>
                </a:solidFill>
                <a:latin typeface="inherit"/>
              </a:rPr>
              <a:t>;</a:t>
            </a:r>
            <a:endParaRPr lang="tr-TR" sz="1400" dirty="0">
              <a:solidFill>
                <a:srgbClr val="000000"/>
              </a:solidFill>
              <a:latin typeface="Monaco"/>
            </a:endParaRPr>
          </a:p>
          <a:p>
            <a:r>
              <a:rPr lang="tr-TR" sz="1400" dirty="0">
                <a:solidFill>
                  <a:srgbClr val="000000"/>
                </a:solidFill>
                <a:latin typeface="Monaco"/>
              </a:rPr>
              <a:t> </a:t>
            </a:r>
          </a:p>
          <a:p>
            <a:r>
              <a:rPr lang="tr-TR" sz="1400" dirty="0">
                <a:solidFill>
                  <a:srgbClr val="FF8000"/>
                </a:solidFill>
                <a:latin typeface="inherit"/>
              </a:rPr>
              <a:t>/**</a:t>
            </a:r>
            <a:endParaRPr lang="tr-TR" sz="1400" dirty="0">
              <a:solidFill>
                <a:srgbClr val="000000"/>
              </a:solidFill>
              <a:latin typeface="Monaco"/>
            </a:endParaRPr>
          </a:p>
          <a:p>
            <a:r>
              <a:rPr lang="tr-TR" sz="1400" dirty="0">
                <a:solidFill>
                  <a:srgbClr val="FF8000"/>
                </a:solidFill>
                <a:latin typeface="inherit"/>
              </a:rPr>
              <a:t>* Created by ErenBasaran on 04/10/16.</a:t>
            </a:r>
            <a:endParaRPr lang="tr-TR" sz="1400" dirty="0">
              <a:solidFill>
                <a:srgbClr val="000000"/>
              </a:solidFill>
              <a:latin typeface="Monaco"/>
            </a:endParaRPr>
          </a:p>
          <a:p>
            <a:r>
              <a:rPr lang="tr-TR" sz="1400" dirty="0">
                <a:solidFill>
                  <a:srgbClr val="FF8000"/>
                </a:solidFill>
                <a:latin typeface="inherit"/>
              </a:rPr>
              <a:t>*/</a:t>
            </a:r>
            <a:endParaRPr lang="tr-TR" sz="1400" dirty="0">
              <a:solidFill>
                <a:srgbClr val="000000"/>
              </a:solidFill>
              <a:latin typeface="Monaco"/>
            </a:endParaRPr>
          </a:p>
          <a:p>
            <a:r>
              <a:rPr lang="tr-TR" sz="1400" dirty="0">
                <a:solidFill>
                  <a:srgbClr val="800080"/>
                </a:solidFill>
                <a:latin typeface="inherit"/>
              </a:rPr>
              <a:t>public</a:t>
            </a:r>
            <a:r>
              <a:rPr lang="tr-TR" sz="1400" dirty="0">
                <a:solidFill>
                  <a:srgbClr val="006FE0"/>
                </a:solidFill>
                <a:latin typeface="inherit"/>
              </a:rPr>
              <a:t> </a:t>
            </a:r>
            <a:r>
              <a:rPr lang="tr-TR" sz="1400" dirty="0">
                <a:solidFill>
                  <a:srgbClr val="800080"/>
                </a:solidFill>
                <a:latin typeface="inherit"/>
              </a:rPr>
              <a:t>class</a:t>
            </a:r>
            <a:r>
              <a:rPr lang="tr-TR" sz="1400" dirty="0">
                <a:solidFill>
                  <a:srgbClr val="006FE0"/>
                </a:solidFill>
                <a:latin typeface="inherit"/>
              </a:rPr>
              <a:t> </a:t>
            </a:r>
            <a:r>
              <a:rPr lang="tr-TR" sz="1400" dirty="0">
                <a:solidFill>
                  <a:srgbClr val="004ED0"/>
                </a:solidFill>
                <a:latin typeface="inherit"/>
              </a:rPr>
              <a:t>MainClass</a:t>
            </a:r>
            <a:r>
              <a:rPr lang="tr-TR" sz="1400" dirty="0">
                <a:solidFill>
                  <a:srgbClr val="006FE0"/>
                </a:solidFill>
                <a:latin typeface="inherit"/>
              </a:rPr>
              <a:t> </a:t>
            </a:r>
            <a:r>
              <a:rPr lang="tr-TR" sz="1400" dirty="0">
                <a:solidFill>
                  <a:srgbClr val="333333"/>
                </a:solidFill>
                <a:latin typeface="inherit"/>
              </a:rPr>
              <a:t>{</a:t>
            </a:r>
            <a:endParaRPr lang="tr-TR" sz="1400" dirty="0">
              <a:solidFill>
                <a:srgbClr val="000000"/>
              </a:solidFill>
              <a:latin typeface="Monaco"/>
            </a:endParaRPr>
          </a:p>
          <a:p>
            <a:r>
              <a:rPr lang="tr-TR" sz="1400" dirty="0">
                <a:solidFill>
                  <a:srgbClr val="006FE0"/>
                </a:solidFill>
                <a:latin typeface="inherit"/>
              </a:rPr>
              <a:t>    </a:t>
            </a:r>
            <a:r>
              <a:rPr lang="tr-TR" sz="1400" dirty="0">
                <a:solidFill>
                  <a:srgbClr val="800080"/>
                </a:solidFill>
                <a:latin typeface="inherit"/>
              </a:rPr>
              <a:t>public</a:t>
            </a:r>
            <a:r>
              <a:rPr lang="tr-TR" sz="1400" dirty="0">
                <a:solidFill>
                  <a:srgbClr val="006FE0"/>
                </a:solidFill>
                <a:latin typeface="inherit"/>
              </a:rPr>
              <a:t> </a:t>
            </a:r>
            <a:r>
              <a:rPr lang="tr-TR" sz="1400" dirty="0">
                <a:solidFill>
                  <a:srgbClr val="800080"/>
                </a:solidFill>
                <a:latin typeface="inherit"/>
              </a:rPr>
              <a:t>static</a:t>
            </a:r>
            <a:r>
              <a:rPr lang="tr-TR" sz="1400" dirty="0">
                <a:solidFill>
                  <a:srgbClr val="006FE0"/>
                </a:solidFill>
                <a:latin typeface="inherit"/>
              </a:rPr>
              <a:t> </a:t>
            </a:r>
            <a:r>
              <a:rPr lang="tr-TR" sz="1400" dirty="0">
                <a:solidFill>
                  <a:srgbClr val="800080"/>
                </a:solidFill>
                <a:latin typeface="inherit"/>
              </a:rPr>
              <a:t>void</a:t>
            </a:r>
            <a:r>
              <a:rPr lang="tr-TR" sz="1400" dirty="0">
                <a:solidFill>
                  <a:srgbClr val="006FE0"/>
                </a:solidFill>
                <a:latin typeface="inherit"/>
              </a:rPr>
              <a:t> </a:t>
            </a:r>
            <a:r>
              <a:rPr lang="tr-TR" sz="1400" dirty="0">
                <a:solidFill>
                  <a:srgbClr val="004ED0"/>
                </a:solidFill>
                <a:latin typeface="inherit"/>
              </a:rPr>
              <a:t>main</a:t>
            </a:r>
            <a:r>
              <a:rPr lang="tr-TR" sz="1400" dirty="0">
                <a:solidFill>
                  <a:srgbClr val="333333"/>
                </a:solidFill>
                <a:latin typeface="inherit"/>
              </a:rPr>
              <a:t>(</a:t>
            </a:r>
            <a:r>
              <a:rPr lang="tr-TR" sz="1400" dirty="0">
                <a:solidFill>
                  <a:srgbClr val="800080"/>
                </a:solidFill>
                <a:latin typeface="inherit"/>
              </a:rPr>
              <a:t>String</a:t>
            </a:r>
            <a:r>
              <a:rPr lang="tr-TR" sz="1400" dirty="0">
                <a:solidFill>
                  <a:srgbClr val="333333"/>
                </a:solidFill>
                <a:latin typeface="inherit"/>
              </a:rPr>
              <a:t>[]</a:t>
            </a:r>
            <a:r>
              <a:rPr lang="tr-TR" sz="1400" dirty="0">
                <a:solidFill>
                  <a:srgbClr val="006FE0"/>
                </a:solidFill>
                <a:latin typeface="inherit"/>
              </a:rPr>
              <a:t> </a:t>
            </a:r>
            <a:r>
              <a:rPr lang="tr-TR" sz="1400" dirty="0">
                <a:solidFill>
                  <a:srgbClr val="002D7A"/>
                </a:solidFill>
                <a:latin typeface="inherit"/>
              </a:rPr>
              <a:t>args</a:t>
            </a:r>
            <a:r>
              <a:rPr lang="tr-TR" sz="1400" dirty="0">
                <a:solidFill>
                  <a:srgbClr val="333333"/>
                </a:solidFill>
                <a:latin typeface="inherit"/>
              </a:rPr>
              <a:t>)</a:t>
            </a:r>
            <a:r>
              <a:rPr lang="tr-TR" sz="1400" dirty="0">
                <a:solidFill>
                  <a:srgbClr val="006FE0"/>
                </a:solidFill>
                <a:latin typeface="inherit"/>
              </a:rPr>
              <a:t> </a:t>
            </a:r>
            <a:r>
              <a:rPr lang="tr-TR" sz="1400" dirty="0">
                <a:solidFill>
                  <a:srgbClr val="333333"/>
                </a:solidFill>
                <a:latin typeface="inherit"/>
              </a:rPr>
              <a:t>{</a:t>
            </a:r>
            <a:endParaRPr lang="tr-TR" sz="1400" dirty="0">
              <a:solidFill>
                <a:srgbClr val="000000"/>
              </a:solidFill>
              <a:latin typeface="Monaco"/>
            </a:endParaRPr>
          </a:p>
          <a:p>
            <a:r>
              <a:rPr lang="tr-TR" sz="1400" dirty="0">
                <a:solidFill>
                  <a:srgbClr val="006FE0"/>
                </a:solidFill>
                <a:latin typeface="inherit"/>
              </a:rPr>
              <a:t>        </a:t>
            </a:r>
            <a:r>
              <a:rPr lang="tr-TR" sz="1400" dirty="0">
                <a:solidFill>
                  <a:srgbClr val="800080"/>
                </a:solidFill>
                <a:latin typeface="inherit"/>
              </a:rPr>
              <a:t>int</a:t>
            </a:r>
            <a:r>
              <a:rPr lang="tr-TR" sz="1400" dirty="0">
                <a:solidFill>
                  <a:srgbClr val="006FE0"/>
                </a:solidFill>
                <a:latin typeface="inherit"/>
              </a:rPr>
              <a:t> </a:t>
            </a:r>
            <a:r>
              <a:rPr lang="tr-TR" sz="1400" dirty="0">
                <a:solidFill>
                  <a:srgbClr val="002D7A"/>
                </a:solidFill>
                <a:latin typeface="inherit"/>
              </a:rPr>
              <a:t>veritabaniKayitSayisi</a:t>
            </a:r>
            <a:r>
              <a:rPr lang="tr-TR" sz="1400" dirty="0">
                <a:solidFill>
                  <a:srgbClr val="006FE0"/>
                </a:solidFill>
                <a:latin typeface="inherit"/>
              </a:rPr>
              <a:t> = </a:t>
            </a:r>
            <a:r>
              <a:rPr lang="tr-TR" sz="1400" dirty="0">
                <a:solidFill>
                  <a:srgbClr val="CE0000"/>
                </a:solidFill>
                <a:latin typeface="inherit"/>
              </a:rPr>
              <a:t>35</a:t>
            </a:r>
            <a:r>
              <a:rPr lang="tr-TR" sz="1400" dirty="0">
                <a:solidFill>
                  <a:srgbClr val="333333"/>
                </a:solidFill>
                <a:latin typeface="inherit"/>
              </a:rPr>
              <a:t>;</a:t>
            </a:r>
            <a:endParaRPr lang="tr-TR" sz="1400" dirty="0">
              <a:solidFill>
                <a:srgbClr val="000000"/>
              </a:solidFill>
              <a:latin typeface="Monaco"/>
            </a:endParaRPr>
          </a:p>
          <a:p>
            <a:r>
              <a:rPr lang="tr-TR" sz="1400" dirty="0">
                <a:solidFill>
                  <a:srgbClr val="006FE0"/>
                </a:solidFill>
                <a:latin typeface="inherit"/>
              </a:rPr>
              <a:t>        </a:t>
            </a:r>
            <a:r>
              <a:rPr lang="tr-TR" sz="1400" dirty="0">
                <a:solidFill>
                  <a:srgbClr val="800080"/>
                </a:solidFill>
                <a:latin typeface="inherit"/>
              </a:rPr>
              <a:t>int</a:t>
            </a:r>
            <a:r>
              <a:rPr lang="tr-TR" sz="1400" dirty="0">
                <a:solidFill>
                  <a:srgbClr val="006FE0"/>
                </a:solidFill>
                <a:latin typeface="inherit"/>
              </a:rPr>
              <a:t> </a:t>
            </a:r>
            <a:r>
              <a:rPr lang="tr-TR" sz="1400" dirty="0">
                <a:solidFill>
                  <a:srgbClr val="002D7A"/>
                </a:solidFill>
                <a:latin typeface="inherit"/>
              </a:rPr>
              <a:t>count</a:t>
            </a:r>
            <a:r>
              <a:rPr lang="tr-TR" sz="1400" dirty="0">
                <a:solidFill>
                  <a:srgbClr val="006FE0"/>
                </a:solidFill>
                <a:latin typeface="inherit"/>
              </a:rPr>
              <a:t> = </a:t>
            </a:r>
            <a:r>
              <a:rPr lang="tr-TR" sz="1400" dirty="0">
                <a:solidFill>
                  <a:srgbClr val="CE0000"/>
                </a:solidFill>
                <a:latin typeface="inherit"/>
              </a:rPr>
              <a:t>1</a:t>
            </a:r>
            <a:r>
              <a:rPr lang="tr-TR" sz="1400" dirty="0">
                <a:solidFill>
                  <a:srgbClr val="333333"/>
                </a:solidFill>
                <a:latin typeface="inherit"/>
              </a:rPr>
              <a:t>;</a:t>
            </a:r>
            <a:endParaRPr lang="tr-TR" sz="1400" dirty="0">
              <a:solidFill>
                <a:srgbClr val="000000"/>
              </a:solidFill>
              <a:latin typeface="Monaco"/>
            </a:endParaRPr>
          </a:p>
          <a:p>
            <a:r>
              <a:rPr lang="tr-TR" sz="1400" dirty="0">
                <a:solidFill>
                  <a:srgbClr val="006FE0"/>
                </a:solidFill>
                <a:latin typeface="inherit"/>
              </a:rPr>
              <a:t>        </a:t>
            </a:r>
            <a:r>
              <a:rPr lang="tr-TR" sz="1400" dirty="0">
                <a:solidFill>
                  <a:srgbClr val="800080"/>
                </a:solidFill>
                <a:latin typeface="inherit"/>
              </a:rPr>
              <a:t>while</a:t>
            </a:r>
            <a:r>
              <a:rPr lang="tr-TR" sz="1400" dirty="0">
                <a:solidFill>
                  <a:srgbClr val="333333"/>
                </a:solidFill>
                <a:latin typeface="inherit"/>
              </a:rPr>
              <a:t>(</a:t>
            </a:r>
            <a:r>
              <a:rPr lang="tr-TR" sz="1400" dirty="0">
                <a:solidFill>
                  <a:srgbClr val="002D7A"/>
                </a:solidFill>
                <a:latin typeface="inherit"/>
              </a:rPr>
              <a:t>veritabaniKayitSayisi</a:t>
            </a:r>
            <a:r>
              <a:rPr lang="tr-TR" sz="1400" dirty="0">
                <a:solidFill>
                  <a:srgbClr val="006FE0"/>
                </a:solidFill>
                <a:latin typeface="inherit"/>
              </a:rPr>
              <a:t> &gt;= </a:t>
            </a:r>
            <a:r>
              <a:rPr lang="tr-TR" sz="1400" dirty="0">
                <a:solidFill>
                  <a:srgbClr val="CE0000"/>
                </a:solidFill>
                <a:latin typeface="inherit"/>
              </a:rPr>
              <a:t>0</a:t>
            </a:r>
            <a:r>
              <a:rPr lang="tr-TR" sz="1400" dirty="0">
                <a:solidFill>
                  <a:srgbClr val="333333"/>
                </a:solidFill>
                <a:latin typeface="inherit"/>
              </a:rPr>
              <a:t>)</a:t>
            </a:r>
            <a:r>
              <a:rPr lang="tr-TR" sz="1400" dirty="0">
                <a:solidFill>
                  <a:srgbClr val="006FE0"/>
                </a:solidFill>
                <a:latin typeface="inherit"/>
              </a:rPr>
              <a:t> </a:t>
            </a:r>
            <a:r>
              <a:rPr lang="tr-TR" sz="1400" dirty="0">
                <a:solidFill>
                  <a:srgbClr val="333333"/>
                </a:solidFill>
                <a:latin typeface="inherit"/>
              </a:rPr>
              <a:t>{</a:t>
            </a:r>
            <a:endParaRPr lang="tr-TR" sz="1400" dirty="0">
              <a:solidFill>
                <a:srgbClr val="000000"/>
              </a:solidFill>
              <a:latin typeface="Monaco"/>
            </a:endParaRPr>
          </a:p>
          <a:p>
            <a:r>
              <a:rPr lang="tr-TR" sz="1400" dirty="0">
                <a:solidFill>
                  <a:srgbClr val="006FE0"/>
                </a:solidFill>
                <a:latin typeface="inherit"/>
              </a:rPr>
              <a:t>            </a:t>
            </a:r>
            <a:r>
              <a:rPr lang="tr-TR" sz="1400" dirty="0">
                <a:solidFill>
                  <a:srgbClr val="002D7A"/>
                </a:solidFill>
                <a:latin typeface="inherit"/>
              </a:rPr>
              <a:t>System</a:t>
            </a:r>
            <a:r>
              <a:rPr lang="tr-TR" sz="1400" dirty="0">
                <a:solidFill>
                  <a:srgbClr val="333333"/>
                </a:solidFill>
                <a:latin typeface="inherit"/>
              </a:rPr>
              <a:t>.</a:t>
            </a:r>
            <a:r>
              <a:rPr lang="tr-TR" sz="1400" dirty="0">
                <a:solidFill>
                  <a:srgbClr val="002D7A"/>
                </a:solidFill>
                <a:latin typeface="inherit"/>
              </a:rPr>
              <a:t>out</a:t>
            </a:r>
            <a:r>
              <a:rPr lang="tr-TR" sz="1400" dirty="0">
                <a:solidFill>
                  <a:srgbClr val="333333"/>
                </a:solidFill>
                <a:latin typeface="inherit"/>
              </a:rPr>
              <a:t>.</a:t>
            </a:r>
            <a:r>
              <a:rPr lang="tr-TR" sz="1400" dirty="0">
                <a:solidFill>
                  <a:srgbClr val="004ED0"/>
                </a:solidFill>
                <a:latin typeface="inherit"/>
              </a:rPr>
              <a:t>println</a:t>
            </a:r>
            <a:r>
              <a:rPr lang="tr-TR" sz="1400" dirty="0">
                <a:solidFill>
                  <a:srgbClr val="333333"/>
                </a:solidFill>
                <a:latin typeface="inherit"/>
              </a:rPr>
              <a:t>(</a:t>
            </a:r>
            <a:r>
              <a:rPr lang="tr-TR" sz="1400" dirty="0">
                <a:solidFill>
                  <a:srgbClr val="002D7A"/>
                </a:solidFill>
                <a:latin typeface="inherit"/>
              </a:rPr>
              <a:t>count</a:t>
            </a:r>
            <a:r>
              <a:rPr lang="tr-TR" sz="1400" dirty="0">
                <a:solidFill>
                  <a:srgbClr val="006FE0"/>
                </a:solidFill>
                <a:latin typeface="inherit"/>
              </a:rPr>
              <a:t> + </a:t>
            </a:r>
            <a:r>
              <a:rPr lang="tr-TR" sz="1400" dirty="0">
                <a:solidFill>
                  <a:srgbClr val="008000"/>
                </a:solidFill>
                <a:latin typeface="inherit"/>
              </a:rPr>
              <a:t>". kayit"</a:t>
            </a:r>
            <a:r>
              <a:rPr lang="tr-TR" sz="1400" dirty="0">
                <a:solidFill>
                  <a:srgbClr val="333333"/>
                </a:solidFill>
                <a:latin typeface="inherit"/>
              </a:rPr>
              <a:t>);</a:t>
            </a:r>
            <a:endParaRPr lang="tr-TR" sz="1400" dirty="0">
              <a:solidFill>
                <a:srgbClr val="000000"/>
              </a:solidFill>
              <a:latin typeface="Monaco"/>
            </a:endParaRPr>
          </a:p>
          <a:p>
            <a:r>
              <a:rPr lang="tr-TR" sz="1400" dirty="0">
                <a:solidFill>
                  <a:srgbClr val="006FE0"/>
                </a:solidFill>
                <a:latin typeface="inherit"/>
              </a:rPr>
              <a:t>            </a:t>
            </a:r>
            <a:r>
              <a:rPr lang="tr-TR" sz="1400" dirty="0">
                <a:solidFill>
                  <a:srgbClr val="800080"/>
                </a:solidFill>
                <a:latin typeface="inherit"/>
              </a:rPr>
              <a:t>if</a:t>
            </a:r>
            <a:r>
              <a:rPr lang="tr-TR" sz="1400" dirty="0">
                <a:solidFill>
                  <a:srgbClr val="333333"/>
                </a:solidFill>
                <a:latin typeface="inherit"/>
              </a:rPr>
              <a:t>(</a:t>
            </a:r>
            <a:r>
              <a:rPr lang="tr-TR" sz="1400" dirty="0">
                <a:solidFill>
                  <a:srgbClr val="002D7A"/>
                </a:solidFill>
                <a:latin typeface="inherit"/>
              </a:rPr>
              <a:t>count</a:t>
            </a:r>
            <a:r>
              <a:rPr lang="tr-TR" sz="1400" dirty="0">
                <a:solidFill>
                  <a:srgbClr val="006FE0"/>
                </a:solidFill>
                <a:latin typeface="inherit"/>
              </a:rPr>
              <a:t> == </a:t>
            </a:r>
            <a:r>
              <a:rPr lang="tr-TR" sz="1400" dirty="0">
                <a:solidFill>
                  <a:srgbClr val="CE0000"/>
                </a:solidFill>
                <a:latin typeface="inherit"/>
              </a:rPr>
              <a:t>15</a:t>
            </a:r>
            <a:r>
              <a:rPr lang="tr-TR" sz="1400" dirty="0">
                <a:solidFill>
                  <a:srgbClr val="333333"/>
                </a:solidFill>
                <a:latin typeface="inherit"/>
              </a:rPr>
              <a:t>)</a:t>
            </a:r>
            <a:r>
              <a:rPr lang="tr-TR" sz="1400" dirty="0">
                <a:solidFill>
                  <a:srgbClr val="006FE0"/>
                </a:solidFill>
                <a:latin typeface="inherit"/>
              </a:rPr>
              <a:t> </a:t>
            </a:r>
            <a:r>
              <a:rPr lang="tr-TR" sz="1400" dirty="0">
                <a:solidFill>
                  <a:srgbClr val="333333"/>
                </a:solidFill>
                <a:latin typeface="inherit"/>
              </a:rPr>
              <a:t>{</a:t>
            </a:r>
            <a:endParaRPr lang="tr-TR" sz="1400" dirty="0">
              <a:solidFill>
                <a:srgbClr val="000000"/>
              </a:solidFill>
              <a:latin typeface="Monaco"/>
            </a:endParaRPr>
          </a:p>
          <a:p>
            <a:r>
              <a:rPr lang="tr-TR" sz="1400" dirty="0">
                <a:solidFill>
                  <a:srgbClr val="006FE0"/>
                </a:solidFill>
                <a:latin typeface="inherit"/>
              </a:rPr>
              <a:t>                </a:t>
            </a:r>
            <a:r>
              <a:rPr lang="tr-TR" sz="1400" dirty="0">
                <a:solidFill>
                  <a:srgbClr val="800080"/>
                </a:solidFill>
                <a:latin typeface="inherit"/>
              </a:rPr>
              <a:t>break</a:t>
            </a:r>
            <a:r>
              <a:rPr lang="tr-TR" sz="1400" dirty="0">
                <a:solidFill>
                  <a:srgbClr val="333333"/>
                </a:solidFill>
                <a:latin typeface="inherit"/>
              </a:rPr>
              <a:t>;</a:t>
            </a:r>
            <a:endParaRPr lang="tr-TR" sz="1400" dirty="0">
              <a:solidFill>
                <a:srgbClr val="000000"/>
              </a:solidFill>
              <a:latin typeface="Monaco"/>
            </a:endParaRPr>
          </a:p>
          <a:p>
            <a:r>
              <a:rPr lang="tr-TR" sz="1400" dirty="0">
                <a:solidFill>
                  <a:srgbClr val="006FE0"/>
                </a:solidFill>
                <a:latin typeface="inherit"/>
              </a:rPr>
              <a:t>            </a:t>
            </a:r>
            <a:r>
              <a:rPr lang="tr-TR" sz="1400" dirty="0">
                <a:solidFill>
                  <a:srgbClr val="333333"/>
                </a:solidFill>
                <a:latin typeface="inherit"/>
              </a:rPr>
              <a:t>}</a:t>
            </a:r>
            <a:endParaRPr lang="tr-TR" sz="1400" dirty="0">
              <a:solidFill>
                <a:srgbClr val="000000"/>
              </a:solidFill>
              <a:latin typeface="Monaco"/>
            </a:endParaRPr>
          </a:p>
          <a:p>
            <a:r>
              <a:rPr lang="tr-TR" sz="1400" dirty="0">
                <a:solidFill>
                  <a:srgbClr val="006FE0"/>
                </a:solidFill>
                <a:latin typeface="inherit"/>
              </a:rPr>
              <a:t>            </a:t>
            </a:r>
            <a:r>
              <a:rPr lang="tr-TR" sz="1400" dirty="0">
                <a:solidFill>
                  <a:srgbClr val="002D7A"/>
                </a:solidFill>
                <a:latin typeface="inherit"/>
              </a:rPr>
              <a:t>count</a:t>
            </a:r>
            <a:r>
              <a:rPr lang="tr-TR" sz="1400" dirty="0">
                <a:solidFill>
                  <a:srgbClr val="006FE0"/>
                </a:solidFill>
                <a:latin typeface="inherit"/>
              </a:rPr>
              <a:t>++</a:t>
            </a:r>
            <a:r>
              <a:rPr lang="tr-TR" sz="1400" dirty="0">
                <a:solidFill>
                  <a:srgbClr val="333333"/>
                </a:solidFill>
                <a:latin typeface="inherit"/>
              </a:rPr>
              <a:t>;</a:t>
            </a:r>
            <a:endParaRPr lang="tr-TR" sz="1400" dirty="0">
              <a:solidFill>
                <a:srgbClr val="000000"/>
              </a:solidFill>
              <a:latin typeface="Monaco"/>
            </a:endParaRPr>
          </a:p>
          <a:p>
            <a:r>
              <a:rPr lang="tr-TR" sz="1400" dirty="0">
                <a:solidFill>
                  <a:srgbClr val="006FE0"/>
                </a:solidFill>
                <a:latin typeface="inherit"/>
              </a:rPr>
              <a:t>            </a:t>
            </a:r>
            <a:r>
              <a:rPr lang="tr-TR" sz="1400" dirty="0">
                <a:solidFill>
                  <a:srgbClr val="002D7A"/>
                </a:solidFill>
                <a:latin typeface="inherit"/>
              </a:rPr>
              <a:t>veritabaniKayitSayisi</a:t>
            </a:r>
            <a:r>
              <a:rPr lang="tr-TR" sz="1400" dirty="0">
                <a:solidFill>
                  <a:srgbClr val="006FE0"/>
                </a:solidFill>
                <a:latin typeface="inherit"/>
              </a:rPr>
              <a:t>--</a:t>
            </a:r>
            <a:r>
              <a:rPr lang="tr-TR" sz="1400" dirty="0">
                <a:solidFill>
                  <a:srgbClr val="333333"/>
                </a:solidFill>
                <a:latin typeface="inherit"/>
              </a:rPr>
              <a:t>;</a:t>
            </a:r>
            <a:endParaRPr lang="tr-TR" sz="1400" dirty="0">
              <a:solidFill>
                <a:srgbClr val="000000"/>
              </a:solidFill>
              <a:latin typeface="Monaco"/>
            </a:endParaRPr>
          </a:p>
          <a:p>
            <a:r>
              <a:rPr lang="tr-TR" sz="1400" dirty="0">
                <a:solidFill>
                  <a:srgbClr val="006FE0"/>
                </a:solidFill>
                <a:latin typeface="inherit"/>
              </a:rPr>
              <a:t>        </a:t>
            </a:r>
            <a:r>
              <a:rPr lang="tr-TR" sz="1400" dirty="0">
                <a:solidFill>
                  <a:srgbClr val="333333"/>
                </a:solidFill>
                <a:latin typeface="inherit"/>
              </a:rPr>
              <a:t>}</a:t>
            </a:r>
            <a:endParaRPr lang="tr-TR" sz="1400" dirty="0">
              <a:solidFill>
                <a:srgbClr val="000000"/>
              </a:solidFill>
              <a:latin typeface="Monaco"/>
            </a:endParaRPr>
          </a:p>
          <a:p>
            <a:r>
              <a:rPr lang="tr-TR" sz="1400" dirty="0">
                <a:solidFill>
                  <a:srgbClr val="006FE0"/>
                </a:solidFill>
                <a:latin typeface="inherit"/>
              </a:rPr>
              <a:t>    </a:t>
            </a:r>
            <a:r>
              <a:rPr lang="tr-TR" sz="1400" dirty="0">
                <a:solidFill>
                  <a:srgbClr val="333333"/>
                </a:solidFill>
                <a:latin typeface="inherit"/>
              </a:rPr>
              <a:t>}</a:t>
            </a:r>
            <a:endParaRPr lang="tr-TR" sz="1400" b="0" i="0" dirty="0">
              <a:solidFill>
                <a:srgbClr val="000000"/>
              </a:solidFill>
              <a:effectLst/>
              <a:latin typeface="Monac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1528" y="1080007"/>
            <a:ext cx="7557770" cy="574040"/>
          </a:xfrm>
          <a:prstGeom prst="rect">
            <a:avLst/>
          </a:prstGeom>
        </p:spPr>
        <p:txBody>
          <a:bodyPr vert="horz" wrap="square" lIns="0" tIns="12700" rIns="0" bIns="0" rtlCol="0">
            <a:spAutoFit/>
          </a:bodyPr>
          <a:lstStyle/>
          <a:p>
            <a:pPr marL="12700">
              <a:lnSpc>
                <a:spcPct val="100000"/>
              </a:lnSpc>
              <a:spcBef>
                <a:spcPts val="100"/>
              </a:spcBef>
            </a:pPr>
            <a:r>
              <a:rPr lang="tr-TR" spc="-90" dirty="0"/>
              <a:t>JAVA DONGULER - CONTINUE</a:t>
            </a:r>
            <a:endParaRPr spc="-120" dirty="0"/>
          </a:p>
        </p:txBody>
      </p:sp>
      <p:sp>
        <p:nvSpPr>
          <p:cNvPr id="4" name="Date Placeholder 3">
            <a:extLst>
              <a:ext uri="{FF2B5EF4-FFF2-40B4-BE49-F238E27FC236}">
                <a16:creationId xmlns:a16="http://schemas.microsoft.com/office/drawing/2014/main" id="{FE891A8A-EDFE-4ECD-A359-06734C2752FC}"/>
              </a:ext>
            </a:extLst>
          </p:cNvPr>
          <p:cNvSpPr>
            <a:spLocks noGrp="1"/>
          </p:cNvSpPr>
          <p:nvPr>
            <p:ph type="dt" sz="half" idx="6"/>
          </p:nvPr>
        </p:nvSpPr>
        <p:spPr/>
        <p:txBody>
          <a:bodyPr/>
          <a:lstStyle/>
          <a:p>
            <a:fld id="{364BCB36-2371-4747-9DDF-01C8E61DD899}" type="datetime1">
              <a:rPr lang="en-US" smtClean="0"/>
              <a:t>3/8/2018</a:t>
            </a:fld>
            <a:endParaRPr lang="en-US"/>
          </a:p>
        </p:txBody>
      </p:sp>
      <p:sp>
        <p:nvSpPr>
          <p:cNvPr id="5" name="Slide Number Placeholder 4">
            <a:extLst>
              <a:ext uri="{FF2B5EF4-FFF2-40B4-BE49-F238E27FC236}">
                <a16:creationId xmlns:a16="http://schemas.microsoft.com/office/drawing/2014/main" id="{ACDCF024-6CCD-463F-B7DB-A9C9173C917B}"/>
              </a:ext>
            </a:extLst>
          </p:cNvPr>
          <p:cNvSpPr>
            <a:spLocks noGrp="1"/>
          </p:cNvSpPr>
          <p:nvPr>
            <p:ph type="sldNum" sz="quarter" idx="7"/>
          </p:nvPr>
        </p:nvSpPr>
        <p:spPr/>
        <p:txBody>
          <a:bodyPr/>
          <a:lstStyle/>
          <a:p>
            <a:fld id="{B6F15528-21DE-4FAA-801E-634DDDAF4B2B}" type="slidenum">
              <a:rPr lang="tr-TR" smtClean="0"/>
              <a:t>8</a:t>
            </a:fld>
            <a:endParaRPr lang="tr-TR"/>
          </a:p>
        </p:txBody>
      </p:sp>
      <p:sp>
        <p:nvSpPr>
          <p:cNvPr id="7" name="Rectangle 6">
            <a:extLst>
              <a:ext uri="{FF2B5EF4-FFF2-40B4-BE49-F238E27FC236}">
                <a16:creationId xmlns:a16="http://schemas.microsoft.com/office/drawing/2014/main" id="{E6D95570-5AD5-4BBA-A409-80425AEC26C6}"/>
              </a:ext>
            </a:extLst>
          </p:cNvPr>
          <p:cNvSpPr/>
          <p:nvPr/>
        </p:nvSpPr>
        <p:spPr>
          <a:xfrm>
            <a:off x="927100" y="361738"/>
            <a:ext cx="4655698" cy="369332"/>
          </a:xfrm>
          <a:prstGeom prst="rect">
            <a:avLst/>
          </a:prstGeom>
        </p:spPr>
        <p:txBody>
          <a:bodyPr wrap="none">
            <a:spAutoFit/>
          </a:bodyPr>
          <a:lstStyle/>
          <a:p>
            <a:r>
              <a:rPr lang="tr-TR" dirty="0"/>
              <a:t>HANDAN YARICI - Nesne Yönelimli Programlama</a:t>
            </a:r>
          </a:p>
        </p:txBody>
      </p:sp>
      <p:sp>
        <p:nvSpPr>
          <p:cNvPr id="8" name="Rectangle 7">
            <a:extLst>
              <a:ext uri="{FF2B5EF4-FFF2-40B4-BE49-F238E27FC236}">
                <a16:creationId xmlns:a16="http://schemas.microsoft.com/office/drawing/2014/main" id="{7E56A74D-CE91-4F0C-B127-2D7B3D5D1CDE}"/>
              </a:ext>
            </a:extLst>
          </p:cNvPr>
          <p:cNvSpPr/>
          <p:nvPr/>
        </p:nvSpPr>
        <p:spPr>
          <a:xfrm>
            <a:off x="622300" y="1755472"/>
            <a:ext cx="9906000" cy="1477328"/>
          </a:xfrm>
          <a:prstGeom prst="rect">
            <a:avLst/>
          </a:prstGeom>
        </p:spPr>
        <p:txBody>
          <a:bodyPr wrap="square">
            <a:spAutoFit/>
          </a:bodyPr>
          <a:lstStyle/>
          <a:p>
            <a:r>
              <a:rPr lang="tr-TR" b="1" dirty="0">
                <a:solidFill>
                  <a:srgbClr val="5E5E5E"/>
                </a:solidFill>
                <a:latin typeface="Cabin"/>
              </a:rPr>
              <a:t>break continue</a:t>
            </a:r>
            <a:r>
              <a:rPr lang="tr-TR" dirty="0">
                <a:solidFill>
                  <a:srgbClr val="5E5E5E"/>
                </a:solidFill>
                <a:latin typeface="Cabin"/>
              </a:rPr>
              <a:t> deyimleri arasında </a:t>
            </a:r>
            <a:r>
              <a:rPr lang="tr-TR" b="1" dirty="0">
                <a:solidFill>
                  <a:srgbClr val="5E5E5E"/>
                </a:solidFill>
                <a:latin typeface="Cabin"/>
              </a:rPr>
              <a:t>continue</a:t>
            </a:r>
            <a:r>
              <a:rPr lang="tr-TR" dirty="0">
                <a:solidFill>
                  <a:srgbClr val="5E5E5E"/>
                </a:solidFill>
                <a:latin typeface="Cabin"/>
              </a:rPr>
              <a:t> deyimi yine break deyiminde olduğu gibi for, while ve do-while döngülerinde kullanılmaktadır. break deyiminden farklı olarak continue döngüyü sonlandırmamakta fakat döngüde ilgili tekrarı atlamaktadır (es geçmektedir). Örneğin bir veritabanından yine tüm kayıtları çektiniz ve bu kayıtlar arasından 5. kayıdı atlamak istiyor ve döngünün devam etmesini istiyorsunuz. Bu gibi durumlarda </a:t>
            </a:r>
            <a:r>
              <a:rPr lang="tr-TR" b="1" dirty="0">
                <a:solidFill>
                  <a:srgbClr val="5E5E5E"/>
                </a:solidFill>
                <a:latin typeface="Cabin"/>
              </a:rPr>
              <a:t>continue</a:t>
            </a:r>
            <a:r>
              <a:rPr lang="tr-TR" dirty="0">
                <a:solidFill>
                  <a:srgbClr val="5E5E5E"/>
                </a:solidFill>
                <a:latin typeface="Cabin"/>
              </a:rPr>
              <a:t>kullanılabilecek en güzel tercihtir.</a:t>
            </a:r>
            <a:endParaRPr lang="tr-TR" dirty="0"/>
          </a:p>
        </p:txBody>
      </p:sp>
      <p:graphicFrame>
        <p:nvGraphicFramePr>
          <p:cNvPr id="9" name="Table 8">
            <a:extLst>
              <a:ext uri="{FF2B5EF4-FFF2-40B4-BE49-F238E27FC236}">
                <a16:creationId xmlns:a16="http://schemas.microsoft.com/office/drawing/2014/main" id="{70517956-B7E2-4E45-822A-3AD0E210DD0E}"/>
              </a:ext>
            </a:extLst>
          </p:cNvPr>
          <p:cNvGraphicFramePr>
            <a:graphicFrameLocks noGrp="1"/>
          </p:cNvGraphicFramePr>
          <p:nvPr>
            <p:extLst>
              <p:ext uri="{D42A27DB-BD31-4B8C-83A1-F6EECF244321}">
                <p14:modId xmlns:p14="http://schemas.microsoft.com/office/powerpoint/2010/main" val="1667190959"/>
              </p:ext>
            </p:extLst>
          </p:nvPr>
        </p:nvGraphicFramePr>
        <p:xfrm>
          <a:off x="1841500" y="3349493"/>
          <a:ext cx="7162800" cy="3324358"/>
        </p:xfrm>
        <a:graphic>
          <a:graphicData uri="http://schemas.openxmlformats.org/drawingml/2006/table">
            <a:tbl>
              <a:tblPr/>
              <a:tblGrid>
                <a:gridCol w="342297">
                  <a:extLst>
                    <a:ext uri="{9D8B030D-6E8A-4147-A177-3AD203B41FA5}">
                      <a16:colId xmlns:a16="http://schemas.microsoft.com/office/drawing/2014/main" val="2845572619"/>
                    </a:ext>
                  </a:extLst>
                </a:gridCol>
                <a:gridCol w="6820503">
                  <a:extLst>
                    <a:ext uri="{9D8B030D-6E8A-4147-A177-3AD203B41FA5}">
                      <a16:colId xmlns:a16="http://schemas.microsoft.com/office/drawing/2014/main" val="3214219944"/>
                    </a:ext>
                  </a:extLst>
                </a:gridCol>
              </a:tblGrid>
              <a:tr h="3324358">
                <a:tc>
                  <a:txBody>
                    <a:bodyPr/>
                    <a:lstStyle/>
                    <a:p>
                      <a:pPr algn="ctr" fontAlgn="t"/>
                      <a:r>
                        <a:rPr lang="tr-TR" sz="1100">
                          <a:solidFill>
                            <a:srgbClr val="5499DE"/>
                          </a:solidFill>
                          <a:effectLst/>
                          <a:latin typeface="inherit"/>
                        </a:rPr>
                        <a:t>1</a:t>
                      </a:r>
                    </a:p>
                    <a:p>
                      <a:pPr algn="ctr" fontAlgn="t"/>
                      <a:r>
                        <a:rPr lang="tr-TR" sz="1100">
                          <a:solidFill>
                            <a:srgbClr val="317CC5"/>
                          </a:solidFill>
                          <a:effectLst/>
                          <a:latin typeface="inherit"/>
                        </a:rPr>
                        <a:t>2</a:t>
                      </a:r>
                    </a:p>
                    <a:p>
                      <a:pPr algn="ctr" fontAlgn="t"/>
                      <a:r>
                        <a:rPr lang="tr-TR" sz="1100">
                          <a:solidFill>
                            <a:srgbClr val="5499DE"/>
                          </a:solidFill>
                          <a:effectLst/>
                          <a:latin typeface="inherit"/>
                        </a:rPr>
                        <a:t>3</a:t>
                      </a:r>
                    </a:p>
                    <a:p>
                      <a:pPr algn="ctr" fontAlgn="t"/>
                      <a:r>
                        <a:rPr lang="tr-TR" sz="1100">
                          <a:solidFill>
                            <a:srgbClr val="317CC5"/>
                          </a:solidFill>
                          <a:effectLst/>
                          <a:latin typeface="inherit"/>
                        </a:rPr>
                        <a:t>4</a:t>
                      </a:r>
                    </a:p>
                    <a:p>
                      <a:pPr algn="ctr" fontAlgn="t"/>
                      <a:r>
                        <a:rPr lang="tr-TR" sz="1100">
                          <a:solidFill>
                            <a:srgbClr val="5499DE"/>
                          </a:solidFill>
                          <a:effectLst/>
                          <a:latin typeface="inherit"/>
                        </a:rPr>
                        <a:t>5</a:t>
                      </a:r>
                    </a:p>
                    <a:p>
                      <a:pPr algn="ctr" fontAlgn="t"/>
                      <a:r>
                        <a:rPr lang="tr-TR" sz="1100">
                          <a:solidFill>
                            <a:srgbClr val="317CC5"/>
                          </a:solidFill>
                          <a:effectLst/>
                          <a:latin typeface="inherit"/>
                        </a:rPr>
                        <a:t>6</a:t>
                      </a:r>
                    </a:p>
                    <a:p>
                      <a:pPr algn="ctr" fontAlgn="t"/>
                      <a:r>
                        <a:rPr lang="tr-TR" sz="1100">
                          <a:solidFill>
                            <a:srgbClr val="5499DE"/>
                          </a:solidFill>
                          <a:effectLst/>
                          <a:latin typeface="inherit"/>
                        </a:rPr>
                        <a:t>7</a:t>
                      </a:r>
                    </a:p>
                    <a:p>
                      <a:pPr algn="ctr" fontAlgn="t"/>
                      <a:r>
                        <a:rPr lang="tr-TR" sz="1100">
                          <a:solidFill>
                            <a:srgbClr val="317CC5"/>
                          </a:solidFill>
                          <a:effectLst/>
                          <a:latin typeface="inherit"/>
                        </a:rPr>
                        <a:t>8</a:t>
                      </a:r>
                    </a:p>
                    <a:p>
                      <a:pPr algn="ctr" fontAlgn="t"/>
                      <a:r>
                        <a:rPr lang="tr-TR" sz="1100">
                          <a:solidFill>
                            <a:srgbClr val="5499DE"/>
                          </a:solidFill>
                          <a:effectLst/>
                          <a:latin typeface="inherit"/>
                        </a:rPr>
                        <a:t>9</a:t>
                      </a:r>
                    </a:p>
                    <a:p>
                      <a:pPr algn="ctr" fontAlgn="t"/>
                      <a:r>
                        <a:rPr lang="tr-TR" sz="1100">
                          <a:solidFill>
                            <a:srgbClr val="317CC5"/>
                          </a:solidFill>
                          <a:effectLst/>
                          <a:latin typeface="inherit"/>
                        </a:rPr>
                        <a:t>10</a:t>
                      </a:r>
                    </a:p>
                    <a:p>
                      <a:pPr algn="ctr" fontAlgn="t"/>
                      <a:r>
                        <a:rPr lang="tr-TR" sz="1100">
                          <a:solidFill>
                            <a:srgbClr val="5499DE"/>
                          </a:solidFill>
                          <a:effectLst/>
                          <a:latin typeface="inherit"/>
                        </a:rPr>
                        <a:t>11</a:t>
                      </a:r>
                    </a:p>
                    <a:p>
                      <a:pPr algn="ctr" fontAlgn="t"/>
                      <a:r>
                        <a:rPr lang="tr-TR" sz="1100">
                          <a:solidFill>
                            <a:srgbClr val="317CC5"/>
                          </a:solidFill>
                          <a:effectLst/>
                          <a:latin typeface="inherit"/>
                        </a:rPr>
                        <a:t>12</a:t>
                      </a:r>
                    </a:p>
                    <a:p>
                      <a:pPr algn="ctr" fontAlgn="t"/>
                      <a:r>
                        <a:rPr lang="tr-TR" sz="1100">
                          <a:solidFill>
                            <a:srgbClr val="5499DE"/>
                          </a:solidFill>
                          <a:effectLst/>
                          <a:latin typeface="inherit"/>
                        </a:rPr>
                        <a:t>13</a:t>
                      </a:r>
                    </a:p>
                    <a:p>
                      <a:pPr algn="ctr" fontAlgn="t"/>
                      <a:r>
                        <a:rPr lang="tr-TR" sz="1100">
                          <a:solidFill>
                            <a:srgbClr val="317CC5"/>
                          </a:solidFill>
                          <a:effectLst/>
                          <a:latin typeface="inherit"/>
                        </a:rPr>
                        <a:t>14</a:t>
                      </a:r>
                    </a:p>
                    <a:p>
                      <a:pPr algn="ctr" fontAlgn="t"/>
                      <a:r>
                        <a:rPr lang="tr-TR" sz="1100">
                          <a:solidFill>
                            <a:srgbClr val="5499DE"/>
                          </a:solidFill>
                          <a:effectLst/>
                          <a:latin typeface="inherit"/>
                        </a:rPr>
                        <a:t>15</a:t>
                      </a:r>
                    </a:p>
                    <a:p>
                      <a:pPr algn="ctr" fontAlgn="t"/>
                      <a:r>
                        <a:rPr lang="tr-TR" sz="1100">
                          <a:solidFill>
                            <a:srgbClr val="317CC5"/>
                          </a:solidFill>
                          <a:effectLst/>
                          <a:latin typeface="inherit"/>
                        </a:rPr>
                        <a:t>16</a:t>
                      </a:r>
                    </a:p>
                  </a:txBody>
                  <a:tcPr marL="53930" marR="53930" marT="26965" marB="26965">
                    <a:lnL>
                      <a:noFill/>
                    </a:lnL>
                    <a:lnR>
                      <a:noFill/>
                    </a:lnR>
                    <a:lnT>
                      <a:noFill/>
                    </a:lnT>
                    <a:lnB>
                      <a:noFill/>
                    </a:lnB>
                    <a:solidFill>
                      <a:srgbClr val="DFEFFF"/>
                    </a:solidFill>
                  </a:tcPr>
                </a:tc>
                <a:tc>
                  <a:txBody>
                    <a:bodyPr/>
                    <a:lstStyle/>
                    <a:p>
                      <a:pPr algn="l" fontAlgn="t"/>
                      <a:r>
                        <a:rPr lang="tr-TR" sz="1100" dirty="0">
                          <a:solidFill>
                            <a:srgbClr val="800080"/>
                          </a:solidFill>
                          <a:effectLst/>
                          <a:latin typeface="inherit"/>
                        </a:rPr>
                        <a:t>package</a:t>
                      </a:r>
                      <a:r>
                        <a:rPr lang="tr-TR" sz="1100" dirty="0">
                          <a:solidFill>
                            <a:srgbClr val="006FE0"/>
                          </a:solidFill>
                          <a:effectLst/>
                          <a:latin typeface="inherit"/>
                        </a:rPr>
                        <a:t> </a:t>
                      </a:r>
                      <a:r>
                        <a:rPr lang="tr-TR" sz="1100" dirty="0">
                          <a:solidFill>
                            <a:srgbClr val="002D7A"/>
                          </a:solidFill>
                          <a:effectLst/>
                          <a:latin typeface="inherit"/>
                        </a:rPr>
                        <a:t>com</a:t>
                      </a:r>
                      <a:r>
                        <a:rPr lang="tr-TR" sz="1100" dirty="0">
                          <a:solidFill>
                            <a:srgbClr val="333333"/>
                          </a:solidFill>
                          <a:effectLst/>
                          <a:latin typeface="inherit"/>
                        </a:rPr>
                        <a:t>.</a:t>
                      </a:r>
                      <a:r>
                        <a:rPr lang="tr-TR" sz="1100" dirty="0">
                          <a:solidFill>
                            <a:srgbClr val="002D7A"/>
                          </a:solidFill>
                          <a:effectLst/>
                          <a:latin typeface="inherit"/>
                        </a:rPr>
                        <a:t>mobilhanem</a:t>
                      </a:r>
                      <a:r>
                        <a:rPr lang="tr-TR" sz="1100" dirty="0">
                          <a:solidFill>
                            <a:srgbClr val="333333"/>
                          </a:solidFill>
                          <a:effectLst/>
                          <a:latin typeface="inherit"/>
                        </a:rPr>
                        <a:t>.</a:t>
                      </a:r>
                      <a:r>
                        <a:rPr lang="tr-TR" sz="1100" dirty="0">
                          <a:solidFill>
                            <a:srgbClr val="002D7A"/>
                          </a:solidFill>
                          <a:effectLst/>
                          <a:latin typeface="inherit"/>
                        </a:rPr>
                        <a:t>javaders</a:t>
                      </a:r>
                      <a:r>
                        <a:rPr lang="tr-TR" sz="1100" dirty="0">
                          <a:solidFill>
                            <a:srgbClr val="333333"/>
                          </a:solidFill>
                          <a:effectLst/>
                          <a:latin typeface="inherit"/>
                        </a:rPr>
                        <a:t>;</a:t>
                      </a:r>
                      <a:endParaRPr lang="tr-TR" sz="1100" dirty="0">
                        <a:solidFill>
                          <a:srgbClr val="000000"/>
                        </a:solidFill>
                        <a:effectLst/>
                        <a:latin typeface="inherit"/>
                      </a:endParaRPr>
                    </a:p>
                    <a:p>
                      <a:pPr algn="l" fontAlgn="t"/>
                      <a:r>
                        <a:rPr lang="tr-TR" sz="1100" dirty="0">
                          <a:solidFill>
                            <a:srgbClr val="000000"/>
                          </a:solidFill>
                          <a:effectLst/>
                          <a:latin typeface="inherit"/>
                        </a:rPr>
                        <a:t> </a:t>
                      </a:r>
                    </a:p>
                    <a:p>
                      <a:pPr algn="l" fontAlgn="t"/>
                      <a:r>
                        <a:rPr lang="tr-TR" sz="1100" dirty="0">
                          <a:solidFill>
                            <a:srgbClr val="FF8000"/>
                          </a:solidFill>
                          <a:effectLst/>
                          <a:latin typeface="inherit"/>
                        </a:rPr>
                        <a:t>/**</a:t>
                      </a:r>
                      <a:endParaRPr lang="tr-TR" sz="1100" dirty="0">
                        <a:solidFill>
                          <a:srgbClr val="000000"/>
                        </a:solidFill>
                        <a:effectLst/>
                        <a:latin typeface="inherit"/>
                      </a:endParaRPr>
                    </a:p>
                    <a:p>
                      <a:pPr algn="l" fontAlgn="t"/>
                      <a:r>
                        <a:rPr lang="tr-TR" sz="1100" dirty="0">
                          <a:solidFill>
                            <a:srgbClr val="FF8000"/>
                          </a:solidFill>
                          <a:effectLst/>
                          <a:latin typeface="inherit"/>
                        </a:rPr>
                        <a:t>* Created by ErenBasaran on 04/10/16.</a:t>
                      </a:r>
                      <a:endParaRPr lang="tr-TR" sz="1100" dirty="0">
                        <a:solidFill>
                          <a:srgbClr val="000000"/>
                        </a:solidFill>
                        <a:effectLst/>
                        <a:latin typeface="inherit"/>
                      </a:endParaRPr>
                    </a:p>
                    <a:p>
                      <a:pPr algn="l" fontAlgn="t"/>
                      <a:r>
                        <a:rPr lang="tr-TR" sz="1100" dirty="0">
                          <a:solidFill>
                            <a:srgbClr val="FF8000"/>
                          </a:solidFill>
                          <a:effectLst/>
                          <a:latin typeface="inherit"/>
                        </a:rPr>
                        <a:t>*/</a:t>
                      </a:r>
                      <a:endParaRPr lang="tr-TR" sz="1100" dirty="0">
                        <a:solidFill>
                          <a:srgbClr val="000000"/>
                        </a:solidFill>
                        <a:effectLst/>
                        <a:latin typeface="inherit"/>
                      </a:endParaRPr>
                    </a:p>
                    <a:p>
                      <a:pPr algn="l" fontAlgn="t"/>
                      <a:r>
                        <a:rPr lang="tr-TR" sz="1100" dirty="0">
                          <a:solidFill>
                            <a:srgbClr val="800080"/>
                          </a:solidFill>
                          <a:effectLst/>
                          <a:latin typeface="inherit"/>
                        </a:rPr>
                        <a:t>public</a:t>
                      </a:r>
                      <a:r>
                        <a:rPr lang="tr-TR" sz="1100" dirty="0">
                          <a:solidFill>
                            <a:srgbClr val="006FE0"/>
                          </a:solidFill>
                          <a:effectLst/>
                          <a:latin typeface="inherit"/>
                        </a:rPr>
                        <a:t> </a:t>
                      </a:r>
                      <a:r>
                        <a:rPr lang="tr-TR" sz="1100" dirty="0">
                          <a:solidFill>
                            <a:srgbClr val="800080"/>
                          </a:solidFill>
                          <a:effectLst/>
                          <a:latin typeface="inherit"/>
                        </a:rPr>
                        <a:t>class</a:t>
                      </a:r>
                      <a:r>
                        <a:rPr lang="tr-TR" sz="1100" dirty="0">
                          <a:solidFill>
                            <a:srgbClr val="006FE0"/>
                          </a:solidFill>
                          <a:effectLst/>
                          <a:latin typeface="inherit"/>
                        </a:rPr>
                        <a:t> </a:t>
                      </a:r>
                      <a:r>
                        <a:rPr lang="tr-TR" sz="1100" dirty="0">
                          <a:solidFill>
                            <a:srgbClr val="004ED0"/>
                          </a:solidFill>
                          <a:effectLst/>
                          <a:latin typeface="inherit"/>
                        </a:rPr>
                        <a:t>MainClass</a:t>
                      </a:r>
                      <a:r>
                        <a:rPr lang="tr-TR" sz="1100" dirty="0">
                          <a:solidFill>
                            <a:srgbClr val="006FE0"/>
                          </a:solidFill>
                          <a:effectLst/>
                          <a:latin typeface="inherit"/>
                        </a:rPr>
                        <a:t> </a:t>
                      </a:r>
                      <a:r>
                        <a:rPr lang="tr-TR" sz="1100" dirty="0">
                          <a:solidFill>
                            <a:srgbClr val="333333"/>
                          </a:solidFill>
                          <a:effectLst/>
                          <a:latin typeface="inherit"/>
                        </a:rPr>
                        <a:t>{</a:t>
                      </a:r>
                      <a:endParaRPr lang="tr-TR" sz="1100" dirty="0">
                        <a:solidFill>
                          <a:srgbClr val="000000"/>
                        </a:solidFill>
                        <a:effectLst/>
                        <a:latin typeface="inherit"/>
                      </a:endParaRPr>
                    </a:p>
                    <a:p>
                      <a:pPr algn="l" fontAlgn="t"/>
                      <a:r>
                        <a:rPr lang="tr-TR" sz="1100" dirty="0">
                          <a:solidFill>
                            <a:srgbClr val="006FE0"/>
                          </a:solidFill>
                          <a:effectLst/>
                          <a:latin typeface="inherit"/>
                        </a:rPr>
                        <a:t>    </a:t>
                      </a:r>
                      <a:r>
                        <a:rPr lang="tr-TR" sz="1100" dirty="0">
                          <a:solidFill>
                            <a:srgbClr val="800080"/>
                          </a:solidFill>
                          <a:effectLst/>
                          <a:latin typeface="inherit"/>
                        </a:rPr>
                        <a:t>public</a:t>
                      </a:r>
                      <a:r>
                        <a:rPr lang="tr-TR" sz="1100" dirty="0">
                          <a:solidFill>
                            <a:srgbClr val="006FE0"/>
                          </a:solidFill>
                          <a:effectLst/>
                          <a:latin typeface="inherit"/>
                        </a:rPr>
                        <a:t> </a:t>
                      </a:r>
                      <a:r>
                        <a:rPr lang="tr-TR" sz="1100" dirty="0">
                          <a:solidFill>
                            <a:srgbClr val="800080"/>
                          </a:solidFill>
                          <a:effectLst/>
                          <a:latin typeface="inherit"/>
                        </a:rPr>
                        <a:t>static</a:t>
                      </a:r>
                      <a:r>
                        <a:rPr lang="tr-TR" sz="1100" dirty="0">
                          <a:solidFill>
                            <a:srgbClr val="006FE0"/>
                          </a:solidFill>
                          <a:effectLst/>
                          <a:latin typeface="inherit"/>
                        </a:rPr>
                        <a:t> </a:t>
                      </a:r>
                      <a:r>
                        <a:rPr lang="tr-TR" sz="1100" dirty="0">
                          <a:solidFill>
                            <a:srgbClr val="800080"/>
                          </a:solidFill>
                          <a:effectLst/>
                          <a:latin typeface="inherit"/>
                        </a:rPr>
                        <a:t>void</a:t>
                      </a:r>
                      <a:r>
                        <a:rPr lang="tr-TR" sz="1100" dirty="0">
                          <a:solidFill>
                            <a:srgbClr val="006FE0"/>
                          </a:solidFill>
                          <a:effectLst/>
                          <a:latin typeface="inherit"/>
                        </a:rPr>
                        <a:t> </a:t>
                      </a:r>
                      <a:r>
                        <a:rPr lang="tr-TR" sz="1100" dirty="0">
                          <a:solidFill>
                            <a:srgbClr val="004ED0"/>
                          </a:solidFill>
                          <a:effectLst/>
                          <a:latin typeface="inherit"/>
                        </a:rPr>
                        <a:t>main</a:t>
                      </a:r>
                      <a:r>
                        <a:rPr lang="tr-TR" sz="1100" dirty="0">
                          <a:solidFill>
                            <a:srgbClr val="333333"/>
                          </a:solidFill>
                          <a:effectLst/>
                          <a:latin typeface="inherit"/>
                        </a:rPr>
                        <a:t>(</a:t>
                      </a:r>
                      <a:r>
                        <a:rPr lang="tr-TR" sz="1100" dirty="0">
                          <a:solidFill>
                            <a:srgbClr val="800080"/>
                          </a:solidFill>
                          <a:effectLst/>
                          <a:latin typeface="inherit"/>
                        </a:rPr>
                        <a:t>String</a:t>
                      </a:r>
                      <a:r>
                        <a:rPr lang="tr-TR" sz="1100" dirty="0">
                          <a:solidFill>
                            <a:srgbClr val="333333"/>
                          </a:solidFill>
                          <a:effectLst/>
                          <a:latin typeface="inherit"/>
                        </a:rPr>
                        <a:t>[]</a:t>
                      </a:r>
                      <a:r>
                        <a:rPr lang="tr-TR" sz="1100" dirty="0">
                          <a:solidFill>
                            <a:srgbClr val="006FE0"/>
                          </a:solidFill>
                          <a:effectLst/>
                          <a:latin typeface="inherit"/>
                        </a:rPr>
                        <a:t> </a:t>
                      </a:r>
                      <a:r>
                        <a:rPr lang="tr-TR" sz="1100" dirty="0">
                          <a:solidFill>
                            <a:srgbClr val="002D7A"/>
                          </a:solidFill>
                          <a:effectLst/>
                          <a:latin typeface="inherit"/>
                        </a:rPr>
                        <a:t>args</a:t>
                      </a:r>
                      <a:r>
                        <a:rPr lang="tr-TR" sz="1100" dirty="0">
                          <a:solidFill>
                            <a:srgbClr val="333333"/>
                          </a:solidFill>
                          <a:effectLst/>
                          <a:latin typeface="inherit"/>
                        </a:rPr>
                        <a:t>)</a:t>
                      </a:r>
                      <a:r>
                        <a:rPr lang="tr-TR" sz="1100" dirty="0">
                          <a:solidFill>
                            <a:srgbClr val="006FE0"/>
                          </a:solidFill>
                          <a:effectLst/>
                          <a:latin typeface="inherit"/>
                        </a:rPr>
                        <a:t> </a:t>
                      </a:r>
                      <a:r>
                        <a:rPr lang="tr-TR" sz="1100" dirty="0">
                          <a:solidFill>
                            <a:srgbClr val="333333"/>
                          </a:solidFill>
                          <a:effectLst/>
                          <a:latin typeface="inherit"/>
                        </a:rPr>
                        <a:t>{</a:t>
                      </a:r>
                      <a:endParaRPr lang="tr-TR" sz="1100" dirty="0">
                        <a:solidFill>
                          <a:srgbClr val="000000"/>
                        </a:solidFill>
                        <a:effectLst/>
                        <a:latin typeface="inherit"/>
                      </a:endParaRPr>
                    </a:p>
                    <a:p>
                      <a:pPr algn="l" fontAlgn="t"/>
                      <a:r>
                        <a:rPr lang="tr-TR" sz="1100" dirty="0">
                          <a:solidFill>
                            <a:srgbClr val="006FE0"/>
                          </a:solidFill>
                          <a:effectLst/>
                          <a:latin typeface="inherit"/>
                        </a:rPr>
                        <a:t>        </a:t>
                      </a:r>
                      <a:r>
                        <a:rPr lang="tr-TR" sz="1100" dirty="0">
                          <a:solidFill>
                            <a:srgbClr val="800080"/>
                          </a:solidFill>
                          <a:effectLst/>
                          <a:latin typeface="inherit"/>
                        </a:rPr>
                        <a:t>int</a:t>
                      </a:r>
                      <a:r>
                        <a:rPr lang="tr-TR" sz="1100" dirty="0">
                          <a:solidFill>
                            <a:srgbClr val="006FE0"/>
                          </a:solidFill>
                          <a:effectLst/>
                          <a:latin typeface="inherit"/>
                        </a:rPr>
                        <a:t> </a:t>
                      </a:r>
                      <a:r>
                        <a:rPr lang="tr-TR" sz="1100" dirty="0">
                          <a:solidFill>
                            <a:srgbClr val="002D7A"/>
                          </a:solidFill>
                          <a:effectLst/>
                          <a:latin typeface="inherit"/>
                        </a:rPr>
                        <a:t>veritabaniKayitSayisi</a:t>
                      </a:r>
                      <a:r>
                        <a:rPr lang="tr-TR" sz="1100" dirty="0">
                          <a:solidFill>
                            <a:srgbClr val="006FE0"/>
                          </a:solidFill>
                          <a:effectLst/>
                          <a:latin typeface="inherit"/>
                        </a:rPr>
                        <a:t> = </a:t>
                      </a:r>
                      <a:r>
                        <a:rPr lang="tr-TR" sz="1100" dirty="0">
                          <a:solidFill>
                            <a:srgbClr val="CE0000"/>
                          </a:solidFill>
                          <a:effectLst/>
                          <a:latin typeface="inherit"/>
                        </a:rPr>
                        <a:t>15</a:t>
                      </a:r>
                      <a:r>
                        <a:rPr lang="tr-TR" sz="1100" dirty="0">
                          <a:solidFill>
                            <a:srgbClr val="333333"/>
                          </a:solidFill>
                          <a:effectLst/>
                          <a:latin typeface="inherit"/>
                        </a:rPr>
                        <a:t>;</a:t>
                      </a:r>
                      <a:endParaRPr lang="tr-TR" sz="1100" dirty="0">
                        <a:solidFill>
                          <a:srgbClr val="000000"/>
                        </a:solidFill>
                        <a:effectLst/>
                        <a:latin typeface="inherit"/>
                      </a:endParaRPr>
                    </a:p>
                    <a:p>
                      <a:pPr algn="l" fontAlgn="t"/>
                      <a:r>
                        <a:rPr lang="tr-TR" sz="1100" dirty="0">
                          <a:solidFill>
                            <a:srgbClr val="006FE0"/>
                          </a:solidFill>
                          <a:effectLst/>
                          <a:latin typeface="inherit"/>
                        </a:rPr>
                        <a:t>        </a:t>
                      </a:r>
                      <a:r>
                        <a:rPr lang="tr-TR" sz="1100" dirty="0">
                          <a:solidFill>
                            <a:srgbClr val="800080"/>
                          </a:solidFill>
                          <a:effectLst/>
                          <a:latin typeface="inherit"/>
                        </a:rPr>
                        <a:t>for</a:t>
                      </a:r>
                      <a:r>
                        <a:rPr lang="tr-TR" sz="1100" dirty="0">
                          <a:solidFill>
                            <a:srgbClr val="333333"/>
                          </a:solidFill>
                          <a:effectLst/>
                          <a:latin typeface="inherit"/>
                        </a:rPr>
                        <a:t>(</a:t>
                      </a:r>
                      <a:r>
                        <a:rPr lang="tr-TR" sz="1100" dirty="0">
                          <a:solidFill>
                            <a:srgbClr val="800080"/>
                          </a:solidFill>
                          <a:effectLst/>
                          <a:latin typeface="inherit"/>
                        </a:rPr>
                        <a:t>int</a:t>
                      </a:r>
                      <a:r>
                        <a:rPr lang="tr-TR" sz="1100" dirty="0">
                          <a:solidFill>
                            <a:srgbClr val="006FE0"/>
                          </a:solidFill>
                          <a:effectLst/>
                          <a:latin typeface="inherit"/>
                        </a:rPr>
                        <a:t> </a:t>
                      </a:r>
                      <a:r>
                        <a:rPr lang="tr-TR" sz="1100" dirty="0">
                          <a:solidFill>
                            <a:srgbClr val="002D7A"/>
                          </a:solidFill>
                          <a:effectLst/>
                          <a:latin typeface="inherit"/>
                        </a:rPr>
                        <a:t>i</a:t>
                      </a:r>
                      <a:r>
                        <a:rPr lang="tr-TR" sz="1100" dirty="0">
                          <a:solidFill>
                            <a:srgbClr val="006FE0"/>
                          </a:solidFill>
                          <a:effectLst/>
                          <a:latin typeface="inherit"/>
                        </a:rPr>
                        <a:t> =</a:t>
                      </a:r>
                      <a:r>
                        <a:rPr lang="tr-TR" sz="1100" dirty="0">
                          <a:solidFill>
                            <a:srgbClr val="CE0000"/>
                          </a:solidFill>
                          <a:effectLst/>
                          <a:latin typeface="inherit"/>
                        </a:rPr>
                        <a:t>1</a:t>
                      </a:r>
                      <a:r>
                        <a:rPr lang="tr-TR" sz="1100" dirty="0">
                          <a:solidFill>
                            <a:srgbClr val="333333"/>
                          </a:solidFill>
                          <a:effectLst/>
                          <a:latin typeface="inherit"/>
                        </a:rPr>
                        <a:t>;</a:t>
                      </a:r>
                      <a:r>
                        <a:rPr lang="tr-TR" sz="1100" dirty="0">
                          <a:solidFill>
                            <a:srgbClr val="006FE0"/>
                          </a:solidFill>
                          <a:effectLst/>
                          <a:latin typeface="inherit"/>
                        </a:rPr>
                        <a:t> </a:t>
                      </a:r>
                      <a:r>
                        <a:rPr lang="tr-TR" sz="1100" dirty="0">
                          <a:solidFill>
                            <a:srgbClr val="002D7A"/>
                          </a:solidFill>
                          <a:effectLst/>
                          <a:latin typeface="inherit"/>
                        </a:rPr>
                        <a:t>i</a:t>
                      </a:r>
                      <a:r>
                        <a:rPr lang="tr-TR" sz="1100" dirty="0">
                          <a:solidFill>
                            <a:srgbClr val="006FE0"/>
                          </a:solidFill>
                          <a:effectLst/>
                          <a:latin typeface="inherit"/>
                        </a:rPr>
                        <a:t>&lt;=</a:t>
                      </a:r>
                      <a:r>
                        <a:rPr lang="tr-TR" sz="1100" dirty="0">
                          <a:solidFill>
                            <a:srgbClr val="002D7A"/>
                          </a:solidFill>
                          <a:effectLst/>
                          <a:latin typeface="inherit"/>
                        </a:rPr>
                        <a:t>veritabaniKayitSayisi</a:t>
                      </a:r>
                      <a:r>
                        <a:rPr lang="tr-TR" sz="1100" dirty="0">
                          <a:solidFill>
                            <a:srgbClr val="333333"/>
                          </a:solidFill>
                          <a:effectLst/>
                          <a:latin typeface="inherit"/>
                        </a:rPr>
                        <a:t>;</a:t>
                      </a:r>
                      <a:r>
                        <a:rPr lang="tr-TR" sz="1100" dirty="0">
                          <a:solidFill>
                            <a:srgbClr val="006FE0"/>
                          </a:solidFill>
                          <a:effectLst/>
                          <a:latin typeface="inherit"/>
                        </a:rPr>
                        <a:t> </a:t>
                      </a:r>
                      <a:r>
                        <a:rPr lang="tr-TR" sz="1100" dirty="0">
                          <a:solidFill>
                            <a:srgbClr val="002D7A"/>
                          </a:solidFill>
                          <a:effectLst/>
                          <a:latin typeface="inherit"/>
                        </a:rPr>
                        <a:t>i</a:t>
                      </a:r>
                      <a:r>
                        <a:rPr lang="tr-TR" sz="1100" dirty="0">
                          <a:solidFill>
                            <a:srgbClr val="006FE0"/>
                          </a:solidFill>
                          <a:effectLst/>
                          <a:latin typeface="inherit"/>
                        </a:rPr>
                        <a:t>++</a:t>
                      </a:r>
                      <a:r>
                        <a:rPr lang="tr-TR" sz="1100" dirty="0">
                          <a:solidFill>
                            <a:srgbClr val="333333"/>
                          </a:solidFill>
                          <a:effectLst/>
                          <a:latin typeface="inherit"/>
                        </a:rPr>
                        <a:t>)</a:t>
                      </a:r>
                      <a:r>
                        <a:rPr lang="tr-TR" sz="1100" dirty="0">
                          <a:solidFill>
                            <a:srgbClr val="006FE0"/>
                          </a:solidFill>
                          <a:effectLst/>
                          <a:latin typeface="inherit"/>
                        </a:rPr>
                        <a:t> </a:t>
                      </a:r>
                      <a:r>
                        <a:rPr lang="tr-TR" sz="1100" dirty="0">
                          <a:solidFill>
                            <a:srgbClr val="333333"/>
                          </a:solidFill>
                          <a:effectLst/>
                          <a:latin typeface="inherit"/>
                        </a:rPr>
                        <a:t>{</a:t>
                      </a:r>
                      <a:endParaRPr lang="tr-TR" sz="1100" dirty="0">
                        <a:solidFill>
                          <a:srgbClr val="000000"/>
                        </a:solidFill>
                        <a:effectLst/>
                        <a:latin typeface="inherit"/>
                      </a:endParaRPr>
                    </a:p>
                    <a:p>
                      <a:pPr algn="l" fontAlgn="t"/>
                      <a:r>
                        <a:rPr lang="tr-TR" sz="1100" dirty="0">
                          <a:solidFill>
                            <a:srgbClr val="006FE0"/>
                          </a:solidFill>
                          <a:effectLst/>
                          <a:latin typeface="inherit"/>
                        </a:rPr>
                        <a:t>            </a:t>
                      </a:r>
                      <a:r>
                        <a:rPr lang="tr-TR" sz="1100" dirty="0">
                          <a:solidFill>
                            <a:srgbClr val="800080"/>
                          </a:solidFill>
                          <a:effectLst/>
                          <a:latin typeface="inherit"/>
                        </a:rPr>
                        <a:t>if</a:t>
                      </a:r>
                      <a:r>
                        <a:rPr lang="tr-TR" sz="1100" dirty="0">
                          <a:solidFill>
                            <a:srgbClr val="333333"/>
                          </a:solidFill>
                          <a:effectLst/>
                          <a:latin typeface="inherit"/>
                        </a:rPr>
                        <a:t>(</a:t>
                      </a:r>
                      <a:r>
                        <a:rPr lang="tr-TR" sz="1100" dirty="0">
                          <a:solidFill>
                            <a:srgbClr val="002D7A"/>
                          </a:solidFill>
                          <a:effectLst/>
                          <a:latin typeface="inherit"/>
                        </a:rPr>
                        <a:t>i</a:t>
                      </a:r>
                      <a:r>
                        <a:rPr lang="tr-TR" sz="1100" dirty="0">
                          <a:solidFill>
                            <a:srgbClr val="006FE0"/>
                          </a:solidFill>
                          <a:effectLst/>
                          <a:latin typeface="inherit"/>
                        </a:rPr>
                        <a:t> == </a:t>
                      </a:r>
                      <a:r>
                        <a:rPr lang="tr-TR" sz="1100" dirty="0">
                          <a:solidFill>
                            <a:srgbClr val="CE0000"/>
                          </a:solidFill>
                          <a:effectLst/>
                          <a:latin typeface="inherit"/>
                        </a:rPr>
                        <a:t>5</a:t>
                      </a:r>
                      <a:r>
                        <a:rPr lang="tr-TR" sz="1100" dirty="0">
                          <a:solidFill>
                            <a:srgbClr val="333333"/>
                          </a:solidFill>
                          <a:effectLst/>
                          <a:latin typeface="inherit"/>
                        </a:rPr>
                        <a:t>)</a:t>
                      </a:r>
                      <a:r>
                        <a:rPr lang="tr-TR" sz="1100" dirty="0">
                          <a:solidFill>
                            <a:srgbClr val="006FE0"/>
                          </a:solidFill>
                          <a:effectLst/>
                          <a:latin typeface="inherit"/>
                        </a:rPr>
                        <a:t> </a:t>
                      </a:r>
                      <a:r>
                        <a:rPr lang="tr-TR" sz="1100" dirty="0">
                          <a:solidFill>
                            <a:srgbClr val="333333"/>
                          </a:solidFill>
                          <a:effectLst/>
                          <a:latin typeface="inherit"/>
                        </a:rPr>
                        <a:t>{</a:t>
                      </a:r>
                      <a:endParaRPr lang="tr-TR" sz="1100" dirty="0">
                        <a:solidFill>
                          <a:srgbClr val="000000"/>
                        </a:solidFill>
                        <a:effectLst/>
                        <a:latin typeface="inherit"/>
                      </a:endParaRPr>
                    </a:p>
                    <a:p>
                      <a:pPr algn="l" fontAlgn="t"/>
                      <a:r>
                        <a:rPr lang="tr-TR" sz="1100" dirty="0">
                          <a:solidFill>
                            <a:srgbClr val="006FE0"/>
                          </a:solidFill>
                          <a:effectLst/>
                          <a:latin typeface="inherit"/>
                        </a:rPr>
                        <a:t>                </a:t>
                      </a:r>
                      <a:r>
                        <a:rPr lang="tr-TR" sz="1100" dirty="0">
                          <a:solidFill>
                            <a:srgbClr val="800080"/>
                          </a:solidFill>
                          <a:effectLst/>
                          <a:latin typeface="inherit"/>
                        </a:rPr>
                        <a:t>continue</a:t>
                      </a:r>
                      <a:r>
                        <a:rPr lang="tr-TR" sz="1100" dirty="0">
                          <a:solidFill>
                            <a:srgbClr val="333333"/>
                          </a:solidFill>
                          <a:effectLst/>
                          <a:latin typeface="inherit"/>
                        </a:rPr>
                        <a:t>;</a:t>
                      </a:r>
                      <a:endParaRPr lang="tr-TR" sz="1100" dirty="0">
                        <a:solidFill>
                          <a:srgbClr val="000000"/>
                        </a:solidFill>
                        <a:effectLst/>
                        <a:latin typeface="inherit"/>
                      </a:endParaRPr>
                    </a:p>
                    <a:p>
                      <a:pPr algn="l" fontAlgn="t"/>
                      <a:r>
                        <a:rPr lang="tr-TR" sz="1100" dirty="0">
                          <a:solidFill>
                            <a:srgbClr val="006FE0"/>
                          </a:solidFill>
                          <a:effectLst/>
                          <a:latin typeface="inherit"/>
                        </a:rPr>
                        <a:t>            </a:t>
                      </a:r>
                      <a:r>
                        <a:rPr lang="tr-TR" sz="1100" dirty="0">
                          <a:solidFill>
                            <a:srgbClr val="333333"/>
                          </a:solidFill>
                          <a:effectLst/>
                          <a:latin typeface="inherit"/>
                        </a:rPr>
                        <a:t>}</a:t>
                      </a:r>
                      <a:endParaRPr lang="tr-TR" sz="1100" dirty="0">
                        <a:solidFill>
                          <a:srgbClr val="000000"/>
                        </a:solidFill>
                        <a:effectLst/>
                        <a:latin typeface="inherit"/>
                      </a:endParaRPr>
                    </a:p>
                    <a:p>
                      <a:pPr algn="l" fontAlgn="t"/>
                      <a:r>
                        <a:rPr lang="tr-TR" sz="1100" dirty="0">
                          <a:solidFill>
                            <a:srgbClr val="006FE0"/>
                          </a:solidFill>
                          <a:effectLst/>
                          <a:latin typeface="inherit"/>
                        </a:rPr>
                        <a:t>            </a:t>
                      </a:r>
                      <a:r>
                        <a:rPr lang="tr-TR" sz="1100" dirty="0">
                          <a:solidFill>
                            <a:srgbClr val="002D7A"/>
                          </a:solidFill>
                          <a:effectLst/>
                          <a:latin typeface="inherit"/>
                        </a:rPr>
                        <a:t>System</a:t>
                      </a:r>
                      <a:r>
                        <a:rPr lang="tr-TR" sz="1100" dirty="0">
                          <a:solidFill>
                            <a:srgbClr val="333333"/>
                          </a:solidFill>
                          <a:effectLst/>
                          <a:latin typeface="inherit"/>
                        </a:rPr>
                        <a:t>.</a:t>
                      </a:r>
                      <a:r>
                        <a:rPr lang="tr-TR" sz="1100" dirty="0">
                          <a:solidFill>
                            <a:srgbClr val="002D7A"/>
                          </a:solidFill>
                          <a:effectLst/>
                          <a:latin typeface="inherit"/>
                        </a:rPr>
                        <a:t>out</a:t>
                      </a:r>
                      <a:r>
                        <a:rPr lang="tr-TR" sz="1100" dirty="0">
                          <a:solidFill>
                            <a:srgbClr val="333333"/>
                          </a:solidFill>
                          <a:effectLst/>
                          <a:latin typeface="inherit"/>
                        </a:rPr>
                        <a:t>.</a:t>
                      </a:r>
                      <a:r>
                        <a:rPr lang="tr-TR" sz="1100" dirty="0">
                          <a:solidFill>
                            <a:srgbClr val="004ED0"/>
                          </a:solidFill>
                          <a:effectLst/>
                          <a:latin typeface="inherit"/>
                        </a:rPr>
                        <a:t>println</a:t>
                      </a:r>
                      <a:r>
                        <a:rPr lang="tr-TR" sz="1100" dirty="0">
                          <a:solidFill>
                            <a:srgbClr val="333333"/>
                          </a:solidFill>
                          <a:effectLst/>
                          <a:latin typeface="inherit"/>
                        </a:rPr>
                        <a:t>(</a:t>
                      </a:r>
                      <a:r>
                        <a:rPr lang="tr-TR" sz="1100" dirty="0">
                          <a:solidFill>
                            <a:srgbClr val="002D7A"/>
                          </a:solidFill>
                          <a:effectLst/>
                          <a:latin typeface="inherit"/>
                        </a:rPr>
                        <a:t>i</a:t>
                      </a:r>
                      <a:r>
                        <a:rPr lang="tr-TR" sz="1100" dirty="0">
                          <a:solidFill>
                            <a:srgbClr val="006FE0"/>
                          </a:solidFill>
                          <a:effectLst/>
                          <a:latin typeface="inherit"/>
                        </a:rPr>
                        <a:t> + </a:t>
                      </a:r>
                      <a:r>
                        <a:rPr lang="tr-TR" sz="1100" dirty="0">
                          <a:solidFill>
                            <a:srgbClr val="008000"/>
                          </a:solidFill>
                          <a:effectLst/>
                          <a:latin typeface="inherit"/>
                        </a:rPr>
                        <a:t>". kayit"</a:t>
                      </a:r>
                      <a:r>
                        <a:rPr lang="tr-TR" sz="1100" dirty="0">
                          <a:solidFill>
                            <a:srgbClr val="333333"/>
                          </a:solidFill>
                          <a:effectLst/>
                          <a:latin typeface="inherit"/>
                        </a:rPr>
                        <a:t>);</a:t>
                      </a:r>
                      <a:endParaRPr lang="tr-TR" sz="1100" dirty="0">
                        <a:solidFill>
                          <a:srgbClr val="000000"/>
                        </a:solidFill>
                        <a:effectLst/>
                        <a:latin typeface="inherit"/>
                      </a:endParaRPr>
                    </a:p>
                    <a:p>
                      <a:pPr algn="l" fontAlgn="t"/>
                      <a:r>
                        <a:rPr lang="tr-TR" sz="1100" dirty="0">
                          <a:solidFill>
                            <a:srgbClr val="006FE0"/>
                          </a:solidFill>
                          <a:effectLst/>
                          <a:latin typeface="inherit"/>
                        </a:rPr>
                        <a:t>        </a:t>
                      </a:r>
                      <a:r>
                        <a:rPr lang="tr-TR" sz="1100" dirty="0">
                          <a:solidFill>
                            <a:srgbClr val="333333"/>
                          </a:solidFill>
                          <a:effectLst/>
                          <a:latin typeface="inherit"/>
                        </a:rPr>
                        <a:t>}</a:t>
                      </a:r>
                      <a:endParaRPr lang="tr-TR" sz="1100" dirty="0">
                        <a:solidFill>
                          <a:srgbClr val="000000"/>
                        </a:solidFill>
                        <a:effectLst/>
                        <a:latin typeface="inherit"/>
                      </a:endParaRPr>
                    </a:p>
                    <a:p>
                      <a:pPr algn="l" fontAlgn="t"/>
                      <a:r>
                        <a:rPr lang="tr-TR" sz="1100" dirty="0">
                          <a:solidFill>
                            <a:srgbClr val="006FE0"/>
                          </a:solidFill>
                          <a:effectLst/>
                          <a:latin typeface="inherit"/>
                        </a:rPr>
                        <a:t>    </a:t>
                      </a:r>
                      <a:r>
                        <a:rPr lang="tr-TR" sz="1100" dirty="0">
                          <a:solidFill>
                            <a:srgbClr val="333333"/>
                          </a:solidFill>
                          <a:effectLst/>
                          <a:latin typeface="inherit"/>
                        </a:rPr>
                        <a:t>}</a:t>
                      </a:r>
                      <a:endParaRPr lang="tr-TR" sz="1100" dirty="0">
                        <a:solidFill>
                          <a:srgbClr val="000000"/>
                        </a:solidFill>
                        <a:effectLst/>
                        <a:latin typeface="inherit"/>
                      </a:endParaRPr>
                    </a:p>
                    <a:p>
                      <a:pPr algn="l" fontAlgn="t"/>
                      <a:r>
                        <a:rPr lang="tr-TR" sz="1100" dirty="0">
                          <a:solidFill>
                            <a:srgbClr val="333333"/>
                          </a:solidFill>
                          <a:effectLst/>
                          <a:latin typeface="inherit"/>
                        </a:rPr>
                        <a:t>}</a:t>
                      </a:r>
                      <a:endParaRPr lang="tr-TR" sz="1100" dirty="0">
                        <a:solidFill>
                          <a:srgbClr val="000000"/>
                        </a:solidFill>
                        <a:effectLst/>
                        <a:latin typeface="inherit"/>
                      </a:endParaRPr>
                    </a:p>
                  </a:txBody>
                  <a:tcPr marL="53930" marR="53930" marT="26965" marB="26965">
                    <a:lnL>
                      <a:noFill/>
                    </a:lnL>
                    <a:lnR>
                      <a:noFill/>
                    </a:lnR>
                    <a:lnT>
                      <a:noFill/>
                    </a:lnT>
                    <a:lnB>
                      <a:noFill/>
                    </a:lnB>
                    <a:solidFill>
                      <a:srgbClr val="FDFDFD"/>
                    </a:solidFill>
                  </a:tcPr>
                </a:tc>
                <a:extLst>
                  <a:ext uri="{0D108BD9-81ED-4DB2-BD59-A6C34878D82A}">
                    <a16:rowId xmlns:a16="http://schemas.microsoft.com/office/drawing/2014/main" val="46953094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C8FE8-545C-48A1-BBFA-1106FA7907CD}"/>
              </a:ext>
            </a:extLst>
          </p:cNvPr>
          <p:cNvSpPr>
            <a:spLocks noGrp="1"/>
          </p:cNvSpPr>
          <p:nvPr>
            <p:ph type="title"/>
          </p:nvPr>
        </p:nvSpPr>
        <p:spPr>
          <a:xfrm>
            <a:off x="927100" y="731070"/>
            <a:ext cx="7557770" cy="553998"/>
          </a:xfrm>
        </p:spPr>
        <p:txBody>
          <a:bodyPr/>
          <a:lstStyle/>
          <a:p>
            <a:r>
              <a:rPr lang="tr-TR" dirty="0"/>
              <a:t>JAVA – MATH</a:t>
            </a:r>
          </a:p>
        </p:txBody>
      </p:sp>
      <p:sp>
        <p:nvSpPr>
          <p:cNvPr id="3" name="Date Placeholder 2">
            <a:extLst>
              <a:ext uri="{FF2B5EF4-FFF2-40B4-BE49-F238E27FC236}">
                <a16:creationId xmlns:a16="http://schemas.microsoft.com/office/drawing/2014/main" id="{84D8BE10-D4A3-4F4D-81AF-2CAF7A1EAE0B}"/>
              </a:ext>
            </a:extLst>
          </p:cNvPr>
          <p:cNvSpPr>
            <a:spLocks noGrp="1"/>
          </p:cNvSpPr>
          <p:nvPr>
            <p:ph type="dt" sz="half" idx="6"/>
          </p:nvPr>
        </p:nvSpPr>
        <p:spPr/>
        <p:txBody>
          <a:bodyPr/>
          <a:lstStyle/>
          <a:p>
            <a:fld id="{71F8425B-D0A8-4692-9ED4-72F310C9064E}" type="datetime1">
              <a:rPr lang="en-US" smtClean="0"/>
              <a:t>3/8/2018</a:t>
            </a:fld>
            <a:endParaRPr lang="en-US"/>
          </a:p>
        </p:txBody>
      </p:sp>
      <p:sp>
        <p:nvSpPr>
          <p:cNvPr id="4" name="Slide Number Placeholder 3">
            <a:extLst>
              <a:ext uri="{FF2B5EF4-FFF2-40B4-BE49-F238E27FC236}">
                <a16:creationId xmlns:a16="http://schemas.microsoft.com/office/drawing/2014/main" id="{A52C060F-0960-4C46-BE4A-D19B81A1B5CA}"/>
              </a:ext>
            </a:extLst>
          </p:cNvPr>
          <p:cNvSpPr>
            <a:spLocks noGrp="1"/>
          </p:cNvSpPr>
          <p:nvPr>
            <p:ph type="sldNum" sz="quarter" idx="7"/>
          </p:nvPr>
        </p:nvSpPr>
        <p:spPr/>
        <p:txBody>
          <a:bodyPr/>
          <a:lstStyle/>
          <a:p>
            <a:fld id="{B6F15528-21DE-4FAA-801E-634DDDAF4B2B}" type="slidenum">
              <a:rPr lang="tr-TR" smtClean="0"/>
              <a:t>9</a:t>
            </a:fld>
            <a:endParaRPr lang="tr-TR"/>
          </a:p>
        </p:txBody>
      </p:sp>
      <p:graphicFrame>
        <p:nvGraphicFramePr>
          <p:cNvPr id="5" name="Table 4">
            <a:extLst>
              <a:ext uri="{FF2B5EF4-FFF2-40B4-BE49-F238E27FC236}">
                <a16:creationId xmlns:a16="http://schemas.microsoft.com/office/drawing/2014/main" id="{D068AC51-9165-48D4-ACDA-67DA04D8CBC7}"/>
              </a:ext>
            </a:extLst>
          </p:cNvPr>
          <p:cNvGraphicFramePr>
            <a:graphicFrameLocks noGrp="1"/>
          </p:cNvGraphicFramePr>
          <p:nvPr>
            <p:extLst>
              <p:ext uri="{D42A27DB-BD31-4B8C-83A1-F6EECF244321}">
                <p14:modId xmlns:p14="http://schemas.microsoft.com/office/powerpoint/2010/main" val="3624510466"/>
              </p:ext>
            </p:extLst>
          </p:nvPr>
        </p:nvGraphicFramePr>
        <p:xfrm>
          <a:off x="1544198" y="1285068"/>
          <a:ext cx="8077200" cy="5999310"/>
        </p:xfrm>
        <a:graphic>
          <a:graphicData uri="http://schemas.openxmlformats.org/drawingml/2006/table">
            <a:tbl>
              <a:tblPr/>
              <a:tblGrid>
                <a:gridCol w="4038600">
                  <a:extLst>
                    <a:ext uri="{9D8B030D-6E8A-4147-A177-3AD203B41FA5}">
                      <a16:colId xmlns:a16="http://schemas.microsoft.com/office/drawing/2014/main" val="469608883"/>
                    </a:ext>
                  </a:extLst>
                </a:gridCol>
                <a:gridCol w="4038600">
                  <a:extLst>
                    <a:ext uri="{9D8B030D-6E8A-4147-A177-3AD203B41FA5}">
                      <a16:colId xmlns:a16="http://schemas.microsoft.com/office/drawing/2014/main" val="2235767057"/>
                    </a:ext>
                  </a:extLst>
                </a:gridCol>
              </a:tblGrid>
              <a:tr h="246001">
                <a:tc>
                  <a:txBody>
                    <a:bodyPr/>
                    <a:lstStyle/>
                    <a:p>
                      <a:r>
                        <a:rPr lang="tr-TR" sz="1300">
                          <a:solidFill>
                            <a:srgbClr val="FF0000"/>
                          </a:solidFill>
                          <a:effectLst/>
                        </a:rPr>
                        <a:t>Method</a:t>
                      </a:r>
                      <a:endParaRPr lang="tr-TR" sz="1300">
                        <a:effectLst/>
                      </a:endParaRPr>
                    </a:p>
                  </a:txBody>
                  <a:tcPr marL="53220" marR="53220" marT="35480" marB="35480" anchor="ctr">
                    <a:lnL>
                      <a:noFill/>
                    </a:lnL>
                    <a:lnR>
                      <a:noFill/>
                    </a:lnR>
                    <a:lnT>
                      <a:noFill/>
                    </a:lnT>
                    <a:lnB>
                      <a:noFill/>
                    </a:lnB>
                    <a:solidFill>
                      <a:srgbClr val="FFFFFF"/>
                    </a:solidFill>
                  </a:tcPr>
                </a:tc>
                <a:tc>
                  <a:txBody>
                    <a:bodyPr/>
                    <a:lstStyle/>
                    <a:p>
                      <a:r>
                        <a:rPr lang="tr-TR" sz="1300">
                          <a:solidFill>
                            <a:srgbClr val="FF0000"/>
                          </a:solidFill>
                          <a:effectLst/>
                        </a:rPr>
                        <a:t>Açıklama/Örnek Kullanım</a:t>
                      </a:r>
                      <a:endParaRPr lang="tr-TR" sz="1300">
                        <a:effectLst/>
                      </a:endParaRPr>
                    </a:p>
                  </a:txBody>
                  <a:tcPr marL="53220" marR="53220" marT="35480" marB="35480" anchor="ctr">
                    <a:lnL>
                      <a:noFill/>
                    </a:lnL>
                    <a:lnR>
                      <a:noFill/>
                    </a:lnR>
                    <a:lnT>
                      <a:noFill/>
                    </a:lnT>
                    <a:lnB>
                      <a:noFill/>
                    </a:lnB>
                    <a:solidFill>
                      <a:srgbClr val="FFFFFF"/>
                    </a:solidFill>
                  </a:tcPr>
                </a:tc>
                <a:extLst>
                  <a:ext uri="{0D108BD9-81ED-4DB2-BD59-A6C34878D82A}">
                    <a16:rowId xmlns:a16="http://schemas.microsoft.com/office/drawing/2014/main" val="3715973715"/>
                  </a:ext>
                </a:extLst>
              </a:tr>
              <a:tr h="615210">
                <a:tc>
                  <a:txBody>
                    <a:bodyPr/>
                    <a:lstStyle/>
                    <a:p>
                      <a:r>
                        <a:rPr lang="tr-TR" sz="1300" b="1">
                          <a:effectLst/>
                        </a:rPr>
                        <a:t>ceil</a:t>
                      </a:r>
                      <a:endParaRPr lang="tr-TR" sz="1300">
                        <a:effectLst/>
                      </a:endParaRPr>
                    </a:p>
                  </a:txBody>
                  <a:tcPr marL="53220" marR="53220" marT="35480" marB="35480" anchor="ctr">
                    <a:lnL>
                      <a:noFill/>
                    </a:lnL>
                    <a:lnR>
                      <a:noFill/>
                    </a:lnR>
                    <a:lnT>
                      <a:noFill/>
                    </a:lnT>
                    <a:lnB>
                      <a:noFill/>
                    </a:lnB>
                    <a:solidFill>
                      <a:srgbClr val="FFFFFF"/>
                    </a:solidFill>
                  </a:tcPr>
                </a:tc>
                <a:tc>
                  <a:txBody>
                    <a:bodyPr/>
                    <a:lstStyle/>
                    <a:p>
                      <a:r>
                        <a:rPr lang="tr-TR" sz="1300">
                          <a:effectLst/>
                        </a:rPr>
                        <a:t>Tek parametre alır(double) ve bir büyük tam sayıya yuvarlama yapar.</a:t>
                      </a:r>
                      <a:br>
                        <a:rPr lang="tr-TR" sz="1300">
                          <a:effectLst/>
                        </a:rPr>
                      </a:br>
                      <a:r>
                        <a:rPr lang="tr-TR" sz="1300">
                          <a:effectLst/>
                        </a:rPr>
                        <a:t>Math.ceil(2.6) =&gt; 3.0</a:t>
                      </a:r>
                    </a:p>
                  </a:txBody>
                  <a:tcPr marL="53220" marR="53220" marT="35480" marB="35480" anchor="ctr">
                    <a:lnL>
                      <a:noFill/>
                    </a:lnL>
                    <a:lnR>
                      <a:noFill/>
                    </a:lnR>
                    <a:lnT>
                      <a:noFill/>
                    </a:lnT>
                    <a:lnB>
                      <a:noFill/>
                    </a:lnB>
                    <a:solidFill>
                      <a:srgbClr val="FFFFFF"/>
                    </a:solidFill>
                  </a:tcPr>
                </a:tc>
                <a:extLst>
                  <a:ext uri="{0D108BD9-81ED-4DB2-BD59-A6C34878D82A}">
                    <a16:rowId xmlns:a16="http://schemas.microsoft.com/office/drawing/2014/main" val="1118914183"/>
                  </a:ext>
                </a:extLst>
              </a:tr>
              <a:tr h="433088">
                <a:tc>
                  <a:txBody>
                    <a:bodyPr/>
                    <a:lstStyle/>
                    <a:p>
                      <a:r>
                        <a:rPr lang="tr-TR" sz="1300" b="1" dirty="0">
                          <a:effectLst/>
                        </a:rPr>
                        <a:t>cos</a:t>
                      </a:r>
                      <a:endParaRPr lang="tr-TR" sz="1300" dirty="0">
                        <a:effectLst/>
                      </a:endParaRPr>
                    </a:p>
                  </a:txBody>
                  <a:tcPr marL="53220" marR="53220" marT="35480" marB="35480" anchor="ctr">
                    <a:lnL>
                      <a:noFill/>
                    </a:lnL>
                    <a:lnR>
                      <a:noFill/>
                    </a:lnR>
                    <a:lnT>
                      <a:noFill/>
                    </a:lnT>
                    <a:lnB>
                      <a:noFill/>
                    </a:lnB>
                    <a:solidFill>
                      <a:srgbClr val="FFFFFF"/>
                    </a:solidFill>
                  </a:tcPr>
                </a:tc>
                <a:tc>
                  <a:txBody>
                    <a:bodyPr/>
                    <a:lstStyle/>
                    <a:p>
                      <a:r>
                        <a:rPr lang="tr-TR" sz="1300" dirty="0">
                          <a:effectLst/>
                        </a:rPr>
                        <a:t>Tek parametre alır(double) ve cos değerini döner.</a:t>
                      </a:r>
                      <a:br>
                        <a:rPr lang="tr-TR" sz="1300" dirty="0">
                          <a:effectLst/>
                        </a:rPr>
                      </a:br>
                      <a:r>
                        <a:rPr lang="tr-TR" sz="1300" dirty="0">
                          <a:effectLst/>
                        </a:rPr>
                        <a:t>Math.cos(30)</a:t>
                      </a:r>
                    </a:p>
                  </a:txBody>
                  <a:tcPr marL="53220" marR="53220" marT="35480" marB="35480" anchor="ctr">
                    <a:lnL>
                      <a:noFill/>
                    </a:lnL>
                    <a:lnR>
                      <a:noFill/>
                    </a:lnR>
                    <a:lnT>
                      <a:noFill/>
                    </a:lnT>
                    <a:lnB>
                      <a:noFill/>
                    </a:lnB>
                    <a:solidFill>
                      <a:srgbClr val="FFFFFF"/>
                    </a:solidFill>
                  </a:tcPr>
                </a:tc>
                <a:extLst>
                  <a:ext uri="{0D108BD9-81ED-4DB2-BD59-A6C34878D82A}">
                    <a16:rowId xmlns:a16="http://schemas.microsoft.com/office/drawing/2014/main" val="3195361815"/>
                  </a:ext>
                </a:extLst>
              </a:tr>
              <a:tr h="433088">
                <a:tc>
                  <a:txBody>
                    <a:bodyPr/>
                    <a:lstStyle/>
                    <a:p>
                      <a:r>
                        <a:rPr lang="tr-TR" sz="1300" b="1">
                          <a:effectLst/>
                        </a:rPr>
                        <a:t>sin</a:t>
                      </a:r>
                      <a:endParaRPr lang="tr-TR" sz="1300">
                        <a:effectLst/>
                      </a:endParaRPr>
                    </a:p>
                  </a:txBody>
                  <a:tcPr marL="53220" marR="53220" marT="35480" marB="35480" anchor="ctr">
                    <a:lnL>
                      <a:noFill/>
                    </a:lnL>
                    <a:lnR>
                      <a:noFill/>
                    </a:lnR>
                    <a:lnT>
                      <a:noFill/>
                    </a:lnT>
                    <a:lnB>
                      <a:noFill/>
                    </a:lnB>
                    <a:solidFill>
                      <a:srgbClr val="FFFFFF"/>
                    </a:solidFill>
                  </a:tcPr>
                </a:tc>
                <a:tc>
                  <a:txBody>
                    <a:bodyPr/>
                    <a:lstStyle/>
                    <a:p>
                      <a:r>
                        <a:rPr lang="tr-TR" sz="1300" dirty="0">
                          <a:effectLst/>
                        </a:rPr>
                        <a:t>Tek parametre alır(double) ve sin değerini döner.</a:t>
                      </a:r>
                      <a:br>
                        <a:rPr lang="tr-TR" sz="1300" dirty="0">
                          <a:effectLst/>
                        </a:rPr>
                      </a:br>
                      <a:r>
                        <a:rPr lang="tr-TR" sz="1300" dirty="0">
                          <a:effectLst/>
                        </a:rPr>
                        <a:t>Math.sin(30)</a:t>
                      </a:r>
                    </a:p>
                  </a:txBody>
                  <a:tcPr marL="53220" marR="53220" marT="35480" marB="35480" anchor="ctr">
                    <a:lnL>
                      <a:noFill/>
                    </a:lnL>
                    <a:lnR>
                      <a:noFill/>
                    </a:lnR>
                    <a:lnT>
                      <a:noFill/>
                    </a:lnT>
                    <a:lnB>
                      <a:noFill/>
                    </a:lnB>
                    <a:solidFill>
                      <a:srgbClr val="FFFFFF"/>
                    </a:solidFill>
                  </a:tcPr>
                </a:tc>
                <a:extLst>
                  <a:ext uri="{0D108BD9-81ED-4DB2-BD59-A6C34878D82A}">
                    <a16:rowId xmlns:a16="http://schemas.microsoft.com/office/drawing/2014/main" val="382999179"/>
                  </a:ext>
                </a:extLst>
              </a:tr>
              <a:tr h="615210">
                <a:tc>
                  <a:txBody>
                    <a:bodyPr/>
                    <a:lstStyle/>
                    <a:p>
                      <a:r>
                        <a:rPr lang="tr-TR" sz="1300" b="1" dirty="0">
                          <a:effectLst/>
                        </a:rPr>
                        <a:t>floor</a:t>
                      </a:r>
                      <a:endParaRPr lang="tr-TR" sz="1300" dirty="0">
                        <a:effectLst/>
                      </a:endParaRPr>
                    </a:p>
                  </a:txBody>
                  <a:tcPr marL="53220" marR="53220" marT="35480" marB="35480" anchor="ctr">
                    <a:lnL>
                      <a:noFill/>
                    </a:lnL>
                    <a:lnR>
                      <a:noFill/>
                    </a:lnR>
                    <a:lnT>
                      <a:noFill/>
                    </a:lnT>
                    <a:lnB>
                      <a:noFill/>
                    </a:lnB>
                    <a:solidFill>
                      <a:srgbClr val="FFFFFF"/>
                    </a:solidFill>
                  </a:tcPr>
                </a:tc>
                <a:tc>
                  <a:txBody>
                    <a:bodyPr/>
                    <a:lstStyle/>
                    <a:p>
                      <a:r>
                        <a:rPr lang="tr-TR" sz="1300">
                          <a:effectLst/>
                        </a:rPr>
                        <a:t>Tek parametre alır(double) ve bir küçük tam sayıya yuvarlar.</a:t>
                      </a:r>
                      <a:br>
                        <a:rPr lang="tr-TR" sz="1300">
                          <a:effectLst/>
                        </a:rPr>
                      </a:br>
                      <a:r>
                        <a:rPr lang="tr-TR" sz="1300">
                          <a:effectLst/>
                        </a:rPr>
                        <a:t>Math.floor(2.6) =&gt; 2.0</a:t>
                      </a:r>
                    </a:p>
                  </a:txBody>
                  <a:tcPr marL="53220" marR="53220" marT="35480" marB="35480" anchor="ctr">
                    <a:lnL>
                      <a:noFill/>
                    </a:lnL>
                    <a:lnR>
                      <a:noFill/>
                    </a:lnR>
                    <a:lnT>
                      <a:noFill/>
                    </a:lnT>
                    <a:lnB>
                      <a:noFill/>
                    </a:lnB>
                    <a:solidFill>
                      <a:srgbClr val="FFFFFF"/>
                    </a:solidFill>
                  </a:tcPr>
                </a:tc>
                <a:extLst>
                  <a:ext uri="{0D108BD9-81ED-4DB2-BD59-A6C34878D82A}">
                    <a16:rowId xmlns:a16="http://schemas.microsoft.com/office/drawing/2014/main" val="118054518"/>
                  </a:ext>
                </a:extLst>
              </a:tr>
              <a:tr h="615210">
                <a:tc>
                  <a:txBody>
                    <a:bodyPr/>
                    <a:lstStyle/>
                    <a:p>
                      <a:r>
                        <a:rPr lang="tr-TR" sz="1300" b="1">
                          <a:effectLst/>
                        </a:rPr>
                        <a:t>max</a:t>
                      </a:r>
                      <a:endParaRPr lang="tr-TR" sz="1300">
                        <a:effectLst/>
                      </a:endParaRPr>
                    </a:p>
                  </a:txBody>
                  <a:tcPr marL="53220" marR="53220" marT="35480" marB="35480" anchor="ctr">
                    <a:lnL>
                      <a:noFill/>
                    </a:lnL>
                    <a:lnR>
                      <a:noFill/>
                    </a:lnR>
                    <a:lnT>
                      <a:noFill/>
                    </a:lnT>
                    <a:lnB>
                      <a:noFill/>
                    </a:lnB>
                    <a:solidFill>
                      <a:srgbClr val="FFFFFF"/>
                    </a:solidFill>
                  </a:tcPr>
                </a:tc>
                <a:tc>
                  <a:txBody>
                    <a:bodyPr/>
                    <a:lstStyle/>
                    <a:p>
                      <a:r>
                        <a:rPr lang="tr-TR" sz="1300">
                          <a:effectLst/>
                        </a:rPr>
                        <a:t>İki parametre alır ve parametrelerden büyük olan sayıyı geri döner.</a:t>
                      </a:r>
                      <a:br>
                        <a:rPr lang="tr-TR" sz="1300">
                          <a:effectLst/>
                        </a:rPr>
                      </a:br>
                      <a:r>
                        <a:rPr lang="tr-TR" sz="1300">
                          <a:effectLst/>
                        </a:rPr>
                        <a:t>Math.max(2.5,9) =&gt;9</a:t>
                      </a:r>
                    </a:p>
                  </a:txBody>
                  <a:tcPr marL="53220" marR="53220" marT="35480" marB="35480" anchor="ctr">
                    <a:lnL>
                      <a:noFill/>
                    </a:lnL>
                    <a:lnR>
                      <a:noFill/>
                    </a:lnR>
                    <a:lnT>
                      <a:noFill/>
                    </a:lnT>
                    <a:lnB>
                      <a:noFill/>
                    </a:lnB>
                    <a:solidFill>
                      <a:srgbClr val="FFFFFF"/>
                    </a:solidFill>
                  </a:tcPr>
                </a:tc>
                <a:extLst>
                  <a:ext uri="{0D108BD9-81ED-4DB2-BD59-A6C34878D82A}">
                    <a16:rowId xmlns:a16="http://schemas.microsoft.com/office/drawing/2014/main" val="1943120414"/>
                  </a:ext>
                </a:extLst>
              </a:tr>
              <a:tr h="615210">
                <a:tc>
                  <a:txBody>
                    <a:bodyPr/>
                    <a:lstStyle/>
                    <a:p>
                      <a:r>
                        <a:rPr lang="tr-TR" sz="1300" b="1">
                          <a:effectLst/>
                        </a:rPr>
                        <a:t>min</a:t>
                      </a:r>
                      <a:endParaRPr lang="tr-TR" sz="1300">
                        <a:effectLst/>
                      </a:endParaRPr>
                    </a:p>
                  </a:txBody>
                  <a:tcPr marL="53220" marR="53220" marT="35480" marB="35480" anchor="ctr">
                    <a:lnL>
                      <a:noFill/>
                    </a:lnL>
                    <a:lnR>
                      <a:noFill/>
                    </a:lnR>
                    <a:lnT>
                      <a:noFill/>
                    </a:lnT>
                    <a:lnB>
                      <a:noFill/>
                    </a:lnB>
                    <a:solidFill>
                      <a:srgbClr val="FFFFFF"/>
                    </a:solidFill>
                  </a:tcPr>
                </a:tc>
                <a:tc>
                  <a:txBody>
                    <a:bodyPr/>
                    <a:lstStyle/>
                    <a:p>
                      <a:r>
                        <a:rPr lang="tr-TR" sz="1300" dirty="0">
                          <a:effectLst/>
                        </a:rPr>
                        <a:t>İki parametre alır ve parametrelerden küçük olan sayıyı geri döner.</a:t>
                      </a:r>
                      <a:br>
                        <a:rPr lang="tr-TR" sz="1300" dirty="0">
                          <a:effectLst/>
                        </a:rPr>
                      </a:br>
                      <a:r>
                        <a:rPr lang="tr-TR" sz="1300" dirty="0">
                          <a:effectLst/>
                        </a:rPr>
                        <a:t>Math.min(2.5,9) =&gt; 2.5</a:t>
                      </a:r>
                    </a:p>
                  </a:txBody>
                  <a:tcPr marL="53220" marR="53220" marT="35480" marB="35480" anchor="ctr">
                    <a:lnL>
                      <a:noFill/>
                    </a:lnL>
                    <a:lnR>
                      <a:noFill/>
                    </a:lnR>
                    <a:lnT>
                      <a:noFill/>
                    </a:lnT>
                    <a:lnB>
                      <a:noFill/>
                    </a:lnB>
                    <a:solidFill>
                      <a:srgbClr val="FFFFFF"/>
                    </a:solidFill>
                  </a:tcPr>
                </a:tc>
                <a:extLst>
                  <a:ext uri="{0D108BD9-81ED-4DB2-BD59-A6C34878D82A}">
                    <a16:rowId xmlns:a16="http://schemas.microsoft.com/office/drawing/2014/main" val="2109359911"/>
                  </a:ext>
                </a:extLst>
              </a:tr>
              <a:tr h="669415">
                <a:tc>
                  <a:txBody>
                    <a:bodyPr/>
                    <a:lstStyle/>
                    <a:p>
                      <a:r>
                        <a:rPr lang="tr-TR" sz="1300" b="1">
                          <a:effectLst/>
                        </a:rPr>
                        <a:t>pow</a:t>
                      </a:r>
                      <a:endParaRPr lang="tr-TR" sz="1300">
                        <a:effectLst/>
                      </a:endParaRPr>
                    </a:p>
                  </a:txBody>
                  <a:tcPr marL="53220" marR="53220" marT="35480" marB="35480" anchor="ctr">
                    <a:lnL>
                      <a:noFill/>
                    </a:lnL>
                    <a:lnR>
                      <a:noFill/>
                    </a:lnR>
                    <a:lnT>
                      <a:noFill/>
                    </a:lnT>
                    <a:lnB>
                      <a:noFill/>
                    </a:lnB>
                    <a:solidFill>
                      <a:srgbClr val="FFFFFF"/>
                    </a:solidFill>
                  </a:tcPr>
                </a:tc>
                <a:tc>
                  <a:txBody>
                    <a:bodyPr/>
                    <a:lstStyle/>
                    <a:p>
                      <a:r>
                        <a:rPr lang="tr-TR" sz="1300">
                          <a:effectLst/>
                        </a:rPr>
                        <a:t>İki parametre alır ve ikinci parametreyi birincinin üstü olarak kullanır.</a:t>
                      </a:r>
                      <a:br>
                        <a:rPr lang="tr-TR" sz="1300">
                          <a:effectLst/>
                        </a:rPr>
                      </a:br>
                      <a:r>
                        <a:rPr lang="tr-TR" sz="1300">
                          <a:effectLst/>
                        </a:rPr>
                        <a:t>Math.pow(3,5) =&gt; 3^5 anlamına gelir =&gt; 243.0</a:t>
                      </a:r>
                    </a:p>
                  </a:txBody>
                  <a:tcPr marL="53220" marR="53220" marT="35480" marB="35480" anchor="ctr">
                    <a:lnL>
                      <a:noFill/>
                    </a:lnL>
                    <a:lnR>
                      <a:noFill/>
                    </a:lnR>
                    <a:lnT>
                      <a:noFill/>
                    </a:lnT>
                    <a:lnB>
                      <a:noFill/>
                    </a:lnB>
                    <a:solidFill>
                      <a:srgbClr val="FFFFFF"/>
                    </a:solidFill>
                  </a:tcPr>
                </a:tc>
                <a:extLst>
                  <a:ext uri="{0D108BD9-81ED-4DB2-BD59-A6C34878D82A}">
                    <a16:rowId xmlns:a16="http://schemas.microsoft.com/office/drawing/2014/main" val="259702803"/>
                  </a:ext>
                </a:extLst>
              </a:tr>
              <a:tr h="615210">
                <a:tc>
                  <a:txBody>
                    <a:bodyPr/>
                    <a:lstStyle/>
                    <a:p>
                      <a:r>
                        <a:rPr lang="tr-TR" sz="1300" b="1">
                          <a:effectLst/>
                        </a:rPr>
                        <a:t>random</a:t>
                      </a:r>
                      <a:endParaRPr lang="tr-TR" sz="1300">
                        <a:effectLst/>
                      </a:endParaRPr>
                    </a:p>
                  </a:txBody>
                  <a:tcPr marL="53220" marR="53220" marT="35480" marB="35480" anchor="ctr">
                    <a:lnL>
                      <a:noFill/>
                    </a:lnL>
                    <a:lnR>
                      <a:noFill/>
                    </a:lnR>
                    <a:lnT>
                      <a:noFill/>
                    </a:lnT>
                    <a:lnB>
                      <a:noFill/>
                    </a:lnB>
                    <a:solidFill>
                      <a:srgbClr val="FFFFFF"/>
                    </a:solidFill>
                  </a:tcPr>
                </a:tc>
                <a:tc>
                  <a:txBody>
                    <a:bodyPr/>
                    <a:lstStyle/>
                    <a:p>
                      <a:r>
                        <a:rPr lang="tr-TR" sz="1300">
                          <a:effectLst/>
                        </a:rPr>
                        <a:t>Parametre almaz ve 0 ile 1 arasında double bir değer döner</a:t>
                      </a:r>
                      <a:br>
                        <a:rPr lang="tr-TR" sz="1300">
                          <a:effectLst/>
                        </a:rPr>
                      </a:br>
                      <a:r>
                        <a:rPr lang="tr-TR" sz="1300">
                          <a:effectLst/>
                        </a:rPr>
                        <a:t>Math.random()</a:t>
                      </a:r>
                    </a:p>
                  </a:txBody>
                  <a:tcPr marL="53220" marR="53220" marT="35480" marB="35480" anchor="ctr">
                    <a:lnL>
                      <a:noFill/>
                    </a:lnL>
                    <a:lnR>
                      <a:noFill/>
                    </a:lnR>
                    <a:lnT>
                      <a:noFill/>
                    </a:lnT>
                    <a:lnB>
                      <a:noFill/>
                    </a:lnB>
                    <a:solidFill>
                      <a:srgbClr val="FFFFFF"/>
                    </a:solidFill>
                  </a:tcPr>
                </a:tc>
                <a:extLst>
                  <a:ext uri="{0D108BD9-81ED-4DB2-BD59-A6C34878D82A}">
                    <a16:rowId xmlns:a16="http://schemas.microsoft.com/office/drawing/2014/main" val="2891552743"/>
                  </a:ext>
                </a:extLst>
              </a:tr>
              <a:tr h="799815">
                <a:tc>
                  <a:txBody>
                    <a:bodyPr/>
                    <a:lstStyle/>
                    <a:p>
                      <a:r>
                        <a:rPr lang="tr-TR" sz="1300" b="1" dirty="0">
                          <a:effectLst/>
                        </a:rPr>
                        <a:t>round</a:t>
                      </a:r>
                      <a:endParaRPr lang="tr-TR" sz="1300" dirty="0">
                        <a:effectLst/>
                      </a:endParaRPr>
                    </a:p>
                  </a:txBody>
                  <a:tcPr marL="53220" marR="53220" marT="35480" marB="35480" anchor="ctr">
                    <a:lnL>
                      <a:noFill/>
                    </a:lnL>
                    <a:lnR>
                      <a:noFill/>
                    </a:lnR>
                    <a:lnT>
                      <a:noFill/>
                    </a:lnT>
                    <a:lnB>
                      <a:noFill/>
                    </a:lnB>
                    <a:solidFill>
                      <a:srgbClr val="FFFFFF"/>
                    </a:solidFill>
                  </a:tcPr>
                </a:tc>
                <a:tc>
                  <a:txBody>
                    <a:bodyPr/>
                    <a:lstStyle/>
                    <a:p>
                      <a:r>
                        <a:rPr lang="tr-TR" sz="1300" dirty="0">
                          <a:effectLst/>
                        </a:rPr>
                        <a:t>Tek parametre alır(float) ve yakın olan tam sayıya döner.</a:t>
                      </a:r>
                      <a:br>
                        <a:rPr lang="tr-TR" sz="1300" dirty="0">
                          <a:effectLst/>
                        </a:rPr>
                      </a:br>
                      <a:r>
                        <a:rPr lang="tr-TR" sz="1300" dirty="0">
                          <a:effectLst/>
                        </a:rPr>
                        <a:t>Math.round(2.4) =&gt; 2</a:t>
                      </a:r>
                      <a:br>
                        <a:rPr lang="tr-TR" sz="1300" dirty="0">
                          <a:effectLst/>
                        </a:rPr>
                      </a:br>
                      <a:r>
                        <a:rPr lang="tr-TR" sz="1300" dirty="0">
                          <a:effectLst/>
                        </a:rPr>
                        <a:t>Math.round(2.6) =&gt; 3</a:t>
                      </a:r>
                    </a:p>
                  </a:txBody>
                  <a:tcPr marL="53220" marR="53220" marT="35480" marB="35480" anchor="ctr">
                    <a:lnL>
                      <a:noFill/>
                    </a:lnL>
                    <a:lnR>
                      <a:noFill/>
                    </a:lnR>
                    <a:lnT>
                      <a:noFill/>
                    </a:lnT>
                    <a:lnB>
                      <a:noFill/>
                    </a:lnB>
                    <a:solidFill>
                      <a:srgbClr val="FFFFFF"/>
                    </a:solidFill>
                  </a:tcPr>
                </a:tc>
                <a:extLst>
                  <a:ext uri="{0D108BD9-81ED-4DB2-BD59-A6C34878D82A}">
                    <a16:rowId xmlns:a16="http://schemas.microsoft.com/office/drawing/2014/main" val="378120806"/>
                  </a:ext>
                </a:extLst>
              </a:tr>
            </a:tbl>
          </a:graphicData>
        </a:graphic>
      </p:graphicFrame>
      <p:sp>
        <p:nvSpPr>
          <p:cNvPr id="6" name="Rectangle 5">
            <a:extLst>
              <a:ext uri="{FF2B5EF4-FFF2-40B4-BE49-F238E27FC236}">
                <a16:creationId xmlns:a16="http://schemas.microsoft.com/office/drawing/2014/main" id="{A7173B87-C83D-4DFE-92D3-247F68A50F23}"/>
              </a:ext>
            </a:extLst>
          </p:cNvPr>
          <p:cNvSpPr/>
          <p:nvPr/>
        </p:nvSpPr>
        <p:spPr>
          <a:xfrm>
            <a:off x="927100" y="361738"/>
            <a:ext cx="4655698" cy="369332"/>
          </a:xfrm>
          <a:prstGeom prst="rect">
            <a:avLst/>
          </a:prstGeom>
        </p:spPr>
        <p:txBody>
          <a:bodyPr wrap="none">
            <a:spAutoFit/>
          </a:bodyPr>
          <a:lstStyle/>
          <a:p>
            <a:r>
              <a:rPr lang="tr-TR" dirty="0"/>
              <a:t>HANDAN YARICI - Nesne Yönelimli Programlama</a:t>
            </a:r>
          </a:p>
        </p:txBody>
      </p:sp>
    </p:spTree>
    <p:extLst>
      <p:ext uri="{BB962C8B-B14F-4D97-AF65-F5344CB8AC3E}">
        <p14:creationId xmlns:p14="http://schemas.microsoft.com/office/powerpoint/2010/main" val="340705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6566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191</TotalTime>
  <Words>364</Words>
  <Application>Microsoft Office PowerPoint</Application>
  <PresentationFormat>Custom</PresentationFormat>
  <Paragraphs>171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Cabin</vt:lpstr>
      <vt:lpstr>Calibri</vt:lpstr>
      <vt:lpstr>inherit</vt:lpstr>
      <vt:lpstr>Monaco</vt:lpstr>
      <vt:lpstr>Office Theme</vt:lpstr>
      <vt:lpstr>JAVA DONGULER - WHILE</vt:lpstr>
      <vt:lpstr>WHILE DONGUSU ÖRNEK</vt:lpstr>
      <vt:lpstr>WHILE DONGUSU ÖRNEK</vt:lpstr>
      <vt:lpstr>JAVA DONGULER - DO WHILE</vt:lpstr>
      <vt:lpstr>JAVA DONGULER - FOR</vt:lpstr>
      <vt:lpstr>JAVA DONGULER - FOR</vt:lpstr>
      <vt:lpstr>JAVA DONGULER - BREAK</vt:lpstr>
      <vt:lpstr>JAVA DONGULER - CONTINUE</vt:lpstr>
      <vt:lpstr>JAVA – MATH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Ders3</dc:title>
  <dc:creator>Zeynep</dc:creator>
  <cp:lastModifiedBy>Handan Yarıcı</cp:lastModifiedBy>
  <cp:revision>39</cp:revision>
  <dcterms:created xsi:type="dcterms:W3CDTF">2018-03-07T12:19:29Z</dcterms:created>
  <dcterms:modified xsi:type="dcterms:W3CDTF">2018-03-08T08:01:04Z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2014-10-17T00:00:00Z</vt:filetime>
  </property>
  <property fmtid="{D5CDD505-2E9C-101B-9397-08002B2CF9AE}" pid="3" name="Creator">
    <vt:lpwstr>PScript5.dll Version 5.2.2</vt:lpwstr>
  </property>
  <property fmtid="{D5CDD505-2E9C-101B-9397-08002B2CF9AE}" pid="4" name="LastSaved">
    <vt:filetime>2018-03-07T00:00:00Z</vt:filetime>
  </property>
</Properties>
</file>