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0"/>
  </p:notesMasterIdLst>
  <p:sldIdLst>
    <p:sldId id="256" r:id="rId2"/>
    <p:sldId id="283" r:id="rId3"/>
    <p:sldId id="284" r:id="rId4"/>
    <p:sldId id="285" r:id="rId5"/>
    <p:sldId id="287" r:id="rId6"/>
    <p:sldId id="286" r:id="rId7"/>
    <p:sldId id="288" r:id="rId8"/>
    <p:sldId id="289" r:id="rId9"/>
    <p:sldId id="257" r:id="rId10"/>
    <p:sldId id="264" r:id="rId11"/>
    <p:sldId id="269" r:id="rId12"/>
    <p:sldId id="272" r:id="rId13"/>
    <p:sldId id="282" r:id="rId14"/>
    <p:sldId id="270" r:id="rId15"/>
    <p:sldId id="260" r:id="rId16"/>
    <p:sldId id="263" r:id="rId17"/>
    <p:sldId id="266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2EF-1A80-4400-AB53-58D44E3FB11E}" type="datetimeFigureOut">
              <a:rPr lang="tr-TR" smtClean="0"/>
              <a:t>25.02.2019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F3B7-CDDD-40F1-9E00-2CA7C7212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318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797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8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677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9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8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78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4075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5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/>
              <a:t>22.02.2018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82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6F68B-1AC4-4E62-B6E7-A5FB8B136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Handan YARICI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7C2A70-8DEA-4B82-95C9-5E2B2B1E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276724" cy="2167232"/>
          </a:xfrm>
        </p:spPr>
        <p:txBody>
          <a:bodyPr>
            <a:normAutofit fontScale="62500" lnSpcReduction="20000"/>
          </a:bodyPr>
          <a:lstStyle/>
          <a:p>
            <a:r>
              <a:rPr lang="tr-TR" sz="4200" dirty="0"/>
              <a:t>Senıor Software Engıneer</a:t>
            </a:r>
          </a:p>
          <a:p>
            <a:pPr>
              <a:spcBef>
                <a:spcPts val="0"/>
              </a:spcBef>
            </a:pPr>
            <a:endParaRPr lang="tr-TR" sz="2900" cap="none" dirty="0"/>
          </a:p>
          <a:p>
            <a:pPr>
              <a:spcBef>
                <a:spcPts val="0"/>
              </a:spcBef>
            </a:pPr>
            <a:endParaRPr lang="tr-TR" sz="3700" cap="none" dirty="0"/>
          </a:p>
          <a:p>
            <a:endParaRPr lang="tr-TR" dirty="0"/>
          </a:p>
          <a:p>
            <a:r>
              <a:rPr lang="tr-TR" cap="none" dirty="0"/>
              <a:t>						</a:t>
            </a:r>
          </a:p>
          <a:p>
            <a:pPr>
              <a:spcBef>
                <a:spcPts val="0"/>
              </a:spcBef>
            </a:pPr>
            <a:r>
              <a:rPr lang="tr-TR" cap="none" dirty="0"/>
              <a:t>						</a:t>
            </a:r>
          </a:p>
          <a:p>
            <a:endParaRPr lang="tr-TR" cap="none" dirty="0"/>
          </a:p>
          <a:p>
            <a:endParaRPr lang="tr-TR" cap="none" dirty="0"/>
          </a:p>
        </p:txBody>
      </p:sp>
      <p:pic>
        <p:nvPicPr>
          <p:cNvPr id="409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6" y="5043316"/>
            <a:ext cx="212036" cy="2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852452" y="4996070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linkedin.com/in/handanyarici</a:t>
            </a:r>
          </a:p>
        </p:txBody>
      </p:sp>
      <p:pic>
        <p:nvPicPr>
          <p:cNvPr id="410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21" y="5421400"/>
            <a:ext cx="887105" cy="4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9024730" y="542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github.com/handanyarici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7664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B784C9-11A9-47E5-BA71-510FAA50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20995"/>
            <a:ext cx="9603275" cy="1332759"/>
          </a:xfrm>
        </p:spPr>
        <p:txBody>
          <a:bodyPr>
            <a:normAutofit/>
          </a:bodyPr>
          <a:lstStyle/>
          <a:p>
            <a:r>
              <a:rPr lang="tr-TR" dirty="0"/>
              <a:t>WHY OBJECT ORIENTED</a:t>
            </a:r>
            <a:r>
              <a:rPr lang="tr-TR" sz="2400" dirty="0"/>
              <a:t/>
            </a:r>
            <a:br>
              <a:rPr lang="tr-TR" sz="2400" dirty="0"/>
            </a:br>
            <a:endParaRPr lang="tr-TR" b="1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FD1F9B-7037-44F9-A4BB-6C19D135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tr-TR" sz="1600" i="1" dirty="0" smtClean="0"/>
              <a:t>“The "software </a:t>
            </a:r>
            <a:r>
              <a:rPr lang="en-US" altLang="tr-TR" sz="1600" i="1" dirty="0"/>
              <a:t>crises" came about when people realized the major problems in software development were … caused by </a:t>
            </a:r>
            <a:r>
              <a:rPr lang="en-US" altLang="tr-TR" sz="1600" b="1" i="1" dirty="0"/>
              <a:t>communication</a:t>
            </a:r>
            <a:r>
              <a:rPr lang="en-US" altLang="tr-TR" sz="1600" i="1" dirty="0"/>
              <a:t> difficulties and the management of </a:t>
            </a:r>
            <a:r>
              <a:rPr lang="en-US" altLang="tr-TR" sz="1600" b="1" i="1" dirty="0"/>
              <a:t>complexity”</a:t>
            </a:r>
            <a:r>
              <a:rPr lang="en-US" altLang="tr-TR" sz="1600" i="1" dirty="0"/>
              <a:t> </a:t>
            </a:r>
            <a:endParaRPr lang="tr-TR" altLang="tr-TR" sz="1600" i="1" dirty="0"/>
          </a:p>
          <a:p>
            <a:pPr marL="0" indent="0">
              <a:buNone/>
            </a:pPr>
            <a:endParaRPr lang="tr-TR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376408-CE9E-4DCE-BB76-C8DAC45FC87B}"/>
              </a:ext>
            </a:extLst>
          </p:cNvPr>
          <p:cNvSpPr txBox="1">
            <a:spLocks/>
          </p:cNvSpPr>
          <p:nvPr/>
        </p:nvSpPr>
        <p:spPr>
          <a:xfrm>
            <a:off x="1603979" y="21681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6AE4B-C7B9-41CC-8956-A28A4A47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69" y="2662290"/>
            <a:ext cx="5735061" cy="3036209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AFA9E488-E8A9-43D3-942B-C99E3B43A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254" y="5698499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r-TR" sz="1800" b="1" i="1" dirty="0">
                <a:latin typeface="Arial" panose="020B0604020202020204" pitchFamily="34" charset="0"/>
              </a:rPr>
              <a:t>Concept formation: from chaos to order!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69915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8240" y="502515"/>
            <a:ext cx="9603275" cy="1267562"/>
          </a:xfrm>
        </p:spPr>
        <p:txBody>
          <a:bodyPr>
            <a:normAutofit/>
          </a:bodyPr>
          <a:lstStyle/>
          <a:p>
            <a:r>
              <a:rPr lang="en-US" altLang="tr-TR" dirty="0">
                <a:cs typeface="Times New Roman" panose="02020603050405020304" pitchFamily="18" charset="0"/>
              </a:rPr>
              <a:t>the Unified Modeling Language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BBCC663-73D5-4449-9A71-FE1C6794E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015732"/>
            <a:ext cx="9603275" cy="4003231"/>
          </a:xfrm>
        </p:spPr>
        <p:txBody>
          <a:bodyPr>
            <a:normAutofit fontScale="85000" lnSpcReduction="20000"/>
          </a:bodyPr>
          <a:lstStyle/>
          <a:p>
            <a:r>
              <a:rPr lang="en-US" altLang="tr-TR" dirty="0"/>
              <a:t>Unified Modeling Language (UML)</a:t>
            </a:r>
          </a:p>
          <a:p>
            <a:pPr lvl="1"/>
            <a:r>
              <a:rPr lang="en-US" altLang="tr-TR" dirty="0"/>
              <a:t>Graphical language that uses common notation</a:t>
            </a:r>
          </a:p>
          <a:p>
            <a:pPr lvl="1"/>
            <a:r>
              <a:rPr lang="en-US" altLang="tr-TR" dirty="0"/>
              <a:t>Allows developers to represent object-oriented designs</a:t>
            </a:r>
            <a:endParaRPr lang="tr-TR" altLang="tr-TR" dirty="0"/>
          </a:p>
          <a:p>
            <a:pPr lvl="1"/>
            <a:r>
              <a:rPr lang="tr-TR" altLang="tr-TR" dirty="0"/>
              <a:t>UML Diagrams</a:t>
            </a:r>
          </a:p>
          <a:p>
            <a:pPr lvl="2"/>
            <a:r>
              <a:rPr lang="tr-TR" altLang="tr-TR" dirty="0"/>
              <a:t>Use Case Diagrams</a:t>
            </a:r>
          </a:p>
          <a:p>
            <a:pPr lvl="2"/>
            <a:r>
              <a:rPr lang="tr-TR" altLang="tr-TR" dirty="0"/>
              <a:t>Class Diagrams</a:t>
            </a:r>
          </a:p>
          <a:p>
            <a:pPr lvl="2"/>
            <a:r>
              <a:rPr lang="tr-TR" altLang="tr-TR" dirty="0"/>
              <a:t>Package Diagrams</a:t>
            </a:r>
          </a:p>
          <a:p>
            <a:pPr lvl="2"/>
            <a:r>
              <a:rPr lang="tr-TR" altLang="tr-TR" dirty="0"/>
              <a:t>Sequence Diagrams</a:t>
            </a:r>
          </a:p>
          <a:p>
            <a:pPr lvl="2"/>
            <a:r>
              <a:rPr lang="tr-TR" altLang="tr-TR" dirty="0"/>
              <a:t>Interaction Diagrams</a:t>
            </a:r>
          </a:p>
          <a:p>
            <a:pPr lvl="3"/>
            <a:r>
              <a:rPr lang="tr-TR" altLang="tr-TR" dirty="0"/>
              <a:t>Sequence</a:t>
            </a:r>
          </a:p>
          <a:p>
            <a:pPr lvl="3"/>
            <a:r>
              <a:rPr lang="tr-TR" altLang="tr-TR" dirty="0"/>
              <a:t>Colloboration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Activity Diagrams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State Transition Diagrams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Deployment Diagrams</a:t>
            </a:r>
          </a:p>
          <a:p>
            <a:pPr lvl="3"/>
            <a:endParaRPr lang="tr-TR" alt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0731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EB4F2E-69D9-4782-A796-F15DF33BCB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72730" y="106596"/>
            <a:ext cx="7943850" cy="58864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6CCC1-C3D7-4E21-A873-965327F9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</p:spTree>
    <p:extLst>
      <p:ext uri="{BB962C8B-B14F-4D97-AF65-F5344CB8AC3E}">
        <p14:creationId xmlns:p14="http://schemas.microsoft.com/office/powerpoint/2010/main" val="3149939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0E95C3-061B-4BCD-B055-87EE457F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object?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2D8FCAB-844A-438F-B9CF-1FE3E2B5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1122"/>
            <a:ext cx="9822672" cy="3450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dirty="0"/>
              <a:t>An "object" is anything to which a concept applies, </a:t>
            </a:r>
            <a:r>
              <a:rPr lang="en-US" altLang="tr-TR" sz="1800" b="1" i="1" dirty="0">
                <a:solidFill>
                  <a:srgbClr val="0000FF"/>
                </a:solidFill>
              </a:rPr>
              <a:t>in our awareness</a:t>
            </a:r>
            <a:endParaRPr lang="en-US" altLang="tr-TR" dirty="0"/>
          </a:p>
          <a:p>
            <a:pPr>
              <a:lnSpc>
                <a:spcPct val="80000"/>
              </a:lnSpc>
            </a:pPr>
            <a:r>
              <a:rPr lang="en-US" altLang="tr-TR" dirty="0"/>
              <a:t>Things drawn from the problem domain or solution space.</a:t>
            </a:r>
          </a:p>
          <a:p>
            <a:pPr lvl="1">
              <a:lnSpc>
                <a:spcPct val="80000"/>
              </a:lnSpc>
            </a:pPr>
            <a:r>
              <a:rPr lang="en-US" altLang="tr-TR" sz="1600" dirty="0"/>
              <a:t>E.g., a living person in the problem domain, a software component in the solution space.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77F50-E47E-47C3-9DAF-E7FF22B5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29" y="3209166"/>
            <a:ext cx="2505075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927050-0D60-4105-9FB1-85E9EE13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3209166"/>
            <a:ext cx="2824740" cy="2352569"/>
          </a:xfrm>
          <a:prstGeom prst="rect">
            <a:avLst/>
          </a:prstGeo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49060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97D0C94-537C-4DCD-A261-C5B921968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cs typeface="Times New Roman" panose="02020603050405020304" pitchFamily="18" charset="0"/>
              </a:rPr>
              <a:t>Thinking About Objects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A06175E-DA94-44CE-A157-5C65EFA69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dirty="0"/>
              <a:t>Objects</a:t>
            </a:r>
          </a:p>
          <a:p>
            <a:pPr lvl="1"/>
            <a:r>
              <a:rPr lang="en-US" altLang="tr-TR" dirty="0"/>
              <a:t>Reusable software components that model real-world items</a:t>
            </a:r>
          </a:p>
          <a:p>
            <a:pPr lvl="1"/>
            <a:r>
              <a:rPr lang="en-US" altLang="tr-TR" dirty="0"/>
              <a:t>Look all around you</a:t>
            </a:r>
          </a:p>
          <a:p>
            <a:pPr lvl="2"/>
            <a:r>
              <a:rPr lang="en-US" altLang="tr-TR" dirty="0"/>
              <a:t>People, animals, plants, cars, etc.</a:t>
            </a:r>
          </a:p>
          <a:p>
            <a:pPr lvl="1"/>
            <a:r>
              <a:rPr lang="en-US" altLang="tr-TR" dirty="0"/>
              <a:t>Attributes</a:t>
            </a:r>
          </a:p>
          <a:p>
            <a:pPr lvl="2"/>
            <a:r>
              <a:rPr lang="en-US" altLang="tr-TR" dirty="0"/>
              <a:t>Size, shape, color, weight, etc.</a:t>
            </a:r>
          </a:p>
          <a:p>
            <a:pPr lvl="1"/>
            <a:r>
              <a:rPr lang="en-US" altLang="tr-TR" dirty="0"/>
              <a:t>Behaviors</a:t>
            </a:r>
          </a:p>
          <a:p>
            <a:pPr lvl="2"/>
            <a:r>
              <a:rPr lang="en-US" altLang="tr-TR" dirty="0"/>
              <a:t>Babies cry, crawl, sleep, etc.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38786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0E95C3-061B-4BCD-B055-87EE457F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CLASS?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2D8FCAB-844A-438F-B9CF-1FE3E2B5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1122"/>
            <a:ext cx="9822672" cy="3450613"/>
          </a:xfrm>
        </p:spPr>
        <p:txBody>
          <a:bodyPr/>
          <a:lstStyle/>
          <a:p>
            <a:r>
              <a:rPr lang="en-GB" altLang="tr-TR" dirty="0"/>
              <a:t>Object classes are templates for objects. They may be used to create objects</a:t>
            </a:r>
          </a:p>
          <a:p>
            <a:r>
              <a:rPr lang="en-GB" altLang="tr-TR" dirty="0"/>
              <a:t>Object classes may inherit attributes and services from other object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37464-A33B-4F54-B76C-0B5562D5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8" y="3153026"/>
            <a:ext cx="3963317" cy="2780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E830DF-2EF5-4D5C-A515-E21CCB7C2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744" y="2993206"/>
            <a:ext cx="2422968" cy="3060275"/>
          </a:xfrm>
          <a:prstGeom prst="rect">
            <a:avLst/>
          </a:prstGeo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53949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20F-4BEC-4C52-A464-A73A569C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Style</a:t>
            </a:r>
            <a:r>
              <a:rPr lang="tr-TR" sz="2400" dirty="0"/>
              <a:t/>
            </a:r>
            <a:br>
              <a:rPr lang="tr-TR" sz="2400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15B7-66E0-417B-8458-21A3BFA7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with  </a:t>
            </a:r>
            <a:r>
              <a:rPr lang="en-US" i="1" dirty="0"/>
              <a:t>Abstract Data Types</a:t>
            </a:r>
          </a:p>
          <a:p>
            <a:pPr lvl="1">
              <a:defRPr/>
            </a:pPr>
            <a:r>
              <a:rPr lang="en-US" i="1" dirty="0"/>
              <a:t> 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ADTs  specify/describe  behaviors.</a:t>
            </a:r>
            <a:endParaRPr lang="en-US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/>
              <a:t>Has an Basic Program Unit:  </a:t>
            </a:r>
            <a:r>
              <a:rPr lang="en-US" i="1" dirty="0"/>
              <a:t>Class</a:t>
            </a:r>
          </a:p>
          <a:p>
            <a:pPr lvl="1">
              <a:defRPr/>
            </a:pPr>
            <a:r>
              <a:rPr lang="en-US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Implementation of an ADT.</a:t>
            </a:r>
          </a:p>
          <a:p>
            <a:pPr lvl="2">
              <a:defRPr/>
            </a:pPr>
            <a:r>
              <a:rPr lang="en-US" dirty="0"/>
              <a:t>  Abstraction enforced  by encapsulation.</a:t>
            </a:r>
          </a:p>
          <a:p>
            <a:pPr>
              <a:defRPr/>
            </a:pPr>
            <a:r>
              <a:rPr lang="en-US" dirty="0"/>
              <a:t>Basic Run-time Unit:  </a:t>
            </a:r>
            <a:r>
              <a:rPr lang="en-US" i="1" dirty="0"/>
              <a:t>Object</a:t>
            </a:r>
            <a:endParaRPr lang="en-US" dirty="0"/>
          </a:p>
          <a:p>
            <a:pPr lvl="1"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Instance of a class.</a:t>
            </a:r>
          </a:p>
          <a:p>
            <a:pPr lvl="2">
              <a:defRPr/>
            </a:pPr>
            <a:r>
              <a:rPr lang="en-US" dirty="0"/>
              <a:t>associated  </a:t>
            </a:r>
            <a:r>
              <a:rPr lang="en-US" i="1" dirty="0"/>
              <a:t>state.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48035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20F-4BEC-4C52-A464-A73A569C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Concepts</a:t>
            </a:r>
            <a:r>
              <a:rPr lang="tr-TR" sz="2400" dirty="0"/>
              <a:t/>
            </a:r>
            <a:br>
              <a:rPr lang="tr-TR" sz="2400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15B7-66E0-417B-8458-21A3BFA7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Abstraction   (specifies behavior)</a:t>
            </a:r>
          </a:p>
          <a:p>
            <a:pPr>
              <a:defRPr/>
            </a:pPr>
            <a:r>
              <a:rPr lang="en-US" dirty="0"/>
              <a:t>Encapsulation (controls visibility of names)</a:t>
            </a:r>
          </a:p>
          <a:p>
            <a:pPr>
              <a:defRPr/>
            </a:pPr>
            <a:r>
              <a:rPr lang="en-US" dirty="0"/>
              <a:t>Polymorphism (accommodates various                  				implementations)</a:t>
            </a:r>
          </a:p>
          <a:p>
            <a:pPr>
              <a:defRPr/>
            </a:pPr>
            <a:r>
              <a:rPr lang="en-US" dirty="0"/>
              <a:t>Inheritance (facilitates code </a:t>
            </a:r>
            <a:r>
              <a:rPr lang="en-US" dirty="0" smtClean="0"/>
              <a:t>reuse)</a:t>
            </a:r>
          </a:p>
          <a:p>
            <a:pPr>
              <a:defRPr/>
            </a:pPr>
            <a:r>
              <a:rPr lang="en-US" dirty="0" smtClean="0"/>
              <a:t>Modularity (relates to unit of compilation)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667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B560B23-E6DB-4A47-98FD-41127270B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>
                <a:cs typeface="Times New Roman" panose="02020603050405020304" pitchFamily="18" charset="0"/>
              </a:rPr>
              <a:t>More about ood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1D15BE4-8F6B-4EFB-98D7-2E1BC07AE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tr-TR" dirty="0"/>
              <a:t>Object-oriented design (OOD)</a:t>
            </a:r>
          </a:p>
          <a:p>
            <a:pPr lvl="1"/>
            <a:r>
              <a:rPr lang="en-US" altLang="tr-TR" dirty="0"/>
              <a:t>Models real-world objects</a:t>
            </a:r>
          </a:p>
          <a:p>
            <a:pPr lvl="1"/>
            <a:r>
              <a:rPr lang="en-US" altLang="tr-TR" dirty="0"/>
              <a:t>Models communication among objects</a:t>
            </a:r>
          </a:p>
          <a:p>
            <a:pPr lvl="1"/>
            <a:r>
              <a:rPr lang="en-US" altLang="tr-TR" i="1" dirty="0"/>
              <a:t>Encapsulates</a:t>
            </a:r>
            <a:r>
              <a:rPr lang="en-US" altLang="tr-TR" dirty="0"/>
              <a:t> data (attributes) and functions (behaviors)</a:t>
            </a:r>
          </a:p>
          <a:p>
            <a:pPr lvl="2"/>
            <a:r>
              <a:rPr lang="en-US" altLang="tr-TR" dirty="0"/>
              <a:t>Information hiding</a:t>
            </a:r>
          </a:p>
          <a:p>
            <a:pPr lvl="2"/>
            <a:r>
              <a:rPr lang="en-US" altLang="tr-TR" dirty="0"/>
              <a:t>Communication through well-defined interfaces</a:t>
            </a:r>
          </a:p>
          <a:p>
            <a:r>
              <a:rPr lang="en-US" altLang="tr-TR" dirty="0"/>
              <a:t>Object-oriented language</a:t>
            </a:r>
          </a:p>
          <a:p>
            <a:pPr lvl="1"/>
            <a:r>
              <a:rPr lang="en-US" altLang="tr-TR" dirty="0"/>
              <a:t>Programming is called </a:t>
            </a:r>
            <a:r>
              <a:rPr lang="en-US" altLang="tr-TR" i="1" dirty="0"/>
              <a:t>object-oriented programming</a:t>
            </a:r>
            <a:r>
              <a:rPr lang="en-US" altLang="tr-TR" dirty="0"/>
              <a:t> (</a:t>
            </a:r>
            <a:r>
              <a:rPr lang="en-US" altLang="tr-TR" i="1" dirty="0"/>
              <a:t>OOP</a:t>
            </a:r>
            <a:r>
              <a:rPr lang="en-US" altLang="tr-TR" dirty="0"/>
              <a:t>)</a:t>
            </a:r>
          </a:p>
          <a:p>
            <a:pPr lvl="1"/>
            <a:r>
              <a:rPr lang="en-US" altLang="tr-TR" dirty="0"/>
              <a:t>Java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721261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550-38FC-4EA2-85F6-BC01F2C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Study - A Payroll Program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8AE0-B4FA-4BEE-8441-22F71BF0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payroll program that processes employee records at a small manufacturing firm. This company has three types of employees:</a:t>
            </a:r>
            <a:endParaRPr lang="tr-TR" dirty="0"/>
          </a:p>
          <a:p>
            <a:r>
              <a:rPr lang="en-US" dirty="0"/>
              <a:t> 1. Managers: Receive a regular salary. •</a:t>
            </a:r>
            <a:endParaRPr lang="tr-TR" dirty="0"/>
          </a:p>
          <a:p>
            <a:r>
              <a:rPr lang="en-US" dirty="0"/>
              <a:t> 2. Office Workers: Receive an hourly wage and are eligible for overtime after 40 hours.</a:t>
            </a:r>
            <a:endParaRPr lang="tr-TR" dirty="0"/>
          </a:p>
          <a:p>
            <a:r>
              <a:rPr lang="en-US" dirty="0"/>
              <a:t> 3. Production Workers: Are paid according to a piece rate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37986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SOFTWARE DEVELOPMENT STEPS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>
            <a:normAutofit fontScale="92500" lnSpcReduction="20000"/>
          </a:bodyPr>
          <a:lstStyle/>
          <a:p>
            <a:endParaRPr lang="tr-TR" dirty="0"/>
          </a:p>
          <a:p>
            <a:r>
              <a:rPr lang="tr-TR" dirty="0"/>
              <a:t> Problem Definition</a:t>
            </a:r>
          </a:p>
          <a:p>
            <a:pPr lvl="1"/>
            <a:r>
              <a:rPr lang="tr-TR" dirty="0"/>
              <a:t>Understanding the problem and requirements</a:t>
            </a:r>
          </a:p>
          <a:p>
            <a:r>
              <a:rPr lang="tr-TR" dirty="0"/>
              <a:t>Analysis</a:t>
            </a:r>
          </a:p>
          <a:p>
            <a:pPr lvl="1"/>
            <a:r>
              <a:rPr lang="tr-TR" dirty="0"/>
              <a:t>Working on technical requirements for the software</a:t>
            </a:r>
          </a:p>
          <a:p>
            <a:r>
              <a:rPr lang="tr-TR" dirty="0"/>
              <a:t>Coding</a:t>
            </a:r>
          </a:p>
          <a:p>
            <a:pPr lvl="1"/>
            <a:r>
              <a:rPr lang="tr-TR" dirty="0"/>
              <a:t>Developing assigned parts of software with preferred language</a:t>
            </a:r>
          </a:p>
          <a:p>
            <a:r>
              <a:rPr lang="tr-TR" dirty="0"/>
              <a:t>Testing </a:t>
            </a:r>
          </a:p>
          <a:p>
            <a:pPr lvl="1"/>
            <a:r>
              <a:rPr lang="tr-TR" dirty="0"/>
              <a:t>Testing software with the business scenarios </a:t>
            </a:r>
          </a:p>
          <a:p>
            <a:r>
              <a:rPr lang="tr-TR" dirty="0"/>
              <a:t>Documentation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258631" y="2554911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87240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Structured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A533-C249-4E8F-B1A5-CB31DCE2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EVERY EMPLOYEE DO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BEGIN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manager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 </a:t>
            </a:r>
            <a:r>
              <a:rPr lang="en-US" dirty="0"/>
              <a:t>CALL </a:t>
            </a:r>
            <a:r>
              <a:rPr lang="en-US" dirty="0" err="1"/>
              <a:t>computeManagerSalary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office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production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computeProductionWorkerSalary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432434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add two new types of employees?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4B2F-5009-4206-85F2-F840A11C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 office workers ineligible for overtime, </a:t>
            </a:r>
            <a:endParaRPr lang="tr-TR" dirty="0"/>
          </a:p>
          <a:p>
            <a:r>
              <a:rPr lang="en-US" dirty="0"/>
              <a:t>Junior production workers who receive an hourly wage plus a lower piece rate.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39222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D427-147E-4AA5-9173-BB721EB4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Structured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5C62-3576-4E73-BF54-723EB15C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98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FOR EVERY EMPLOYEE DO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BEGIN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manager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 </a:t>
            </a:r>
            <a:r>
              <a:rPr lang="en-US" dirty="0"/>
              <a:t>CALL </a:t>
            </a:r>
            <a:r>
              <a:rPr lang="en-US" dirty="0" err="1"/>
              <a:t>computeManagerSalary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office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production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computeProductionWorkerSalary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temporary office worker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</a:t>
            </a:r>
            <a:r>
              <a:rPr lang="en-US" dirty="0"/>
              <a:t>CALL </a:t>
            </a:r>
            <a:r>
              <a:rPr lang="en-US" dirty="0" err="1"/>
              <a:t>computeTemporaryOfficeWorkerSalary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junior production worker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</a:t>
            </a:r>
            <a:r>
              <a:rPr lang="en-US" dirty="0"/>
              <a:t>CALL </a:t>
            </a:r>
            <a:r>
              <a:rPr lang="en-US" dirty="0" err="1"/>
              <a:t>computeJuniorProductionWorkerSalary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926404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D2C4-BFBF-4051-905A-4E28679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 Object-OrIented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A2BE-D8A6-416F-946C-3EA48485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OO analysis is to identify objects and classes that support the problem domain and system's requirements. </a:t>
            </a:r>
            <a:endParaRPr lang="tr-TR" dirty="0"/>
          </a:p>
          <a:p>
            <a:r>
              <a:rPr lang="tr-TR" dirty="0"/>
              <a:t>Some of application’s classes</a:t>
            </a:r>
          </a:p>
          <a:p>
            <a:pPr lvl="1"/>
            <a:r>
              <a:rPr lang="tr-TR" dirty="0"/>
              <a:t>Employee</a:t>
            </a:r>
          </a:p>
          <a:p>
            <a:pPr lvl="1"/>
            <a:r>
              <a:rPr lang="tr-TR" dirty="0"/>
              <a:t>Manager</a:t>
            </a:r>
          </a:p>
          <a:p>
            <a:pPr lvl="1"/>
            <a:r>
              <a:rPr lang="tr-TR" dirty="0"/>
              <a:t>Office Workers</a:t>
            </a:r>
          </a:p>
          <a:p>
            <a:pPr lvl="1"/>
            <a:r>
              <a:rPr lang="tr-TR" dirty="0"/>
              <a:t>Production Workers 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038473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D4A-2A63-442C-A249-955F030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2C321-281C-4B56-9780-85CAF43DA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039" y="1969251"/>
            <a:ext cx="7067880" cy="4084230"/>
          </a:xfrm>
          <a:prstGeom prst="rect">
            <a:avLst/>
          </a:prstGeom>
        </p:spPr>
      </p:pic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840678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49B4-1B61-4644-A5D8-2C3CF3C9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OO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0A8A-8871-4F0B-9997-6A400E8B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EMPLOYEE DO </a:t>
            </a:r>
            <a:endParaRPr lang="tr-TR" dirty="0"/>
          </a:p>
          <a:p>
            <a:pPr marL="457200" lvl="1" indent="0">
              <a:buNone/>
            </a:pPr>
            <a:r>
              <a:rPr lang="en-US" dirty="0"/>
              <a:t>BEGIN 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US" dirty="0"/>
              <a:t>employee </a:t>
            </a:r>
            <a:r>
              <a:rPr lang="en-US" dirty="0" err="1"/>
              <a:t>computePayroll</a:t>
            </a:r>
            <a:r>
              <a:rPr lang="en-US" dirty="0"/>
              <a:t> </a:t>
            </a:r>
            <a:endParaRPr lang="tr-TR" dirty="0"/>
          </a:p>
          <a:p>
            <a:pPr marL="457200" lvl="1" indent="0">
              <a:buNone/>
            </a:pP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235521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21D-E6E8-4F94-A49A-D01957E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new types of employees were added…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C90202-C387-4DF3-AE10-FEF995CB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37" y="1860223"/>
            <a:ext cx="7566145" cy="4228697"/>
          </a:xfrm>
          <a:prstGeom prst="rect">
            <a:avLst/>
          </a:prstGeom>
        </p:spPr>
      </p:pic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856983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FA7-616C-487C-8F67-D753ED33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LAB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BEE0-492E-4180-93EF-EB31F74A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Download Java SE</a:t>
            </a:r>
          </a:p>
          <a:p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tr-TR" dirty="0"/>
              <a:t>Java Editor – </a:t>
            </a:r>
            <a:r>
              <a:rPr lang="tr-TR" dirty="0" err="1" smtClean="0"/>
              <a:t>Eclipse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Intellij</a:t>
            </a:r>
            <a:endParaRPr lang="tr-TR" dirty="0" smtClean="0"/>
          </a:p>
          <a:p>
            <a:r>
              <a:rPr lang="tr-TR" dirty="0" err="1"/>
              <a:t>Develop</a:t>
            </a:r>
            <a:r>
              <a:rPr lang="tr-TR" dirty="0"/>
              <a:t> </a:t>
            </a:r>
            <a:r>
              <a:rPr lang="tr-TR" dirty="0" err="1"/>
              <a:t>Hello</a:t>
            </a:r>
            <a:r>
              <a:rPr lang="tr-TR" dirty="0"/>
              <a:t> World </a:t>
            </a:r>
            <a:r>
              <a:rPr lang="tr-TR" dirty="0" err="1"/>
              <a:t>Aplication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at </a:t>
            </a:r>
            <a:r>
              <a:rPr lang="tr-TR" dirty="0" err="1"/>
              <a:t>console</a:t>
            </a:r>
            <a:endParaRPr lang="tr-TR" dirty="0"/>
          </a:p>
          <a:p>
            <a:r>
              <a:rPr lang="tr-TR" dirty="0" smtClean="0"/>
              <a:t>Run </a:t>
            </a:r>
            <a:r>
              <a:rPr lang="tr-TR" dirty="0"/>
              <a:t>Hello World </a:t>
            </a:r>
            <a:r>
              <a:rPr lang="tr-TR" dirty="0" err="1"/>
              <a:t>Aplication</a:t>
            </a:r>
            <a:r>
              <a:rPr lang="tr-TR" dirty="0"/>
              <a:t> </a:t>
            </a:r>
            <a:r>
              <a:rPr lang="tr-TR" dirty="0" smtClean="0"/>
              <a:t>at </a:t>
            </a:r>
            <a:r>
              <a:rPr lang="tr-TR" dirty="0" err="1" smtClean="0"/>
              <a:t>editor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 txBox="1">
            <a:spLocks/>
          </p:cNvSpPr>
          <p:nvPr/>
        </p:nvSpPr>
        <p:spPr>
          <a:xfrm>
            <a:off x="7554139" y="49531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3790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40C7A5-9BC9-4141-8912-18232CC32D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1538" y="2013742"/>
            <a:ext cx="9604375" cy="1049337"/>
          </a:xfrm>
        </p:spPr>
        <p:txBody>
          <a:bodyPr/>
          <a:lstStyle/>
          <a:p>
            <a:r>
              <a:rPr lang="tr-TR" dirty="0"/>
              <a:t>  			</a:t>
            </a:r>
            <a:br>
              <a:rPr lang="tr-TR" dirty="0"/>
            </a:br>
            <a:r>
              <a:rPr lang="tr-TR" dirty="0"/>
              <a:t>			</a:t>
            </a:r>
            <a:r>
              <a:rPr lang="tr-TR" b="1" dirty="0"/>
              <a:t>tHANKS!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BD84EC-9655-4A4A-B680-AD8687D1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43" y="4585252"/>
            <a:ext cx="3389670" cy="78448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88627" y="4215920"/>
            <a:ext cx="33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handanyarici@gmail.com</a:t>
            </a:r>
          </a:p>
        </p:txBody>
      </p:sp>
      <p:pic>
        <p:nvPicPr>
          <p:cNvPr id="5128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9716" y="4319589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4B18-6A95-4160-A870-E6698A2D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</p:spTree>
    <p:extLst>
      <p:ext uri="{BB962C8B-B14F-4D97-AF65-F5344CB8AC3E}">
        <p14:creationId xmlns:p14="http://schemas.microsoft.com/office/powerpoint/2010/main" val="2345335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SOFTWARE DesIgn Approaches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tr-TR" dirty="0"/>
              <a:t> Data Flow Chart Approach</a:t>
            </a:r>
          </a:p>
          <a:p>
            <a:pPr lvl="1"/>
            <a:r>
              <a:rPr lang="tr-TR" dirty="0"/>
              <a:t>Thinking the algorithm with diagrams</a:t>
            </a:r>
          </a:p>
          <a:p>
            <a:r>
              <a:rPr lang="tr-TR" dirty="0"/>
              <a:t>Data Structure Approach</a:t>
            </a:r>
          </a:p>
          <a:p>
            <a:pPr lvl="1"/>
            <a:r>
              <a:rPr lang="tr-TR" dirty="0"/>
              <a:t>Deciding the correct data structure for the data which will be used in project.</a:t>
            </a:r>
          </a:p>
          <a:p>
            <a:r>
              <a:rPr lang="tr-TR" dirty="0"/>
              <a:t>Object Oriented Approach</a:t>
            </a:r>
          </a:p>
          <a:p>
            <a:pPr lvl="1"/>
            <a:r>
              <a:rPr lang="tr-TR" dirty="0"/>
              <a:t>Model this real world problem with the objects and communication messages between objects.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258631" y="2554911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82776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DESIGNING ALGORITHM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5A370E-30D8-430C-96A6-AED8ED41639A}"/>
              </a:ext>
            </a:extLst>
          </p:cNvPr>
          <p:cNvSpPr txBox="1">
            <a:spLocks/>
          </p:cNvSpPr>
          <p:nvPr/>
        </p:nvSpPr>
        <p:spPr>
          <a:xfrm>
            <a:off x="1451278" y="1948180"/>
            <a:ext cx="9933502" cy="717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A process or set of rules to be followed in calculations or other problem-solving operations</a:t>
            </a:r>
            <a:endParaRPr lang="tr-TR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  <p:sp>
        <p:nvSpPr>
          <p:cNvPr id="3" name="Rectangle 2"/>
          <p:cNvSpPr/>
          <p:nvPr/>
        </p:nvSpPr>
        <p:spPr>
          <a:xfrm>
            <a:off x="1413840" y="2328877"/>
            <a:ext cx="4806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a flowchart? </a:t>
            </a:r>
            <a:endParaRPr lang="tr-TR" b="1" dirty="0" smtClean="0"/>
          </a:p>
          <a:p>
            <a:r>
              <a:rPr lang="en-US" dirty="0" smtClean="0"/>
              <a:t>• </a:t>
            </a:r>
            <a:r>
              <a:rPr lang="en-US" dirty="0"/>
              <a:t>A flowchart is a picture (graphical representation) of the problem solving process. </a:t>
            </a:r>
            <a:endParaRPr lang="tr-TR" dirty="0" smtClean="0"/>
          </a:p>
          <a:p>
            <a:r>
              <a:rPr lang="en-US" dirty="0" smtClean="0"/>
              <a:t>• </a:t>
            </a:r>
            <a:r>
              <a:rPr lang="en-US" dirty="0"/>
              <a:t>A flowchart gives a step-by-step procedure for solution of a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1279" y="3797324"/>
            <a:ext cx="50570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Drawing</a:t>
            </a:r>
            <a:r>
              <a:rPr lang="tr-TR" b="1" dirty="0" smtClean="0"/>
              <a:t> a </a:t>
            </a:r>
            <a:r>
              <a:rPr lang="tr-TR" b="1" dirty="0" err="1" smtClean="0"/>
              <a:t>flowchart</a:t>
            </a:r>
            <a:r>
              <a:rPr lang="tr-TR" b="1" dirty="0" smtClean="0"/>
              <a:t>,</a:t>
            </a:r>
            <a:endParaRPr lang="tr-TR" b="1" dirty="0"/>
          </a:p>
          <a:p>
            <a:r>
              <a:rPr lang="en-US" dirty="0" smtClean="0"/>
              <a:t>• </a:t>
            </a:r>
            <a:r>
              <a:rPr lang="en-US" dirty="0"/>
              <a:t>Identify input and output. </a:t>
            </a:r>
            <a:endParaRPr lang="tr-TR" dirty="0" smtClean="0"/>
          </a:p>
          <a:p>
            <a:r>
              <a:rPr lang="en-US" dirty="0" smtClean="0"/>
              <a:t>• </a:t>
            </a:r>
            <a:r>
              <a:rPr lang="en-US" dirty="0"/>
              <a:t>Apply reasoning skills to solve the problem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• </a:t>
            </a:r>
            <a:r>
              <a:rPr lang="en-US" dirty="0"/>
              <a:t>Draw the flowchart using the appropriate symbols and arrows to show the Guidelines sequence of steps in solving the problem.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050" y="2416937"/>
            <a:ext cx="4873826" cy="292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332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FLOWCHART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86" y="2128837"/>
            <a:ext cx="6210300" cy="3362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6A476-D691-4472-879F-4FD9C17A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753" y="2073476"/>
            <a:ext cx="2622326" cy="3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24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FLOWCHART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93" y="1591964"/>
            <a:ext cx="6143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81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FLOWCHART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63" y="1407459"/>
            <a:ext cx="5613038" cy="47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197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FLOWCHART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65" y="1440492"/>
            <a:ext cx="5670267" cy="48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05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PROGRAMMING PARADIGMS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5A370E-30D8-430C-96A6-AED8ED41639A}"/>
              </a:ext>
            </a:extLst>
          </p:cNvPr>
          <p:cNvSpPr txBox="1">
            <a:spLocks/>
          </p:cNvSpPr>
          <p:nvPr/>
        </p:nvSpPr>
        <p:spPr>
          <a:xfrm>
            <a:off x="1451280" y="2156404"/>
            <a:ext cx="993350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A way of conceptualizing what it means to perform computation and how tasks to be carried out on the computer should be structured and organized.</a:t>
            </a:r>
          </a:p>
          <a:p>
            <a:endParaRPr lang="tr-T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197C1-981D-4FC1-A9A7-16DEC59C4AF7}"/>
              </a:ext>
            </a:extLst>
          </p:cNvPr>
          <p:cNvSpPr/>
          <p:nvPr/>
        </p:nvSpPr>
        <p:spPr>
          <a:xfrm>
            <a:off x="479869" y="3006492"/>
            <a:ext cx="1137718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US" sz="1400" b="1" dirty="0"/>
              <a:t>Procedural programming, structured programming </a:t>
            </a:r>
            <a:r>
              <a:rPr lang="en-US" sz="1400" dirty="0"/>
              <a:t>– specifies the steps a program must take to reach a desired state.</a:t>
            </a:r>
            <a:r>
              <a:rPr lang="tr-TR" sz="1400" dirty="0"/>
              <a:t> (C, C++, Java, Python)</a:t>
            </a:r>
          </a:p>
          <a:p>
            <a:pPr lvl="2">
              <a:defRPr/>
            </a:pPr>
            <a:endParaRPr lang="en-US" sz="1400" dirty="0"/>
          </a:p>
          <a:p>
            <a:pPr lvl="2">
              <a:defRPr/>
            </a:pPr>
            <a:r>
              <a:rPr lang="en-US" sz="1400" b="1" dirty="0"/>
              <a:t>Declarative programming </a:t>
            </a:r>
            <a:r>
              <a:rPr lang="en-US" sz="1400" dirty="0"/>
              <a:t>– defines program logic, but not detailed control flow.</a:t>
            </a:r>
            <a:r>
              <a:rPr lang="tr-TR" sz="1400" dirty="0"/>
              <a:t> (SQL, regular expressions, CSS, Prolog)</a:t>
            </a:r>
          </a:p>
          <a:p>
            <a:pPr lvl="2">
              <a:defRPr/>
            </a:pPr>
            <a:endParaRPr lang="en-US" sz="1400" dirty="0"/>
          </a:p>
          <a:p>
            <a:pPr lvl="2">
              <a:defRPr/>
            </a:pPr>
            <a:r>
              <a:rPr lang="en-US" sz="1400" b="1" dirty="0"/>
              <a:t>Functional programming </a:t>
            </a:r>
            <a:r>
              <a:rPr lang="en-US" sz="1400" dirty="0"/>
              <a:t>– treats programs as evaluating mathematical functions and avoids state and mutable data</a:t>
            </a:r>
            <a:r>
              <a:rPr lang="tr-TR" sz="1400" dirty="0"/>
              <a:t> (</a:t>
            </a:r>
            <a:r>
              <a:rPr lang="en-US" sz="1400" dirty="0"/>
              <a:t>Python, Ruby, Scala, </a:t>
            </a:r>
            <a:r>
              <a:rPr lang="en-US" sz="1400" dirty="0" err="1"/>
              <a:t>SequenceL</a:t>
            </a:r>
            <a:r>
              <a:rPr lang="en-US" sz="1400" dirty="0"/>
              <a:t>, Standard ML, JavaScript</a:t>
            </a:r>
            <a:r>
              <a:rPr lang="tr-TR" sz="1400" dirty="0"/>
              <a:t> )</a:t>
            </a:r>
          </a:p>
          <a:p>
            <a:pPr lvl="2">
              <a:defRPr/>
            </a:pPr>
            <a:endParaRPr lang="en-US" sz="1400" dirty="0"/>
          </a:p>
          <a:p>
            <a:pPr lvl="2">
              <a:defRPr/>
            </a:pPr>
            <a:r>
              <a:rPr lang="en-US" sz="1400" b="1" dirty="0"/>
              <a:t>Object-oriented programming (OOP) </a:t>
            </a:r>
            <a:r>
              <a:rPr lang="en-US" sz="1400" dirty="0"/>
              <a:t>– organizes programs as objects: data structures consisting of data</a:t>
            </a:r>
            <a:r>
              <a:rPr lang="tr-TR" sz="1400" dirty="0"/>
              <a:t> </a:t>
            </a:r>
            <a:r>
              <a:rPr lang="en-US" sz="1400" dirty="0"/>
              <a:t>fields and methods together with their interactions.</a:t>
            </a:r>
            <a:r>
              <a:rPr lang="tr-TR" sz="1400" dirty="0"/>
              <a:t> (Java, C++, C#)</a:t>
            </a:r>
          </a:p>
          <a:p>
            <a:pPr lvl="2">
              <a:defRPr/>
            </a:pPr>
            <a:endParaRPr lang="en-US" sz="1400" dirty="0"/>
          </a:p>
          <a:p>
            <a:pPr lvl="2">
              <a:defRPr/>
            </a:pPr>
            <a:r>
              <a:rPr lang="en-US" sz="1400" b="1" dirty="0"/>
              <a:t>Event-driven programming </a:t>
            </a:r>
            <a:r>
              <a:rPr lang="en-US" sz="1400" dirty="0"/>
              <a:t>– program control flow is determined by events, such as sensor inputs or user actions (mouse clicks, key presses) or messages from other programs or threads.</a:t>
            </a:r>
            <a:r>
              <a:rPr lang="tr-TR" sz="1400" dirty="0"/>
              <a:t> (JavaScript, ActionScript)</a:t>
            </a:r>
            <a:endParaRPr lang="en-US" sz="1400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15283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3372</TotalTime>
  <Words>900</Words>
  <Application>Microsoft Office PowerPoint</Application>
  <PresentationFormat>Widescreen</PresentationFormat>
  <Paragraphs>212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Times New Roman</vt:lpstr>
      <vt:lpstr>Galeri</vt:lpstr>
      <vt:lpstr>Handan YARICI</vt:lpstr>
      <vt:lpstr>SOFTWARE DEVELOPMENT STEPS </vt:lpstr>
      <vt:lpstr>SOFTWARE DesIgn Approaches </vt:lpstr>
      <vt:lpstr>DESIGNING ALGORITHM </vt:lpstr>
      <vt:lpstr>FLOWCHART </vt:lpstr>
      <vt:lpstr>FLOWCHART </vt:lpstr>
      <vt:lpstr>FLOWCHART </vt:lpstr>
      <vt:lpstr>FLOWCHART </vt:lpstr>
      <vt:lpstr>PROGRAMMING PARADIGMS </vt:lpstr>
      <vt:lpstr>WHY OBJECT ORIENTED </vt:lpstr>
      <vt:lpstr>the Unified Modeling Language</vt:lpstr>
      <vt:lpstr>PowerPoint Presentation</vt:lpstr>
      <vt:lpstr>WHAT IS object?</vt:lpstr>
      <vt:lpstr>Thinking About Objects</vt:lpstr>
      <vt:lpstr>WHAT IS CLASS?</vt:lpstr>
      <vt:lpstr>Object-Oriented Style </vt:lpstr>
      <vt:lpstr>Object-Oriented Concepts </vt:lpstr>
      <vt:lpstr>More about ood</vt:lpstr>
      <vt:lpstr>A Case Study - A Payroll Program</vt:lpstr>
      <vt:lpstr>Structured Approach</vt:lpstr>
      <vt:lpstr>What if we add two new types of employees?</vt:lpstr>
      <vt:lpstr>Structured Approach</vt:lpstr>
      <vt:lpstr>An Object-OrIented Approach</vt:lpstr>
      <vt:lpstr>Class HIERARCHY</vt:lpstr>
      <vt:lpstr>OO APPROACH</vt:lpstr>
      <vt:lpstr>If new types of employees were added…</vt:lpstr>
      <vt:lpstr>LAB STUDY</vt:lpstr>
      <vt:lpstr>  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Handan YARICI</dc:title>
  <dc:creator>Lenovo</dc:creator>
  <cp:lastModifiedBy>HANDAN YARICI</cp:lastModifiedBy>
  <cp:revision>128</cp:revision>
  <dcterms:created xsi:type="dcterms:W3CDTF">2018-01-02T11:14:43Z</dcterms:created>
  <dcterms:modified xsi:type="dcterms:W3CDTF">2019-02-25T08:54:56Z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879e0ff2-05cd-4a55-b778-2e475b25b86c</vt:lpwstr>
  </property>
  <property fmtid="{D5CDD505-2E9C-101B-9397-08002B2CF9AE}" pid="3" name="TURKCELLCLASSIFICATION">
    <vt:lpwstr>TURKCELL DAHİLİ</vt:lpwstr>
  </property>
</Properties>
</file>