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4227" y="2488768"/>
            <a:ext cx="600354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805686"/>
            <a:ext cx="7192645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0" dirty="0"/>
              <a:t>JavaFX </a:t>
            </a:r>
            <a:r>
              <a:rPr spc="-300" dirty="0" err="1"/>
              <a:t>Temelleri</a:t>
            </a:r>
            <a:endParaRPr spc="-245" dirty="0"/>
          </a:p>
        </p:txBody>
      </p:sp>
      <p:sp>
        <p:nvSpPr>
          <p:cNvPr id="3" name="object 3"/>
          <p:cNvSpPr txBox="1"/>
          <p:nvPr/>
        </p:nvSpPr>
        <p:spPr>
          <a:xfrm>
            <a:off x="1635632" y="3579367"/>
            <a:ext cx="891921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385"/>
              </a:spcBef>
            </a:pPr>
            <a:r>
              <a:rPr sz="2400" spc="-200" dirty="0">
                <a:latin typeface="Arial"/>
                <a:cs typeface="Arial"/>
              </a:rPr>
              <a:t>Sahne </a:t>
            </a:r>
            <a:r>
              <a:rPr sz="2400" spc="-165" dirty="0">
                <a:latin typeface="Arial"/>
                <a:cs typeface="Arial"/>
              </a:rPr>
              <a:t>Çizelgesi </a:t>
            </a:r>
            <a:r>
              <a:rPr sz="2400" spc="-190" dirty="0">
                <a:latin typeface="Arial"/>
                <a:cs typeface="Arial"/>
              </a:rPr>
              <a:t>(Scene </a:t>
            </a:r>
            <a:r>
              <a:rPr sz="2400" spc="-120" dirty="0">
                <a:latin typeface="Arial"/>
                <a:cs typeface="Arial"/>
              </a:rPr>
              <a:t>Graph), </a:t>
            </a:r>
            <a:r>
              <a:rPr sz="2400" spc="-145" dirty="0">
                <a:latin typeface="Arial"/>
                <a:cs typeface="Arial"/>
              </a:rPr>
              <a:t>Yerleşim </a:t>
            </a:r>
            <a:r>
              <a:rPr sz="2400" spc="-125" dirty="0">
                <a:latin typeface="Arial"/>
                <a:cs typeface="Arial"/>
              </a:rPr>
              <a:t>Panoları </a:t>
            </a:r>
            <a:r>
              <a:rPr sz="2400" spc="-114" dirty="0">
                <a:latin typeface="Arial"/>
                <a:cs typeface="Arial"/>
              </a:rPr>
              <a:t>(Layout </a:t>
            </a:r>
            <a:r>
              <a:rPr sz="2400" spc="-180" dirty="0">
                <a:latin typeface="Arial"/>
                <a:cs typeface="Arial"/>
              </a:rPr>
              <a:t>Panes),  </a:t>
            </a: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30" dirty="0">
                <a:latin typeface="Arial"/>
                <a:cs typeface="Arial"/>
              </a:rPr>
              <a:t>Soyut </a:t>
            </a:r>
            <a:r>
              <a:rPr sz="2400" spc="-150" dirty="0">
                <a:latin typeface="Arial"/>
                <a:cs typeface="Arial"/>
              </a:rPr>
              <a:t>Sınıfı </a:t>
            </a:r>
            <a:r>
              <a:rPr sz="2400" spc="-145" dirty="0">
                <a:latin typeface="Arial"/>
                <a:cs typeface="Arial"/>
              </a:rPr>
              <a:t>ve </a:t>
            </a:r>
            <a:r>
              <a:rPr sz="2400" spc="-80" dirty="0">
                <a:latin typeface="Arial"/>
                <a:cs typeface="Arial"/>
              </a:rPr>
              <a:t>İskeleti, </a:t>
            </a: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80" dirty="0">
                <a:latin typeface="Arial"/>
                <a:cs typeface="Arial"/>
              </a:rPr>
              <a:t>Sahnesi </a:t>
            </a:r>
            <a:r>
              <a:rPr sz="2400" spc="-70" dirty="0">
                <a:latin typeface="Arial"/>
                <a:cs typeface="Arial"/>
              </a:rPr>
              <a:t>(Application </a:t>
            </a:r>
            <a:r>
              <a:rPr sz="2400" spc="-175" dirty="0">
                <a:latin typeface="Arial"/>
                <a:cs typeface="Arial"/>
              </a:rPr>
              <a:t>Scene),  </a:t>
            </a:r>
            <a:r>
              <a:rPr sz="2400" spc="-210" dirty="0">
                <a:latin typeface="Arial"/>
                <a:cs typeface="Arial"/>
              </a:rPr>
              <a:t>GUI </a:t>
            </a:r>
            <a:r>
              <a:rPr sz="2400" spc="-110" dirty="0">
                <a:latin typeface="Arial"/>
                <a:cs typeface="Arial"/>
              </a:rPr>
              <a:t>Olayları </a:t>
            </a:r>
            <a:r>
              <a:rPr sz="2400" spc="-175" dirty="0">
                <a:latin typeface="Arial"/>
                <a:cs typeface="Arial"/>
              </a:rPr>
              <a:t>(GUI </a:t>
            </a:r>
            <a:r>
              <a:rPr sz="2400" spc="-145" dirty="0">
                <a:latin typeface="Arial"/>
                <a:cs typeface="Arial"/>
              </a:rPr>
              <a:t>Events), </a:t>
            </a:r>
            <a:r>
              <a:rPr sz="2400" spc="-160" dirty="0">
                <a:latin typeface="Arial"/>
                <a:cs typeface="Arial"/>
              </a:rPr>
              <a:t>Olay </a:t>
            </a:r>
            <a:r>
              <a:rPr sz="2400" spc="-114" dirty="0">
                <a:latin typeface="Arial"/>
                <a:cs typeface="Arial"/>
              </a:rPr>
              <a:t>İşleme </a:t>
            </a:r>
            <a:r>
              <a:rPr sz="2400" spc="-135" dirty="0">
                <a:latin typeface="Arial"/>
                <a:cs typeface="Arial"/>
              </a:rPr>
              <a:t>(Event </a:t>
            </a:r>
            <a:r>
              <a:rPr sz="2400" spc="-145" dirty="0">
                <a:latin typeface="Arial"/>
                <a:cs typeface="Arial"/>
              </a:rPr>
              <a:t>Processing), </a:t>
            </a:r>
            <a:r>
              <a:rPr sz="2400" spc="-175" dirty="0">
                <a:latin typeface="Arial"/>
                <a:cs typeface="Arial"/>
              </a:rPr>
              <a:t>Tuval </a:t>
            </a:r>
            <a:r>
              <a:rPr sz="2400" spc="-114" dirty="0">
                <a:latin typeface="Arial"/>
                <a:cs typeface="Arial"/>
              </a:rPr>
              <a:t>Üzerine  </a:t>
            </a:r>
            <a:r>
              <a:rPr sz="2400" spc="-155" dirty="0">
                <a:latin typeface="Arial"/>
                <a:cs typeface="Arial"/>
              </a:rPr>
              <a:t>Çizim </a:t>
            </a:r>
            <a:r>
              <a:rPr sz="2400" spc="-204" dirty="0">
                <a:latin typeface="Arial"/>
                <a:cs typeface="Arial"/>
              </a:rPr>
              <a:t>(Canvas </a:t>
            </a:r>
            <a:r>
              <a:rPr sz="2400" spc="-100" dirty="0">
                <a:latin typeface="Arial"/>
                <a:cs typeface="Arial"/>
              </a:rPr>
              <a:t>Drawing), </a:t>
            </a:r>
            <a:r>
              <a:rPr sz="2400" spc="-190" dirty="0">
                <a:latin typeface="Arial"/>
                <a:cs typeface="Arial"/>
              </a:rPr>
              <a:t>Resim </a:t>
            </a:r>
            <a:r>
              <a:rPr sz="2400" spc="-114" dirty="0">
                <a:latin typeface="Arial"/>
                <a:cs typeface="Arial"/>
              </a:rPr>
              <a:t>Gösterme, </a:t>
            </a:r>
            <a:r>
              <a:rPr sz="2400" spc="-90" dirty="0">
                <a:latin typeface="Arial"/>
                <a:cs typeface="Arial"/>
              </a:rPr>
              <a:t>Efektler </a:t>
            </a:r>
            <a:r>
              <a:rPr sz="2400" spc="-145" dirty="0">
                <a:latin typeface="Arial"/>
                <a:cs typeface="Arial"/>
              </a:rPr>
              <a:t>ve </a:t>
            </a:r>
            <a:r>
              <a:rPr sz="2400" spc="-105" dirty="0">
                <a:latin typeface="Arial"/>
                <a:cs typeface="Arial"/>
              </a:rPr>
              <a:t>Dönüşümler  </a:t>
            </a:r>
            <a:r>
              <a:rPr sz="2400" spc="-130" dirty="0">
                <a:latin typeface="Arial"/>
                <a:cs typeface="Arial"/>
              </a:rPr>
              <a:t>(Transforms)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18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Uygulama </a:t>
            </a:r>
            <a:r>
              <a:rPr sz="4400" spc="-180" dirty="0"/>
              <a:t>İskeleti</a:t>
            </a:r>
            <a:r>
              <a:rPr sz="4400" spc="-245" dirty="0"/>
              <a:t> </a:t>
            </a:r>
            <a:r>
              <a:rPr sz="4400" spc="-75" dirty="0"/>
              <a:t>(1/3)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144013"/>
            <a:ext cx="8409305" cy="326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latin typeface="Courier New"/>
                <a:cs typeface="Courier New"/>
              </a:rPr>
              <a:t>JavaFXSkeleton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extends </a:t>
            </a:r>
            <a:r>
              <a:rPr sz="2000" spc="-5" dirty="0">
                <a:latin typeface="Courier New"/>
                <a:cs typeface="Courier New"/>
              </a:rPr>
              <a:t>Application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622300" marR="5080" indent="-304800">
              <a:lnSpc>
                <a:spcPts val="4820"/>
              </a:lnSpc>
              <a:spcBef>
                <a:spcPts val="555"/>
              </a:spcBef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public static void </a:t>
            </a:r>
            <a:r>
              <a:rPr sz="2000" b="1" i="1" spc="-5" dirty="0">
                <a:latin typeface="Courier New"/>
                <a:cs typeface="Courier New"/>
              </a:rPr>
              <a:t>main</a:t>
            </a:r>
            <a:r>
              <a:rPr sz="2000" spc="-5" dirty="0">
                <a:latin typeface="Courier New"/>
                <a:cs typeface="Courier New"/>
              </a:rPr>
              <a:t>(String[] args)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</a:t>
            </a:r>
            <a:r>
              <a:rPr sz="2000" i="1" spc="-5" dirty="0">
                <a:solidFill>
                  <a:srgbClr val="009900"/>
                </a:solidFill>
                <a:latin typeface="Courier New"/>
                <a:cs typeface="Courier New"/>
              </a:rPr>
              <a:t>out</a:t>
            </a:r>
            <a:r>
              <a:rPr sz="2000" spc="-5" dirty="0">
                <a:latin typeface="Courier New"/>
                <a:cs typeface="Courier New"/>
              </a:rPr>
              <a:t>.println(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"Launching JavaFX</a:t>
            </a:r>
            <a:r>
              <a:rPr sz="2000" spc="-60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application"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ts val="1480"/>
              </a:lnSpc>
            </a:pPr>
            <a:r>
              <a:rPr sz="2000" i="1" spc="-5" dirty="0">
                <a:latin typeface="Courier New"/>
                <a:cs typeface="Courier New"/>
              </a:rPr>
              <a:t>launch</a:t>
            </a:r>
            <a:r>
              <a:rPr sz="2000" spc="-5" dirty="0">
                <a:latin typeface="Courier New"/>
                <a:cs typeface="Courier New"/>
              </a:rPr>
              <a:t>(args);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ts val="228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22300" marR="2291080" indent="-304800">
              <a:lnSpc>
                <a:spcPts val="2160"/>
              </a:lnSpc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2000" b="1" spc="-5" dirty="0">
                <a:latin typeface="Courier New"/>
                <a:cs typeface="Courier New"/>
              </a:rPr>
              <a:t>init</a:t>
            </a:r>
            <a:r>
              <a:rPr sz="2000" spc="-5" dirty="0">
                <a:latin typeface="Courier New"/>
                <a:cs typeface="Courier New"/>
              </a:rPr>
              <a:t>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</a:t>
            </a:r>
            <a:r>
              <a:rPr sz="2000" i="1" spc="-5" dirty="0">
                <a:solidFill>
                  <a:srgbClr val="009900"/>
                </a:solidFill>
                <a:latin typeface="Courier New"/>
                <a:cs typeface="Courier New"/>
              </a:rPr>
              <a:t>out</a:t>
            </a:r>
            <a:r>
              <a:rPr sz="2000" spc="-5" dirty="0">
                <a:latin typeface="Courier New"/>
                <a:cs typeface="Courier New"/>
              </a:rPr>
              <a:t>.println(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"init()</a:t>
            </a:r>
            <a:r>
              <a:rPr sz="2000" spc="-60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method"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ts val="213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257" y="6347866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7B7B7B"/>
                </a:solidFill>
                <a:latin typeface="Arial"/>
                <a:cs typeface="Arial"/>
              </a:rPr>
              <a:t>JavaFXSkeleton</a:t>
            </a:r>
            <a:r>
              <a:rPr sz="1800" spc="-13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18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Uygulama </a:t>
            </a:r>
            <a:r>
              <a:rPr sz="4400" spc="-180" dirty="0"/>
              <a:t>İskeleti</a:t>
            </a:r>
            <a:r>
              <a:rPr sz="4400" spc="-240" dirty="0"/>
              <a:t> </a:t>
            </a:r>
            <a:r>
              <a:rPr sz="4400" spc="-75" dirty="0"/>
              <a:t>(2/3)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1805686"/>
            <a:ext cx="6427470" cy="387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2000" b="1" spc="-5" dirty="0">
                <a:latin typeface="Courier New"/>
                <a:cs typeface="Courier New"/>
              </a:rPr>
              <a:t>start</a:t>
            </a:r>
            <a:r>
              <a:rPr sz="2000" spc="-5" dirty="0">
                <a:latin typeface="Courier New"/>
                <a:cs typeface="Courier New"/>
              </a:rPr>
              <a:t>(Stage primaryStage)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</a:t>
            </a:r>
            <a:r>
              <a:rPr sz="2000" i="1" spc="-5" dirty="0">
                <a:solidFill>
                  <a:srgbClr val="009900"/>
                </a:solidFill>
                <a:latin typeface="Courier New"/>
                <a:cs typeface="Courier New"/>
              </a:rPr>
              <a:t>out</a:t>
            </a:r>
            <a:r>
              <a:rPr sz="2000" spc="-5" dirty="0">
                <a:latin typeface="Courier New"/>
                <a:cs typeface="Courier New"/>
              </a:rPr>
              <a:t>.println(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"start()</a:t>
            </a:r>
            <a:r>
              <a:rPr sz="2000" spc="-25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CE7A00"/>
                </a:solidFill>
                <a:latin typeface="Courier New"/>
                <a:cs typeface="Courier New"/>
              </a:rPr>
              <a:t>method"</a:t>
            </a:r>
            <a:r>
              <a:rPr sz="2000" spc="-10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22300" marR="508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primaryStage.setTitle(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"Hello </a:t>
            </a:r>
            <a:r>
              <a:rPr sz="2000" spc="-10" dirty="0">
                <a:solidFill>
                  <a:srgbClr val="CE7A00"/>
                </a:solidFill>
                <a:latin typeface="Courier New"/>
                <a:cs typeface="Courier New"/>
              </a:rPr>
              <a:t>World!"</a:t>
            </a:r>
            <a:r>
              <a:rPr sz="2000" spc="-10" dirty="0">
                <a:latin typeface="Courier New"/>
                <a:cs typeface="Courier New"/>
              </a:rPr>
              <a:t>);  </a:t>
            </a:r>
            <a:r>
              <a:rPr sz="2000" spc="-5" dirty="0">
                <a:latin typeface="Courier New"/>
                <a:cs typeface="Courier New"/>
              </a:rPr>
              <a:t>primaryStage.show();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ts val="213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622300" marR="309880" indent="-304800">
              <a:lnSpc>
                <a:spcPct val="200999"/>
              </a:lnSpc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2000" b="1" spc="-5" dirty="0">
                <a:latin typeface="Courier New"/>
                <a:cs typeface="Courier New"/>
              </a:rPr>
              <a:t>stop</a:t>
            </a:r>
            <a:r>
              <a:rPr sz="2000" spc="-5" dirty="0">
                <a:latin typeface="Courier New"/>
                <a:cs typeface="Courier New"/>
              </a:rPr>
              <a:t>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</a:t>
            </a:r>
            <a:r>
              <a:rPr sz="2000" i="1" spc="-5" dirty="0">
                <a:solidFill>
                  <a:srgbClr val="009900"/>
                </a:solidFill>
                <a:latin typeface="Courier New"/>
                <a:cs typeface="Courier New"/>
              </a:rPr>
              <a:t>out</a:t>
            </a:r>
            <a:r>
              <a:rPr sz="2000" spc="-5" dirty="0">
                <a:latin typeface="Courier New"/>
                <a:cs typeface="Courier New"/>
              </a:rPr>
              <a:t>.println(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"stop()</a:t>
            </a:r>
            <a:r>
              <a:rPr sz="2000" spc="-25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CE7A00"/>
                </a:solidFill>
                <a:latin typeface="Courier New"/>
                <a:cs typeface="Courier New"/>
              </a:rPr>
              <a:t>method"</a:t>
            </a:r>
            <a:r>
              <a:rPr sz="2000" spc="-10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ts val="2039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28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257" y="6347866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7B7B7B"/>
                </a:solidFill>
                <a:latin typeface="Arial"/>
                <a:cs typeface="Arial"/>
              </a:rPr>
              <a:t>JavaFXSkeleton</a:t>
            </a:r>
            <a:r>
              <a:rPr sz="1800" spc="-13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18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Uygulama </a:t>
            </a:r>
            <a:r>
              <a:rPr sz="4400" spc="-180" dirty="0"/>
              <a:t>İskeleti</a:t>
            </a:r>
            <a:r>
              <a:rPr sz="4400" spc="-240" dirty="0"/>
              <a:t> </a:t>
            </a:r>
            <a:r>
              <a:rPr sz="4400" spc="-75" dirty="0"/>
              <a:t>(3/3)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211445" cy="3675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Konsol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çıktısı: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8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başlangıcında: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927100" marR="508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Launching JavaFX application  init() method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130"/>
              </a:lnSpc>
            </a:pPr>
            <a:r>
              <a:rPr sz="2000" spc="-5" dirty="0">
                <a:latin typeface="Courier New"/>
                <a:cs typeface="Courier New"/>
              </a:rPr>
              <a:t>start() method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9135" algn="l"/>
              </a:tabLst>
            </a:pPr>
            <a:r>
              <a:rPr sz="2400" spc="-155" dirty="0">
                <a:latin typeface="Arial"/>
                <a:cs typeface="Arial"/>
              </a:rPr>
              <a:t>Pencere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kapatıldığında: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stop() method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895" y="2798317"/>
            <a:ext cx="4905375" cy="252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4257" y="6347866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7B7B7B"/>
                </a:solidFill>
                <a:latin typeface="Arial"/>
                <a:cs typeface="Arial"/>
              </a:rPr>
              <a:t>JavaFXSkeleton</a:t>
            </a:r>
            <a:r>
              <a:rPr sz="1800" spc="-13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552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Uygulama </a:t>
            </a:r>
            <a:r>
              <a:rPr sz="4400" spc="-345" dirty="0"/>
              <a:t>Sahnesi </a:t>
            </a:r>
            <a:r>
              <a:rPr sz="4400" spc="-150" dirty="0"/>
              <a:t>(Application</a:t>
            </a:r>
            <a:r>
              <a:rPr sz="4400" spc="-165" dirty="0"/>
              <a:t> </a:t>
            </a:r>
            <a:r>
              <a:rPr sz="4400" spc="-355" dirty="0"/>
              <a:t>Scene)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540"/>
            <a:ext cx="9834880" cy="4424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10" dirty="0">
                <a:latin typeface="Arial"/>
                <a:cs typeface="Arial"/>
              </a:rPr>
              <a:t>Tipik olarak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-135" dirty="0">
                <a:latin typeface="Arial"/>
                <a:cs typeface="Arial"/>
              </a:rPr>
              <a:t>nesnesinin </a:t>
            </a:r>
            <a:r>
              <a:rPr sz="2800" spc="-60" dirty="0">
                <a:latin typeface="Arial"/>
                <a:cs typeface="Arial"/>
              </a:rPr>
              <a:t>start() </a:t>
            </a:r>
            <a:r>
              <a:rPr sz="2800" spc="-95" dirty="0">
                <a:latin typeface="Arial"/>
                <a:cs typeface="Arial"/>
              </a:rPr>
              <a:t>metodunda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oluşturulur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245" dirty="0">
                <a:latin typeface="Arial"/>
                <a:cs typeface="Arial"/>
              </a:rPr>
              <a:t>Scene </a:t>
            </a:r>
            <a:r>
              <a:rPr sz="2800" spc="-165" dirty="0">
                <a:latin typeface="Arial"/>
                <a:cs typeface="Arial"/>
              </a:rPr>
              <a:t>nesnesi </a:t>
            </a:r>
            <a:r>
              <a:rPr sz="2800" spc="-114" dirty="0">
                <a:latin typeface="Arial"/>
                <a:cs typeface="Arial"/>
              </a:rPr>
              <a:t>hazırlandıktan </a:t>
            </a:r>
            <a:r>
              <a:rPr sz="2800" spc="-150" dirty="0">
                <a:latin typeface="Arial"/>
                <a:cs typeface="Arial"/>
              </a:rPr>
              <a:t>sonra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80" dirty="0">
                <a:latin typeface="Arial"/>
                <a:cs typeface="Arial"/>
              </a:rPr>
              <a:t>sahne </a:t>
            </a:r>
            <a:r>
              <a:rPr sz="2800" spc="-140" dirty="0">
                <a:latin typeface="Arial"/>
                <a:cs typeface="Arial"/>
              </a:rPr>
              <a:t>alanına </a:t>
            </a:r>
            <a:r>
              <a:rPr sz="2800" spc="-185" dirty="0">
                <a:latin typeface="Arial"/>
                <a:cs typeface="Arial"/>
              </a:rPr>
              <a:t>(Stage)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atanır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400" b="1" spc="-5" dirty="0">
                <a:latin typeface="Courier New"/>
                <a:cs typeface="Courier New"/>
              </a:rPr>
              <a:t>setScene</a:t>
            </a:r>
            <a:r>
              <a:rPr sz="2400" spc="-5" dirty="0">
                <a:latin typeface="Courier New"/>
                <a:cs typeface="Courier New"/>
              </a:rPr>
              <a:t>(Scene </a:t>
            </a:r>
            <a:r>
              <a:rPr sz="2400" spc="-10" dirty="0">
                <a:latin typeface="Courier New"/>
                <a:cs typeface="Courier New"/>
              </a:rPr>
              <a:t>scene):</a:t>
            </a:r>
            <a:r>
              <a:rPr sz="2400" spc="-950" dirty="0">
                <a:latin typeface="Courier New"/>
                <a:cs typeface="Courier New"/>
              </a:rPr>
              <a:t> </a:t>
            </a:r>
            <a:r>
              <a:rPr sz="2400" spc="-190" dirty="0">
                <a:latin typeface="Arial"/>
                <a:cs typeface="Arial"/>
              </a:rPr>
              <a:t>Stage </a:t>
            </a:r>
            <a:r>
              <a:rPr sz="2400" spc="-100" dirty="0">
                <a:latin typeface="Arial"/>
                <a:cs typeface="Arial"/>
              </a:rPr>
              <a:t>sınıfındaki </a:t>
            </a:r>
            <a:r>
              <a:rPr sz="2400" spc="-15" dirty="0">
                <a:latin typeface="Arial"/>
                <a:cs typeface="Arial"/>
              </a:rPr>
              <a:t>metot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160" dirty="0">
                <a:latin typeface="Arial"/>
                <a:cs typeface="Arial"/>
              </a:rPr>
              <a:t>Uygulama </a:t>
            </a:r>
            <a:r>
              <a:rPr sz="2800" spc="-170" dirty="0">
                <a:latin typeface="Arial"/>
                <a:cs typeface="Arial"/>
              </a:rPr>
              <a:t>sahnesi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50" dirty="0">
                <a:latin typeface="Arial"/>
                <a:cs typeface="Arial"/>
              </a:rPr>
              <a:t>kök </a:t>
            </a:r>
            <a:r>
              <a:rPr sz="2800" spc="-125" dirty="0">
                <a:latin typeface="Arial"/>
                <a:cs typeface="Arial"/>
              </a:rPr>
              <a:t>noda </a:t>
            </a:r>
            <a:r>
              <a:rPr sz="2800" spc="-25" dirty="0">
                <a:latin typeface="Arial"/>
                <a:cs typeface="Arial"/>
              </a:rPr>
              <a:t>(root </a:t>
            </a:r>
            <a:r>
              <a:rPr sz="2800" spc="-110" dirty="0">
                <a:latin typeface="Arial"/>
                <a:cs typeface="Arial"/>
              </a:rPr>
              <a:t>node) </a:t>
            </a:r>
            <a:r>
              <a:rPr sz="2800" spc="-80" dirty="0">
                <a:latin typeface="Arial"/>
                <a:cs typeface="Arial"/>
              </a:rPr>
              <a:t>ihtiyaç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duyar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200" dirty="0">
                <a:latin typeface="Arial"/>
                <a:cs typeface="Arial"/>
              </a:rPr>
              <a:t>Sahne </a:t>
            </a:r>
            <a:r>
              <a:rPr sz="2400" spc="-105" dirty="0">
                <a:latin typeface="Arial"/>
                <a:cs typeface="Arial"/>
              </a:rPr>
              <a:t>sınıfının </a:t>
            </a:r>
            <a:r>
              <a:rPr sz="2400" spc="-145" dirty="0">
                <a:latin typeface="Arial"/>
                <a:cs typeface="Arial"/>
              </a:rPr>
              <a:t>yapıcısına </a:t>
            </a:r>
            <a:r>
              <a:rPr sz="2400" spc="-105" dirty="0">
                <a:latin typeface="Arial"/>
                <a:cs typeface="Arial"/>
              </a:rPr>
              <a:t>paramere </a:t>
            </a:r>
            <a:r>
              <a:rPr sz="2400" spc="-95" dirty="0">
                <a:latin typeface="Arial"/>
                <a:cs typeface="Arial"/>
              </a:rPr>
              <a:t>olarak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gönderilir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95" dirty="0">
                <a:latin typeface="Arial"/>
                <a:cs typeface="Arial"/>
              </a:rPr>
              <a:t>Kök </a:t>
            </a:r>
            <a:r>
              <a:rPr sz="2400" spc="-65" dirty="0">
                <a:latin typeface="Arial"/>
                <a:cs typeface="Arial"/>
              </a:rPr>
              <a:t>nod: </a:t>
            </a:r>
            <a:r>
              <a:rPr sz="2400" spc="-140" dirty="0">
                <a:latin typeface="Arial"/>
                <a:cs typeface="Arial"/>
              </a:rPr>
              <a:t>sahnede </a:t>
            </a:r>
            <a:r>
              <a:rPr sz="2400" spc="-75" dirty="0">
                <a:latin typeface="Arial"/>
                <a:cs typeface="Arial"/>
              </a:rPr>
              <a:t>üst </a:t>
            </a:r>
            <a:r>
              <a:rPr sz="2400" spc="-80" dirty="0">
                <a:latin typeface="Arial"/>
                <a:cs typeface="Arial"/>
              </a:rPr>
              <a:t>nodu </a:t>
            </a:r>
            <a:r>
              <a:rPr sz="2400" spc="-65" dirty="0">
                <a:latin typeface="Arial"/>
                <a:cs typeface="Arial"/>
              </a:rPr>
              <a:t>(parent </a:t>
            </a:r>
            <a:r>
              <a:rPr sz="2400" spc="-90" dirty="0">
                <a:latin typeface="Arial"/>
                <a:cs typeface="Arial"/>
              </a:rPr>
              <a:t>node) </a:t>
            </a:r>
            <a:r>
              <a:rPr sz="2400" spc="-114" dirty="0">
                <a:latin typeface="Arial"/>
                <a:cs typeface="Arial"/>
              </a:rPr>
              <a:t>olmayan </a:t>
            </a:r>
            <a:r>
              <a:rPr sz="2400" spc="-45" dirty="0">
                <a:latin typeface="Arial"/>
                <a:cs typeface="Arial"/>
              </a:rPr>
              <a:t>tek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noddur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ourier New"/>
                <a:cs typeface="Courier New"/>
              </a:rPr>
              <a:t>Parent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80" dirty="0">
                <a:latin typeface="Arial"/>
                <a:cs typeface="Arial"/>
              </a:rPr>
              <a:t>nodunun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(Alt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nodları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olabilen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Node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alt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sınıfı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olmalıdır</a:t>
            </a:r>
            <a:endParaRPr sz="2400" dirty="0">
              <a:latin typeface="Arial"/>
              <a:cs typeface="Arial"/>
            </a:endParaRPr>
          </a:p>
          <a:p>
            <a:pPr marL="241300" marR="1012190" indent="-228600">
              <a:lnSpc>
                <a:spcPts val="3020"/>
              </a:lnSpc>
              <a:spcBef>
                <a:spcPts val="1055"/>
              </a:spcBef>
              <a:buChar char="•"/>
              <a:tabLst>
                <a:tab pos="241935" algn="l"/>
              </a:tabLst>
            </a:pPr>
            <a:r>
              <a:rPr sz="2800" spc="-235" dirty="0">
                <a:latin typeface="Arial"/>
                <a:cs typeface="Arial"/>
              </a:rPr>
              <a:t>Sahne </a:t>
            </a:r>
            <a:r>
              <a:rPr sz="2800" spc="-100" dirty="0">
                <a:latin typeface="Arial"/>
                <a:cs typeface="Arial"/>
              </a:rPr>
              <a:t>grafiğinde </a:t>
            </a:r>
            <a:r>
              <a:rPr sz="2800" spc="-10" dirty="0">
                <a:latin typeface="Arial"/>
                <a:cs typeface="Arial"/>
              </a:rPr>
              <a:t>tüm </a:t>
            </a:r>
            <a:r>
              <a:rPr sz="2800" spc="-95" dirty="0">
                <a:latin typeface="Arial"/>
                <a:cs typeface="Arial"/>
              </a:rPr>
              <a:t>diğer </a:t>
            </a:r>
            <a:r>
              <a:rPr sz="2800" spc="-70" dirty="0">
                <a:latin typeface="Arial"/>
                <a:cs typeface="Arial"/>
              </a:rPr>
              <a:t>nodlar: </a:t>
            </a:r>
            <a:r>
              <a:rPr sz="2800" spc="-229" dirty="0">
                <a:latin typeface="Arial"/>
                <a:cs typeface="Arial"/>
              </a:rPr>
              <a:t>Kök </a:t>
            </a:r>
            <a:r>
              <a:rPr sz="2800" spc="-95" dirty="0">
                <a:latin typeface="Arial"/>
                <a:cs typeface="Arial"/>
              </a:rPr>
              <a:t>nodun </a:t>
            </a:r>
            <a:r>
              <a:rPr sz="2800" spc="-15" dirty="0">
                <a:latin typeface="Arial"/>
                <a:cs typeface="Arial"/>
              </a:rPr>
              <a:t>alt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nodlarıdır  </a:t>
            </a:r>
            <a:r>
              <a:rPr sz="2800" spc="-105" dirty="0">
                <a:latin typeface="Arial"/>
                <a:cs typeface="Arial"/>
              </a:rPr>
              <a:t>(çocuklarıdır)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Direk </a:t>
            </a:r>
            <a:r>
              <a:rPr sz="2400" spc="-160" dirty="0">
                <a:latin typeface="Arial"/>
                <a:cs typeface="Arial"/>
              </a:rPr>
              <a:t>veya </a:t>
            </a:r>
            <a:r>
              <a:rPr sz="2400" spc="-85" dirty="0">
                <a:latin typeface="Arial"/>
                <a:cs typeface="Arial"/>
              </a:rPr>
              <a:t>dolaylı </a:t>
            </a:r>
            <a:r>
              <a:rPr sz="2400" spc="-15" dirty="0">
                <a:latin typeface="Arial"/>
                <a:cs typeface="Arial"/>
              </a:rPr>
              <a:t>alt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nodlar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040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Sahne</a:t>
            </a:r>
            <a:r>
              <a:rPr sz="4400" spc="-270" dirty="0"/>
              <a:t> </a:t>
            </a:r>
            <a:r>
              <a:rPr sz="4400" spc="-225" dirty="0"/>
              <a:t>Örneği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E6"/>
                </a:solidFill>
              </a:rPr>
              <a:t>public class </a:t>
            </a:r>
            <a:r>
              <a:rPr b="1" spc="-5" dirty="0">
                <a:latin typeface="Courier New"/>
                <a:cs typeface="Courier New"/>
              </a:rPr>
              <a:t>SceneExample </a:t>
            </a:r>
            <a:r>
              <a:rPr spc="-5" dirty="0">
                <a:solidFill>
                  <a:srgbClr val="0000E6"/>
                </a:solidFill>
              </a:rPr>
              <a:t>extends </a:t>
            </a:r>
            <a:r>
              <a:rPr spc="-5" dirty="0"/>
              <a:t>Application</a:t>
            </a:r>
            <a:r>
              <a:rPr spc="-35" dirty="0"/>
              <a:t> </a:t>
            </a:r>
            <a:r>
              <a:rPr dirty="0"/>
              <a:t>{</a:t>
            </a:r>
          </a:p>
          <a:p>
            <a:pPr marL="622300" marR="617220" indent="-304800">
              <a:lnSpc>
                <a:spcPct val="200800"/>
              </a:lnSpc>
            </a:pPr>
            <a:r>
              <a:rPr spc="-5" dirty="0">
                <a:solidFill>
                  <a:srgbClr val="0000E6"/>
                </a:solidFill>
              </a:rPr>
              <a:t>public void </a:t>
            </a:r>
            <a:r>
              <a:rPr b="1" spc="-5" dirty="0">
                <a:latin typeface="Courier New"/>
                <a:cs typeface="Courier New"/>
              </a:rPr>
              <a:t>start</a:t>
            </a:r>
            <a:r>
              <a:rPr spc="-5" dirty="0"/>
              <a:t>(Stage primaryStage) </a:t>
            </a:r>
            <a:r>
              <a:rPr dirty="0"/>
              <a:t>{  </a:t>
            </a:r>
            <a:r>
              <a:rPr spc="-5" dirty="0"/>
              <a:t>primaryStage.setTitle(</a:t>
            </a:r>
            <a:r>
              <a:rPr spc="-5" dirty="0">
                <a:solidFill>
                  <a:srgbClr val="CE7A00"/>
                </a:solidFill>
              </a:rPr>
              <a:t>"Scene </a:t>
            </a:r>
            <a:r>
              <a:rPr spc="-10" dirty="0">
                <a:solidFill>
                  <a:srgbClr val="CE7A00"/>
                </a:solidFill>
              </a:rPr>
              <a:t>Example"</a:t>
            </a:r>
            <a:r>
              <a:rPr spc="-10" dirty="0"/>
              <a:t>);  </a:t>
            </a:r>
            <a:r>
              <a:rPr spc="-5" dirty="0"/>
              <a:t>FlowPane rootNode </a:t>
            </a:r>
            <a:r>
              <a:rPr dirty="0"/>
              <a:t>= </a:t>
            </a:r>
            <a:r>
              <a:rPr spc="-5" dirty="0">
                <a:solidFill>
                  <a:srgbClr val="0000E6"/>
                </a:solidFill>
              </a:rPr>
              <a:t>new</a:t>
            </a:r>
            <a:r>
              <a:rPr spc="-60" dirty="0">
                <a:solidFill>
                  <a:srgbClr val="0000E6"/>
                </a:solidFill>
              </a:rPr>
              <a:t> </a:t>
            </a:r>
            <a:r>
              <a:rPr spc="-5" dirty="0"/>
              <a:t>FlowPane();</a:t>
            </a:r>
          </a:p>
          <a:p>
            <a:pPr marL="622300">
              <a:lnSpc>
                <a:spcPts val="2160"/>
              </a:lnSpc>
            </a:pPr>
            <a:r>
              <a:rPr spc="-5" dirty="0"/>
              <a:t>Label label </a:t>
            </a:r>
            <a:r>
              <a:rPr dirty="0"/>
              <a:t>= </a:t>
            </a:r>
            <a:r>
              <a:rPr dirty="0">
                <a:solidFill>
                  <a:srgbClr val="0000E6"/>
                </a:solidFill>
              </a:rPr>
              <a:t>new </a:t>
            </a:r>
            <a:r>
              <a:rPr spc="-5" dirty="0"/>
              <a:t>Label(</a:t>
            </a:r>
            <a:r>
              <a:rPr spc="-5" dirty="0">
                <a:solidFill>
                  <a:srgbClr val="CE7A00"/>
                </a:solidFill>
              </a:rPr>
              <a:t>"my</a:t>
            </a:r>
            <a:r>
              <a:rPr spc="-40" dirty="0">
                <a:solidFill>
                  <a:srgbClr val="CE7A00"/>
                </a:solidFill>
              </a:rPr>
              <a:t> </a:t>
            </a:r>
            <a:r>
              <a:rPr spc="-5" dirty="0">
                <a:solidFill>
                  <a:srgbClr val="CE7A00"/>
                </a:solidFill>
              </a:rPr>
              <a:t>label"</a:t>
            </a:r>
            <a:r>
              <a:rPr spc="-5" dirty="0"/>
              <a:t>);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22300" marR="1376045">
              <a:lnSpc>
                <a:spcPts val="2160"/>
              </a:lnSpc>
            </a:pPr>
            <a:r>
              <a:rPr spc="-5" dirty="0"/>
              <a:t>rootNode.getChildren().add(label);  Scene scene </a:t>
            </a:r>
            <a:r>
              <a:rPr dirty="0"/>
              <a:t>= </a:t>
            </a:r>
            <a:r>
              <a:rPr spc="-5" dirty="0">
                <a:solidFill>
                  <a:srgbClr val="0000E6"/>
                </a:solidFill>
              </a:rPr>
              <a:t>new </a:t>
            </a:r>
            <a:r>
              <a:rPr spc="-5" dirty="0"/>
              <a:t>Scene(rootNode);  primaryStage.setScene(scene);  primaryStage.show();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624301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1546" y="5148110"/>
            <a:ext cx="4105275" cy="86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84257" y="6347866"/>
            <a:ext cx="204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7B7B7B"/>
                </a:solidFill>
                <a:latin typeface="Arial"/>
                <a:cs typeface="Arial"/>
              </a:rPr>
              <a:t>SceneExample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 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689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0" dirty="0"/>
              <a:t>GUI</a:t>
            </a:r>
            <a:r>
              <a:rPr sz="4400" spc="-305" dirty="0"/>
              <a:t> </a:t>
            </a:r>
            <a:r>
              <a:rPr sz="4400" spc="-229" dirty="0"/>
              <a:t>Olayları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8405" y="1514958"/>
            <a:ext cx="9357360" cy="48209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ourier New"/>
                <a:cs typeface="Courier New"/>
              </a:rPr>
              <a:t>javafx.event.Event</a:t>
            </a:r>
            <a:r>
              <a:rPr sz="2800" spc="-1125" dirty="0">
                <a:latin typeface="Courier New"/>
                <a:cs typeface="Courier New"/>
              </a:rPr>
              <a:t>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ourier New"/>
                <a:cs typeface="Courier New"/>
              </a:rPr>
              <a:t>java.util.EventObject </a:t>
            </a:r>
            <a:r>
              <a:rPr sz="2400" spc="-105" dirty="0">
                <a:latin typeface="Arial"/>
                <a:cs typeface="Arial"/>
              </a:rPr>
              <a:t>sınıfının </a:t>
            </a:r>
            <a:r>
              <a:rPr sz="2400" spc="-15" dirty="0">
                <a:latin typeface="Arial"/>
                <a:cs typeface="Arial"/>
              </a:rPr>
              <a:t>alt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sınıfı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Temel </a:t>
            </a:r>
            <a:r>
              <a:rPr sz="2400" spc="-250" dirty="0">
                <a:latin typeface="Arial"/>
                <a:cs typeface="Arial"/>
              </a:rPr>
              <a:t>Java </a:t>
            </a:r>
            <a:r>
              <a:rPr sz="2400" spc="-110" dirty="0">
                <a:latin typeface="Arial"/>
                <a:cs typeface="Arial"/>
              </a:rPr>
              <a:t>olayı </a:t>
            </a:r>
            <a:r>
              <a:rPr sz="2400" spc="-90" dirty="0">
                <a:latin typeface="Arial"/>
                <a:cs typeface="Arial"/>
              </a:rPr>
              <a:t>fonksiyonlarını </a:t>
            </a:r>
            <a:r>
              <a:rPr sz="2400" spc="-105" dirty="0">
                <a:latin typeface="Arial"/>
                <a:cs typeface="Arial"/>
              </a:rPr>
              <a:t>miras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alır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95" dirty="0">
                <a:latin typeface="Arial"/>
                <a:cs typeface="Arial"/>
              </a:rPr>
              <a:t>Her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spc="-110" dirty="0">
                <a:latin typeface="Arial"/>
                <a:cs typeface="Arial"/>
              </a:rPr>
              <a:t>olay,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spc="-85" dirty="0">
                <a:latin typeface="Arial"/>
                <a:cs typeface="Arial"/>
              </a:rPr>
              <a:t>olay </a:t>
            </a:r>
            <a:r>
              <a:rPr sz="2000" spc="-130" dirty="0">
                <a:latin typeface="Arial"/>
                <a:cs typeface="Arial"/>
              </a:rPr>
              <a:t>kaynağı </a:t>
            </a:r>
            <a:r>
              <a:rPr sz="2000" spc="-35" dirty="0">
                <a:latin typeface="Arial"/>
                <a:cs typeface="Arial"/>
              </a:rPr>
              <a:t>ile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ilişkilendirilir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30" dirty="0">
                <a:latin typeface="Arial"/>
                <a:cs typeface="Arial"/>
              </a:rPr>
              <a:t>Olay kaynağı </a:t>
            </a:r>
            <a:r>
              <a:rPr sz="2000" spc="-5" dirty="0">
                <a:latin typeface="Courier New"/>
                <a:cs typeface="Courier New"/>
              </a:rPr>
              <a:t>getSource()</a:t>
            </a:r>
            <a:r>
              <a:rPr sz="2000" spc="-88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Arial"/>
                <a:cs typeface="Arial"/>
              </a:rPr>
              <a:t>metotu </a:t>
            </a:r>
            <a:r>
              <a:rPr sz="2000" spc="-35" dirty="0">
                <a:latin typeface="Arial"/>
                <a:cs typeface="Arial"/>
              </a:rPr>
              <a:t>ile </a:t>
            </a:r>
            <a:r>
              <a:rPr sz="2000" spc="-75" dirty="0">
                <a:latin typeface="Arial"/>
                <a:cs typeface="Arial"/>
              </a:rPr>
              <a:t>elde </a:t>
            </a:r>
            <a:r>
              <a:rPr sz="2000" spc="-20" dirty="0">
                <a:latin typeface="Arial"/>
                <a:cs typeface="Arial"/>
              </a:rPr>
              <a:t>edilir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Olaylar </a:t>
            </a:r>
            <a:r>
              <a:rPr sz="2800" spc="-140" dirty="0">
                <a:latin typeface="Arial"/>
                <a:cs typeface="Arial"/>
              </a:rPr>
              <a:t>EventHandler </a:t>
            </a:r>
            <a:r>
              <a:rPr sz="2800" spc="-165" dirty="0">
                <a:latin typeface="Arial"/>
                <a:cs typeface="Arial"/>
              </a:rPr>
              <a:t>arayüzü </a:t>
            </a:r>
            <a:r>
              <a:rPr sz="2800" spc="-80" dirty="0">
                <a:latin typeface="Arial"/>
                <a:cs typeface="Arial"/>
              </a:rPr>
              <a:t>gerçekleştirimleri </a:t>
            </a:r>
            <a:r>
              <a:rPr sz="2800" spc="-50" dirty="0">
                <a:latin typeface="Arial"/>
                <a:cs typeface="Arial"/>
              </a:rPr>
              <a:t>ile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işlenir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0000E6"/>
                </a:solidFill>
                <a:latin typeface="Courier New"/>
                <a:cs typeface="Courier New"/>
              </a:rPr>
              <a:t>interface </a:t>
            </a:r>
            <a:r>
              <a:rPr sz="2400" b="1" spc="-10" dirty="0">
                <a:latin typeface="Courier New"/>
                <a:cs typeface="Courier New"/>
              </a:rPr>
              <a:t>EventHandler</a:t>
            </a:r>
            <a:r>
              <a:rPr sz="2400" spc="-10" dirty="0">
                <a:latin typeface="Courier New"/>
                <a:cs typeface="Courier New"/>
              </a:rPr>
              <a:t>&lt;T </a:t>
            </a:r>
            <a:r>
              <a:rPr sz="2400" spc="-10" dirty="0">
                <a:solidFill>
                  <a:srgbClr val="0000E6"/>
                </a:solidFill>
                <a:latin typeface="Courier New"/>
                <a:cs typeface="Courier New"/>
              </a:rPr>
              <a:t>extends </a:t>
            </a:r>
            <a:r>
              <a:rPr sz="2400" spc="-5" dirty="0">
                <a:latin typeface="Courier New"/>
                <a:cs typeface="Courier New"/>
              </a:rPr>
              <a:t>Event&gt;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handle</a:t>
            </a:r>
            <a:r>
              <a:rPr sz="2000" spc="-5" dirty="0">
                <a:latin typeface="Courier New"/>
                <a:cs typeface="Courier New"/>
              </a:rPr>
              <a:t>(T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event)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Tipik olarak </a:t>
            </a:r>
            <a:r>
              <a:rPr sz="2400" spc="-80" dirty="0">
                <a:latin typeface="Arial"/>
                <a:cs typeface="Arial"/>
              </a:rPr>
              <a:t>anonim </a:t>
            </a:r>
            <a:r>
              <a:rPr sz="2400" spc="-85" dirty="0">
                <a:latin typeface="Arial"/>
                <a:cs typeface="Arial"/>
              </a:rPr>
              <a:t>sınıflar </a:t>
            </a:r>
            <a:r>
              <a:rPr sz="2400" spc="-90" dirty="0">
                <a:latin typeface="Arial"/>
                <a:cs typeface="Arial"/>
              </a:rPr>
              <a:t>kullanılarak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gerçekleştirilir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Olaylar </a:t>
            </a:r>
            <a:r>
              <a:rPr sz="2800" spc="-340" dirty="0">
                <a:latin typeface="Arial"/>
                <a:cs typeface="Arial"/>
              </a:rPr>
              <a:t>JavaFX </a:t>
            </a:r>
            <a:r>
              <a:rPr sz="2800" spc="-145" dirty="0">
                <a:latin typeface="Arial"/>
                <a:cs typeface="Arial"/>
              </a:rPr>
              <a:t>uygulama iş </a:t>
            </a:r>
            <a:r>
              <a:rPr sz="2800" spc="-160" dirty="0">
                <a:latin typeface="Arial"/>
                <a:cs typeface="Arial"/>
              </a:rPr>
              <a:t>parçacığında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işlenir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ts val="2725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handle() </a:t>
            </a:r>
            <a:r>
              <a:rPr sz="2400" spc="-60" dirty="0">
                <a:latin typeface="Arial"/>
                <a:cs typeface="Arial"/>
              </a:rPr>
              <a:t>metodu </a:t>
            </a:r>
            <a:r>
              <a:rPr sz="2400" spc="-130" dirty="0">
                <a:latin typeface="Arial"/>
                <a:cs typeface="Arial"/>
              </a:rPr>
              <a:t>çabuk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105" dirty="0">
                <a:latin typeface="Arial"/>
                <a:cs typeface="Arial"/>
              </a:rPr>
              <a:t>şekilde </a:t>
            </a:r>
            <a:r>
              <a:rPr sz="2400" spc="-110" dirty="0">
                <a:latin typeface="Arial"/>
                <a:cs typeface="Arial"/>
              </a:rPr>
              <a:t>sonlanmalıdır. </a:t>
            </a:r>
            <a:r>
              <a:rPr sz="2400" spc="-150" dirty="0">
                <a:latin typeface="Arial"/>
                <a:cs typeface="Arial"/>
              </a:rPr>
              <a:t>Aksi </a:t>
            </a:r>
            <a:r>
              <a:rPr sz="2400" spc="-95" dirty="0">
                <a:latin typeface="Arial"/>
                <a:cs typeface="Arial"/>
              </a:rPr>
              <a:t>halde </a:t>
            </a:r>
            <a:r>
              <a:rPr sz="2400" spc="-210" dirty="0">
                <a:latin typeface="Arial"/>
                <a:cs typeface="Arial"/>
              </a:rPr>
              <a:t>GUI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cevap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25"/>
              </a:lnSpc>
            </a:pPr>
            <a:r>
              <a:rPr sz="2400" spc="-130" dirty="0">
                <a:latin typeface="Arial"/>
                <a:cs typeface="Arial"/>
              </a:rPr>
              <a:t>veremez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85" dirty="0">
                <a:latin typeface="Arial"/>
                <a:cs typeface="Arial"/>
              </a:rPr>
              <a:t>hal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alır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326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0" dirty="0"/>
              <a:t>GUI </a:t>
            </a:r>
            <a:r>
              <a:rPr sz="4400" spc="-229" dirty="0"/>
              <a:t>Olayları</a:t>
            </a:r>
            <a:r>
              <a:rPr sz="4400" spc="-120" dirty="0"/>
              <a:t> </a:t>
            </a:r>
            <a:r>
              <a:rPr sz="4400" spc="-225" dirty="0"/>
              <a:t>Örneği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238617" y="5043004"/>
            <a:ext cx="3028950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861184"/>
            <a:ext cx="10314940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620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E6"/>
                </a:solidFill>
                <a:latin typeface="Courier New"/>
                <a:cs typeface="Courier New"/>
              </a:rPr>
              <a:t>public class </a:t>
            </a:r>
            <a:r>
              <a:rPr sz="1800" b="1" spc="-10" dirty="0">
                <a:latin typeface="Courier New"/>
                <a:cs typeface="Courier New"/>
              </a:rPr>
              <a:t>EventExample </a:t>
            </a:r>
            <a:r>
              <a:rPr sz="1800" spc="-10" dirty="0">
                <a:solidFill>
                  <a:srgbClr val="0000E6"/>
                </a:solidFill>
                <a:latin typeface="Courier New"/>
                <a:cs typeface="Courier New"/>
              </a:rPr>
              <a:t>extends </a:t>
            </a:r>
            <a:r>
              <a:rPr sz="1800" spc="-10" dirty="0">
                <a:latin typeface="Courier New"/>
                <a:cs typeface="Courier New"/>
              </a:rPr>
              <a:t>Application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800" spc="-10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1800" b="1" spc="-10" dirty="0">
                <a:latin typeface="Courier New"/>
                <a:cs typeface="Courier New"/>
              </a:rPr>
              <a:t>start</a:t>
            </a:r>
            <a:r>
              <a:rPr sz="1800" spc="-10" dirty="0">
                <a:latin typeface="Courier New"/>
                <a:cs typeface="Courier New"/>
              </a:rPr>
              <a:t>(Stage primaryStage)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59435">
              <a:lnSpc>
                <a:spcPts val="2050"/>
              </a:lnSpc>
              <a:spcBef>
                <a:spcPts val="290"/>
              </a:spcBef>
            </a:pPr>
            <a:r>
              <a:rPr sz="1800" spc="-10" dirty="0">
                <a:latin typeface="Courier New"/>
                <a:cs typeface="Courier New"/>
              </a:rPr>
              <a:t>primaryStage.setTitle(</a:t>
            </a:r>
            <a:r>
              <a:rPr sz="1800" spc="-10" dirty="0">
                <a:solidFill>
                  <a:srgbClr val="CE7A00"/>
                </a:solidFill>
                <a:latin typeface="Courier New"/>
                <a:cs typeface="Courier New"/>
              </a:rPr>
              <a:t>"Event</a:t>
            </a:r>
            <a:r>
              <a:rPr sz="1800" spc="-30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CE7A00"/>
                </a:solidFill>
                <a:latin typeface="Courier New"/>
                <a:cs typeface="Courier New"/>
              </a:rPr>
              <a:t>Example"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FlowPane rootNode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1800" spc="-7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FlowPane();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2050"/>
              </a:lnSpc>
            </a:pPr>
            <a:r>
              <a:rPr sz="1800" spc="-5" dirty="0">
                <a:solidFill>
                  <a:srgbClr val="0000E6"/>
                </a:solidFill>
                <a:latin typeface="Courier New"/>
                <a:cs typeface="Courier New"/>
              </a:rPr>
              <a:t>final </a:t>
            </a:r>
            <a:r>
              <a:rPr sz="1800" spc="-5" dirty="0">
                <a:latin typeface="Courier New"/>
                <a:cs typeface="Courier New"/>
              </a:rPr>
              <a:t>Button </a:t>
            </a:r>
            <a:r>
              <a:rPr sz="1800" spc="-10" dirty="0">
                <a:latin typeface="Courier New"/>
                <a:cs typeface="Courier New"/>
              </a:rPr>
              <a:t>button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Button(</a:t>
            </a:r>
            <a:r>
              <a:rPr sz="1800" spc="-10" dirty="0">
                <a:solidFill>
                  <a:srgbClr val="CE7A00"/>
                </a:solidFill>
                <a:latin typeface="Courier New"/>
                <a:cs typeface="Courier New"/>
              </a:rPr>
              <a:t>"my</a:t>
            </a:r>
            <a:r>
              <a:rPr sz="1800" spc="-90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CE7A00"/>
                </a:solidFill>
                <a:latin typeface="Courier New"/>
                <a:cs typeface="Courier New"/>
              </a:rPr>
              <a:t>button"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832485" marR="2649220" indent="-273050">
              <a:lnSpc>
                <a:spcPts val="1939"/>
              </a:lnSpc>
            </a:pPr>
            <a:r>
              <a:rPr sz="1800" spc="-10" dirty="0">
                <a:latin typeface="Courier New"/>
                <a:cs typeface="Courier New"/>
              </a:rPr>
              <a:t>button.setOnAction(</a:t>
            </a:r>
            <a:r>
              <a:rPr sz="1800" spc="-10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EventHandler&lt;ActionEvent&gt;()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1800" b="1" spc="-10" dirty="0">
                <a:latin typeface="Courier New"/>
                <a:cs typeface="Courier New"/>
              </a:rPr>
              <a:t>handle</a:t>
            </a:r>
            <a:r>
              <a:rPr sz="1800" spc="-10" dirty="0">
                <a:latin typeface="Courier New"/>
                <a:cs typeface="Courier New"/>
              </a:rPr>
              <a:t>(ActionEvent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event)</a:t>
            </a:r>
            <a:endParaRPr sz="1800" dirty="0">
              <a:latin typeface="Courier New"/>
              <a:cs typeface="Courier New"/>
            </a:endParaRPr>
          </a:p>
          <a:p>
            <a:pPr marL="1104900">
              <a:lnSpc>
                <a:spcPts val="1920"/>
              </a:lnSpc>
            </a:pP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button.setText(</a:t>
            </a:r>
            <a:r>
              <a:rPr sz="1800" spc="-10" dirty="0">
                <a:solidFill>
                  <a:srgbClr val="CE7A00"/>
                </a:solidFill>
                <a:latin typeface="Courier New"/>
                <a:cs typeface="Courier New"/>
              </a:rPr>
              <a:t>"pressed"</a:t>
            </a:r>
            <a:r>
              <a:rPr sz="1800" spc="-10" dirty="0">
                <a:latin typeface="Courier New"/>
                <a:cs typeface="Courier New"/>
              </a:rPr>
              <a:t>);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}});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59435" marR="4966335">
              <a:lnSpc>
                <a:spcPct val="9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rootNode.getChildren().add(button);  </a:t>
            </a:r>
            <a:r>
              <a:rPr sz="1800" spc="-5" dirty="0">
                <a:latin typeface="Courier New"/>
                <a:cs typeface="Courier New"/>
              </a:rPr>
              <a:t>Scene scene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Scene(rootNode);  primaryStage.setScene(scene);  primaryStage.show();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86385">
              <a:lnSpc>
                <a:spcPts val="1920"/>
              </a:lnSpc>
            </a:pPr>
            <a:r>
              <a:rPr sz="1800" spc="-10" dirty="0">
                <a:latin typeface="Courier New"/>
                <a:cs typeface="Courier New"/>
              </a:rPr>
              <a:t>}}</a:t>
            </a:r>
            <a:endParaRPr sz="1800" dirty="0">
              <a:latin typeface="Courier New"/>
              <a:cs typeface="Courier New"/>
            </a:endParaRPr>
          </a:p>
          <a:p>
            <a:pPr marR="5080" algn="r">
              <a:lnSpc>
                <a:spcPts val="1920"/>
              </a:lnSpc>
            </a:pPr>
            <a:r>
              <a:rPr sz="1800" spc="-114" dirty="0">
                <a:solidFill>
                  <a:srgbClr val="7B7B7B"/>
                </a:solidFill>
                <a:latin typeface="Arial"/>
                <a:cs typeface="Arial"/>
              </a:rPr>
              <a:t>EventExample</a:t>
            </a:r>
            <a:r>
              <a:rPr sz="1800" spc="-15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65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/>
              <a:t>Olay </a:t>
            </a:r>
            <a:r>
              <a:rPr sz="4400" spc="-235" dirty="0"/>
              <a:t>İşleme </a:t>
            </a:r>
            <a:r>
              <a:rPr sz="4400" spc="-254" dirty="0"/>
              <a:t>– </a:t>
            </a:r>
            <a:r>
              <a:rPr sz="4400" spc="-320" dirty="0"/>
              <a:t>Olay</a:t>
            </a:r>
            <a:r>
              <a:rPr sz="4400" spc="-155" dirty="0"/>
              <a:t> </a:t>
            </a:r>
            <a:r>
              <a:rPr sz="4400" spc="-145" dirty="0"/>
              <a:t>Tipleri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60679"/>
            <a:ext cx="9886950" cy="4943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Olaylar </a:t>
            </a:r>
            <a:r>
              <a:rPr sz="2800" spc="-114" dirty="0">
                <a:latin typeface="Arial"/>
                <a:cs typeface="Arial"/>
              </a:rPr>
              <a:t>kullanıcı </a:t>
            </a:r>
            <a:r>
              <a:rPr sz="2800" spc="-75" dirty="0">
                <a:latin typeface="Arial"/>
                <a:cs typeface="Arial"/>
              </a:rPr>
              <a:t>eylemleri </a:t>
            </a:r>
            <a:r>
              <a:rPr sz="2800" spc="-90" dirty="0">
                <a:latin typeface="Arial"/>
                <a:cs typeface="Arial"/>
              </a:rPr>
              <a:t>tarafından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oluşturulur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E.g. Fare </a:t>
            </a:r>
            <a:r>
              <a:rPr sz="2400" spc="-70" dirty="0">
                <a:latin typeface="Arial"/>
                <a:cs typeface="Arial"/>
              </a:rPr>
              <a:t>tıklamaları, </a:t>
            </a:r>
            <a:r>
              <a:rPr sz="2400" spc="-120" dirty="0">
                <a:latin typeface="Arial"/>
                <a:cs typeface="Arial"/>
              </a:rPr>
              <a:t>klavye </a:t>
            </a:r>
            <a:r>
              <a:rPr sz="2400" spc="-45" dirty="0">
                <a:latin typeface="Arial"/>
                <a:cs typeface="Arial"/>
              </a:rPr>
              <a:t>butonu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tıklamaları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Her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80" dirty="0">
                <a:latin typeface="Arial"/>
                <a:cs typeface="Arial"/>
              </a:rPr>
              <a:t>tanımlı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30" dirty="0">
                <a:latin typeface="Arial"/>
                <a:cs typeface="Arial"/>
              </a:rPr>
              <a:t>tipine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sahiptir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class </a:t>
            </a:r>
            <a:r>
              <a:rPr sz="2400" b="1" spc="-50" dirty="0">
                <a:latin typeface="Courier New"/>
                <a:cs typeface="Courier New"/>
              </a:rPr>
              <a:t>EventType</a:t>
            </a:r>
            <a:r>
              <a:rPr sz="2400" spc="-50" dirty="0">
                <a:latin typeface="Arial"/>
                <a:cs typeface="Arial"/>
              </a:rPr>
              <a:t>&lt;T </a:t>
            </a: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extends</a:t>
            </a:r>
            <a:r>
              <a:rPr sz="2400" spc="-106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400" spc="-155" dirty="0">
                <a:latin typeface="Arial"/>
                <a:cs typeface="Arial"/>
              </a:rPr>
              <a:t>Event&gt;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Örnekler: </a:t>
            </a:r>
            <a:r>
              <a:rPr sz="2400" spc="-235" dirty="0">
                <a:latin typeface="Arial"/>
                <a:cs typeface="Arial"/>
              </a:rPr>
              <a:t>MouseEvent.MOUSE_PRESSED,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MouseEvent.MOUSE_RELEASED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80" dirty="0">
                <a:latin typeface="Arial"/>
                <a:cs typeface="Arial"/>
              </a:rPr>
              <a:t>Olay </a:t>
            </a:r>
            <a:r>
              <a:rPr sz="2800" spc="-5" dirty="0">
                <a:latin typeface="Arial"/>
                <a:cs typeface="Arial"/>
              </a:rPr>
              <a:t>tipleri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10" dirty="0">
                <a:latin typeface="Arial"/>
                <a:cs typeface="Arial"/>
              </a:rPr>
              <a:t>hiyerarşi </a:t>
            </a:r>
            <a:r>
              <a:rPr sz="2800" spc="-95" dirty="0">
                <a:latin typeface="Arial"/>
                <a:cs typeface="Arial"/>
              </a:rPr>
              <a:t>içerisinde </a:t>
            </a:r>
            <a:r>
              <a:rPr sz="2800" spc="-150" dirty="0">
                <a:latin typeface="Arial"/>
                <a:cs typeface="Arial"/>
              </a:rPr>
              <a:t>organize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olmuştur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400" spc="-105" dirty="0">
                <a:latin typeface="Arial"/>
                <a:cs typeface="Arial"/>
              </a:rPr>
              <a:t>Örnek: </a:t>
            </a:r>
            <a:r>
              <a:rPr sz="2400" spc="-150" dirty="0">
                <a:latin typeface="Arial"/>
                <a:cs typeface="Arial"/>
              </a:rPr>
              <a:t>MouseEvent.ANY </a:t>
            </a:r>
            <a:r>
              <a:rPr sz="2400" spc="-10" dirty="0">
                <a:latin typeface="Arial"/>
                <a:cs typeface="Arial"/>
              </a:rPr>
              <a:t>tüm </a:t>
            </a:r>
            <a:r>
              <a:rPr sz="2400" spc="-80" dirty="0">
                <a:latin typeface="Arial"/>
                <a:cs typeface="Arial"/>
              </a:rPr>
              <a:t>fare </a:t>
            </a:r>
            <a:r>
              <a:rPr sz="2400" spc="-105" dirty="0">
                <a:latin typeface="Arial"/>
                <a:cs typeface="Arial"/>
              </a:rPr>
              <a:t>olayı </a:t>
            </a:r>
            <a:r>
              <a:rPr sz="2400" spc="-15" dirty="0">
                <a:latin typeface="Arial"/>
                <a:cs typeface="Arial"/>
              </a:rPr>
              <a:t>tiplerinin </a:t>
            </a:r>
            <a:r>
              <a:rPr sz="2400" spc="-45" dirty="0">
                <a:latin typeface="Arial"/>
                <a:cs typeface="Arial"/>
              </a:rPr>
              <a:t>temel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tipidir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Her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hedefe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atanır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Örnekler: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70" dirty="0">
                <a:latin typeface="Arial"/>
                <a:cs typeface="Arial"/>
              </a:rPr>
              <a:t>Bir </a:t>
            </a:r>
            <a:r>
              <a:rPr sz="2000" spc="-60" dirty="0">
                <a:latin typeface="Arial"/>
                <a:cs typeface="Arial"/>
              </a:rPr>
              <a:t>fare </a:t>
            </a:r>
            <a:r>
              <a:rPr sz="2000" spc="-80" dirty="0">
                <a:latin typeface="Arial"/>
                <a:cs typeface="Arial"/>
              </a:rPr>
              <a:t>tıklamasının </a:t>
            </a:r>
            <a:r>
              <a:rPr sz="2000" spc="-55" dirty="0">
                <a:latin typeface="Arial"/>
                <a:cs typeface="Arial"/>
              </a:rPr>
              <a:t>hedefi: </a:t>
            </a:r>
            <a:r>
              <a:rPr sz="2000" spc="-60" dirty="0">
                <a:latin typeface="Arial"/>
                <a:cs typeface="Arial"/>
              </a:rPr>
              <a:t>fare </a:t>
            </a:r>
            <a:r>
              <a:rPr sz="2000" spc="-45" dirty="0">
                <a:latin typeface="Arial"/>
                <a:cs typeface="Arial"/>
              </a:rPr>
              <a:t>imlecinin </a:t>
            </a:r>
            <a:r>
              <a:rPr sz="2000" spc="-55" dirty="0">
                <a:latin typeface="Arial"/>
                <a:cs typeface="Arial"/>
              </a:rPr>
              <a:t>altındaki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noddur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3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70" dirty="0">
                <a:latin typeface="Arial"/>
                <a:cs typeface="Arial"/>
              </a:rPr>
              <a:t>Bir </a:t>
            </a:r>
            <a:r>
              <a:rPr sz="2000" spc="-100" dirty="0">
                <a:latin typeface="Arial"/>
                <a:cs typeface="Arial"/>
              </a:rPr>
              <a:t>klavye </a:t>
            </a:r>
            <a:r>
              <a:rPr sz="2000" spc="-35" dirty="0">
                <a:latin typeface="Arial"/>
                <a:cs typeface="Arial"/>
              </a:rPr>
              <a:t>butonu </a:t>
            </a:r>
            <a:r>
              <a:rPr sz="2000" spc="-80" dirty="0">
                <a:latin typeface="Arial"/>
                <a:cs typeface="Arial"/>
              </a:rPr>
              <a:t>tıklamasının </a:t>
            </a:r>
            <a:r>
              <a:rPr sz="2000" spc="-55" dirty="0">
                <a:latin typeface="Arial"/>
                <a:cs typeface="Arial"/>
              </a:rPr>
              <a:t>hedefi: </a:t>
            </a:r>
            <a:r>
              <a:rPr sz="2000" spc="-70" dirty="0">
                <a:latin typeface="Arial"/>
                <a:cs typeface="Arial"/>
              </a:rPr>
              <a:t>giriş </a:t>
            </a:r>
            <a:r>
              <a:rPr sz="2000" spc="-110" dirty="0">
                <a:latin typeface="Arial"/>
                <a:cs typeface="Arial"/>
              </a:rPr>
              <a:t>odağına </a:t>
            </a:r>
            <a:r>
              <a:rPr sz="2000" spc="-20" dirty="0">
                <a:latin typeface="Arial"/>
                <a:cs typeface="Arial"/>
              </a:rPr>
              <a:t>(input </a:t>
            </a:r>
            <a:r>
              <a:rPr sz="2000" spc="-90" dirty="0">
                <a:latin typeface="Arial"/>
                <a:cs typeface="Arial"/>
              </a:rPr>
              <a:t>focus) </a:t>
            </a:r>
            <a:r>
              <a:rPr sz="2000" spc="-100" dirty="0">
                <a:latin typeface="Arial"/>
                <a:cs typeface="Arial"/>
              </a:rPr>
              <a:t>sahip </a:t>
            </a:r>
            <a:r>
              <a:rPr sz="2000" spc="-25" dirty="0">
                <a:latin typeface="Arial"/>
                <a:cs typeface="Arial"/>
              </a:rPr>
              <a:t>metin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alanıdır  </a:t>
            </a:r>
            <a:r>
              <a:rPr sz="2000" spc="-30" dirty="0">
                <a:latin typeface="Arial"/>
                <a:cs typeface="Arial"/>
              </a:rPr>
              <a:t>(text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field)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361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/>
              <a:t>Olay </a:t>
            </a:r>
            <a:r>
              <a:rPr sz="4400" spc="-235" dirty="0"/>
              <a:t>İşleme </a:t>
            </a:r>
            <a:r>
              <a:rPr sz="4400" spc="-254" dirty="0"/>
              <a:t>– </a:t>
            </a:r>
            <a:r>
              <a:rPr sz="4400" spc="-245" dirty="0"/>
              <a:t>Dağıtım</a:t>
            </a:r>
            <a:r>
              <a:rPr sz="4400" spc="-160" dirty="0"/>
              <a:t> Zinciri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39569"/>
            <a:ext cx="10234295" cy="49333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1689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Her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70" dirty="0">
                <a:latin typeface="Arial"/>
                <a:cs typeface="Arial"/>
              </a:rPr>
              <a:t>için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110" dirty="0">
                <a:latin typeface="Arial"/>
                <a:cs typeface="Arial"/>
              </a:rPr>
              <a:t>dağıtım </a:t>
            </a:r>
            <a:r>
              <a:rPr sz="2800" spc="-80" dirty="0">
                <a:latin typeface="Arial"/>
                <a:cs typeface="Arial"/>
              </a:rPr>
              <a:t>zinciri </a:t>
            </a:r>
            <a:r>
              <a:rPr sz="2800" spc="-50" dirty="0">
                <a:latin typeface="Arial"/>
                <a:cs typeface="Arial"/>
              </a:rPr>
              <a:t>oluşturulur </a:t>
            </a:r>
            <a:r>
              <a:rPr sz="2800" spc="-105" dirty="0">
                <a:latin typeface="Arial"/>
                <a:cs typeface="Arial"/>
              </a:rPr>
              <a:t>(event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dispatch  </a:t>
            </a:r>
            <a:r>
              <a:rPr sz="2800" spc="-120" dirty="0">
                <a:latin typeface="Arial"/>
                <a:cs typeface="Arial"/>
              </a:rPr>
              <a:t>chain)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Bir </a:t>
            </a:r>
            <a:r>
              <a:rPr sz="2400" spc="-204" dirty="0">
                <a:latin typeface="Arial"/>
                <a:cs typeface="Arial"/>
              </a:rPr>
              <a:t>GUI </a:t>
            </a:r>
            <a:r>
              <a:rPr sz="2400" spc="-135" dirty="0">
                <a:latin typeface="Arial"/>
                <a:cs typeface="Arial"/>
              </a:rPr>
              <a:t>uygulaması </a:t>
            </a:r>
            <a:r>
              <a:rPr sz="2400" spc="-55" dirty="0">
                <a:latin typeface="Arial"/>
                <a:cs typeface="Arial"/>
              </a:rPr>
              <a:t>için </a:t>
            </a:r>
            <a:r>
              <a:rPr sz="2400" spc="-5" dirty="0">
                <a:latin typeface="Arial"/>
                <a:cs typeface="Arial"/>
              </a:rPr>
              <a:t>tipik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105" dirty="0">
                <a:latin typeface="Arial"/>
                <a:cs typeface="Arial"/>
              </a:rPr>
              <a:t>zincir,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80" dirty="0">
                <a:latin typeface="Arial"/>
                <a:cs typeface="Arial"/>
              </a:rPr>
              <a:t>grafiği </a:t>
            </a:r>
            <a:r>
              <a:rPr sz="2400" spc="-140" dirty="0">
                <a:latin typeface="Arial"/>
                <a:cs typeface="Arial"/>
              </a:rPr>
              <a:t>yapısını </a:t>
            </a:r>
            <a:r>
              <a:rPr sz="2400" spc="-50" dirty="0">
                <a:latin typeface="Arial"/>
                <a:cs typeface="Arial"/>
              </a:rPr>
              <a:t>takip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eder: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55" dirty="0">
                <a:latin typeface="Arial"/>
                <a:cs typeface="Arial"/>
              </a:rPr>
              <a:t>Stage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175" dirty="0">
                <a:latin typeface="Arial"/>
                <a:cs typeface="Arial"/>
              </a:rPr>
              <a:t>Scene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100" dirty="0">
                <a:latin typeface="Arial"/>
                <a:cs typeface="Arial"/>
              </a:rPr>
              <a:t>Root </a:t>
            </a:r>
            <a:r>
              <a:rPr sz="2000" spc="-75" dirty="0">
                <a:latin typeface="Arial"/>
                <a:cs typeface="Arial"/>
              </a:rPr>
              <a:t>node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620" dirty="0">
                <a:latin typeface="Arial"/>
                <a:cs typeface="Arial"/>
              </a:rPr>
              <a:t>…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125" dirty="0">
                <a:latin typeface="Arial"/>
                <a:cs typeface="Arial"/>
              </a:rPr>
              <a:t>Target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node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60" dirty="0">
                <a:latin typeface="Arial"/>
                <a:cs typeface="Arial"/>
              </a:rPr>
              <a:t>Sahne </a:t>
            </a:r>
            <a:r>
              <a:rPr sz="2000" spc="-90" dirty="0">
                <a:latin typeface="Arial"/>
                <a:cs typeface="Arial"/>
              </a:rPr>
              <a:t>alanı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160" dirty="0">
                <a:latin typeface="Arial"/>
                <a:cs typeface="Arial"/>
              </a:rPr>
              <a:t>Sahne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160" dirty="0">
                <a:latin typeface="Arial"/>
                <a:cs typeface="Arial"/>
              </a:rPr>
              <a:t>Kök </a:t>
            </a:r>
            <a:r>
              <a:rPr sz="2000" spc="-60" dirty="0">
                <a:latin typeface="Arial"/>
                <a:cs typeface="Arial"/>
              </a:rPr>
              <a:t>nod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620" dirty="0">
                <a:latin typeface="Arial"/>
                <a:cs typeface="Arial"/>
              </a:rPr>
              <a:t>…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90" dirty="0">
                <a:latin typeface="Arial"/>
                <a:cs typeface="Arial"/>
              </a:rPr>
              <a:t>Hedef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nod</a:t>
            </a:r>
            <a:endParaRPr sz="2000" dirty="0">
              <a:latin typeface="Arial"/>
              <a:cs typeface="Arial"/>
            </a:endParaRPr>
          </a:p>
          <a:p>
            <a:pPr marL="241300" marR="247015" indent="-228600">
              <a:lnSpc>
                <a:spcPts val="302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Her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90" dirty="0">
                <a:latin typeface="Arial"/>
                <a:cs typeface="Arial"/>
              </a:rPr>
              <a:t>zincir </a:t>
            </a:r>
            <a:r>
              <a:rPr sz="2800" spc="-125" dirty="0">
                <a:latin typeface="Arial"/>
                <a:cs typeface="Arial"/>
              </a:rPr>
              <a:t>elemanı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90" dirty="0">
                <a:latin typeface="Arial"/>
                <a:cs typeface="Arial"/>
              </a:rPr>
              <a:t>veya </a:t>
            </a:r>
            <a:r>
              <a:rPr sz="2800" spc="-160" dirty="0">
                <a:latin typeface="Arial"/>
                <a:cs typeface="Arial"/>
              </a:rPr>
              <a:t>daha </a:t>
            </a:r>
            <a:r>
              <a:rPr sz="2800" spc="-140" dirty="0">
                <a:latin typeface="Arial"/>
                <a:cs typeface="Arial"/>
              </a:rPr>
              <a:t>fazla </a:t>
            </a:r>
            <a:r>
              <a:rPr sz="2800" spc="-120" dirty="0">
                <a:latin typeface="Arial"/>
                <a:cs typeface="Arial"/>
              </a:rPr>
              <a:t>olay </a:t>
            </a:r>
            <a:r>
              <a:rPr sz="2800" spc="-45" dirty="0">
                <a:latin typeface="Arial"/>
                <a:cs typeface="Arial"/>
              </a:rPr>
              <a:t>filtresine </a:t>
            </a:r>
            <a:r>
              <a:rPr sz="2800" spc="-95" dirty="0">
                <a:latin typeface="Arial"/>
                <a:cs typeface="Arial"/>
              </a:rPr>
              <a:t>(event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filter)  </a:t>
            </a:r>
            <a:r>
              <a:rPr sz="2800" spc="-165" dirty="0">
                <a:latin typeface="Arial"/>
                <a:cs typeface="Arial"/>
              </a:rPr>
              <a:t>ve </a:t>
            </a:r>
            <a:r>
              <a:rPr sz="2800" spc="-110" dirty="0">
                <a:latin typeface="Arial"/>
                <a:cs typeface="Arial"/>
              </a:rPr>
              <a:t>işleyicisine </a:t>
            </a:r>
            <a:r>
              <a:rPr sz="2800" spc="-95" dirty="0">
                <a:latin typeface="Arial"/>
                <a:cs typeface="Arial"/>
              </a:rPr>
              <a:t>(event </a:t>
            </a:r>
            <a:r>
              <a:rPr sz="2800" spc="-90" dirty="0">
                <a:latin typeface="Arial"/>
                <a:cs typeface="Arial"/>
              </a:rPr>
              <a:t>handler) </a:t>
            </a:r>
            <a:r>
              <a:rPr sz="2800" spc="-145" dirty="0">
                <a:latin typeface="Arial"/>
                <a:cs typeface="Arial"/>
              </a:rPr>
              <a:t>sahip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olabilir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50" dirty="0">
                <a:latin typeface="Arial"/>
                <a:cs typeface="Arial"/>
              </a:rPr>
              <a:t>Filtreler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işleyiciler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belli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olay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tipi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için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tanımlanır</a:t>
            </a:r>
            <a:endParaRPr sz="2400" dirty="0">
              <a:latin typeface="Arial"/>
              <a:cs typeface="Arial"/>
            </a:endParaRPr>
          </a:p>
          <a:p>
            <a:pPr marL="698500" marR="228600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Bir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olay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tipi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için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tanımlanan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filtre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veya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işleyici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bu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olay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tipinin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tüm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alt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sınıfları  </a:t>
            </a:r>
            <a:r>
              <a:rPr sz="2400" spc="-60" dirty="0">
                <a:latin typeface="Arial"/>
                <a:cs typeface="Arial"/>
              </a:rPr>
              <a:t>için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geçerlidir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00E6"/>
                </a:solidFill>
                <a:latin typeface="Courier New"/>
                <a:cs typeface="Courier New"/>
              </a:rPr>
              <a:t>interface </a:t>
            </a:r>
            <a:r>
              <a:rPr sz="2800" b="1" spc="-10" dirty="0">
                <a:latin typeface="Courier New"/>
                <a:cs typeface="Courier New"/>
              </a:rPr>
              <a:t>EventHandler</a:t>
            </a:r>
            <a:r>
              <a:rPr sz="2800" spc="-10" dirty="0">
                <a:latin typeface="Courier New"/>
                <a:cs typeface="Courier New"/>
              </a:rPr>
              <a:t>&lt;T </a:t>
            </a:r>
            <a:r>
              <a:rPr sz="2800" spc="-10" dirty="0">
                <a:solidFill>
                  <a:srgbClr val="0000E6"/>
                </a:solidFill>
                <a:latin typeface="Courier New"/>
                <a:cs typeface="Courier New"/>
              </a:rPr>
              <a:t>extends</a:t>
            </a:r>
            <a:r>
              <a:rPr sz="2800" spc="-5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Event&gt;</a:t>
            </a:r>
            <a:endParaRPr sz="2800" dirty="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Hem </a:t>
            </a:r>
            <a:r>
              <a:rPr sz="2800" spc="-5" dirty="0">
                <a:latin typeface="Arial"/>
                <a:cs typeface="Arial"/>
              </a:rPr>
              <a:t>filtreler </a:t>
            </a:r>
            <a:r>
              <a:rPr sz="2800" spc="-125" dirty="0">
                <a:latin typeface="Arial"/>
                <a:cs typeface="Arial"/>
              </a:rPr>
              <a:t>hem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80" dirty="0">
                <a:latin typeface="Arial"/>
                <a:cs typeface="Arial"/>
              </a:rPr>
              <a:t>işleyiciler </a:t>
            </a:r>
            <a:r>
              <a:rPr sz="2800" spc="-140" dirty="0">
                <a:latin typeface="Arial"/>
                <a:cs typeface="Arial"/>
              </a:rPr>
              <a:t>EventHandler </a:t>
            </a:r>
            <a:r>
              <a:rPr sz="2800" spc="-145" dirty="0">
                <a:latin typeface="Arial"/>
                <a:cs typeface="Arial"/>
              </a:rPr>
              <a:t>arayüzünü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gerçekleştirir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/>
              <a:t>Olay </a:t>
            </a:r>
            <a:r>
              <a:rPr sz="4400" spc="-235" dirty="0"/>
              <a:t>İşleme</a:t>
            </a:r>
            <a:r>
              <a:rPr sz="4400" spc="-204" dirty="0"/>
              <a:t> </a:t>
            </a:r>
            <a:r>
              <a:rPr sz="4400" spc="-220" dirty="0"/>
              <a:t>Örneği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1976373"/>
            <a:ext cx="10513060" cy="323293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438404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Courier New"/>
                <a:cs typeface="Courier New"/>
              </a:rPr>
              <a:t>FlowPane rootNode = </a:t>
            </a:r>
            <a:r>
              <a:rPr sz="16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latin typeface="Courier New"/>
                <a:cs typeface="Courier New"/>
              </a:rPr>
              <a:t>FlowPane();  </a:t>
            </a:r>
            <a:endParaRPr lang="tr-TR" sz="1600" spc="-5" dirty="0">
              <a:latin typeface="Courier New"/>
              <a:cs typeface="Courier New"/>
            </a:endParaRPr>
          </a:p>
          <a:p>
            <a:pPr marL="12700" marR="4384040">
              <a:lnSpc>
                <a:spcPts val="1730"/>
              </a:lnSpc>
              <a:spcBef>
                <a:spcPts val="3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Courier New"/>
                <a:cs typeface="Courier New"/>
              </a:rPr>
              <a:t>Button </a:t>
            </a:r>
            <a:r>
              <a:rPr sz="1600" dirty="0">
                <a:latin typeface="Courier New"/>
                <a:cs typeface="Courier New"/>
              </a:rPr>
              <a:t>button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latin typeface="Courier New"/>
                <a:cs typeface="Courier New"/>
              </a:rPr>
              <a:t>Button(</a:t>
            </a:r>
            <a:r>
              <a:rPr sz="1600" spc="-5" dirty="0">
                <a:solidFill>
                  <a:srgbClr val="CE7A00"/>
                </a:solidFill>
                <a:latin typeface="Courier New"/>
                <a:cs typeface="Courier New"/>
              </a:rPr>
              <a:t>"my</a:t>
            </a:r>
            <a:r>
              <a:rPr sz="1600" spc="30" dirty="0">
                <a:solidFill>
                  <a:srgbClr val="CE7A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E7A00"/>
                </a:solidFill>
                <a:latin typeface="Courier New"/>
                <a:cs typeface="Courier New"/>
              </a:rPr>
              <a:t>button"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button.addEventHandler(MouseEvent.</a:t>
            </a:r>
            <a:r>
              <a:rPr sz="1600" i="1" spc="-5" dirty="0">
                <a:solidFill>
                  <a:srgbClr val="009900"/>
                </a:solidFill>
                <a:latin typeface="Courier New"/>
                <a:cs typeface="Courier New"/>
              </a:rPr>
              <a:t>ANY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R="5593715" algn="ctr">
              <a:lnSpc>
                <a:spcPts val="1730"/>
              </a:lnSpc>
            </a:pPr>
            <a:r>
              <a:rPr sz="16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latin typeface="Courier New"/>
                <a:cs typeface="Courier New"/>
              </a:rPr>
              <a:t>EventHandler&lt;MouseEvent&gt;()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384300">
              <a:lnSpc>
                <a:spcPts val="1730"/>
              </a:lnSpc>
            </a:pPr>
            <a:r>
              <a:rPr sz="1600" spc="-5" dirty="0">
                <a:solidFill>
                  <a:srgbClr val="0000E6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handle(MouseEvent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e)</a:t>
            </a:r>
            <a:endParaRPr sz="1600" dirty="0">
              <a:latin typeface="Courier New"/>
              <a:cs typeface="Courier New"/>
            </a:endParaRPr>
          </a:p>
          <a:p>
            <a:pPr marL="1384300">
              <a:lnSpc>
                <a:spcPts val="1825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298700">
              <a:lnSpc>
                <a:spcPts val="1825"/>
              </a:lnSpc>
              <a:spcBef>
                <a:spcPts val="310"/>
              </a:spcBef>
            </a:pPr>
            <a:r>
              <a:rPr sz="1600" spc="-5" dirty="0">
                <a:latin typeface="Courier New"/>
                <a:cs typeface="Courier New"/>
              </a:rPr>
              <a:t>System.</a:t>
            </a:r>
            <a:r>
              <a:rPr sz="1600" i="1" spc="-5" dirty="0">
                <a:solidFill>
                  <a:srgbClr val="009900"/>
                </a:solidFill>
                <a:latin typeface="Courier New"/>
                <a:cs typeface="Courier New"/>
              </a:rPr>
              <a:t>out</a:t>
            </a:r>
            <a:r>
              <a:rPr sz="1600" spc="-5" dirty="0">
                <a:latin typeface="Courier New"/>
                <a:cs typeface="Courier New"/>
              </a:rPr>
              <a:t>.println(e.getEventType().getName());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3843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});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Courier New"/>
                <a:cs typeface="Courier New"/>
              </a:rPr>
              <a:t>rootNode.getChildren().add(button);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14" dirty="0">
                <a:solidFill>
                  <a:srgbClr val="7B7B7B"/>
                </a:solidFill>
                <a:latin typeface="Arial"/>
                <a:cs typeface="Arial"/>
              </a:rPr>
              <a:t>EventProcessing</a:t>
            </a:r>
            <a:r>
              <a:rPr sz="1800" spc="-17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714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 </a:t>
            </a:r>
            <a:r>
              <a:rPr sz="4400" spc="-400" dirty="0"/>
              <a:t>GUI</a:t>
            </a:r>
            <a:r>
              <a:rPr sz="4400" spc="-560" dirty="0"/>
              <a:t> </a:t>
            </a:r>
            <a:r>
              <a:rPr sz="4400" spc="-320" dirty="0"/>
              <a:t>Çerçevesi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540"/>
            <a:ext cx="10644505" cy="2455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240" dirty="0">
                <a:latin typeface="Arial"/>
                <a:cs typeface="Arial"/>
              </a:rPr>
              <a:t>GUI </a:t>
            </a:r>
            <a:r>
              <a:rPr sz="2800" spc="-155" dirty="0">
                <a:latin typeface="Arial"/>
                <a:cs typeface="Arial"/>
              </a:rPr>
              <a:t>çerçevesi </a:t>
            </a:r>
            <a:r>
              <a:rPr sz="2800" spc="-60" dirty="0">
                <a:latin typeface="Arial"/>
                <a:cs typeface="Arial"/>
              </a:rPr>
              <a:t>evrimi: </a:t>
            </a:r>
            <a:r>
              <a:rPr sz="2800" spc="-290" dirty="0">
                <a:latin typeface="Arial"/>
                <a:cs typeface="Arial"/>
              </a:rPr>
              <a:t>AWT </a:t>
            </a:r>
            <a:r>
              <a:rPr sz="2800" spc="-270" dirty="0">
                <a:latin typeface="Arial"/>
                <a:cs typeface="Arial"/>
              </a:rPr>
              <a:t>→ </a:t>
            </a:r>
            <a:r>
              <a:rPr sz="2800" spc="-190" dirty="0">
                <a:latin typeface="Arial"/>
                <a:cs typeface="Arial"/>
              </a:rPr>
              <a:t>Swing </a:t>
            </a:r>
            <a:r>
              <a:rPr sz="2800" spc="-270" dirty="0">
                <a:latin typeface="Arial"/>
                <a:cs typeface="Arial"/>
              </a:rPr>
              <a:t>→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340" dirty="0">
                <a:latin typeface="Arial"/>
                <a:cs typeface="Arial"/>
              </a:rPr>
              <a:t>JavaFX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300" dirty="0">
                <a:latin typeface="Arial"/>
                <a:cs typeface="Arial"/>
              </a:rPr>
              <a:t>JavaFX: </a:t>
            </a:r>
            <a:r>
              <a:rPr sz="2800" spc="-90" dirty="0">
                <a:latin typeface="Arial"/>
                <a:cs typeface="Arial"/>
              </a:rPr>
              <a:t>dinamik </a:t>
            </a:r>
            <a:r>
              <a:rPr sz="2800" spc="-140" dirty="0">
                <a:latin typeface="Arial"/>
                <a:cs typeface="Arial"/>
              </a:rPr>
              <a:t>görsel </a:t>
            </a:r>
            <a:r>
              <a:rPr sz="2800" spc="-60" dirty="0">
                <a:latin typeface="Arial"/>
                <a:cs typeface="Arial"/>
              </a:rPr>
              <a:t>efektler </a:t>
            </a:r>
            <a:r>
              <a:rPr sz="2800" spc="-105" dirty="0">
                <a:latin typeface="Arial"/>
                <a:cs typeface="Arial"/>
              </a:rPr>
              <a:t>içeren </a:t>
            </a:r>
            <a:r>
              <a:rPr sz="2800" spc="-85" dirty="0">
                <a:latin typeface="Arial"/>
                <a:cs typeface="Arial"/>
              </a:rPr>
              <a:t>modern </a:t>
            </a:r>
            <a:r>
              <a:rPr sz="2800" spc="-110" dirty="0">
                <a:latin typeface="Arial"/>
                <a:cs typeface="Arial"/>
              </a:rPr>
              <a:t>GUI’ler </a:t>
            </a:r>
            <a:r>
              <a:rPr sz="2800" spc="-80" dirty="0">
                <a:latin typeface="Arial"/>
                <a:cs typeface="Arial"/>
              </a:rPr>
              <a:t>geliştirmeyi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sağlar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300" dirty="0">
                <a:latin typeface="Arial"/>
                <a:cs typeface="Arial"/>
              </a:rPr>
              <a:t>En </a:t>
            </a:r>
            <a:r>
              <a:rPr sz="2800" spc="-165" dirty="0">
                <a:latin typeface="Arial"/>
                <a:cs typeface="Arial"/>
              </a:rPr>
              <a:t>son </a:t>
            </a:r>
            <a:r>
              <a:rPr sz="2800" spc="-114" dirty="0">
                <a:latin typeface="Arial"/>
                <a:cs typeface="Arial"/>
              </a:rPr>
              <a:t>versiyonu: </a:t>
            </a:r>
            <a:r>
              <a:rPr sz="2800" spc="-340" dirty="0">
                <a:latin typeface="Arial"/>
                <a:cs typeface="Arial"/>
              </a:rPr>
              <a:t>JavaFX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  <a:p>
            <a:pPr marL="241300" marR="316230" indent="-228600">
              <a:lnSpc>
                <a:spcPts val="305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ourier New"/>
                <a:cs typeface="Courier New"/>
              </a:rPr>
              <a:t>javafx</a:t>
            </a:r>
            <a:r>
              <a:rPr sz="2800" spc="-1295" dirty="0">
                <a:latin typeface="Courier New"/>
                <a:cs typeface="Courier New"/>
              </a:rPr>
              <a:t> </a:t>
            </a:r>
            <a:r>
              <a:rPr sz="2800" spc="-95" dirty="0">
                <a:latin typeface="Arial"/>
                <a:cs typeface="Arial"/>
              </a:rPr>
              <a:t>öneki </a:t>
            </a:r>
            <a:r>
              <a:rPr sz="2800" spc="-105" dirty="0">
                <a:latin typeface="Arial"/>
                <a:cs typeface="Arial"/>
              </a:rPr>
              <a:t>içeren </a:t>
            </a:r>
            <a:r>
              <a:rPr sz="2800" spc="-80" dirty="0">
                <a:latin typeface="Arial"/>
                <a:cs typeface="Arial"/>
              </a:rPr>
              <a:t>paketler </a:t>
            </a:r>
            <a:r>
              <a:rPr sz="2800" spc="-95" dirty="0">
                <a:latin typeface="Arial"/>
                <a:cs typeface="Arial"/>
              </a:rPr>
              <a:t>içerisinde </a:t>
            </a:r>
            <a:r>
              <a:rPr sz="2800" spc="-70" dirty="0">
                <a:latin typeface="Arial"/>
                <a:cs typeface="Arial"/>
              </a:rPr>
              <a:t>gerçekleştirilmiştir </a:t>
            </a:r>
            <a:r>
              <a:rPr sz="2800" spc="-80" dirty="0">
                <a:latin typeface="Arial"/>
                <a:cs typeface="Arial"/>
              </a:rPr>
              <a:t>- </a:t>
            </a:r>
            <a:r>
              <a:rPr sz="2800" spc="-295" dirty="0">
                <a:latin typeface="Arial"/>
                <a:cs typeface="Arial"/>
              </a:rPr>
              <a:t>Java </a:t>
            </a:r>
            <a:r>
              <a:rPr sz="2800" spc="-35" dirty="0">
                <a:latin typeface="Arial"/>
                <a:cs typeface="Arial"/>
              </a:rPr>
              <a:t>8’in  </a:t>
            </a:r>
            <a:r>
              <a:rPr sz="2800" spc="-175" dirty="0">
                <a:latin typeface="Arial"/>
                <a:cs typeface="Arial"/>
              </a:rPr>
              <a:t>parçası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36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45" dirty="0"/>
              <a:t>Tuval </a:t>
            </a:r>
            <a:r>
              <a:rPr sz="4400" spc="-235" dirty="0"/>
              <a:t>Üzerine</a:t>
            </a:r>
            <a:r>
              <a:rPr sz="4400" spc="-145" dirty="0"/>
              <a:t> </a:t>
            </a:r>
            <a:r>
              <a:rPr sz="4400" spc="-305" dirty="0"/>
              <a:t>Çizim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0825"/>
            <a:ext cx="10205085" cy="43084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935" algn="l"/>
              </a:tabLst>
            </a:pPr>
            <a:r>
              <a:rPr sz="2800" spc="-135" dirty="0">
                <a:latin typeface="Arial"/>
                <a:cs typeface="Arial"/>
              </a:rPr>
              <a:t>Grafiksel </a:t>
            </a:r>
            <a:r>
              <a:rPr sz="2800" spc="-105" dirty="0">
                <a:latin typeface="Arial"/>
                <a:cs typeface="Arial"/>
              </a:rPr>
              <a:t>nesnelerin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80" dirty="0">
                <a:latin typeface="Arial"/>
                <a:cs typeface="Arial"/>
              </a:rPr>
              <a:t>yüzey </a:t>
            </a:r>
            <a:r>
              <a:rPr sz="2800" spc="-114" dirty="0">
                <a:latin typeface="Arial"/>
                <a:cs typeface="Arial"/>
              </a:rPr>
              <a:t>üzerinde </a:t>
            </a:r>
            <a:r>
              <a:rPr sz="2800" spc="-225" dirty="0">
                <a:latin typeface="Arial"/>
                <a:cs typeface="Arial"/>
              </a:rPr>
              <a:t>(Canvas) </a:t>
            </a:r>
            <a:r>
              <a:rPr sz="2800" spc="-95" dirty="0">
                <a:latin typeface="Arial"/>
                <a:cs typeface="Arial"/>
              </a:rPr>
              <a:t>gösterilmesini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sağlar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Doğrular, </a:t>
            </a:r>
            <a:r>
              <a:rPr sz="2400" spc="-95" dirty="0">
                <a:latin typeface="Arial"/>
                <a:cs typeface="Arial"/>
              </a:rPr>
              <a:t>çemberler, </a:t>
            </a:r>
            <a:r>
              <a:rPr sz="2400" spc="-75" dirty="0">
                <a:latin typeface="Arial"/>
                <a:cs typeface="Arial"/>
              </a:rPr>
              <a:t>dikdörtgenler, </a:t>
            </a:r>
            <a:r>
              <a:rPr sz="2400" spc="-40" dirty="0">
                <a:latin typeface="Arial"/>
                <a:cs typeface="Arial"/>
              </a:rPr>
              <a:t>metin,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vs.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ourier New"/>
                <a:cs typeface="Courier New"/>
              </a:rPr>
              <a:t>javafx.scene.canvas.Canvas</a:t>
            </a:r>
            <a:r>
              <a:rPr sz="2800" spc="-1160" dirty="0">
                <a:latin typeface="Courier New"/>
                <a:cs typeface="Courier New"/>
              </a:rPr>
              <a:t>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Node </a:t>
            </a:r>
            <a:r>
              <a:rPr sz="2400" spc="-105" dirty="0">
                <a:latin typeface="Arial"/>
                <a:cs typeface="Arial"/>
              </a:rPr>
              <a:t>sınıfının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15" dirty="0">
                <a:latin typeface="Arial"/>
                <a:cs typeface="Arial"/>
              </a:rPr>
              <a:t>alt </a:t>
            </a:r>
            <a:r>
              <a:rPr sz="2400" spc="-100" dirty="0">
                <a:latin typeface="Arial"/>
                <a:cs typeface="Arial"/>
              </a:rPr>
              <a:t>sınıfı: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85" dirty="0">
                <a:latin typeface="Arial"/>
                <a:cs typeface="Arial"/>
              </a:rPr>
              <a:t>grafiğine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eklenebilir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Çizim </a:t>
            </a:r>
            <a:r>
              <a:rPr sz="2800" spc="-45" dirty="0">
                <a:latin typeface="Arial"/>
                <a:cs typeface="Arial"/>
              </a:rPr>
              <a:t>metotları </a:t>
            </a:r>
            <a:r>
              <a:rPr sz="2800" spc="-145" dirty="0">
                <a:latin typeface="Arial"/>
                <a:cs typeface="Arial"/>
              </a:rPr>
              <a:t>GraphicsContext </a:t>
            </a:r>
            <a:r>
              <a:rPr sz="2800" spc="-130" dirty="0">
                <a:latin typeface="Arial"/>
                <a:cs typeface="Arial"/>
              </a:rPr>
              <a:t>sınıfında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tanımlıdır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9135" algn="l"/>
              </a:tabLst>
            </a:pPr>
            <a:r>
              <a:rPr sz="2400" spc="-225" dirty="0">
                <a:latin typeface="Arial"/>
                <a:cs typeface="Arial"/>
              </a:rPr>
              <a:t>Canvas </a:t>
            </a:r>
            <a:r>
              <a:rPr sz="2400" spc="-105" dirty="0">
                <a:latin typeface="Arial"/>
                <a:cs typeface="Arial"/>
              </a:rPr>
              <a:t>sınıfının </a:t>
            </a:r>
            <a:r>
              <a:rPr sz="2400" spc="-120" dirty="0">
                <a:latin typeface="Arial"/>
                <a:cs typeface="Arial"/>
              </a:rPr>
              <a:t>getGraphicsContext2D( </a:t>
            </a:r>
            <a:r>
              <a:rPr sz="2400" spc="-75" dirty="0">
                <a:latin typeface="Arial"/>
                <a:cs typeface="Arial"/>
              </a:rPr>
              <a:t>) </a:t>
            </a:r>
            <a:r>
              <a:rPr sz="2400" spc="-65" dirty="0">
                <a:latin typeface="Arial"/>
                <a:cs typeface="Arial"/>
              </a:rPr>
              <a:t>metodunu </a:t>
            </a:r>
            <a:r>
              <a:rPr sz="2400" spc="-135" dirty="0">
                <a:latin typeface="Arial"/>
                <a:cs typeface="Arial"/>
              </a:rPr>
              <a:t>çağırarak </a:t>
            </a:r>
            <a:r>
              <a:rPr sz="2400" spc="-85" dirty="0">
                <a:latin typeface="Arial"/>
                <a:cs typeface="Arial"/>
              </a:rPr>
              <a:t>elde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edilebilir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Örnek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metotlar:</a:t>
            </a:r>
            <a:endParaRPr sz="28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400" b="1" spc="-5" dirty="0">
                <a:latin typeface="Courier New"/>
                <a:cs typeface="Courier New"/>
              </a:rPr>
              <a:t>strokeLine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double </a:t>
            </a:r>
            <a:r>
              <a:rPr sz="2400" spc="-5" dirty="0">
                <a:latin typeface="Courier New"/>
                <a:cs typeface="Courier New"/>
              </a:rPr>
              <a:t>startX, </a:t>
            </a: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double </a:t>
            </a:r>
            <a:r>
              <a:rPr sz="2400" spc="-10" dirty="0">
                <a:latin typeface="Courier New"/>
                <a:cs typeface="Courier New"/>
              </a:rPr>
              <a:t>startY, </a:t>
            </a:r>
            <a:r>
              <a:rPr sz="2400" spc="-10" dirty="0">
                <a:solidFill>
                  <a:srgbClr val="0000E6"/>
                </a:solidFill>
                <a:latin typeface="Courier New"/>
                <a:cs typeface="Courier New"/>
              </a:rPr>
              <a:t>double 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endX, </a:t>
            </a:r>
            <a:r>
              <a:rPr sz="2400" spc="-10" dirty="0">
                <a:solidFill>
                  <a:srgbClr val="0000E6"/>
                </a:solidFill>
                <a:latin typeface="Courier New"/>
                <a:cs typeface="Courier New"/>
              </a:rPr>
              <a:t>double </a:t>
            </a:r>
            <a:r>
              <a:rPr sz="2400" spc="-10" dirty="0">
                <a:latin typeface="Courier New"/>
                <a:cs typeface="Courier New"/>
              </a:rPr>
              <a:t>endY)</a:t>
            </a:r>
            <a:endParaRPr sz="2400" dirty="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fillText</a:t>
            </a:r>
            <a:r>
              <a:rPr sz="2400" spc="-10" dirty="0">
                <a:latin typeface="Courier New"/>
                <a:cs typeface="Courier New"/>
              </a:rPr>
              <a:t>(String str, </a:t>
            </a: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double </a:t>
            </a:r>
            <a:r>
              <a:rPr sz="2400" spc="-5" dirty="0">
                <a:latin typeface="Courier New"/>
                <a:cs typeface="Courier New"/>
              </a:rPr>
              <a:t>topX, </a:t>
            </a: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double</a:t>
            </a:r>
            <a:r>
              <a:rPr sz="2400" spc="-3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topY)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147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45" dirty="0"/>
              <a:t>Tuval </a:t>
            </a:r>
            <a:r>
              <a:rPr sz="4400" spc="-300" dirty="0"/>
              <a:t>Çizim</a:t>
            </a:r>
            <a:r>
              <a:rPr sz="4400" spc="-200" dirty="0"/>
              <a:t> </a:t>
            </a:r>
            <a:r>
              <a:rPr sz="4400" spc="-220" dirty="0"/>
              <a:t>Örneği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144013"/>
            <a:ext cx="7807959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ourier New"/>
                <a:cs typeface="Courier New"/>
              </a:rPr>
              <a:t>Canvas canvas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Canvas(300, 200);  GraphicsContext gc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canvas.getGraphicsContext2D();  gc.strokeLine(50, </a:t>
            </a:r>
            <a:r>
              <a:rPr sz="2000" dirty="0">
                <a:latin typeface="Courier New"/>
                <a:cs typeface="Courier New"/>
              </a:rPr>
              <a:t>50, 250, </a:t>
            </a:r>
            <a:r>
              <a:rPr sz="2000" spc="-5" dirty="0">
                <a:latin typeface="Courier New"/>
                <a:cs typeface="Courier New"/>
              </a:rPr>
              <a:t>50);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000" spc="-5" dirty="0">
                <a:latin typeface="Courier New"/>
                <a:cs typeface="Courier New"/>
              </a:rPr>
              <a:t>gc.fillText(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"my text"</a:t>
            </a:r>
            <a:r>
              <a:rPr sz="2000" spc="-5" dirty="0">
                <a:latin typeface="Courier New"/>
                <a:cs typeface="Courier New"/>
              </a:rPr>
              <a:t>, 100,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100);</a:t>
            </a:r>
            <a:endParaRPr sz="2000" dirty="0">
              <a:latin typeface="Courier New"/>
              <a:cs typeface="Courier New"/>
            </a:endParaRPr>
          </a:p>
          <a:p>
            <a:pPr marL="12700" marR="244856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gc.strokeLine(50, 150, 250, 150);  rootNode.getChildren().add(canvas);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1406" y="3563302"/>
            <a:ext cx="302895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4257" y="6347866"/>
            <a:ext cx="213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B7B7B"/>
                </a:solidFill>
                <a:latin typeface="Arial"/>
                <a:cs typeface="Arial"/>
              </a:rPr>
              <a:t>CanvasExample</a:t>
            </a:r>
            <a:r>
              <a:rPr sz="1800" spc="-125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6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0" dirty="0"/>
              <a:t>Resimler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0675"/>
            <a:ext cx="9947910" cy="4819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ourier New"/>
                <a:cs typeface="Courier New"/>
              </a:rPr>
              <a:t>javafx.scene.image.Image</a:t>
            </a:r>
            <a:r>
              <a:rPr sz="2800" spc="-1135" dirty="0">
                <a:latin typeface="Courier New"/>
                <a:cs typeface="Courier New"/>
              </a:rPr>
              <a:t>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Grafiksel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55" dirty="0">
                <a:latin typeface="Arial"/>
                <a:cs typeface="Arial"/>
              </a:rPr>
              <a:t>görüntü </a:t>
            </a:r>
            <a:r>
              <a:rPr sz="2400" spc="-90" dirty="0">
                <a:latin typeface="Arial"/>
                <a:cs typeface="Arial"/>
              </a:rPr>
              <a:t>(resim)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tanımlar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ts val="2735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Görüntü </a:t>
            </a:r>
            <a:r>
              <a:rPr sz="2400" spc="-65" dirty="0">
                <a:latin typeface="Arial"/>
                <a:cs typeface="Arial"/>
              </a:rPr>
              <a:t>içeriği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50" dirty="0">
                <a:latin typeface="Arial"/>
                <a:cs typeface="Arial"/>
              </a:rPr>
              <a:t>girdi </a:t>
            </a:r>
            <a:r>
              <a:rPr sz="2400" spc="-160" dirty="0">
                <a:latin typeface="Arial"/>
                <a:cs typeface="Arial"/>
              </a:rPr>
              <a:t>akışı </a:t>
            </a:r>
            <a:r>
              <a:rPr sz="2400" spc="-30" dirty="0">
                <a:latin typeface="Arial"/>
                <a:cs typeface="Arial"/>
              </a:rPr>
              <a:t>(input </a:t>
            </a:r>
            <a:r>
              <a:rPr sz="2400" spc="-95" dirty="0">
                <a:latin typeface="Arial"/>
                <a:cs typeface="Arial"/>
              </a:rPr>
              <a:t>stream), </a:t>
            </a:r>
            <a:r>
              <a:rPr sz="2400" spc="-320" dirty="0">
                <a:latin typeface="Arial"/>
                <a:cs typeface="Arial"/>
              </a:rPr>
              <a:t>URL </a:t>
            </a:r>
            <a:r>
              <a:rPr sz="2400" spc="-155" dirty="0">
                <a:latin typeface="Arial"/>
                <a:cs typeface="Arial"/>
              </a:rPr>
              <a:t>veya </a:t>
            </a:r>
            <a:r>
              <a:rPr sz="2400" spc="-55" dirty="0">
                <a:latin typeface="Arial"/>
                <a:cs typeface="Arial"/>
              </a:rPr>
              <a:t>görüntü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dosyasından</a:t>
            </a:r>
            <a:endParaRPr sz="2400" dirty="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55" dirty="0">
                <a:latin typeface="Arial"/>
                <a:cs typeface="Arial"/>
              </a:rPr>
              <a:t>alınabilir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ourier New"/>
                <a:cs typeface="Courier New"/>
              </a:rPr>
              <a:t>Image</a:t>
            </a:r>
            <a:r>
              <a:rPr sz="2400" spc="-5" dirty="0">
                <a:latin typeface="Courier New"/>
                <a:cs typeface="Courier New"/>
              </a:rPr>
              <a:t>(InputStream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is)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ourier New"/>
                <a:cs typeface="Courier New"/>
              </a:rPr>
              <a:t>Image</a:t>
            </a:r>
            <a:r>
              <a:rPr sz="2400" spc="-5" dirty="0">
                <a:latin typeface="Courier New"/>
                <a:cs typeface="Courier New"/>
              </a:rPr>
              <a:t>(String</a:t>
            </a:r>
            <a:r>
              <a:rPr sz="2400" spc="-10" dirty="0">
                <a:latin typeface="Courier New"/>
                <a:cs typeface="Courier New"/>
              </a:rPr>
              <a:t> url)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urier New"/>
                <a:cs typeface="Courier New"/>
              </a:rPr>
              <a:t>url</a:t>
            </a:r>
            <a:r>
              <a:rPr sz="2000" spc="-1000" dirty="0">
                <a:latin typeface="Courier New"/>
                <a:cs typeface="Courier New"/>
              </a:rPr>
              <a:t> </a:t>
            </a:r>
            <a:r>
              <a:rPr sz="2000" spc="-75" dirty="0">
                <a:latin typeface="Arial"/>
                <a:cs typeface="Arial"/>
              </a:rPr>
              <a:t>geçerli </a:t>
            </a:r>
            <a:r>
              <a:rPr sz="2000" spc="-10" dirty="0">
                <a:latin typeface="Arial"/>
                <a:cs typeface="Arial"/>
              </a:rPr>
              <a:t>bir </a:t>
            </a:r>
            <a:r>
              <a:rPr sz="2000" spc="-265" dirty="0">
                <a:latin typeface="Arial"/>
                <a:cs typeface="Arial"/>
              </a:rPr>
              <a:t>URL </a:t>
            </a:r>
            <a:r>
              <a:rPr sz="2000" spc="-135" dirty="0">
                <a:latin typeface="Arial"/>
                <a:cs typeface="Arial"/>
              </a:rPr>
              <a:t>veya </a:t>
            </a:r>
            <a:r>
              <a:rPr sz="2000" spc="-130" dirty="0">
                <a:latin typeface="Arial"/>
                <a:cs typeface="Arial"/>
              </a:rPr>
              <a:t>dosya </a:t>
            </a:r>
            <a:r>
              <a:rPr sz="2000" spc="-90" dirty="0">
                <a:latin typeface="Arial"/>
                <a:cs typeface="Arial"/>
              </a:rPr>
              <a:t>patikası </a:t>
            </a:r>
            <a:r>
              <a:rPr sz="2000" spc="-30" dirty="0">
                <a:latin typeface="Arial"/>
                <a:cs typeface="Arial"/>
              </a:rPr>
              <a:t>olabilir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ourier New"/>
                <a:cs typeface="Courier New"/>
              </a:rPr>
              <a:t>javafx.scene.image.ImageView</a:t>
            </a:r>
            <a:r>
              <a:rPr sz="2800" spc="-1160" dirty="0">
                <a:latin typeface="Courier New"/>
                <a:cs typeface="Courier New"/>
              </a:rPr>
              <a:t>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Node </a:t>
            </a:r>
            <a:r>
              <a:rPr sz="2400" spc="-105" dirty="0">
                <a:latin typeface="Arial"/>
                <a:cs typeface="Arial"/>
              </a:rPr>
              <a:t>sınıfının </a:t>
            </a:r>
            <a:r>
              <a:rPr sz="2400" spc="-15" dirty="0">
                <a:latin typeface="Arial"/>
                <a:cs typeface="Arial"/>
              </a:rPr>
              <a:t>alt </a:t>
            </a:r>
            <a:r>
              <a:rPr sz="2400" spc="-85" dirty="0">
                <a:latin typeface="Arial"/>
                <a:cs typeface="Arial"/>
              </a:rPr>
              <a:t>sınıfıdır: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85" dirty="0">
                <a:latin typeface="Arial"/>
                <a:cs typeface="Arial"/>
              </a:rPr>
              <a:t>grafiğine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eklenebilir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Bir </a:t>
            </a:r>
            <a:r>
              <a:rPr sz="2400" spc="-140" dirty="0">
                <a:latin typeface="Arial"/>
                <a:cs typeface="Arial"/>
              </a:rPr>
              <a:t>Image </a:t>
            </a:r>
            <a:r>
              <a:rPr sz="2400" spc="-114" dirty="0">
                <a:latin typeface="Arial"/>
                <a:cs typeface="Arial"/>
              </a:rPr>
              <a:t>nesnesini </a:t>
            </a:r>
            <a:r>
              <a:rPr sz="2400" spc="-150" dirty="0">
                <a:latin typeface="Arial"/>
                <a:cs typeface="Arial"/>
              </a:rPr>
              <a:t>yapıcısına </a:t>
            </a:r>
            <a:r>
              <a:rPr sz="2400" spc="-75" dirty="0">
                <a:latin typeface="Arial"/>
                <a:cs typeface="Arial"/>
              </a:rPr>
              <a:t>parametre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alır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ourier New"/>
                <a:cs typeface="Courier New"/>
              </a:rPr>
              <a:t>ImageView</a:t>
            </a:r>
            <a:r>
              <a:rPr sz="2400" spc="-5" dirty="0">
                <a:latin typeface="Courier New"/>
                <a:cs typeface="Courier New"/>
              </a:rPr>
              <a:t>(Image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image)</a:t>
            </a:r>
            <a:endParaRPr sz="2400" dirty="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Arial"/>
                <a:cs typeface="Arial"/>
              </a:rPr>
              <a:t>Aynı Image </a:t>
            </a:r>
            <a:r>
              <a:rPr sz="2400" spc="-135" dirty="0">
                <a:latin typeface="Arial"/>
                <a:cs typeface="Arial"/>
              </a:rPr>
              <a:t>nesnesi </a:t>
            </a:r>
            <a:r>
              <a:rPr sz="2400" spc="-60" dirty="0">
                <a:latin typeface="Arial"/>
                <a:cs typeface="Arial"/>
              </a:rPr>
              <a:t>birden </a:t>
            </a:r>
            <a:r>
              <a:rPr sz="2400" spc="-120" dirty="0">
                <a:latin typeface="Arial"/>
                <a:cs typeface="Arial"/>
              </a:rPr>
              <a:t>fazla ImageView </a:t>
            </a:r>
            <a:r>
              <a:rPr sz="2400" spc="-80" dirty="0">
                <a:latin typeface="Arial"/>
                <a:cs typeface="Arial"/>
              </a:rPr>
              <a:t>nodu </a:t>
            </a:r>
            <a:r>
              <a:rPr sz="2400" spc="-75" dirty="0">
                <a:latin typeface="Arial"/>
                <a:cs typeface="Arial"/>
              </a:rPr>
              <a:t>tarafından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kullanılabilir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138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/>
              <a:t>ImageView</a:t>
            </a:r>
            <a:r>
              <a:rPr sz="4400" spc="-280" dirty="0"/>
              <a:t> </a:t>
            </a:r>
            <a:r>
              <a:rPr sz="4400" spc="-225" dirty="0"/>
              <a:t>Örneği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1805686"/>
            <a:ext cx="7037705" cy="2927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ourier New"/>
                <a:cs typeface="Courier New"/>
              </a:rPr>
              <a:t>Image analogClock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"Analog.png"</a:t>
            </a:r>
            <a:r>
              <a:rPr sz="2000" spc="-5" dirty="0">
                <a:latin typeface="Courier New"/>
                <a:cs typeface="Courier New"/>
              </a:rPr>
              <a:t>);  Image digitalClock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7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"Digital.png"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30988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ImageView </a:t>
            </a:r>
            <a:r>
              <a:rPr sz="2000" dirty="0">
                <a:latin typeface="Courier New"/>
                <a:cs typeface="Courier New"/>
              </a:rPr>
              <a:t>iv1 = </a:t>
            </a:r>
            <a:r>
              <a:rPr sz="2000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ImageView(analogClock);  ImageView iv2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ImageView(digitalClock);  ImageView iv3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6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ImageView(analogClock);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2136140" algn="just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rootNode.getChildren().add(iv1);  rootNode.getChildren().add(iv2);  rootNode.getChildren().add(iv3);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0147" y="4122013"/>
            <a:ext cx="4203700" cy="162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62007" y="6347866"/>
            <a:ext cx="251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7B7B7B"/>
                </a:solidFill>
                <a:latin typeface="Arial"/>
                <a:cs typeface="Arial"/>
              </a:rPr>
              <a:t>ImageViewExample</a:t>
            </a:r>
            <a:r>
              <a:rPr sz="1800" spc="-114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72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Efektler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1444"/>
            <a:ext cx="9081135" cy="43160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ourier New"/>
                <a:cs typeface="Courier New"/>
              </a:rPr>
              <a:t>javafx.scene.effect.Effect</a:t>
            </a:r>
            <a:r>
              <a:rPr sz="2800" spc="-1175" dirty="0">
                <a:latin typeface="Courier New"/>
                <a:cs typeface="Courier New"/>
              </a:rPr>
              <a:t> </a:t>
            </a:r>
            <a:r>
              <a:rPr sz="2800" spc="-100" dirty="0">
                <a:latin typeface="Arial"/>
                <a:cs typeface="Arial"/>
              </a:rPr>
              <a:t>soyut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Örnek </a:t>
            </a:r>
            <a:r>
              <a:rPr sz="2800" spc="-70" dirty="0">
                <a:latin typeface="Arial"/>
                <a:cs typeface="Arial"/>
              </a:rPr>
              <a:t>efekt </a:t>
            </a:r>
            <a:r>
              <a:rPr sz="2800" spc="-15" dirty="0">
                <a:latin typeface="Arial"/>
                <a:cs typeface="Arial"/>
              </a:rPr>
              <a:t>alt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sınıfları: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Bloom: </a:t>
            </a:r>
            <a:r>
              <a:rPr sz="2400" spc="-80" dirty="0">
                <a:latin typeface="Arial"/>
                <a:cs typeface="Arial"/>
              </a:rPr>
              <a:t>nodun </a:t>
            </a:r>
            <a:r>
              <a:rPr sz="2400" spc="-135" dirty="0">
                <a:latin typeface="Arial"/>
                <a:cs typeface="Arial"/>
              </a:rPr>
              <a:t>daha </a:t>
            </a:r>
            <a:r>
              <a:rPr sz="2400" spc="-85" dirty="0">
                <a:latin typeface="Arial"/>
                <a:cs typeface="Arial"/>
              </a:rPr>
              <a:t>parlak </a:t>
            </a:r>
            <a:r>
              <a:rPr sz="2400" spc="-100" dirty="0">
                <a:latin typeface="Arial"/>
                <a:cs typeface="Arial"/>
              </a:rPr>
              <a:t>kısımlarının </a:t>
            </a:r>
            <a:r>
              <a:rPr sz="2400" spc="-95" dirty="0">
                <a:latin typeface="Arial"/>
                <a:cs typeface="Arial"/>
              </a:rPr>
              <a:t>parlaklığını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arttırır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BoxBlur: </a:t>
            </a:r>
            <a:r>
              <a:rPr sz="2400" spc="-80" dirty="0">
                <a:latin typeface="Arial"/>
                <a:cs typeface="Arial"/>
              </a:rPr>
              <a:t>nodu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bulanıklaştırır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Glow: </a:t>
            </a:r>
            <a:r>
              <a:rPr sz="2400" spc="-135" dirty="0">
                <a:latin typeface="Arial"/>
                <a:cs typeface="Arial"/>
              </a:rPr>
              <a:t>yanma </a:t>
            </a:r>
            <a:r>
              <a:rPr sz="2400" spc="-80" dirty="0">
                <a:latin typeface="Arial"/>
                <a:cs typeface="Arial"/>
              </a:rPr>
              <a:t>görüntüsü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verir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DropShadow: </a:t>
            </a:r>
            <a:r>
              <a:rPr sz="2400" spc="-80" dirty="0">
                <a:latin typeface="Arial"/>
                <a:cs typeface="Arial"/>
              </a:rPr>
              <a:t>nodun </a:t>
            </a:r>
            <a:r>
              <a:rPr sz="2400" spc="-135" dirty="0">
                <a:latin typeface="Arial"/>
                <a:cs typeface="Arial"/>
              </a:rPr>
              <a:t>arkasında gölge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oluşturur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InnerShadow: </a:t>
            </a:r>
            <a:r>
              <a:rPr sz="2400" spc="-80" dirty="0">
                <a:latin typeface="Arial"/>
                <a:cs typeface="Arial"/>
              </a:rPr>
              <a:t>nodun </a:t>
            </a:r>
            <a:r>
              <a:rPr sz="2400" spc="-75" dirty="0">
                <a:latin typeface="Arial"/>
                <a:cs typeface="Arial"/>
              </a:rPr>
              <a:t>içinde </a:t>
            </a:r>
            <a:r>
              <a:rPr sz="2400" spc="-135" dirty="0">
                <a:latin typeface="Arial"/>
                <a:cs typeface="Arial"/>
              </a:rPr>
              <a:t>gölge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oluşturur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Reflection: nodun </a:t>
            </a:r>
            <a:r>
              <a:rPr sz="2400" spc="-70" dirty="0">
                <a:latin typeface="Arial"/>
                <a:cs typeface="Arial"/>
              </a:rPr>
              <a:t>altındaö </a:t>
            </a:r>
            <a:r>
              <a:rPr sz="2400" spc="-80" dirty="0">
                <a:latin typeface="Arial"/>
                <a:cs typeface="Arial"/>
              </a:rPr>
              <a:t>nodun </a:t>
            </a:r>
            <a:r>
              <a:rPr sz="2400" spc="-155" dirty="0">
                <a:latin typeface="Arial"/>
                <a:cs typeface="Arial"/>
              </a:rPr>
              <a:t>yansıma </a:t>
            </a:r>
            <a:r>
              <a:rPr sz="2400" spc="-80" dirty="0">
                <a:latin typeface="Arial"/>
                <a:cs typeface="Arial"/>
              </a:rPr>
              <a:t>görüntüsünü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oluşturur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95" dirty="0">
                <a:latin typeface="Arial"/>
                <a:cs typeface="Arial"/>
              </a:rPr>
              <a:t>Bir </a:t>
            </a:r>
            <a:r>
              <a:rPr sz="2800" spc="-140" dirty="0">
                <a:latin typeface="Arial"/>
                <a:cs typeface="Arial"/>
              </a:rPr>
              <a:t>Node </a:t>
            </a:r>
            <a:r>
              <a:rPr sz="2800" spc="-165" dirty="0">
                <a:latin typeface="Arial"/>
                <a:cs typeface="Arial"/>
              </a:rPr>
              <a:t>nesnesi </a:t>
            </a:r>
            <a:r>
              <a:rPr sz="2800" spc="-114" dirty="0">
                <a:latin typeface="Arial"/>
                <a:cs typeface="Arial"/>
              </a:rPr>
              <a:t>üzerinde </a:t>
            </a:r>
            <a:r>
              <a:rPr sz="2800" spc="-70" dirty="0">
                <a:latin typeface="Arial"/>
                <a:cs typeface="Arial"/>
              </a:rPr>
              <a:t>efekt </a:t>
            </a:r>
            <a:r>
              <a:rPr sz="2800" spc="-110" dirty="0">
                <a:latin typeface="Arial"/>
                <a:cs typeface="Arial"/>
              </a:rPr>
              <a:t>gerçekleştirmek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için: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400" b="1" dirty="0">
                <a:latin typeface="Courier New"/>
                <a:cs typeface="Courier New"/>
              </a:rPr>
              <a:t>setEffect</a:t>
            </a:r>
            <a:r>
              <a:rPr sz="2400" dirty="0">
                <a:latin typeface="Courier New"/>
                <a:cs typeface="Courier New"/>
              </a:rPr>
              <a:t>(Effect </a:t>
            </a:r>
            <a:r>
              <a:rPr sz="2400" spc="-5" dirty="0">
                <a:latin typeface="Courier New"/>
                <a:cs typeface="Courier New"/>
              </a:rPr>
              <a:t>effect):</a:t>
            </a:r>
            <a:r>
              <a:rPr sz="2400" spc="-1045" dirty="0">
                <a:latin typeface="Courier New"/>
                <a:cs typeface="Courier New"/>
              </a:rPr>
              <a:t> </a:t>
            </a:r>
            <a:r>
              <a:rPr sz="2400" spc="-120" dirty="0">
                <a:latin typeface="Arial"/>
                <a:cs typeface="Arial"/>
              </a:rPr>
              <a:t>Node </a:t>
            </a:r>
            <a:r>
              <a:rPr sz="2400" spc="-100" dirty="0">
                <a:latin typeface="Arial"/>
                <a:cs typeface="Arial"/>
              </a:rPr>
              <a:t>sınıfındaki </a:t>
            </a:r>
            <a:r>
              <a:rPr sz="2400" spc="-15" dirty="0">
                <a:latin typeface="Arial"/>
                <a:cs typeface="Arial"/>
              </a:rPr>
              <a:t>metot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772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Efekt</a:t>
            </a:r>
            <a:r>
              <a:rPr sz="4400" spc="-290" dirty="0"/>
              <a:t> </a:t>
            </a:r>
            <a:r>
              <a:rPr sz="4400" spc="-225" dirty="0"/>
              <a:t>Örneği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020570"/>
            <a:ext cx="7037705" cy="3265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ourier New"/>
                <a:cs typeface="Courier New"/>
              </a:rPr>
              <a:t>Image analogClock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"Analog.png"</a:t>
            </a:r>
            <a:r>
              <a:rPr sz="2000" spc="-5" dirty="0">
                <a:latin typeface="Courier New"/>
                <a:cs typeface="Courier New"/>
              </a:rPr>
              <a:t>);  Image digitalClock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7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"Digital.png"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46228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ImageView iv1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ImageView(analogClock);  iv1.setEffect(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1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BoxBlur());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ImageView iv2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5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ImageView(digitalClock);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iv2.setEffect(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2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Reflection());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213614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rootNode.getChildren().add(iv1);  rootNode.getChildren().add(iv2);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3030791"/>
            <a:ext cx="33909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4257" y="6347866"/>
            <a:ext cx="210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7B7B7B"/>
                </a:solidFill>
                <a:latin typeface="Arial"/>
                <a:cs typeface="Arial"/>
              </a:rPr>
              <a:t>EffectsExample</a:t>
            </a:r>
            <a:r>
              <a:rPr sz="1800" spc="-125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781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/>
              <a:t>Dön</a:t>
            </a:r>
            <a:r>
              <a:rPr sz="4400" spc="-225" dirty="0"/>
              <a:t>ü</a:t>
            </a:r>
            <a:r>
              <a:rPr sz="4400" spc="-180" dirty="0"/>
              <a:t>şümler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1444"/>
            <a:ext cx="9779000" cy="4663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ourier New"/>
                <a:cs typeface="Courier New"/>
              </a:rPr>
              <a:t>javafx.scene.transform.Transform</a:t>
            </a:r>
            <a:r>
              <a:rPr sz="2800" spc="-1235" dirty="0">
                <a:latin typeface="Courier New"/>
                <a:cs typeface="Courier New"/>
              </a:rPr>
              <a:t> </a:t>
            </a:r>
            <a:r>
              <a:rPr sz="2800" spc="-60" dirty="0">
                <a:latin typeface="Arial"/>
                <a:cs typeface="Arial"/>
              </a:rPr>
              <a:t>temel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Temel </a:t>
            </a:r>
            <a:r>
              <a:rPr sz="2800" spc="-125" dirty="0">
                <a:latin typeface="Arial"/>
                <a:cs typeface="Arial"/>
              </a:rPr>
              <a:t>dönüşüm </a:t>
            </a:r>
            <a:r>
              <a:rPr sz="2800" spc="-15" dirty="0">
                <a:latin typeface="Arial"/>
                <a:cs typeface="Arial"/>
              </a:rPr>
              <a:t>alt </a:t>
            </a:r>
            <a:r>
              <a:rPr sz="2800" spc="-105" dirty="0">
                <a:latin typeface="Arial"/>
                <a:cs typeface="Arial"/>
              </a:rPr>
              <a:t>sınıfları: </a:t>
            </a:r>
            <a:r>
              <a:rPr sz="2800" spc="-125" dirty="0">
                <a:latin typeface="Arial"/>
                <a:cs typeface="Arial"/>
              </a:rPr>
              <a:t>Rotate, </a:t>
            </a:r>
            <a:r>
              <a:rPr sz="2800" spc="-215" dirty="0">
                <a:latin typeface="Arial"/>
                <a:cs typeface="Arial"/>
              </a:rPr>
              <a:t>Scale, </a:t>
            </a:r>
            <a:r>
              <a:rPr sz="2800" spc="-225" dirty="0">
                <a:latin typeface="Arial"/>
                <a:cs typeface="Arial"/>
              </a:rPr>
              <a:t>Shear,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Translate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95" dirty="0">
                <a:latin typeface="Arial"/>
                <a:cs typeface="Arial"/>
              </a:rPr>
              <a:t>Bir </a:t>
            </a:r>
            <a:r>
              <a:rPr sz="2800" spc="-114" dirty="0">
                <a:latin typeface="Arial"/>
                <a:cs typeface="Arial"/>
              </a:rPr>
              <a:t>noda, </a:t>
            </a:r>
            <a:r>
              <a:rPr sz="2800" spc="-75" dirty="0">
                <a:latin typeface="Arial"/>
                <a:cs typeface="Arial"/>
              </a:rPr>
              <a:t>birden </a:t>
            </a:r>
            <a:r>
              <a:rPr sz="2800" spc="-140" dirty="0">
                <a:latin typeface="Arial"/>
                <a:cs typeface="Arial"/>
              </a:rPr>
              <a:t>fazla </a:t>
            </a:r>
            <a:r>
              <a:rPr sz="2800" spc="-125" dirty="0">
                <a:latin typeface="Arial"/>
                <a:cs typeface="Arial"/>
              </a:rPr>
              <a:t>dönüşüm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uygulanabilir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95" dirty="0">
                <a:latin typeface="Arial"/>
                <a:cs typeface="Arial"/>
              </a:rPr>
              <a:t>Bir </a:t>
            </a:r>
            <a:r>
              <a:rPr sz="2800" spc="-125" dirty="0">
                <a:latin typeface="Arial"/>
                <a:cs typeface="Arial"/>
              </a:rPr>
              <a:t>noda </a:t>
            </a:r>
            <a:r>
              <a:rPr sz="2800" spc="-135" dirty="0">
                <a:latin typeface="Arial"/>
                <a:cs typeface="Arial"/>
              </a:rPr>
              <a:t>uygulanan </a:t>
            </a:r>
            <a:r>
              <a:rPr sz="2800" spc="-90" dirty="0">
                <a:latin typeface="Arial"/>
                <a:cs typeface="Arial"/>
              </a:rPr>
              <a:t>dönüşümlerin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80" dirty="0">
                <a:latin typeface="Arial"/>
                <a:cs typeface="Arial"/>
              </a:rPr>
              <a:t>listesini </a:t>
            </a:r>
            <a:r>
              <a:rPr sz="2800" spc="-130" dirty="0">
                <a:latin typeface="Arial"/>
                <a:cs typeface="Arial"/>
              </a:rPr>
              <a:t>almak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için: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ourier New"/>
                <a:cs typeface="Courier New"/>
              </a:rPr>
              <a:t>ObservableList&lt;Transform&gt;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getTransforms</a:t>
            </a:r>
            <a:r>
              <a:rPr sz="2400" spc="-10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241300" marR="5080" indent="-228600">
              <a:lnSpc>
                <a:spcPts val="3020"/>
              </a:lnSpc>
              <a:spcBef>
                <a:spcPts val="1075"/>
              </a:spcBef>
              <a:buChar char="•"/>
              <a:tabLst>
                <a:tab pos="241935" algn="l"/>
              </a:tabLst>
            </a:pPr>
            <a:r>
              <a:rPr sz="2800" spc="-160" dirty="0">
                <a:latin typeface="Arial"/>
                <a:cs typeface="Arial"/>
              </a:rPr>
              <a:t>Noda </a:t>
            </a:r>
            <a:r>
              <a:rPr sz="2800" spc="-105" dirty="0">
                <a:latin typeface="Arial"/>
                <a:cs typeface="Arial"/>
              </a:rPr>
              <a:t>yeni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5" dirty="0">
                <a:latin typeface="Arial"/>
                <a:cs typeface="Arial"/>
              </a:rPr>
              <a:t>dönüşüm </a:t>
            </a:r>
            <a:r>
              <a:rPr sz="2800" spc="-120" dirty="0">
                <a:latin typeface="Arial"/>
                <a:cs typeface="Arial"/>
              </a:rPr>
              <a:t>eklemek </a:t>
            </a:r>
            <a:r>
              <a:rPr sz="2800" spc="-190" dirty="0">
                <a:latin typeface="Arial"/>
                <a:cs typeface="Arial"/>
              </a:rPr>
              <a:t>veya </a:t>
            </a:r>
            <a:r>
              <a:rPr sz="2800" spc="-114" dirty="0">
                <a:latin typeface="Arial"/>
                <a:cs typeface="Arial"/>
              </a:rPr>
              <a:t>noddan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25" dirty="0">
                <a:latin typeface="Arial"/>
                <a:cs typeface="Arial"/>
              </a:rPr>
              <a:t>dönüşüm </a:t>
            </a:r>
            <a:r>
              <a:rPr sz="2800" spc="-114" dirty="0">
                <a:latin typeface="Arial"/>
                <a:cs typeface="Arial"/>
              </a:rPr>
              <a:t>silmek  </a:t>
            </a:r>
            <a:r>
              <a:rPr sz="2800" spc="-60" dirty="0">
                <a:latin typeface="Arial"/>
                <a:cs typeface="Arial"/>
              </a:rPr>
              <a:t>için: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Dönüşüm </a:t>
            </a:r>
            <a:r>
              <a:rPr sz="2400" spc="-75" dirty="0">
                <a:latin typeface="Arial"/>
                <a:cs typeface="Arial"/>
              </a:rPr>
              <a:t>listesi </a:t>
            </a:r>
            <a:r>
              <a:rPr sz="2400" spc="-95" dirty="0">
                <a:latin typeface="Arial"/>
                <a:cs typeface="Arial"/>
              </a:rPr>
              <a:t>üzerinde </a:t>
            </a:r>
            <a:r>
              <a:rPr sz="2400" spc="-100" dirty="0">
                <a:latin typeface="Arial"/>
                <a:cs typeface="Arial"/>
              </a:rPr>
              <a:t>add() </a:t>
            </a:r>
            <a:r>
              <a:rPr sz="2400" spc="-160" dirty="0">
                <a:latin typeface="Arial"/>
                <a:cs typeface="Arial"/>
              </a:rPr>
              <a:t>veya </a:t>
            </a:r>
            <a:r>
              <a:rPr sz="2400" spc="-90" dirty="0">
                <a:latin typeface="Arial"/>
                <a:cs typeface="Arial"/>
              </a:rPr>
              <a:t>remove() </a:t>
            </a:r>
            <a:r>
              <a:rPr sz="2400" spc="-35" dirty="0">
                <a:latin typeface="Arial"/>
                <a:cs typeface="Arial"/>
              </a:rPr>
              <a:t>metotları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çağırılır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20" dirty="0">
                <a:latin typeface="Arial"/>
                <a:cs typeface="Arial"/>
              </a:rPr>
              <a:t>Dönüşümler </a:t>
            </a:r>
            <a:r>
              <a:rPr sz="2800" spc="-90" dirty="0">
                <a:latin typeface="Arial"/>
                <a:cs typeface="Arial"/>
              </a:rPr>
              <a:t>nod </a:t>
            </a:r>
            <a:r>
              <a:rPr sz="2800" spc="-105" dirty="0">
                <a:latin typeface="Arial"/>
                <a:cs typeface="Arial"/>
              </a:rPr>
              <a:t>özelliği </a:t>
            </a:r>
            <a:r>
              <a:rPr sz="2800" spc="-110" dirty="0">
                <a:latin typeface="Arial"/>
                <a:cs typeface="Arial"/>
              </a:rPr>
              <a:t>olarak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uygulanabilir: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05" dirty="0">
                <a:latin typeface="Arial"/>
                <a:cs typeface="Arial"/>
              </a:rPr>
              <a:t>Örnek: </a:t>
            </a: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 </a:t>
            </a:r>
            <a:r>
              <a:rPr sz="2400" b="1" spc="-5" dirty="0">
                <a:latin typeface="Courier New"/>
                <a:cs typeface="Courier New"/>
              </a:rPr>
              <a:t>setRotate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double</a:t>
            </a:r>
            <a:r>
              <a:rPr sz="2400" spc="-114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82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/>
              <a:t>Dönüşüm</a:t>
            </a:r>
            <a:r>
              <a:rPr sz="4400" spc="-290" dirty="0"/>
              <a:t> </a:t>
            </a:r>
            <a:r>
              <a:rPr sz="4400" spc="-225" dirty="0"/>
              <a:t>Örneği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034286"/>
            <a:ext cx="7037705" cy="3265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ourier New"/>
                <a:cs typeface="Courier New"/>
              </a:rPr>
              <a:t>Image analogClock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"Analog.png"</a:t>
            </a:r>
            <a:r>
              <a:rPr sz="2000" spc="-5" dirty="0">
                <a:latin typeface="Courier New"/>
                <a:cs typeface="Courier New"/>
              </a:rPr>
              <a:t>);  Image digitalClock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7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Image(</a:t>
            </a:r>
            <a:r>
              <a:rPr sz="2000" spc="-5" dirty="0">
                <a:solidFill>
                  <a:srgbClr val="CE7A00"/>
                </a:solidFill>
                <a:latin typeface="Courier New"/>
                <a:cs typeface="Courier New"/>
              </a:rPr>
              <a:t>"Digital.png"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45847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ImageView iv1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ImageView(analogClock);  iv1.getTransforms().add(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Scale(0.8,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ImageView iv2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E6"/>
                </a:solidFill>
                <a:latin typeface="Courier New"/>
                <a:cs typeface="Courier New"/>
              </a:rPr>
              <a:t>new</a:t>
            </a:r>
            <a:r>
              <a:rPr sz="2000" spc="-5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ImageView(digitalClock);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iv2.setRotate(45);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213614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rootNode.getChildren().add(iv1);  rootNode.getChildren().add(iv2);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4681" y="2827350"/>
            <a:ext cx="3228975" cy="315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3681" y="6347866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7B7B7B"/>
                </a:solidFill>
                <a:latin typeface="Arial"/>
                <a:cs typeface="Arial"/>
              </a:rPr>
              <a:t>TransformsExample</a:t>
            </a:r>
            <a:r>
              <a:rPr sz="1800" spc="-160" dirty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7B7B7B"/>
                </a:solidFill>
                <a:latin typeface="Arial"/>
                <a:cs typeface="Arial"/>
              </a:rPr>
              <a:t>Projesi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944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Sahne </a:t>
            </a:r>
            <a:r>
              <a:rPr sz="4400" spc="-220" dirty="0"/>
              <a:t>alanı, </a:t>
            </a:r>
            <a:r>
              <a:rPr sz="4400" spc="-380" dirty="0"/>
              <a:t>Sahne </a:t>
            </a:r>
            <a:r>
              <a:rPr sz="4400" spc="-290" dirty="0"/>
              <a:t>ve</a:t>
            </a:r>
            <a:r>
              <a:rPr sz="4400" spc="50" dirty="0"/>
              <a:t> </a:t>
            </a:r>
            <a:r>
              <a:rPr sz="4400" spc="-235" dirty="0"/>
              <a:t>Nod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624185" cy="34302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35" dirty="0">
                <a:latin typeface="Arial"/>
                <a:cs typeface="Arial"/>
              </a:rPr>
              <a:t>Sahne </a:t>
            </a:r>
            <a:r>
              <a:rPr sz="2800" spc="-130" dirty="0">
                <a:latin typeface="Arial"/>
                <a:cs typeface="Arial"/>
              </a:rPr>
              <a:t>alanı </a:t>
            </a:r>
            <a:r>
              <a:rPr sz="2800" spc="-165" dirty="0">
                <a:latin typeface="Arial"/>
                <a:cs typeface="Arial"/>
              </a:rPr>
              <a:t>(Stage):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14" dirty="0">
                <a:latin typeface="Arial"/>
                <a:cs typeface="Arial"/>
              </a:rPr>
              <a:t>grafiksel </a:t>
            </a:r>
            <a:r>
              <a:rPr sz="2800" spc="-175" dirty="0">
                <a:latin typeface="Arial"/>
                <a:cs typeface="Arial"/>
              </a:rPr>
              <a:t>sahne </a:t>
            </a:r>
            <a:r>
              <a:rPr sz="2800" spc="-70" dirty="0">
                <a:latin typeface="Arial"/>
                <a:cs typeface="Arial"/>
              </a:rPr>
              <a:t>için </a:t>
            </a:r>
            <a:r>
              <a:rPr sz="2800" spc="-130" dirty="0">
                <a:latin typeface="Arial"/>
                <a:cs typeface="Arial"/>
              </a:rPr>
              <a:t>en </a:t>
            </a:r>
            <a:r>
              <a:rPr sz="2800" spc="-95" dirty="0">
                <a:latin typeface="Arial"/>
                <a:cs typeface="Arial"/>
              </a:rPr>
              <a:t>üst </a:t>
            </a:r>
            <a:r>
              <a:rPr sz="2800" spc="-160" dirty="0">
                <a:latin typeface="Arial"/>
                <a:cs typeface="Arial"/>
              </a:rPr>
              <a:t>seviye </a:t>
            </a:r>
            <a:r>
              <a:rPr sz="2800" spc="-95" dirty="0">
                <a:latin typeface="Arial"/>
                <a:cs typeface="Arial"/>
              </a:rPr>
              <a:t>konteyner </a:t>
            </a:r>
            <a:r>
              <a:rPr sz="2800" spc="-60" dirty="0">
                <a:latin typeface="Arial"/>
                <a:cs typeface="Arial"/>
              </a:rPr>
              <a:t>(top-  </a:t>
            </a:r>
            <a:r>
              <a:rPr sz="2800" spc="-95" dirty="0">
                <a:latin typeface="Arial"/>
                <a:cs typeface="Arial"/>
              </a:rPr>
              <a:t>level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container)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55" dirty="0">
                <a:latin typeface="Arial"/>
                <a:cs typeface="Arial"/>
              </a:rPr>
              <a:t>Birincil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110" dirty="0">
                <a:latin typeface="Arial"/>
                <a:cs typeface="Arial"/>
              </a:rPr>
              <a:t>alanı </a:t>
            </a:r>
            <a:r>
              <a:rPr sz="2400" spc="-55" dirty="0">
                <a:latin typeface="Arial"/>
                <a:cs typeface="Arial"/>
              </a:rPr>
              <a:t>(primary </a:t>
            </a:r>
            <a:r>
              <a:rPr sz="2400" spc="-120" dirty="0">
                <a:latin typeface="Arial"/>
                <a:cs typeface="Arial"/>
              </a:rPr>
              <a:t>stage): </a:t>
            </a:r>
            <a:r>
              <a:rPr sz="2400" spc="-250" dirty="0">
                <a:latin typeface="Arial"/>
                <a:cs typeface="Arial"/>
              </a:rPr>
              <a:t>Java </a:t>
            </a:r>
            <a:r>
              <a:rPr sz="2400" spc="-145" dirty="0">
                <a:latin typeface="Arial"/>
                <a:cs typeface="Arial"/>
              </a:rPr>
              <a:t>çalışma </a:t>
            </a:r>
            <a:r>
              <a:rPr sz="2400" spc="-55" dirty="0">
                <a:latin typeface="Arial"/>
                <a:cs typeface="Arial"/>
              </a:rPr>
              <a:t>ortamı </a:t>
            </a:r>
            <a:r>
              <a:rPr sz="2400" spc="-75" dirty="0">
                <a:latin typeface="Arial"/>
                <a:cs typeface="Arial"/>
              </a:rPr>
              <a:t>tarafından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sağlanır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75" dirty="0">
                <a:latin typeface="Arial"/>
                <a:cs typeface="Arial"/>
              </a:rPr>
              <a:t>tarafından </a:t>
            </a:r>
            <a:r>
              <a:rPr sz="2400" spc="-125" dirty="0">
                <a:latin typeface="Arial"/>
                <a:cs typeface="Arial"/>
              </a:rPr>
              <a:t>ek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90" dirty="0">
                <a:latin typeface="Arial"/>
                <a:cs typeface="Arial"/>
              </a:rPr>
              <a:t>alanları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oluşturulabilir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200" dirty="0">
                <a:latin typeface="Arial"/>
                <a:cs typeface="Arial"/>
              </a:rPr>
              <a:t>Sahne(Scene): </a:t>
            </a:r>
            <a:r>
              <a:rPr sz="2800" spc="-114" dirty="0">
                <a:latin typeface="Arial"/>
                <a:cs typeface="Arial"/>
              </a:rPr>
              <a:t>grafiksel </a:t>
            </a:r>
            <a:r>
              <a:rPr sz="2800" spc="-85" dirty="0">
                <a:latin typeface="Arial"/>
                <a:cs typeface="Arial"/>
              </a:rPr>
              <a:t>bileşenlerin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konteyneri.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Birden </a:t>
            </a:r>
            <a:r>
              <a:rPr sz="2400" spc="-120" dirty="0">
                <a:latin typeface="Arial"/>
                <a:cs typeface="Arial"/>
              </a:rPr>
              <a:t>fazla </a:t>
            </a:r>
            <a:r>
              <a:rPr sz="2400" spc="-150" dirty="0">
                <a:latin typeface="Arial"/>
                <a:cs typeface="Arial"/>
              </a:rPr>
              <a:t>sahne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oluşturulabilir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200" dirty="0">
                <a:latin typeface="Arial"/>
                <a:cs typeface="Arial"/>
              </a:rPr>
              <a:t>Sahne </a:t>
            </a:r>
            <a:r>
              <a:rPr sz="2400" spc="-114" dirty="0">
                <a:latin typeface="Arial"/>
                <a:cs typeface="Arial"/>
              </a:rPr>
              <a:t>alanında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150" dirty="0">
                <a:latin typeface="Arial"/>
                <a:cs typeface="Arial"/>
              </a:rPr>
              <a:t>sahne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gösterilebilir.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Nod </a:t>
            </a:r>
            <a:r>
              <a:rPr sz="2800" spc="-114" dirty="0">
                <a:latin typeface="Arial"/>
                <a:cs typeface="Arial"/>
              </a:rPr>
              <a:t>(Node): </a:t>
            </a:r>
            <a:r>
              <a:rPr sz="2800" spc="-180" dirty="0">
                <a:latin typeface="Arial"/>
                <a:cs typeface="Arial"/>
              </a:rPr>
              <a:t>sahneye </a:t>
            </a:r>
            <a:r>
              <a:rPr sz="2800" spc="-95" dirty="0">
                <a:latin typeface="Arial"/>
                <a:cs typeface="Arial"/>
              </a:rPr>
              <a:t>eklenebilen </a:t>
            </a:r>
            <a:r>
              <a:rPr sz="2800" spc="-114" dirty="0">
                <a:latin typeface="Arial"/>
                <a:cs typeface="Arial"/>
              </a:rPr>
              <a:t>grafiksel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bileşenler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296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Sahne </a:t>
            </a:r>
            <a:r>
              <a:rPr sz="4400" spc="-200" dirty="0"/>
              <a:t>Grafiği </a:t>
            </a:r>
            <a:r>
              <a:rPr sz="4400" spc="-360" dirty="0"/>
              <a:t>(Scene</a:t>
            </a:r>
            <a:r>
              <a:rPr sz="4400" spc="-114" dirty="0"/>
              <a:t> </a:t>
            </a:r>
            <a:r>
              <a:rPr sz="4400" spc="-265" dirty="0"/>
              <a:t>Graph)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271760" cy="46075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235" dirty="0">
                <a:latin typeface="Arial"/>
                <a:cs typeface="Arial"/>
              </a:rPr>
              <a:t>Sahne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190" dirty="0">
                <a:latin typeface="Arial"/>
                <a:cs typeface="Arial"/>
              </a:rPr>
              <a:t>veya </a:t>
            </a:r>
            <a:r>
              <a:rPr sz="2800" spc="-160" dirty="0">
                <a:latin typeface="Arial"/>
                <a:cs typeface="Arial"/>
              </a:rPr>
              <a:t>daha </a:t>
            </a:r>
            <a:r>
              <a:rPr sz="2800" spc="-140" dirty="0">
                <a:latin typeface="Arial"/>
                <a:cs typeface="Arial"/>
              </a:rPr>
              <a:t>fazla </a:t>
            </a:r>
            <a:r>
              <a:rPr sz="2800" spc="-90" dirty="0">
                <a:latin typeface="Arial"/>
                <a:cs typeface="Arial"/>
              </a:rPr>
              <a:t>nod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içerir: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Örnekler: </a:t>
            </a:r>
            <a:r>
              <a:rPr sz="2400" spc="-25" dirty="0">
                <a:latin typeface="Arial"/>
                <a:cs typeface="Arial"/>
              </a:rPr>
              <a:t>button, </a:t>
            </a:r>
            <a:r>
              <a:rPr sz="2400" spc="-75" dirty="0">
                <a:latin typeface="Arial"/>
                <a:cs typeface="Arial"/>
              </a:rPr>
              <a:t>label, </a:t>
            </a:r>
            <a:r>
              <a:rPr sz="2400" spc="-140" dirty="0">
                <a:latin typeface="Arial"/>
                <a:cs typeface="Arial"/>
              </a:rPr>
              <a:t>check </a:t>
            </a:r>
            <a:r>
              <a:rPr sz="2400" spc="-110" dirty="0">
                <a:latin typeface="Arial"/>
                <a:cs typeface="Arial"/>
              </a:rPr>
              <a:t>box,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vs.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Sahnedeki </a:t>
            </a:r>
            <a:r>
              <a:rPr sz="2800" spc="-85" dirty="0">
                <a:latin typeface="Arial"/>
                <a:cs typeface="Arial"/>
              </a:rPr>
              <a:t>nodların </a:t>
            </a:r>
            <a:r>
              <a:rPr sz="2800" spc="-130" dirty="0">
                <a:latin typeface="Arial"/>
                <a:cs typeface="Arial"/>
              </a:rPr>
              <a:t>kümesi </a:t>
            </a:r>
            <a:r>
              <a:rPr sz="2800" spc="-15" dirty="0">
                <a:latin typeface="Arial"/>
                <a:cs typeface="Arial"/>
              </a:rPr>
              <a:t>bir </a:t>
            </a:r>
            <a:r>
              <a:rPr sz="2800" spc="-235" dirty="0">
                <a:latin typeface="Arial"/>
                <a:cs typeface="Arial"/>
              </a:rPr>
              <a:t>ağaç </a:t>
            </a:r>
            <a:r>
              <a:rPr sz="2800" spc="-180" dirty="0">
                <a:latin typeface="Arial"/>
                <a:cs typeface="Arial"/>
              </a:rPr>
              <a:t>yapısı </a:t>
            </a:r>
            <a:r>
              <a:rPr sz="2800" spc="-60" dirty="0">
                <a:latin typeface="Arial"/>
                <a:cs typeface="Arial"/>
              </a:rPr>
              <a:t>oluşturur: </a:t>
            </a:r>
            <a:r>
              <a:rPr sz="2800" spc="-180" dirty="0">
                <a:latin typeface="Arial"/>
                <a:cs typeface="Arial"/>
              </a:rPr>
              <a:t>sahne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grafiği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229" dirty="0">
                <a:latin typeface="Arial"/>
                <a:cs typeface="Arial"/>
              </a:rPr>
              <a:t>Kök </a:t>
            </a:r>
            <a:r>
              <a:rPr sz="2800" spc="-90" dirty="0">
                <a:latin typeface="Arial"/>
                <a:cs typeface="Arial"/>
              </a:rPr>
              <a:t>nod </a:t>
            </a:r>
            <a:r>
              <a:rPr sz="2800" spc="-25" dirty="0">
                <a:latin typeface="Arial"/>
                <a:cs typeface="Arial"/>
              </a:rPr>
              <a:t>(root </a:t>
            </a:r>
            <a:r>
              <a:rPr sz="2800" spc="-95" dirty="0">
                <a:latin typeface="Arial"/>
                <a:cs typeface="Arial"/>
              </a:rPr>
              <a:t>node): </a:t>
            </a:r>
            <a:r>
              <a:rPr sz="2800" spc="-145" dirty="0">
                <a:latin typeface="Arial"/>
                <a:cs typeface="Arial"/>
              </a:rPr>
              <a:t>sahnedeki </a:t>
            </a:r>
            <a:r>
              <a:rPr sz="2800" spc="-130" dirty="0">
                <a:latin typeface="Arial"/>
                <a:cs typeface="Arial"/>
              </a:rPr>
              <a:t>en </a:t>
            </a:r>
            <a:r>
              <a:rPr sz="2800" spc="-95" dirty="0">
                <a:latin typeface="Arial"/>
                <a:cs typeface="Arial"/>
              </a:rPr>
              <a:t>üst </a:t>
            </a:r>
            <a:r>
              <a:rPr sz="2800" spc="-160" dirty="0">
                <a:latin typeface="Arial"/>
                <a:cs typeface="Arial"/>
              </a:rPr>
              <a:t>seviye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noddur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Üst </a:t>
            </a:r>
            <a:r>
              <a:rPr sz="2800" spc="-190" dirty="0">
                <a:latin typeface="Arial"/>
                <a:cs typeface="Arial"/>
              </a:rPr>
              <a:t>veya </a:t>
            </a:r>
            <a:r>
              <a:rPr sz="2800" spc="-100" dirty="0">
                <a:latin typeface="Arial"/>
                <a:cs typeface="Arial"/>
              </a:rPr>
              <a:t>dal </a:t>
            </a:r>
            <a:r>
              <a:rPr sz="2800" spc="-85" dirty="0">
                <a:latin typeface="Arial"/>
                <a:cs typeface="Arial"/>
              </a:rPr>
              <a:t>nodları </a:t>
            </a:r>
            <a:r>
              <a:rPr sz="2800" spc="-80" dirty="0">
                <a:latin typeface="Arial"/>
                <a:cs typeface="Arial"/>
              </a:rPr>
              <a:t>(parent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20" dirty="0">
                <a:latin typeface="Arial"/>
                <a:cs typeface="Arial"/>
              </a:rPr>
              <a:t>branch </a:t>
            </a:r>
            <a:r>
              <a:rPr sz="2800" spc="-125" dirty="0">
                <a:latin typeface="Arial"/>
                <a:cs typeface="Arial"/>
              </a:rPr>
              <a:t>nodes):çocukları </a:t>
            </a:r>
            <a:r>
              <a:rPr sz="2800" spc="-100" dirty="0">
                <a:latin typeface="Arial"/>
                <a:cs typeface="Arial"/>
              </a:rPr>
              <a:t>olan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nodlardır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170" dirty="0">
                <a:latin typeface="Arial"/>
                <a:cs typeface="Arial"/>
              </a:rPr>
              <a:t>Yapraklar </a:t>
            </a:r>
            <a:r>
              <a:rPr sz="2800" spc="-145" dirty="0">
                <a:latin typeface="Arial"/>
                <a:cs typeface="Arial"/>
              </a:rPr>
              <a:t>(leaves): </a:t>
            </a:r>
            <a:r>
              <a:rPr sz="2800" spc="-120" dirty="0">
                <a:latin typeface="Arial"/>
                <a:cs typeface="Arial"/>
              </a:rPr>
              <a:t>çocukları </a:t>
            </a:r>
            <a:r>
              <a:rPr sz="2800" spc="-135" dirty="0">
                <a:latin typeface="Arial"/>
                <a:cs typeface="Arial"/>
              </a:rPr>
              <a:t>olmayan </a:t>
            </a:r>
            <a:r>
              <a:rPr sz="2800" spc="-75" dirty="0">
                <a:latin typeface="Arial"/>
                <a:cs typeface="Arial"/>
              </a:rPr>
              <a:t>nodlardır</a:t>
            </a:r>
            <a:endParaRPr sz="2800" dirty="0">
              <a:latin typeface="Arial"/>
              <a:cs typeface="Arial"/>
            </a:endParaRPr>
          </a:p>
          <a:p>
            <a:pPr marL="241300" marR="288290" indent="-228600">
              <a:lnSpc>
                <a:spcPts val="3020"/>
              </a:lnSpc>
              <a:spcBef>
                <a:spcPts val="1055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Yerleşim </a:t>
            </a:r>
            <a:r>
              <a:rPr sz="2800" spc="-150" dirty="0">
                <a:latin typeface="Arial"/>
                <a:cs typeface="Arial"/>
              </a:rPr>
              <a:t>Panoları </a:t>
            </a:r>
            <a:r>
              <a:rPr sz="2800" spc="-85" dirty="0">
                <a:latin typeface="Arial"/>
                <a:cs typeface="Arial"/>
              </a:rPr>
              <a:t>(layout </a:t>
            </a:r>
            <a:r>
              <a:rPr sz="2800" spc="-145" dirty="0">
                <a:latin typeface="Arial"/>
                <a:cs typeface="Arial"/>
              </a:rPr>
              <a:t>panes): </a:t>
            </a:r>
            <a:r>
              <a:rPr sz="2800" spc="-155" dirty="0">
                <a:latin typeface="Arial"/>
                <a:cs typeface="Arial"/>
              </a:rPr>
              <a:t>çocuk </a:t>
            </a:r>
            <a:r>
              <a:rPr sz="2800" spc="-85" dirty="0">
                <a:latin typeface="Arial"/>
                <a:cs typeface="Arial"/>
              </a:rPr>
              <a:t>nodların yerleştirilmesinden  </a:t>
            </a:r>
            <a:r>
              <a:rPr sz="2800" spc="-95" dirty="0">
                <a:latin typeface="Arial"/>
                <a:cs typeface="Arial"/>
              </a:rPr>
              <a:t>sorumlu üst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nodlardır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Paket: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javafx.scene.layout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Örnekler: </a:t>
            </a:r>
            <a:r>
              <a:rPr sz="2400" spc="-150" dirty="0">
                <a:latin typeface="Arial"/>
                <a:cs typeface="Arial"/>
              </a:rPr>
              <a:t>FlowPane, </a:t>
            </a:r>
            <a:r>
              <a:rPr sz="2400" spc="-140" dirty="0">
                <a:latin typeface="Arial"/>
                <a:cs typeface="Arial"/>
              </a:rPr>
              <a:t>GridPane, </a:t>
            </a:r>
            <a:r>
              <a:rPr sz="2400" spc="-130" dirty="0">
                <a:latin typeface="Arial"/>
                <a:cs typeface="Arial"/>
              </a:rPr>
              <a:t>BorderPane, </a:t>
            </a:r>
            <a:r>
              <a:rPr sz="2400" spc="-175" dirty="0">
                <a:latin typeface="Arial"/>
                <a:cs typeface="Arial"/>
              </a:rPr>
              <a:t>StackPane, </a:t>
            </a:r>
            <a:r>
              <a:rPr sz="2400" spc="-135" dirty="0">
                <a:latin typeface="Arial"/>
                <a:cs typeface="Arial"/>
              </a:rPr>
              <a:t>Hbox,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VBox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7125" y="846205"/>
            <a:ext cx="3800475" cy="166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561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</a:t>
            </a:r>
            <a:r>
              <a:rPr sz="4400" spc="-295" dirty="0"/>
              <a:t> </a:t>
            </a:r>
            <a:r>
              <a:rPr sz="4400" spc="-229" dirty="0"/>
              <a:t>Uygulamaları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0675"/>
            <a:ext cx="9711055" cy="4271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ourier New"/>
                <a:cs typeface="Courier New"/>
              </a:rPr>
              <a:t>javafx.application.Application</a:t>
            </a:r>
            <a:r>
              <a:rPr sz="2800" spc="-1185" dirty="0">
                <a:latin typeface="Courier New"/>
                <a:cs typeface="Courier New"/>
              </a:rPr>
              <a:t> </a:t>
            </a:r>
            <a:r>
              <a:rPr sz="2800" spc="-100" dirty="0">
                <a:latin typeface="Arial"/>
                <a:cs typeface="Arial"/>
              </a:rPr>
              <a:t>soyut </a:t>
            </a:r>
            <a:r>
              <a:rPr sz="2800" spc="-130" dirty="0">
                <a:latin typeface="Arial"/>
                <a:cs typeface="Arial"/>
              </a:rPr>
              <a:t>sınıfı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Kendi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uygulamamızı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geliştirmek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için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bu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sınıftan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alt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sınıf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oluşturmalıyız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155" dirty="0">
                <a:latin typeface="Arial"/>
                <a:cs typeface="Arial"/>
              </a:rPr>
              <a:t>Uygulama </a:t>
            </a:r>
            <a:r>
              <a:rPr sz="2800" spc="-125" dirty="0">
                <a:latin typeface="Arial"/>
                <a:cs typeface="Arial"/>
              </a:rPr>
              <a:t>hayat </a:t>
            </a:r>
            <a:r>
              <a:rPr sz="2800" spc="-145" dirty="0">
                <a:latin typeface="Arial"/>
                <a:cs typeface="Arial"/>
              </a:rPr>
              <a:t>döngüsü </a:t>
            </a:r>
            <a:r>
              <a:rPr sz="2800" spc="-45" dirty="0">
                <a:latin typeface="Arial"/>
                <a:cs typeface="Arial"/>
              </a:rPr>
              <a:t>ile ilişkili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metotlar: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init</a:t>
            </a:r>
            <a:r>
              <a:rPr sz="2400" spc="-10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10" dirty="0">
                <a:latin typeface="Arial"/>
                <a:cs typeface="Arial"/>
              </a:rPr>
              <a:t>Uygulama </a:t>
            </a:r>
            <a:r>
              <a:rPr sz="2000" spc="-50" dirty="0">
                <a:latin typeface="Arial"/>
                <a:cs typeface="Arial"/>
              </a:rPr>
              <a:t>için </a:t>
            </a:r>
            <a:r>
              <a:rPr sz="2000" spc="-70" dirty="0">
                <a:latin typeface="Arial"/>
                <a:cs typeface="Arial"/>
              </a:rPr>
              <a:t>gerekli </a:t>
            </a:r>
            <a:r>
              <a:rPr sz="2000" spc="-25" dirty="0">
                <a:latin typeface="Arial"/>
                <a:cs typeface="Arial"/>
              </a:rPr>
              <a:t>ilk </a:t>
            </a:r>
            <a:r>
              <a:rPr sz="2000" spc="-85" dirty="0">
                <a:latin typeface="Arial"/>
                <a:cs typeface="Arial"/>
              </a:rPr>
              <a:t>değer </a:t>
            </a:r>
            <a:r>
              <a:rPr sz="2000" spc="-75" dirty="0">
                <a:latin typeface="Arial"/>
                <a:cs typeface="Arial"/>
              </a:rPr>
              <a:t>atamaları </a:t>
            </a:r>
            <a:r>
              <a:rPr sz="2000" spc="-55" dirty="0">
                <a:latin typeface="Arial"/>
                <a:cs typeface="Arial"/>
              </a:rPr>
              <a:t>(initializations) </a:t>
            </a:r>
            <a:r>
              <a:rPr sz="2000" spc="-50" dirty="0">
                <a:latin typeface="Arial"/>
                <a:cs typeface="Arial"/>
              </a:rPr>
              <a:t>için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kullanılabilir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00E6"/>
                </a:solidFill>
                <a:latin typeface="Courier New"/>
                <a:cs typeface="Courier New"/>
              </a:rPr>
              <a:t>abstract void </a:t>
            </a:r>
            <a:r>
              <a:rPr sz="2400" b="1" spc="-10" dirty="0">
                <a:latin typeface="Courier New"/>
                <a:cs typeface="Courier New"/>
              </a:rPr>
              <a:t>start</a:t>
            </a:r>
            <a:r>
              <a:rPr sz="2400" spc="-10" dirty="0">
                <a:latin typeface="Courier New"/>
                <a:cs typeface="Courier New"/>
              </a:rPr>
              <a:t>(Stage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primaryStage)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05" dirty="0">
                <a:latin typeface="Arial"/>
                <a:cs typeface="Arial"/>
              </a:rPr>
              <a:t>Soyut </a:t>
            </a:r>
            <a:r>
              <a:rPr sz="2000" spc="-10" dirty="0">
                <a:latin typeface="Arial"/>
                <a:cs typeface="Arial"/>
              </a:rPr>
              <a:t>metot </a:t>
            </a:r>
            <a:r>
              <a:rPr sz="2000" spc="-20" dirty="0">
                <a:latin typeface="Arial"/>
                <a:cs typeface="Arial"/>
              </a:rPr>
              <a:t>(tüm </a:t>
            </a:r>
            <a:r>
              <a:rPr sz="2000" spc="-80" dirty="0">
                <a:latin typeface="Arial"/>
                <a:cs typeface="Arial"/>
              </a:rPr>
              <a:t>uygulamalar </a:t>
            </a:r>
            <a:r>
              <a:rPr sz="2000" spc="-65" dirty="0">
                <a:latin typeface="Arial"/>
                <a:cs typeface="Arial"/>
              </a:rPr>
              <a:t>tarafından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gerçekleştirilmelidir)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ourier New"/>
                <a:cs typeface="Courier New"/>
              </a:rPr>
              <a:t>primaryStage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110" dirty="0">
                <a:latin typeface="Arial"/>
                <a:cs typeface="Arial"/>
              </a:rPr>
              <a:t>java </a:t>
            </a:r>
            <a:r>
              <a:rPr sz="2000" spc="-120" dirty="0">
                <a:latin typeface="Arial"/>
                <a:cs typeface="Arial"/>
              </a:rPr>
              <a:t>çalışma </a:t>
            </a:r>
            <a:r>
              <a:rPr sz="2000" spc="-45" dirty="0">
                <a:latin typeface="Arial"/>
                <a:cs typeface="Arial"/>
              </a:rPr>
              <a:t>ortamı </a:t>
            </a:r>
            <a:r>
              <a:rPr sz="2000" spc="-65" dirty="0">
                <a:latin typeface="Arial"/>
                <a:cs typeface="Arial"/>
              </a:rPr>
              <a:t>tarafından </a:t>
            </a:r>
            <a:r>
              <a:rPr sz="2000" spc="-50" dirty="0">
                <a:latin typeface="Arial"/>
                <a:cs typeface="Arial"/>
              </a:rPr>
              <a:t>oluşturulan </a:t>
            </a:r>
            <a:r>
              <a:rPr sz="2000" spc="-25" dirty="0">
                <a:latin typeface="Arial"/>
                <a:cs typeface="Arial"/>
              </a:rPr>
              <a:t>birincil </a:t>
            </a:r>
            <a:r>
              <a:rPr sz="2000" spc="-125" dirty="0">
                <a:latin typeface="Arial"/>
                <a:cs typeface="Arial"/>
              </a:rPr>
              <a:t>sahne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alanı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0" dirty="0">
                <a:latin typeface="Arial"/>
                <a:cs typeface="Arial"/>
              </a:rPr>
              <a:t>Birincil </a:t>
            </a:r>
            <a:r>
              <a:rPr sz="2000" spc="-125" dirty="0">
                <a:latin typeface="Arial"/>
                <a:cs typeface="Arial"/>
              </a:rPr>
              <a:t>sahne </a:t>
            </a:r>
            <a:r>
              <a:rPr sz="2000" spc="-90" dirty="0">
                <a:latin typeface="Arial"/>
                <a:cs typeface="Arial"/>
              </a:rPr>
              <a:t>alanı </a:t>
            </a:r>
            <a:r>
              <a:rPr sz="2000" spc="-50" dirty="0">
                <a:latin typeface="Arial"/>
                <a:cs typeface="Arial"/>
              </a:rPr>
              <a:t>için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spc="-125" dirty="0">
                <a:latin typeface="Arial"/>
                <a:cs typeface="Arial"/>
              </a:rPr>
              <a:t>sahne </a:t>
            </a:r>
            <a:r>
              <a:rPr sz="2000" spc="-60" dirty="0">
                <a:latin typeface="Arial"/>
                <a:cs typeface="Arial"/>
              </a:rPr>
              <a:t>oluşturmak </a:t>
            </a:r>
            <a:r>
              <a:rPr sz="2000" spc="-45" dirty="0">
                <a:latin typeface="Arial"/>
                <a:cs typeface="Arial"/>
              </a:rPr>
              <a:t>için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kullanılabilir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00E6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stop</a:t>
            </a:r>
            <a:r>
              <a:rPr sz="2400" spc="-10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10" dirty="0">
                <a:latin typeface="Arial"/>
                <a:cs typeface="Arial"/>
              </a:rPr>
              <a:t>Uygulama </a:t>
            </a:r>
            <a:r>
              <a:rPr sz="2000" spc="-85" dirty="0">
                <a:latin typeface="Arial"/>
                <a:cs typeface="Arial"/>
              </a:rPr>
              <a:t>sonlandırıldığından </a:t>
            </a:r>
            <a:r>
              <a:rPr sz="2000" spc="-105" dirty="0">
                <a:latin typeface="Arial"/>
                <a:cs typeface="Arial"/>
              </a:rPr>
              <a:t>yapılması gereken </a:t>
            </a:r>
            <a:r>
              <a:rPr sz="2000" spc="-60" dirty="0">
                <a:latin typeface="Arial"/>
                <a:cs typeface="Arial"/>
              </a:rPr>
              <a:t>işlemler </a:t>
            </a:r>
            <a:r>
              <a:rPr sz="2000" spc="-135" dirty="0">
                <a:latin typeface="Arial"/>
                <a:cs typeface="Arial"/>
              </a:rPr>
              <a:t>varsa </a:t>
            </a:r>
            <a:r>
              <a:rPr sz="2000" spc="-50" dirty="0">
                <a:latin typeface="Arial"/>
                <a:cs typeface="Arial"/>
              </a:rPr>
              <a:t>bunlar </a:t>
            </a:r>
            <a:r>
              <a:rPr sz="2000" spc="-45" dirty="0">
                <a:latin typeface="Arial"/>
                <a:cs typeface="Arial"/>
              </a:rPr>
              <a:t>için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kullanılır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076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 </a:t>
            </a:r>
            <a:r>
              <a:rPr sz="4400" spc="-270" dirty="0"/>
              <a:t>Uygulamasının </a:t>
            </a:r>
            <a:r>
              <a:rPr sz="4400" spc="-254" dirty="0"/>
              <a:t>Çalıştırılması</a:t>
            </a:r>
            <a:r>
              <a:rPr sz="4400" spc="-525" dirty="0"/>
              <a:t> </a:t>
            </a:r>
            <a:r>
              <a:rPr sz="4400" spc="-75" dirty="0"/>
              <a:t>(1/4)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0776"/>
            <a:ext cx="10256520" cy="29718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00E6"/>
                </a:solidFill>
                <a:latin typeface="Courier New"/>
                <a:cs typeface="Courier New"/>
              </a:rPr>
              <a:t>static void </a:t>
            </a:r>
            <a:r>
              <a:rPr sz="2800" b="1" i="1" spc="-10" dirty="0">
                <a:latin typeface="Courier New"/>
                <a:cs typeface="Courier New"/>
              </a:rPr>
              <a:t>launch</a:t>
            </a:r>
            <a:r>
              <a:rPr sz="2800" spc="-10" dirty="0">
                <a:latin typeface="Courier New"/>
                <a:cs typeface="Courier New"/>
              </a:rPr>
              <a:t>(String...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args)</a:t>
            </a:r>
            <a:endParaRPr sz="2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5" dirty="0">
                <a:latin typeface="Arial"/>
                <a:cs typeface="Arial"/>
              </a:rPr>
              <a:t>alt </a:t>
            </a:r>
            <a:r>
              <a:rPr sz="2400" spc="-110" dirty="0">
                <a:latin typeface="Arial"/>
                <a:cs typeface="Arial"/>
              </a:rPr>
              <a:t>sınıfından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çağırılmalıdır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00E6"/>
                </a:solidFill>
                <a:latin typeface="Courier New"/>
                <a:cs typeface="Courier New"/>
              </a:rPr>
              <a:t>static void </a:t>
            </a:r>
            <a:r>
              <a:rPr sz="2800" b="1" i="1" spc="-10" dirty="0">
                <a:latin typeface="Courier New"/>
                <a:cs typeface="Courier New"/>
              </a:rPr>
              <a:t>launch</a:t>
            </a:r>
            <a:r>
              <a:rPr sz="2800" spc="-10" dirty="0">
                <a:latin typeface="Courier New"/>
                <a:cs typeface="Courier New"/>
              </a:rPr>
              <a:t>(Class&lt;? </a:t>
            </a:r>
            <a:r>
              <a:rPr sz="2800" spc="-10" dirty="0">
                <a:solidFill>
                  <a:srgbClr val="0000E6"/>
                </a:solidFill>
                <a:latin typeface="Courier New"/>
                <a:cs typeface="Courier New"/>
              </a:rPr>
              <a:t>extends </a:t>
            </a:r>
            <a:r>
              <a:rPr sz="2800" spc="-10" dirty="0">
                <a:latin typeface="Courier New"/>
                <a:cs typeface="Courier New"/>
              </a:rPr>
              <a:t>Application&gt;  appClass, String...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args)</a:t>
            </a:r>
            <a:endParaRPr sz="2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Her </a:t>
            </a:r>
            <a:r>
              <a:rPr sz="2400" spc="-110" dirty="0">
                <a:latin typeface="Arial"/>
                <a:cs typeface="Arial"/>
              </a:rPr>
              <a:t>hangi </a:t>
            </a:r>
            <a:r>
              <a:rPr sz="2400" spc="-10" dirty="0">
                <a:latin typeface="Arial"/>
                <a:cs typeface="Arial"/>
              </a:rPr>
              <a:t>bir </a:t>
            </a:r>
            <a:r>
              <a:rPr sz="2400" spc="-85" dirty="0">
                <a:latin typeface="Arial"/>
                <a:cs typeface="Arial"/>
              </a:rPr>
              <a:t>sınıftan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çağırılabilir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290" dirty="0">
                <a:latin typeface="Arial"/>
                <a:cs typeface="Arial"/>
              </a:rPr>
              <a:t>JavaFX </a:t>
            </a:r>
            <a:r>
              <a:rPr sz="2400" spc="-135" dirty="0">
                <a:latin typeface="Arial"/>
                <a:cs typeface="Arial"/>
              </a:rPr>
              <a:t>uygulaması </a:t>
            </a:r>
            <a:r>
              <a:rPr sz="2400" spc="-70" dirty="0">
                <a:latin typeface="Arial"/>
                <a:cs typeface="Arial"/>
              </a:rPr>
              <a:t>gerçekleştirimi </a:t>
            </a:r>
            <a:r>
              <a:rPr sz="2400" spc="-95" dirty="0">
                <a:latin typeface="Arial"/>
                <a:cs typeface="Arial"/>
              </a:rPr>
              <a:t>olarak </a:t>
            </a:r>
            <a:r>
              <a:rPr sz="2400" dirty="0">
                <a:latin typeface="Courier New"/>
                <a:cs typeface="Courier New"/>
              </a:rPr>
              <a:t>appClass</a:t>
            </a:r>
            <a:r>
              <a:rPr sz="2400" spc="-975" dirty="0">
                <a:latin typeface="Courier New"/>
                <a:cs typeface="Courier New"/>
              </a:rPr>
              <a:t> </a:t>
            </a:r>
            <a:r>
              <a:rPr sz="2400" spc="-114" dirty="0">
                <a:latin typeface="Arial"/>
                <a:cs typeface="Arial"/>
              </a:rPr>
              <a:t>nesnesini </a:t>
            </a:r>
            <a:r>
              <a:rPr sz="2400" spc="-70" dirty="0">
                <a:latin typeface="Arial"/>
                <a:cs typeface="Arial"/>
              </a:rPr>
              <a:t>kullanır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076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 </a:t>
            </a:r>
            <a:r>
              <a:rPr sz="4400" spc="-270" dirty="0"/>
              <a:t>Uygulamasının </a:t>
            </a:r>
            <a:r>
              <a:rPr sz="4400" spc="-254" dirty="0"/>
              <a:t>Çalıştırılması</a:t>
            </a:r>
            <a:r>
              <a:rPr sz="4400" spc="-525" dirty="0"/>
              <a:t> </a:t>
            </a:r>
            <a:r>
              <a:rPr sz="4400" spc="-75" dirty="0"/>
              <a:t>(2/4)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867900" cy="29673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55" dirty="0">
                <a:latin typeface="Arial"/>
                <a:cs typeface="Arial"/>
              </a:rPr>
              <a:t>Çalıştırıcı </a:t>
            </a:r>
            <a:r>
              <a:rPr sz="2800" spc="-145" dirty="0">
                <a:latin typeface="Arial"/>
                <a:cs typeface="Arial"/>
              </a:rPr>
              <a:t>iş </a:t>
            </a:r>
            <a:r>
              <a:rPr sz="2800" spc="-170" dirty="0">
                <a:latin typeface="Arial"/>
                <a:cs typeface="Arial"/>
              </a:rPr>
              <a:t>parçacığı </a:t>
            </a:r>
            <a:r>
              <a:rPr sz="2800" spc="-105" dirty="0">
                <a:latin typeface="Arial"/>
                <a:cs typeface="Arial"/>
              </a:rPr>
              <a:t>(launcher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thread)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launch() </a:t>
            </a:r>
            <a:r>
              <a:rPr sz="2400" spc="-65" dirty="0">
                <a:latin typeface="Arial"/>
                <a:cs typeface="Arial"/>
              </a:rPr>
              <a:t>metodunu </a:t>
            </a:r>
            <a:r>
              <a:rPr sz="2400" spc="-140" dirty="0">
                <a:latin typeface="Arial"/>
                <a:cs typeface="Arial"/>
              </a:rPr>
              <a:t>çağıran </a:t>
            </a:r>
            <a:r>
              <a:rPr sz="2400" spc="-125" dirty="0">
                <a:latin typeface="Arial"/>
                <a:cs typeface="Arial"/>
              </a:rPr>
              <a:t>iş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parçacığı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290" dirty="0">
                <a:latin typeface="Arial"/>
                <a:cs typeface="Arial"/>
              </a:rPr>
              <a:t>JavaFX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85" dirty="0">
                <a:latin typeface="Arial"/>
                <a:cs typeface="Arial"/>
              </a:rPr>
              <a:t>alanları </a:t>
            </a:r>
            <a:r>
              <a:rPr sz="2400" spc="-145" dirty="0">
                <a:latin typeface="Arial"/>
                <a:cs typeface="Arial"/>
              </a:rPr>
              <a:t>ve </a:t>
            </a:r>
            <a:r>
              <a:rPr sz="2400" spc="-90" dirty="0">
                <a:latin typeface="Arial"/>
                <a:cs typeface="Arial"/>
              </a:rPr>
              <a:t>sahneleri </a:t>
            </a:r>
            <a:r>
              <a:rPr sz="2400" spc="-80" dirty="0">
                <a:latin typeface="Arial"/>
                <a:cs typeface="Arial"/>
              </a:rPr>
              <a:t>bu </a:t>
            </a:r>
            <a:r>
              <a:rPr sz="2400" spc="-125" dirty="0">
                <a:latin typeface="Arial"/>
                <a:cs typeface="Arial"/>
              </a:rPr>
              <a:t>iş </a:t>
            </a:r>
            <a:r>
              <a:rPr sz="2400" spc="-140" dirty="0">
                <a:latin typeface="Arial"/>
                <a:cs typeface="Arial"/>
              </a:rPr>
              <a:t>parçacığı </a:t>
            </a:r>
            <a:r>
              <a:rPr sz="2400" spc="-75" dirty="0">
                <a:latin typeface="Arial"/>
                <a:cs typeface="Arial"/>
              </a:rPr>
              <a:t>tarafından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oluşturulamaz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160" dirty="0">
                <a:latin typeface="Arial"/>
                <a:cs typeface="Arial"/>
              </a:rPr>
              <a:t>Uygulama </a:t>
            </a:r>
            <a:r>
              <a:rPr sz="2800" spc="-145" dirty="0">
                <a:latin typeface="Arial"/>
                <a:cs typeface="Arial"/>
              </a:rPr>
              <a:t>iş </a:t>
            </a:r>
            <a:r>
              <a:rPr sz="2800" spc="-170" dirty="0">
                <a:latin typeface="Arial"/>
                <a:cs typeface="Arial"/>
              </a:rPr>
              <a:t>parçacığı </a:t>
            </a:r>
            <a:r>
              <a:rPr sz="2800" spc="-80" dirty="0">
                <a:latin typeface="Arial"/>
                <a:cs typeface="Arial"/>
              </a:rPr>
              <a:t>(application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thread)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290" dirty="0">
                <a:latin typeface="Arial"/>
                <a:cs typeface="Arial"/>
              </a:rPr>
              <a:t>JavaFX </a:t>
            </a:r>
            <a:r>
              <a:rPr sz="2400" spc="-85" dirty="0">
                <a:latin typeface="Arial"/>
                <a:cs typeface="Arial"/>
              </a:rPr>
              <a:t>kütüphanesi </a:t>
            </a:r>
            <a:r>
              <a:rPr sz="2400" spc="-75" dirty="0">
                <a:latin typeface="Arial"/>
                <a:cs typeface="Arial"/>
              </a:rPr>
              <a:t>tarafından </a:t>
            </a:r>
            <a:r>
              <a:rPr sz="2400" spc="-60" dirty="0">
                <a:latin typeface="Arial"/>
                <a:cs typeface="Arial"/>
              </a:rPr>
              <a:t>oluşturulan </a:t>
            </a:r>
            <a:r>
              <a:rPr sz="2400" spc="-125" dirty="0">
                <a:latin typeface="Arial"/>
                <a:cs typeface="Arial"/>
              </a:rPr>
              <a:t>iş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parçacığı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Sahneler </a:t>
            </a:r>
            <a:r>
              <a:rPr sz="2400" spc="-80" dirty="0">
                <a:latin typeface="Arial"/>
                <a:cs typeface="Arial"/>
              </a:rPr>
              <a:t>bu </a:t>
            </a:r>
            <a:r>
              <a:rPr sz="2400" spc="-125" dirty="0">
                <a:latin typeface="Arial"/>
                <a:cs typeface="Arial"/>
              </a:rPr>
              <a:t>iş </a:t>
            </a:r>
            <a:r>
              <a:rPr sz="2400" spc="-145" dirty="0">
                <a:latin typeface="Arial"/>
                <a:cs typeface="Arial"/>
              </a:rPr>
              <a:t>parçacığı </a:t>
            </a:r>
            <a:r>
              <a:rPr sz="2400" spc="-75" dirty="0">
                <a:latin typeface="Arial"/>
                <a:cs typeface="Arial"/>
              </a:rPr>
              <a:t>tarafından tanımlanmalıdır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bu </a:t>
            </a:r>
            <a:r>
              <a:rPr sz="2400" spc="-125" dirty="0">
                <a:latin typeface="Arial"/>
                <a:cs typeface="Arial"/>
              </a:rPr>
              <a:t>iş </a:t>
            </a:r>
            <a:r>
              <a:rPr sz="2400" spc="-145" dirty="0">
                <a:latin typeface="Arial"/>
                <a:cs typeface="Arial"/>
              </a:rPr>
              <a:t>parçacığı </a:t>
            </a:r>
            <a:r>
              <a:rPr sz="2400" spc="-75" dirty="0">
                <a:latin typeface="Arial"/>
                <a:cs typeface="Arial"/>
              </a:rPr>
              <a:t>tarafından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değiştirilebilir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076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 </a:t>
            </a:r>
            <a:r>
              <a:rPr sz="4400" spc="-270" dirty="0"/>
              <a:t>Uygulamasının </a:t>
            </a:r>
            <a:r>
              <a:rPr sz="4400" spc="-250" dirty="0"/>
              <a:t>Çalıştırılması</a:t>
            </a:r>
            <a:r>
              <a:rPr sz="4400" spc="-585" dirty="0"/>
              <a:t> </a:t>
            </a:r>
            <a:r>
              <a:rPr sz="4400" spc="-75" dirty="0"/>
              <a:t>(3/4)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119870" cy="1670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05" dirty="0">
                <a:latin typeface="Arial"/>
                <a:cs typeface="Arial"/>
              </a:rPr>
              <a:t>launch()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metotları: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Application </a:t>
            </a:r>
            <a:r>
              <a:rPr sz="2400" spc="-114" dirty="0">
                <a:latin typeface="Arial"/>
                <a:cs typeface="Arial"/>
              </a:rPr>
              <a:t>nesnesini </a:t>
            </a:r>
            <a:r>
              <a:rPr sz="2400" spc="-45" dirty="0">
                <a:latin typeface="Arial"/>
                <a:cs typeface="Arial"/>
              </a:rPr>
              <a:t>oluştururlar </a:t>
            </a:r>
            <a:r>
              <a:rPr sz="2400" spc="-145" dirty="0">
                <a:latin typeface="Arial"/>
                <a:cs typeface="Arial"/>
              </a:rPr>
              <a:t>ve </a:t>
            </a:r>
            <a:r>
              <a:rPr sz="2400" spc="-80" dirty="0">
                <a:latin typeface="Arial"/>
                <a:cs typeface="Arial"/>
              </a:rPr>
              <a:t>onun </a:t>
            </a:r>
            <a:r>
              <a:rPr sz="2400" spc="-10" dirty="0">
                <a:latin typeface="Arial"/>
                <a:cs typeface="Arial"/>
              </a:rPr>
              <a:t>init() </a:t>
            </a:r>
            <a:r>
              <a:rPr sz="2400" spc="-65" dirty="0">
                <a:latin typeface="Arial"/>
                <a:cs typeface="Arial"/>
              </a:rPr>
              <a:t>metodunu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çağırırlar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25" dirty="0">
                <a:latin typeface="Arial"/>
                <a:cs typeface="Arial"/>
              </a:rPr>
              <a:t>iş </a:t>
            </a:r>
            <a:r>
              <a:rPr sz="2400" spc="-135" dirty="0">
                <a:latin typeface="Arial"/>
                <a:cs typeface="Arial"/>
              </a:rPr>
              <a:t>parçacığını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oluştururlar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25" dirty="0">
                <a:latin typeface="Arial"/>
                <a:cs typeface="Arial"/>
              </a:rPr>
              <a:t>iş </a:t>
            </a:r>
            <a:r>
              <a:rPr sz="2400" spc="-130" dirty="0">
                <a:latin typeface="Arial"/>
                <a:cs typeface="Arial"/>
              </a:rPr>
              <a:t>parçacığının </a:t>
            </a:r>
            <a:r>
              <a:rPr sz="2400" spc="-155" dirty="0">
                <a:latin typeface="Arial"/>
                <a:cs typeface="Arial"/>
              </a:rPr>
              <a:t>sona </a:t>
            </a:r>
            <a:r>
              <a:rPr sz="2400" spc="-95" dirty="0">
                <a:latin typeface="Arial"/>
                <a:cs typeface="Arial"/>
              </a:rPr>
              <a:t>ermesi </a:t>
            </a:r>
            <a:r>
              <a:rPr sz="2400" spc="-55" dirty="0">
                <a:latin typeface="Arial"/>
                <a:cs typeface="Arial"/>
              </a:rPr>
              <a:t>için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beklerler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076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JavaFX </a:t>
            </a:r>
            <a:r>
              <a:rPr sz="4400" spc="-270" dirty="0"/>
              <a:t>Uygulamasının </a:t>
            </a:r>
            <a:r>
              <a:rPr sz="4400" spc="-250" dirty="0"/>
              <a:t>Çalıştırılması</a:t>
            </a:r>
            <a:r>
              <a:rPr sz="4400" spc="-585" dirty="0"/>
              <a:t> </a:t>
            </a:r>
            <a:r>
              <a:rPr sz="4400" spc="-75" dirty="0"/>
              <a:t>(4/4)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966960" cy="36220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60" dirty="0">
                <a:latin typeface="Arial"/>
                <a:cs typeface="Arial"/>
              </a:rPr>
              <a:t>Uygulama </a:t>
            </a:r>
            <a:r>
              <a:rPr sz="2800" spc="-145" dirty="0">
                <a:latin typeface="Arial"/>
                <a:cs typeface="Arial"/>
              </a:rPr>
              <a:t>iş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parçacığı: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55" dirty="0">
                <a:latin typeface="Arial"/>
                <a:cs typeface="Arial"/>
              </a:rPr>
              <a:t>Birincil </a:t>
            </a:r>
            <a:r>
              <a:rPr sz="2400" spc="-150" dirty="0">
                <a:latin typeface="Arial"/>
                <a:cs typeface="Arial"/>
              </a:rPr>
              <a:t>sahne </a:t>
            </a:r>
            <a:r>
              <a:rPr sz="2400" spc="-110" dirty="0">
                <a:latin typeface="Arial"/>
                <a:cs typeface="Arial"/>
              </a:rPr>
              <a:t>alanını </a:t>
            </a:r>
            <a:r>
              <a:rPr sz="2400" spc="-45" dirty="0">
                <a:latin typeface="Arial"/>
                <a:cs typeface="Arial"/>
              </a:rPr>
              <a:t>oluşturur </a:t>
            </a:r>
            <a:r>
              <a:rPr sz="2400" spc="-145" dirty="0">
                <a:latin typeface="Arial"/>
                <a:cs typeface="Arial"/>
              </a:rPr>
              <a:t>ve </a:t>
            </a:r>
            <a:r>
              <a:rPr sz="2400" spc="-50" dirty="0">
                <a:latin typeface="Arial"/>
                <a:cs typeface="Arial"/>
              </a:rPr>
              <a:t>start() </a:t>
            </a:r>
            <a:r>
              <a:rPr sz="2400" spc="-65" dirty="0">
                <a:latin typeface="Arial"/>
                <a:cs typeface="Arial"/>
              </a:rPr>
              <a:t>metodunu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çağırır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0" dirty="0">
                <a:latin typeface="Arial"/>
                <a:cs typeface="Arial"/>
              </a:rPr>
              <a:t>Birincil </a:t>
            </a:r>
            <a:r>
              <a:rPr sz="2000" spc="-125" dirty="0">
                <a:latin typeface="Arial"/>
                <a:cs typeface="Arial"/>
              </a:rPr>
              <a:t>sahne </a:t>
            </a:r>
            <a:r>
              <a:rPr sz="2000" spc="-85" dirty="0">
                <a:latin typeface="Arial"/>
                <a:cs typeface="Arial"/>
              </a:rPr>
              <a:t>alanı, </a:t>
            </a:r>
            <a:r>
              <a:rPr sz="2000" spc="-40" dirty="0">
                <a:latin typeface="Arial"/>
                <a:cs typeface="Arial"/>
              </a:rPr>
              <a:t>start() </a:t>
            </a:r>
            <a:r>
              <a:rPr sz="2000" spc="-65" dirty="0">
                <a:latin typeface="Arial"/>
                <a:cs typeface="Arial"/>
              </a:rPr>
              <a:t>metoduna parametre </a:t>
            </a:r>
            <a:r>
              <a:rPr sz="2000" spc="-80" dirty="0">
                <a:latin typeface="Arial"/>
                <a:cs typeface="Arial"/>
              </a:rPr>
              <a:t>olarak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gönderilir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Uygulama </a:t>
            </a:r>
            <a:r>
              <a:rPr sz="2400" spc="-125" dirty="0">
                <a:latin typeface="Arial"/>
                <a:cs typeface="Arial"/>
              </a:rPr>
              <a:t>sonlanana </a:t>
            </a:r>
            <a:r>
              <a:rPr sz="2400" spc="-114" dirty="0">
                <a:latin typeface="Arial"/>
                <a:cs typeface="Arial"/>
              </a:rPr>
              <a:t>kadar </a:t>
            </a:r>
            <a:r>
              <a:rPr sz="2400" spc="-204" dirty="0">
                <a:latin typeface="Arial"/>
                <a:cs typeface="Arial"/>
              </a:rPr>
              <a:t>GUI </a:t>
            </a:r>
            <a:r>
              <a:rPr sz="2400" spc="-85" dirty="0">
                <a:latin typeface="Arial"/>
                <a:cs typeface="Arial"/>
              </a:rPr>
              <a:t>olaylarını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işler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65" dirty="0">
                <a:latin typeface="Arial"/>
                <a:cs typeface="Arial"/>
              </a:rPr>
              <a:t>Platform.exit() </a:t>
            </a:r>
            <a:r>
              <a:rPr sz="2400" spc="-114" dirty="0">
                <a:latin typeface="Arial"/>
                <a:cs typeface="Arial"/>
              </a:rPr>
              <a:t>çağırıldığında </a:t>
            </a:r>
            <a:r>
              <a:rPr sz="2400" spc="-160" dirty="0">
                <a:latin typeface="Arial"/>
                <a:cs typeface="Arial"/>
              </a:rPr>
              <a:t>veya </a:t>
            </a:r>
            <a:r>
              <a:rPr sz="2400" spc="-10" dirty="0">
                <a:latin typeface="Arial"/>
                <a:cs typeface="Arial"/>
              </a:rPr>
              <a:t>tüm </a:t>
            </a:r>
            <a:r>
              <a:rPr sz="2400" spc="-120" dirty="0">
                <a:latin typeface="Arial"/>
                <a:cs typeface="Arial"/>
              </a:rPr>
              <a:t>uygulama </a:t>
            </a:r>
            <a:r>
              <a:rPr sz="2400" spc="-75" dirty="0">
                <a:latin typeface="Arial"/>
                <a:cs typeface="Arial"/>
              </a:rPr>
              <a:t>pencereleri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kapatıldığında  </a:t>
            </a:r>
            <a:r>
              <a:rPr sz="2400" spc="-95" dirty="0">
                <a:latin typeface="Arial"/>
                <a:cs typeface="Arial"/>
              </a:rPr>
              <a:t>sonlanır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stop() </a:t>
            </a:r>
            <a:r>
              <a:rPr sz="2400" spc="-65" dirty="0">
                <a:latin typeface="Arial"/>
                <a:cs typeface="Arial"/>
              </a:rPr>
              <a:t>metodunu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çağırır</a:t>
            </a:r>
            <a:endParaRPr sz="2400" dirty="0">
              <a:latin typeface="Arial"/>
              <a:cs typeface="Arial"/>
            </a:endParaRPr>
          </a:p>
          <a:p>
            <a:pPr marL="241300" marR="828040" indent="-228600">
              <a:lnSpc>
                <a:spcPts val="302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800" spc="-105" dirty="0">
                <a:latin typeface="Arial"/>
                <a:cs typeface="Arial"/>
              </a:rPr>
              <a:t>launch() </a:t>
            </a:r>
            <a:r>
              <a:rPr sz="2800" spc="-10" dirty="0">
                <a:latin typeface="Arial"/>
                <a:cs typeface="Arial"/>
              </a:rPr>
              <a:t>tipik </a:t>
            </a:r>
            <a:r>
              <a:rPr sz="2800" spc="-110" dirty="0">
                <a:latin typeface="Arial"/>
                <a:cs typeface="Arial"/>
              </a:rPr>
              <a:t>olarak </a:t>
            </a:r>
            <a:r>
              <a:rPr sz="2800" spc="-114" dirty="0">
                <a:latin typeface="Arial"/>
                <a:cs typeface="Arial"/>
              </a:rPr>
              <a:t>uygulamalardaki </a:t>
            </a:r>
            <a:r>
              <a:rPr sz="2800" spc="-45" dirty="0">
                <a:latin typeface="Arial"/>
                <a:cs typeface="Arial"/>
              </a:rPr>
              <a:t>“static </a:t>
            </a:r>
            <a:r>
              <a:rPr sz="2800" spc="-50" dirty="0">
                <a:latin typeface="Arial"/>
                <a:cs typeface="Arial"/>
              </a:rPr>
              <a:t>main()”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metotları  </a:t>
            </a:r>
            <a:r>
              <a:rPr sz="2800" spc="-90" dirty="0">
                <a:latin typeface="Arial"/>
                <a:cs typeface="Arial"/>
              </a:rPr>
              <a:t>tarafından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çağırılır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1897</Words>
  <Application>Microsoft Office PowerPoint</Application>
  <PresentationFormat>Widescreen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JavaFX Temelleri</vt:lpstr>
      <vt:lpstr>JavaFX GUI Çerçevesi</vt:lpstr>
      <vt:lpstr>Sahne alanı, Sahne ve Nod</vt:lpstr>
      <vt:lpstr>Sahne Grafiği (Scene Graph)</vt:lpstr>
      <vt:lpstr>JavaFX Uygulamaları</vt:lpstr>
      <vt:lpstr>JavaFX Uygulamasının Çalıştırılması (1/4)</vt:lpstr>
      <vt:lpstr>JavaFX Uygulamasının Çalıştırılması (2/4)</vt:lpstr>
      <vt:lpstr>JavaFX Uygulamasının Çalıştırılması (3/4)</vt:lpstr>
      <vt:lpstr>JavaFX Uygulamasının Çalıştırılması (4/4)</vt:lpstr>
      <vt:lpstr>Uygulama İskeleti (1/3)</vt:lpstr>
      <vt:lpstr>Uygulama İskeleti (2/3)</vt:lpstr>
      <vt:lpstr>Uygulama İskeleti (3/3)</vt:lpstr>
      <vt:lpstr>Uygulama Sahnesi (Application Scene)</vt:lpstr>
      <vt:lpstr>Sahne Örneği</vt:lpstr>
      <vt:lpstr>GUI Olayları</vt:lpstr>
      <vt:lpstr>GUI Olayları Örneği</vt:lpstr>
      <vt:lpstr>Olay İşleme – Olay Tipleri</vt:lpstr>
      <vt:lpstr>Olay İşleme – Dağıtım Zinciri</vt:lpstr>
      <vt:lpstr>Olay İşleme Örneği</vt:lpstr>
      <vt:lpstr>Tuval Üzerine Çizim</vt:lpstr>
      <vt:lpstr>Tuval Çizim Örneği</vt:lpstr>
      <vt:lpstr>Resimler</vt:lpstr>
      <vt:lpstr>ImageView Örneği</vt:lpstr>
      <vt:lpstr>Efektler</vt:lpstr>
      <vt:lpstr>Efekt Örneği</vt:lpstr>
      <vt:lpstr>Dönüşümler</vt:lpstr>
      <vt:lpstr>Dönüşüm Örneği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Basics</dc:title>
  <dc:creator>levent</dc:creator>
  <cp:lastModifiedBy>Handan Yarıcı</cp:lastModifiedBy>
  <cp:revision>4</cp:revision>
  <dcterms:created xsi:type="dcterms:W3CDTF">2018-04-18T12:54:46Z</dcterms:created>
  <dcterms:modified xsi:type="dcterms:W3CDTF">2018-04-19T07:53:59Z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2018-04-18T00:00:00Z</vt:filetime>
  </property>
</Properties>
</file>