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8" r:id="rId3"/>
    <p:sldId id="259" r:id="rId4"/>
    <p:sldId id="261" r:id="rId5"/>
    <p:sldId id="262" r:id="rId6"/>
    <p:sldId id="263" r:id="rId7"/>
    <p:sldId id="264" r:id="rId8"/>
    <p:sldId id="267" r:id="rId9"/>
    <p:sldId id="268"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8" r:id="rId24"/>
    <p:sldId id="289" r:id="rId25"/>
    <p:sldId id="290" r:id="rId26"/>
    <p:sldId id="291" r:id="rId27"/>
    <p:sldId id="292" r:id="rId28"/>
    <p:sldId id="293" r:id="rId29"/>
    <p:sldId id="294" r:id="rId30"/>
    <p:sldId id="295" r:id="rId31"/>
    <p:sldId id="296"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8" r:id="rId52"/>
    <p:sldId id="319" r:id="rId53"/>
    <p:sldId id="320" r:id="rId54"/>
  </p:sldIdLst>
  <p:sldSz cx="10680700" cy="7556500"/>
  <p:notesSz cx="10680700" cy="75565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146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27563" cy="379413"/>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6049963" y="0"/>
            <a:ext cx="4627562" cy="379413"/>
          </a:xfrm>
          <a:prstGeom prst="rect">
            <a:avLst/>
          </a:prstGeom>
        </p:spPr>
        <p:txBody>
          <a:bodyPr vert="horz" lIns="91440" tIns="45720" rIns="91440" bIns="45720" rtlCol="0"/>
          <a:lstStyle>
            <a:lvl1pPr algn="r">
              <a:defRPr sz="1200"/>
            </a:lvl1pPr>
          </a:lstStyle>
          <a:p>
            <a:fld id="{9279A9C3-8202-460F-94CA-D6C0E4A267CC}" type="datetimeFigureOut">
              <a:rPr lang="tr-TR" smtClean="0"/>
              <a:t>25.02.2019</a:t>
            </a:fld>
            <a:endParaRPr lang="tr-TR"/>
          </a:p>
        </p:txBody>
      </p:sp>
      <p:sp>
        <p:nvSpPr>
          <p:cNvPr id="4" name="Slide Image Placeholder 3"/>
          <p:cNvSpPr>
            <a:spLocks noGrp="1" noRot="1" noChangeAspect="1"/>
          </p:cNvSpPr>
          <p:nvPr>
            <p:ph type="sldImg" idx="2"/>
          </p:nvPr>
        </p:nvSpPr>
        <p:spPr>
          <a:xfrm>
            <a:off x="3536950" y="944563"/>
            <a:ext cx="3606800" cy="2551112"/>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1068388" y="3636963"/>
            <a:ext cx="8543925" cy="29749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7177088"/>
            <a:ext cx="4627563" cy="379412"/>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6049963" y="7177088"/>
            <a:ext cx="4627562" cy="379412"/>
          </a:xfrm>
          <a:prstGeom prst="rect">
            <a:avLst/>
          </a:prstGeom>
        </p:spPr>
        <p:txBody>
          <a:bodyPr vert="horz" lIns="91440" tIns="45720" rIns="91440" bIns="45720" rtlCol="0" anchor="b"/>
          <a:lstStyle>
            <a:lvl1pPr algn="r">
              <a:defRPr sz="1200"/>
            </a:lvl1pPr>
          </a:lstStyle>
          <a:p>
            <a:fld id="{9F8B4E60-59AE-44E1-A4F2-F759B50F9448}" type="slidenum">
              <a:rPr lang="tr-TR" smtClean="0"/>
              <a:t>‹#›</a:t>
            </a:fld>
            <a:endParaRPr lang="tr-TR"/>
          </a:p>
        </p:txBody>
      </p:sp>
    </p:spTree>
    <p:extLst>
      <p:ext uri="{BB962C8B-B14F-4D97-AF65-F5344CB8AC3E}">
        <p14:creationId xmlns:p14="http://schemas.microsoft.com/office/powerpoint/2010/main" val="711577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1052" y="2342515"/>
            <a:ext cx="9078595"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2105" y="4231640"/>
            <a:ext cx="747649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28287A6-310C-431C-81B3-9064BD22A91E}" type="datetime1">
              <a:rPr lang="en-US" smtClean="0"/>
              <a:t>02/25/2019</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5400">
              <a:lnSpc>
                <a:spcPct val="100000"/>
              </a:lnSpc>
              <a:spcBef>
                <a:spcPts val="22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1B6CD82-22B0-4056-AB69-4147FE5C1B68}" type="datetime1">
              <a:rPr lang="en-US" smtClean="0"/>
              <a:t>02/25/2019</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5400">
              <a:lnSpc>
                <a:spcPct val="100000"/>
              </a:lnSpc>
              <a:spcBef>
                <a:spcPts val="22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Arial"/>
                <a:cs typeface="Arial"/>
              </a:defRPr>
            </a:lvl1pPr>
          </a:lstStyle>
          <a:p>
            <a:endParaRPr/>
          </a:p>
        </p:txBody>
      </p:sp>
      <p:sp>
        <p:nvSpPr>
          <p:cNvPr id="3" name="Holder 3"/>
          <p:cNvSpPr>
            <a:spLocks noGrp="1"/>
          </p:cNvSpPr>
          <p:nvPr>
            <p:ph sz="half" idx="2"/>
          </p:nvPr>
        </p:nvSpPr>
        <p:spPr>
          <a:xfrm>
            <a:off x="534035" y="1737995"/>
            <a:ext cx="4646104"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0560" y="1737995"/>
            <a:ext cx="4646104"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8D2909E-C868-481A-9ADA-7C0FD43DF708}" type="datetime1">
              <a:rPr lang="en-US" smtClean="0"/>
              <a:t>02/25/2019</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5400">
              <a:lnSpc>
                <a:spcPct val="100000"/>
              </a:lnSpc>
              <a:spcBef>
                <a:spcPts val="22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5D925AA-C41B-4C72-BC41-1DED56BDF4AC}" type="datetime1">
              <a:rPr lang="en-US" smtClean="0"/>
              <a:t>02/25/2019</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5400">
              <a:lnSpc>
                <a:spcPct val="100000"/>
              </a:lnSpc>
              <a:spcBef>
                <a:spcPts val="22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D679BD0-9467-49C1-B4E4-DBC967922FA1}" type="datetime1">
              <a:rPr lang="en-US" smtClean="0"/>
              <a:t>02/25/2019</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5400">
              <a:lnSpc>
                <a:spcPct val="100000"/>
              </a:lnSpc>
              <a:spcBef>
                <a:spcPts val="22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70501" y="350373"/>
            <a:ext cx="274219" cy="533177"/>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1181638" y="484430"/>
            <a:ext cx="8569978" cy="274205"/>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1178593" y="484430"/>
            <a:ext cx="137160" cy="137160"/>
          </a:xfrm>
          <a:custGeom>
            <a:avLst/>
            <a:gdLst/>
            <a:ahLst/>
            <a:cxnLst/>
            <a:rect l="l" t="t" r="r" b="b"/>
            <a:pathLst>
              <a:path w="137159" h="137159">
                <a:moveTo>
                  <a:pt x="0" y="137102"/>
                </a:moveTo>
                <a:lnTo>
                  <a:pt x="137045" y="137102"/>
                </a:lnTo>
                <a:lnTo>
                  <a:pt x="137045" y="0"/>
                </a:lnTo>
                <a:lnTo>
                  <a:pt x="0" y="0"/>
                </a:lnTo>
                <a:lnTo>
                  <a:pt x="0" y="137102"/>
                </a:lnTo>
                <a:close/>
              </a:path>
            </a:pathLst>
          </a:custGeom>
          <a:solidFill>
            <a:srgbClr val="CCCCE6"/>
          </a:solidFill>
        </p:spPr>
        <p:txBody>
          <a:bodyPr wrap="square" lIns="0" tIns="0" rIns="0" bIns="0" rtlCol="0"/>
          <a:lstStyle/>
          <a:p>
            <a:endParaRPr/>
          </a:p>
        </p:txBody>
      </p:sp>
      <p:sp>
        <p:nvSpPr>
          <p:cNvPr id="19" name="bk object 19"/>
          <p:cNvSpPr/>
          <p:nvPr/>
        </p:nvSpPr>
        <p:spPr>
          <a:xfrm>
            <a:off x="1318684" y="350373"/>
            <a:ext cx="134620" cy="134620"/>
          </a:xfrm>
          <a:custGeom>
            <a:avLst/>
            <a:gdLst/>
            <a:ahLst/>
            <a:cxnLst/>
            <a:rect l="l" t="t" r="r" b="b"/>
            <a:pathLst>
              <a:path w="134619" h="134620">
                <a:moveTo>
                  <a:pt x="0" y="0"/>
                </a:moveTo>
                <a:lnTo>
                  <a:pt x="134000" y="0"/>
                </a:lnTo>
                <a:lnTo>
                  <a:pt x="134000" y="134056"/>
                </a:lnTo>
                <a:lnTo>
                  <a:pt x="0" y="134056"/>
                </a:lnTo>
                <a:lnTo>
                  <a:pt x="0" y="0"/>
                </a:lnTo>
                <a:close/>
              </a:path>
            </a:pathLst>
          </a:custGeom>
          <a:solidFill>
            <a:srgbClr val="CCCCE6"/>
          </a:solidFill>
        </p:spPr>
        <p:txBody>
          <a:bodyPr wrap="square" lIns="0" tIns="0" rIns="0" bIns="0" rtlCol="0"/>
          <a:lstStyle/>
          <a:p>
            <a:endParaRPr/>
          </a:p>
        </p:txBody>
      </p:sp>
      <p:sp>
        <p:nvSpPr>
          <p:cNvPr id="20" name="bk object 20"/>
          <p:cNvSpPr/>
          <p:nvPr/>
        </p:nvSpPr>
        <p:spPr>
          <a:xfrm>
            <a:off x="1318684" y="484430"/>
            <a:ext cx="134620" cy="140335"/>
          </a:xfrm>
          <a:custGeom>
            <a:avLst/>
            <a:gdLst/>
            <a:ahLst/>
            <a:cxnLst/>
            <a:rect l="l" t="t" r="r" b="b"/>
            <a:pathLst>
              <a:path w="134619" h="140334">
                <a:moveTo>
                  <a:pt x="0" y="0"/>
                </a:moveTo>
                <a:lnTo>
                  <a:pt x="134000" y="0"/>
                </a:lnTo>
                <a:lnTo>
                  <a:pt x="134000" y="140149"/>
                </a:lnTo>
                <a:lnTo>
                  <a:pt x="0" y="140149"/>
                </a:lnTo>
                <a:lnTo>
                  <a:pt x="0" y="0"/>
                </a:lnTo>
                <a:close/>
              </a:path>
            </a:pathLst>
          </a:custGeom>
          <a:solidFill>
            <a:srgbClr val="9999CC"/>
          </a:solidFill>
        </p:spPr>
        <p:txBody>
          <a:bodyPr wrap="square" lIns="0" tIns="0" rIns="0" bIns="0" rtlCol="0"/>
          <a:lstStyle/>
          <a:p>
            <a:endParaRPr/>
          </a:p>
        </p:txBody>
      </p:sp>
      <p:sp>
        <p:nvSpPr>
          <p:cNvPr id="21" name="bk object 21"/>
          <p:cNvSpPr/>
          <p:nvPr/>
        </p:nvSpPr>
        <p:spPr>
          <a:xfrm>
            <a:off x="1044592" y="624579"/>
            <a:ext cx="134620" cy="134620"/>
          </a:xfrm>
          <a:custGeom>
            <a:avLst/>
            <a:gdLst/>
            <a:ahLst/>
            <a:cxnLst/>
            <a:rect l="l" t="t" r="r" b="b"/>
            <a:pathLst>
              <a:path w="134619" h="134620">
                <a:moveTo>
                  <a:pt x="0" y="0"/>
                </a:moveTo>
                <a:lnTo>
                  <a:pt x="134000" y="0"/>
                </a:lnTo>
                <a:lnTo>
                  <a:pt x="134000" y="134056"/>
                </a:lnTo>
                <a:lnTo>
                  <a:pt x="0" y="134056"/>
                </a:lnTo>
                <a:lnTo>
                  <a:pt x="0" y="0"/>
                </a:lnTo>
                <a:close/>
              </a:path>
            </a:pathLst>
          </a:custGeom>
          <a:solidFill>
            <a:srgbClr val="CCCCE6"/>
          </a:solidFill>
        </p:spPr>
        <p:txBody>
          <a:bodyPr wrap="square" lIns="0" tIns="0" rIns="0" bIns="0" rtlCol="0"/>
          <a:lstStyle/>
          <a:p>
            <a:endParaRPr/>
          </a:p>
        </p:txBody>
      </p:sp>
      <p:sp>
        <p:nvSpPr>
          <p:cNvPr id="22" name="bk object 22"/>
          <p:cNvSpPr/>
          <p:nvPr/>
        </p:nvSpPr>
        <p:spPr>
          <a:xfrm>
            <a:off x="901456" y="487476"/>
            <a:ext cx="140335" cy="134620"/>
          </a:xfrm>
          <a:custGeom>
            <a:avLst/>
            <a:gdLst/>
            <a:ahLst/>
            <a:cxnLst/>
            <a:rect l="l" t="t" r="r" b="b"/>
            <a:pathLst>
              <a:path w="140334" h="134620">
                <a:moveTo>
                  <a:pt x="0" y="0"/>
                </a:moveTo>
                <a:lnTo>
                  <a:pt x="140091" y="0"/>
                </a:lnTo>
                <a:lnTo>
                  <a:pt x="140091" y="134056"/>
                </a:lnTo>
                <a:lnTo>
                  <a:pt x="0" y="134056"/>
                </a:lnTo>
                <a:lnTo>
                  <a:pt x="0" y="0"/>
                </a:lnTo>
                <a:close/>
              </a:path>
            </a:pathLst>
          </a:custGeom>
          <a:solidFill>
            <a:srgbClr val="00007C"/>
          </a:solidFill>
        </p:spPr>
        <p:txBody>
          <a:bodyPr wrap="square" lIns="0" tIns="0" rIns="0" bIns="0" rtlCol="0"/>
          <a:lstStyle/>
          <a:p>
            <a:endParaRPr/>
          </a:p>
        </p:txBody>
      </p:sp>
      <p:sp>
        <p:nvSpPr>
          <p:cNvPr id="23" name="bk object 23"/>
          <p:cNvSpPr/>
          <p:nvPr/>
        </p:nvSpPr>
        <p:spPr>
          <a:xfrm>
            <a:off x="1178593" y="621532"/>
            <a:ext cx="137160" cy="134620"/>
          </a:xfrm>
          <a:custGeom>
            <a:avLst/>
            <a:gdLst/>
            <a:ahLst/>
            <a:cxnLst/>
            <a:rect l="l" t="t" r="r" b="b"/>
            <a:pathLst>
              <a:path w="137159" h="134620">
                <a:moveTo>
                  <a:pt x="0" y="0"/>
                </a:moveTo>
                <a:lnTo>
                  <a:pt x="137045" y="0"/>
                </a:lnTo>
                <a:lnTo>
                  <a:pt x="137045" y="134056"/>
                </a:lnTo>
                <a:lnTo>
                  <a:pt x="0" y="134056"/>
                </a:lnTo>
                <a:lnTo>
                  <a:pt x="0" y="0"/>
                </a:lnTo>
                <a:close/>
              </a:path>
            </a:pathLst>
          </a:custGeom>
          <a:solidFill>
            <a:srgbClr val="9999CC"/>
          </a:solidFill>
        </p:spPr>
        <p:txBody>
          <a:bodyPr wrap="square" lIns="0" tIns="0" rIns="0" bIns="0" rtlCol="0"/>
          <a:lstStyle/>
          <a:p>
            <a:endParaRPr/>
          </a:p>
        </p:txBody>
      </p:sp>
      <p:sp>
        <p:nvSpPr>
          <p:cNvPr id="24" name="bk object 24"/>
          <p:cNvSpPr/>
          <p:nvPr/>
        </p:nvSpPr>
        <p:spPr>
          <a:xfrm>
            <a:off x="1044592" y="758635"/>
            <a:ext cx="134620" cy="134620"/>
          </a:xfrm>
          <a:custGeom>
            <a:avLst/>
            <a:gdLst/>
            <a:ahLst/>
            <a:cxnLst/>
            <a:rect l="l" t="t" r="r" b="b"/>
            <a:pathLst>
              <a:path w="134619" h="134619">
                <a:moveTo>
                  <a:pt x="0" y="0"/>
                </a:moveTo>
                <a:lnTo>
                  <a:pt x="134000" y="0"/>
                </a:lnTo>
                <a:lnTo>
                  <a:pt x="134000" y="134056"/>
                </a:lnTo>
                <a:lnTo>
                  <a:pt x="0" y="134056"/>
                </a:lnTo>
                <a:lnTo>
                  <a:pt x="0" y="0"/>
                </a:lnTo>
                <a:close/>
              </a:path>
            </a:pathLst>
          </a:custGeom>
          <a:solidFill>
            <a:srgbClr val="9999CC"/>
          </a:solidFill>
        </p:spPr>
        <p:txBody>
          <a:bodyPr wrap="square" lIns="0" tIns="0" rIns="0" bIns="0" rtlCol="0"/>
          <a:lstStyle/>
          <a:p>
            <a:endParaRPr/>
          </a:p>
        </p:txBody>
      </p:sp>
      <p:sp>
        <p:nvSpPr>
          <p:cNvPr id="2" name="Holder 2"/>
          <p:cNvSpPr>
            <a:spLocks noGrp="1"/>
          </p:cNvSpPr>
          <p:nvPr>
            <p:ph type="title"/>
          </p:nvPr>
        </p:nvSpPr>
        <p:spPr>
          <a:xfrm>
            <a:off x="1171983" y="1717842"/>
            <a:ext cx="8239759" cy="938530"/>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3" name="Holder 3"/>
          <p:cNvSpPr>
            <a:spLocks noGrp="1"/>
          </p:cNvSpPr>
          <p:nvPr>
            <p:ph type="body" idx="1"/>
          </p:nvPr>
        </p:nvSpPr>
        <p:spPr>
          <a:xfrm>
            <a:off x="1171983" y="2631861"/>
            <a:ext cx="5282565" cy="2766695"/>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631438" y="7027545"/>
            <a:ext cx="3417824"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035" y="7027545"/>
            <a:ext cx="2456561" cy="377825"/>
          </a:xfrm>
          <a:prstGeom prst="rect">
            <a:avLst/>
          </a:prstGeom>
        </p:spPr>
        <p:txBody>
          <a:bodyPr wrap="square" lIns="0" tIns="0" rIns="0" bIns="0">
            <a:spAutoFit/>
          </a:bodyPr>
          <a:lstStyle>
            <a:lvl1pPr algn="l">
              <a:defRPr>
                <a:solidFill>
                  <a:schemeClr val="tx1">
                    <a:tint val="75000"/>
                  </a:schemeClr>
                </a:solidFill>
              </a:defRPr>
            </a:lvl1pPr>
          </a:lstStyle>
          <a:p>
            <a:fld id="{F990E58F-7589-47C7-936F-449EF0121114}" type="datetime1">
              <a:rPr lang="en-US" smtClean="0"/>
              <a:t>02/25/2019</a:t>
            </a:fld>
            <a:endParaRPr lang="en-US"/>
          </a:p>
        </p:txBody>
      </p:sp>
      <p:sp>
        <p:nvSpPr>
          <p:cNvPr id="6" name="Holder 6"/>
          <p:cNvSpPr>
            <a:spLocks noGrp="1"/>
          </p:cNvSpPr>
          <p:nvPr>
            <p:ph type="sldNum" sz="quarter" idx="7"/>
          </p:nvPr>
        </p:nvSpPr>
        <p:spPr>
          <a:xfrm>
            <a:off x="9132298" y="6787512"/>
            <a:ext cx="253365" cy="240665"/>
          </a:xfrm>
          <a:prstGeom prst="rect">
            <a:avLst/>
          </a:prstGeom>
        </p:spPr>
        <p:txBody>
          <a:bodyPr wrap="square" lIns="0" tIns="0" rIns="0" bIns="0">
            <a:spAutoFit/>
          </a:bodyPr>
          <a:lstStyle>
            <a:lvl1pPr>
              <a:defRPr sz="1200" b="0" i="0">
                <a:solidFill>
                  <a:schemeClr val="tx1"/>
                </a:solidFill>
                <a:latin typeface="Arial Black"/>
                <a:cs typeface="Arial Black"/>
              </a:defRPr>
            </a:lvl1pPr>
          </a:lstStyle>
          <a:p>
            <a:pPr marL="25400">
              <a:lnSpc>
                <a:spcPct val="100000"/>
              </a:lnSpc>
              <a:spcBef>
                <a:spcPts val="22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g"/><Relationship Id="rId1" Type="http://schemas.openxmlformats.org/officeDocument/2006/relationships/slideLayout" Target="../slideLayouts/slideLayout5.xml"/><Relationship Id="rId4" Type="http://schemas.openxmlformats.org/officeDocument/2006/relationships/image" Target="../media/image63.jpg"/></Relationships>
</file>

<file path=ppt/slides/_rels/slide43.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64.jpg"/><Relationship Id="rId1" Type="http://schemas.openxmlformats.org/officeDocument/2006/relationships/slideLayout" Target="../slideLayouts/slideLayout5.xml"/><Relationship Id="rId5" Type="http://schemas.openxmlformats.org/officeDocument/2006/relationships/image" Target="../media/image67.png"/><Relationship Id="rId4" Type="http://schemas.openxmlformats.org/officeDocument/2006/relationships/image" Target="../media/image66.jpg"/></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1.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4393" y="544851"/>
            <a:ext cx="3880485" cy="134652"/>
          </a:xfrm>
          <a:prstGeom prst="rect">
            <a:avLst/>
          </a:prstGeom>
          <a:noFill/>
        </p:spPr>
        <p:txBody>
          <a:bodyPr vert="horz" wrap="square" lIns="0" tIns="11430" rIns="0" bIns="0" rtlCol="0">
            <a:spAutoFit/>
          </a:bodyPr>
          <a:lstStyle/>
          <a:p>
            <a:pPr marL="12700">
              <a:lnSpc>
                <a:spcPct val="100000"/>
              </a:lnSpc>
              <a:spcBef>
                <a:spcPts val="90"/>
              </a:spcBef>
            </a:pPr>
            <a:r>
              <a:rPr sz="800" b="1" spc="-5" dirty="0" err="1">
                <a:solidFill>
                  <a:srgbClr val="FFFF99"/>
                </a:solidFill>
                <a:latin typeface="Arial"/>
                <a:cs typeface="Arial"/>
              </a:rPr>
              <a:t>Nesne</a:t>
            </a:r>
            <a:r>
              <a:rPr sz="800" b="1" spc="-5" dirty="0">
                <a:solidFill>
                  <a:srgbClr val="FFFF99"/>
                </a:solidFill>
                <a:latin typeface="Arial"/>
                <a:cs typeface="Arial"/>
              </a:rPr>
              <a:t> </a:t>
            </a:r>
            <a:r>
              <a:rPr sz="800" b="1" spc="35" dirty="0">
                <a:solidFill>
                  <a:srgbClr val="FFFF99"/>
                </a:solidFill>
                <a:latin typeface="Arial"/>
                <a:cs typeface="Arial"/>
              </a:rPr>
              <a:t>Y</a:t>
            </a:r>
            <a:r>
              <a:rPr lang="tr-TR" sz="800" b="1" spc="35" dirty="0">
                <a:solidFill>
                  <a:srgbClr val="FFFF99"/>
                </a:solidFill>
                <a:latin typeface="Arial"/>
                <a:cs typeface="Arial"/>
              </a:rPr>
              <a:t>önelimli Programlama – HANDAN YARICI</a:t>
            </a:r>
            <a:endParaRPr sz="800" dirty="0">
              <a:latin typeface="Arial"/>
              <a:cs typeface="Arial"/>
            </a:endParaRPr>
          </a:p>
        </p:txBody>
      </p:sp>
      <p:sp>
        <p:nvSpPr>
          <p:cNvPr id="4" name="object 4"/>
          <p:cNvSpPr txBox="1"/>
          <p:nvPr/>
        </p:nvSpPr>
        <p:spPr>
          <a:xfrm>
            <a:off x="9232798" y="6787512"/>
            <a:ext cx="152400" cy="240665"/>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sz="1200" spc="-5" dirty="0">
                <a:latin typeface="Arial Black"/>
                <a:cs typeface="Arial Black"/>
              </a:rPr>
              <a:t>1</a:t>
            </a:fld>
            <a:endParaRPr sz="1200">
              <a:latin typeface="Arial Black"/>
              <a:cs typeface="Arial Black"/>
            </a:endParaRPr>
          </a:p>
        </p:txBody>
      </p:sp>
      <p:sp>
        <p:nvSpPr>
          <p:cNvPr id="3" name="object 3"/>
          <p:cNvSpPr txBox="1"/>
          <p:nvPr/>
        </p:nvSpPr>
        <p:spPr>
          <a:xfrm>
            <a:off x="1101938" y="852571"/>
            <a:ext cx="8729345" cy="6242735"/>
          </a:xfrm>
          <a:prstGeom prst="rect">
            <a:avLst/>
          </a:prstGeom>
        </p:spPr>
        <p:txBody>
          <a:bodyPr vert="horz" wrap="square" lIns="0" tIns="12700" rIns="0" bIns="0" rtlCol="0">
            <a:spAutoFit/>
          </a:bodyPr>
          <a:lstStyle/>
          <a:p>
            <a:pPr marL="2729230">
              <a:lnSpc>
                <a:spcPct val="100000"/>
              </a:lnSpc>
              <a:spcBef>
                <a:spcPts val="100"/>
              </a:spcBef>
            </a:pPr>
            <a:r>
              <a:rPr sz="1800" b="1" spc="-5" dirty="0">
                <a:latin typeface="Arial"/>
                <a:cs typeface="Arial"/>
              </a:rPr>
              <a:t>JAVA PROGRAMLAMA</a:t>
            </a:r>
            <a:r>
              <a:rPr sz="1800" b="1" spc="-50" dirty="0">
                <a:latin typeface="Arial"/>
                <a:cs typeface="Arial"/>
              </a:rPr>
              <a:t> </a:t>
            </a:r>
            <a:r>
              <a:rPr sz="1800" b="1" spc="-55" dirty="0">
                <a:latin typeface="Arial"/>
                <a:cs typeface="Arial"/>
              </a:rPr>
              <a:t>D</a:t>
            </a:r>
            <a:r>
              <a:rPr lang="tr-TR" sz="1800" b="1" spc="-55" dirty="0">
                <a:latin typeface="Arial"/>
                <a:cs typeface="Arial"/>
              </a:rPr>
              <a:t>İLİ</a:t>
            </a:r>
          </a:p>
          <a:p>
            <a:pPr marL="2729230">
              <a:lnSpc>
                <a:spcPct val="100000"/>
              </a:lnSpc>
              <a:spcBef>
                <a:spcPts val="100"/>
              </a:spcBef>
            </a:pPr>
            <a:endParaRPr sz="1800" dirty="0">
              <a:latin typeface="Arial"/>
              <a:cs typeface="Arial"/>
            </a:endParaRPr>
          </a:p>
          <a:p>
            <a:pPr marL="12700" marR="443865">
              <a:lnSpc>
                <a:spcPct val="100000"/>
              </a:lnSpc>
              <a:spcBef>
                <a:spcPts val="20"/>
              </a:spcBef>
            </a:pPr>
            <a:r>
              <a:rPr lang="tr-TR" sz="1400" dirty="0"/>
              <a:t>Java Programlama dili şu anda dünyadaki en popüler programlama dillerinden biri haline gelmiştir. Java SUN bilgisayar şirketince orijinal olarak elektrikli ev araçlarının (mikrodalga fırınları, buzdolapları , televizyonlar, uzaktan kumanda cihazları vs.) birbiriyle haberleşmesini sağlamayı amaçlayan bir proje içerisinde 1991 yılında geliştirilmeye başlandı. Orijinal adı bu dilin yaratıcıları James Gosling, Patrick Naughton, Chis Wartdh, Ed Frank ve Mike Sheridan tarafından Oak olarak konulan programlama dili daha sonra bu isimde başka bir programlama dili olduğu keşfedilince o anda bir kahvehanede kahve içen programlama gurubu tarafından kahve markasından esinlenerek Java olarak değiştirildi. Akıllı elektronik ev araçları pazarı SUN gurubunun tahminlerinden çok daha yavaş bir gelişme gösteriyordu. Bu yüzden Java dili projesi ticari bir geliştirme projesi olarak büyük olasılıkla iptal edilecekti. 1993 Yılında "World Wide Web" büyük bir atılım göstererek bütün dünyaya yayılmaya başladı. Javanın Dinamik Web sayfaları hazırlamadaki büyük potansiyelini gören SUN şirketi projeyi bu tarafa yönlendirdi ve bu javaya yeni bir canlılık ve yaşama umudu sağladı. Mayıs 1995 de SUN javayı büyük bir konferansta tanıttı. Program iş dünyası tarafından derhal büyük bir ilgiyle karşılandı. Java Modern bilgisayar dünyasının ses, grafik işlem, haberleşme gibi ihtiyaçlarına cevap verebilen ve Ticari gayeler için hazırlanan bir Program dili olarak daha önceki bilgisayar dillerinin hiç birinin kapsayamadığı özellikleri içermekteydi. Bunun yanı sıra dil komut yapısı olarak C++ diline çok yakın olması da öğrenilmesini kolaylaştırıyordu. SUN Javayı "World Wide Web" de kullanmak isteyen herkese ücretsiz olarak sundu. Java internette yayınlanmasının ardından çok büyük bir patlama yaşadı. 1997 ye gelindiğinde dünyadaki bütün bilgisayar okullarında temel bilgisayar dili olarak gösterilmeye başlandı. Dünyada şu anda hala en çok kullanılan bilgisayar dili olan C++ dilinin yapılan hataları tam olarak denetlememesi programın çalışma hızını arttırma yönünden iyi bir özellik olsa da profesyonel programcılar dışında kullanılmasını sınırlandırıcı bir etki yapıyordu. Java ise bütün hataları bildiren yapısı ve modern bilgisayarın bütün fonksiyonlarına ulaşabilen kütüphaneleriyle programcıların çok daha kolaylıkla öğrenebileceği bir dildir. Burada hemen şunu da belirtelim. C dili hızlı çalışma amacı birinci planda tutularak yaratılmış bir dildir. Javada ise güvenlik ilk planda yer almıştır. Hız açısından düşünüldüğünde java C (ve C++) diliyle rekabet edemez. zaten program derleyicisi de C++ dilinde yazılmıştır. </a:t>
            </a:r>
            <a:endParaRPr sz="1400" dirty="0">
              <a:latin typeface="Times New Roman"/>
              <a:cs typeface="Times New Roman"/>
            </a:endParaRPr>
          </a:p>
          <a:p>
            <a:pPr marL="469900" marR="5080" lvl="1" algn="just"/>
            <a:r>
              <a:rPr sz="1600" spc="-5" dirty="0">
                <a:latin typeface="Arial"/>
                <a:cs typeface="Arial"/>
              </a:rPr>
              <a:t>Eclipse Platform </a:t>
            </a:r>
            <a:r>
              <a:rPr sz="1600" spc="-10" dirty="0">
                <a:latin typeface="Arial"/>
                <a:cs typeface="Arial"/>
              </a:rPr>
              <a:t>(free</a:t>
            </a:r>
            <a:r>
              <a:rPr lang="tr-TR" sz="1600" spc="-10" dirty="0">
                <a:latin typeface="Arial"/>
                <a:cs typeface="Arial"/>
              </a:rPr>
              <a:t> </a:t>
            </a:r>
            <a:r>
              <a:rPr sz="1600" dirty="0">
                <a:latin typeface="Arial"/>
                <a:cs typeface="Arial"/>
              </a:rPr>
              <a:t>platform), </a:t>
            </a:r>
            <a:r>
              <a:rPr sz="1600" spc="-5" dirty="0">
                <a:latin typeface="Arial"/>
                <a:cs typeface="Arial"/>
              </a:rPr>
              <a:t>Java Builder </a:t>
            </a:r>
            <a:r>
              <a:rPr sz="1600" spc="-10" dirty="0">
                <a:latin typeface="Arial"/>
                <a:cs typeface="Arial"/>
              </a:rPr>
              <a:t>(BORLAND), </a:t>
            </a:r>
            <a:r>
              <a:rPr sz="1600" spc="-5" dirty="0" err="1">
                <a:latin typeface="Arial"/>
                <a:cs typeface="Arial"/>
              </a:rPr>
              <a:t>Net</a:t>
            </a:r>
            <a:r>
              <a:rPr sz="1600" dirty="0" err="1">
                <a:latin typeface="Arial"/>
                <a:cs typeface="Arial"/>
              </a:rPr>
              <a:t>Bean</a:t>
            </a:r>
            <a:r>
              <a:rPr sz="1600" spc="-5" dirty="0">
                <a:latin typeface="Arial"/>
                <a:cs typeface="Arial"/>
              </a:rPr>
              <a:t>(SUN), </a:t>
            </a:r>
            <a:r>
              <a:rPr sz="1600" spc="-5" dirty="0" err="1">
                <a:latin typeface="Arial"/>
                <a:cs typeface="Arial"/>
              </a:rPr>
              <a:t>VisualAge</a:t>
            </a:r>
            <a:r>
              <a:rPr sz="1600" spc="-5" dirty="0">
                <a:latin typeface="Arial"/>
                <a:cs typeface="Arial"/>
              </a:rPr>
              <a:t> </a:t>
            </a:r>
            <a:r>
              <a:rPr sz="1600" spc="-10" dirty="0">
                <a:latin typeface="Arial"/>
                <a:cs typeface="Arial"/>
              </a:rPr>
              <a:t>(IBM),</a:t>
            </a:r>
            <a:r>
              <a:rPr sz="1600" spc="45" dirty="0">
                <a:latin typeface="Arial"/>
                <a:cs typeface="Arial"/>
              </a:rPr>
              <a:t> </a:t>
            </a:r>
            <a:r>
              <a:rPr lang="tr-TR" sz="1600" spc="45" dirty="0">
                <a:latin typeface="Arial"/>
                <a:cs typeface="Arial"/>
              </a:rPr>
              <a:t>Intelllij IDEA </a:t>
            </a:r>
            <a:r>
              <a:rPr sz="1600" spc="-5" dirty="0">
                <a:latin typeface="Arial"/>
                <a:cs typeface="Arial"/>
              </a:rPr>
              <a:t>vb.</a:t>
            </a:r>
            <a:endParaRPr sz="1600" dirty="0">
              <a:latin typeface="Arial"/>
              <a:cs typeface="Arial"/>
            </a:endParaRPr>
          </a:p>
        </p:txBody>
      </p:sp>
      <p:sp>
        <p:nvSpPr>
          <p:cNvPr id="5" name="Date Placeholder 4">
            <a:extLst>
              <a:ext uri="{FF2B5EF4-FFF2-40B4-BE49-F238E27FC236}">
                <a16:creationId xmlns:a16="http://schemas.microsoft.com/office/drawing/2014/main" id="{422E365C-394F-4926-A3B1-6B0A34A420C6}"/>
              </a:ext>
            </a:extLst>
          </p:cNvPr>
          <p:cNvSpPr>
            <a:spLocks noGrp="1"/>
          </p:cNvSpPr>
          <p:nvPr>
            <p:ph type="dt" sz="half" idx="6"/>
          </p:nvPr>
        </p:nvSpPr>
        <p:spPr/>
        <p:txBody>
          <a:bodyPr/>
          <a:lstStyle/>
          <a:p>
            <a:fld id="{14378918-9DC1-41B4-90ED-CA91F531608A}" type="datetime1">
              <a:rPr lang="en-US" smtClean="0"/>
              <a:t>02/25/2019</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89686" y="978757"/>
            <a:ext cx="8013813" cy="4638376"/>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47D877B1-FA94-41BC-B82E-04C807B24482}"/>
              </a:ext>
            </a:extLst>
          </p:cNvPr>
          <p:cNvSpPr>
            <a:spLocks noGrp="1"/>
          </p:cNvSpPr>
          <p:nvPr>
            <p:ph type="dt" sz="half" idx="6"/>
          </p:nvPr>
        </p:nvSpPr>
        <p:spPr/>
        <p:txBody>
          <a:bodyPr/>
          <a:lstStyle/>
          <a:p>
            <a:fld id="{E172D541-47BC-41EB-827C-B41B699F734D}" type="datetime1">
              <a:rPr lang="en-US" smtClean="0"/>
              <a:t>02/25/2019</a:t>
            </a:fld>
            <a:endParaRPr lang="en-US"/>
          </a:p>
        </p:txBody>
      </p:sp>
      <p:sp>
        <p:nvSpPr>
          <p:cNvPr id="6" name="object 2">
            <a:extLst>
              <a:ext uri="{FF2B5EF4-FFF2-40B4-BE49-F238E27FC236}">
                <a16:creationId xmlns:a16="http://schemas.microsoft.com/office/drawing/2014/main" id="{693DAA62-09C3-4324-B77F-D7F2FEC20C11}"/>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01750" y="1048806"/>
            <a:ext cx="5250648" cy="319318"/>
          </a:xfrm>
          <a:prstGeom prst="rect">
            <a:avLst/>
          </a:prstGeom>
        </p:spPr>
        <p:txBody>
          <a:bodyPr vert="horz" wrap="square" lIns="0" tIns="11430" rIns="0" bIns="0" rtlCol="0">
            <a:spAutoFit/>
          </a:bodyPr>
          <a:lstStyle/>
          <a:p>
            <a:pPr marL="12700">
              <a:lnSpc>
                <a:spcPct val="100000"/>
              </a:lnSpc>
            </a:pPr>
            <a:r>
              <a:rPr spc="-10" dirty="0"/>
              <a:t>Java </a:t>
            </a:r>
            <a:r>
              <a:rPr spc="-5" dirty="0"/>
              <a:t>kaynak </a:t>
            </a:r>
            <a:r>
              <a:rPr dirty="0" err="1"/>
              <a:t>kodu</a:t>
            </a:r>
            <a:r>
              <a:rPr spc="10" dirty="0"/>
              <a:t> </a:t>
            </a:r>
            <a:r>
              <a:rPr lang="tr-TR" spc="10" dirty="0"/>
              <a:t>  </a:t>
            </a:r>
            <a:r>
              <a:rPr spc="-10" dirty="0"/>
              <a:t>(</a:t>
            </a:r>
            <a:r>
              <a:rPr lang="tr-TR" spc="-10" dirty="0"/>
              <a:t>HelloWorld</a:t>
            </a:r>
            <a:r>
              <a:rPr spc="-10" dirty="0"/>
              <a:t>.java)</a:t>
            </a:r>
          </a:p>
        </p:txBody>
      </p:sp>
      <p:sp>
        <p:nvSpPr>
          <p:cNvPr id="4" name="object 4"/>
          <p:cNvSpPr txBox="1"/>
          <p:nvPr/>
        </p:nvSpPr>
        <p:spPr>
          <a:xfrm>
            <a:off x="910592" y="1547738"/>
            <a:ext cx="8886825" cy="1574790"/>
          </a:xfrm>
          <a:prstGeom prst="rect">
            <a:avLst/>
          </a:prstGeom>
          <a:ln w="9140">
            <a:solidFill>
              <a:srgbClr val="000000"/>
            </a:solidFill>
          </a:ln>
        </p:spPr>
        <p:txBody>
          <a:bodyPr vert="horz" wrap="square" lIns="0" tIns="22860" rIns="0" bIns="0" rtlCol="0">
            <a:spAutoFit/>
          </a:bodyPr>
          <a:lstStyle/>
          <a:p>
            <a:pPr marL="97155">
              <a:lnSpc>
                <a:spcPts val="2400"/>
              </a:lnSpc>
              <a:spcBef>
                <a:spcPts val="180"/>
              </a:spcBef>
            </a:pPr>
            <a:r>
              <a:rPr sz="2000" spc="-10" dirty="0">
                <a:latin typeface="Courier New"/>
                <a:cs typeface="Courier New"/>
              </a:rPr>
              <a:t>public class</a:t>
            </a:r>
            <a:r>
              <a:rPr sz="2000" spc="5" dirty="0">
                <a:latin typeface="Courier New"/>
                <a:cs typeface="Courier New"/>
              </a:rPr>
              <a:t> </a:t>
            </a:r>
            <a:r>
              <a:rPr lang="tr-TR" sz="2000" spc="-10" dirty="0">
                <a:latin typeface="Courier New"/>
                <a:cs typeface="Courier New"/>
              </a:rPr>
              <a:t>HelloWorld</a:t>
            </a:r>
            <a:r>
              <a:rPr sz="2000" spc="-10" dirty="0">
                <a:latin typeface="Courier New"/>
                <a:cs typeface="Courier New"/>
              </a:rPr>
              <a:t>{</a:t>
            </a:r>
            <a:endParaRPr sz="2000" dirty="0">
              <a:latin typeface="Courier New"/>
              <a:cs typeface="Courier New"/>
            </a:endParaRPr>
          </a:p>
          <a:p>
            <a:pPr marL="97155" marR="336550">
              <a:lnSpc>
                <a:spcPct val="100000"/>
              </a:lnSpc>
            </a:pPr>
            <a:r>
              <a:rPr sz="2000" spc="-10" dirty="0">
                <a:latin typeface="Courier New"/>
                <a:cs typeface="Courier New"/>
              </a:rPr>
              <a:t>public static void main(String[] args){  </a:t>
            </a:r>
            <a:endParaRPr lang="tr-TR" sz="2000" spc="-10" dirty="0">
              <a:latin typeface="Courier New"/>
              <a:cs typeface="Courier New"/>
            </a:endParaRPr>
          </a:p>
          <a:p>
            <a:pPr marL="97155" marR="336550">
              <a:lnSpc>
                <a:spcPct val="100000"/>
              </a:lnSpc>
            </a:pPr>
            <a:r>
              <a:rPr lang="tr-TR" sz="2000" spc="-10" dirty="0">
                <a:latin typeface="Courier New"/>
                <a:cs typeface="Courier New"/>
              </a:rPr>
              <a:t>	// Kodlar buraya yazılır.</a:t>
            </a:r>
            <a:endParaRPr sz="2000" dirty="0">
              <a:latin typeface="Courier New"/>
              <a:cs typeface="Courier New"/>
            </a:endParaRPr>
          </a:p>
          <a:p>
            <a:pPr marL="97155">
              <a:lnSpc>
                <a:spcPts val="2350"/>
              </a:lnSpc>
            </a:pPr>
            <a:r>
              <a:rPr sz="2000" spc="-10" dirty="0">
                <a:latin typeface="Courier New"/>
                <a:cs typeface="Courier New"/>
              </a:rPr>
              <a:t>}</a:t>
            </a:r>
            <a:endParaRPr sz="2000" dirty="0">
              <a:latin typeface="Courier New"/>
              <a:cs typeface="Courier New"/>
            </a:endParaRPr>
          </a:p>
          <a:p>
            <a:pPr marL="97155">
              <a:lnSpc>
                <a:spcPct val="100000"/>
              </a:lnSpc>
              <a:spcBef>
                <a:spcPts val="50"/>
              </a:spcBef>
            </a:pPr>
            <a:r>
              <a:rPr sz="2000" spc="-10" dirty="0">
                <a:latin typeface="Courier New"/>
                <a:cs typeface="Courier New"/>
              </a:rPr>
              <a:t>}</a:t>
            </a:r>
            <a:endParaRPr sz="2000" dirty="0">
              <a:latin typeface="Courier New"/>
              <a:cs typeface="Courier New"/>
            </a:endParaRPr>
          </a:p>
        </p:txBody>
      </p:sp>
      <p:sp>
        <p:nvSpPr>
          <p:cNvPr id="5" name="object 5"/>
          <p:cNvSpPr txBox="1"/>
          <p:nvPr/>
        </p:nvSpPr>
        <p:spPr>
          <a:xfrm>
            <a:off x="1080770" y="3473450"/>
            <a:ext cx="8519160" cy="1674817"/>
          </a:xfrm>
          <a:prstGeom prst="rect">
            <a:avLst/>
          </a:prstGeom>
        </p:spPr>
        <p:txBody>
          <a:bodyPr vert="horz" wrap="square" lIns="0" tIns="12700" rIns="0" bIns="0" rtlCol="0">
            <a:spAutoFit/>
          </a:bodyPr>
          <a:lstStyle/>
          <a:p>
            <a:pPr marL="3624579">
              <a:lnSpc>
                <a:spcPct val="100000"/>
              </a:lnSpc>
              <a:spcBef>
                <a:spcPts val="100"/>
              </a:spcBef>
            </a:pPr>
            <a:r>
              <a:rPr sz="1800" b="1" spc="-5" dirty="0">
                <a:latin typeface="Arial"/>
                <a:cs typeface="Arial"/>
              </a:rPr>
              <a:t>VERI</a:t>
            </a:r>
            <a:r>
              <a:rPr sz="1800" b="1" dirty="0">
                <a:latin typeface="Arial"/>
                <a:cs typeface="Arial"/>
              </a:rPr>
              <a:t> </a:t>
            </a:r>
            <a:r>
              <a:rPr sz="1800" b="1" spc="-5" dirty="0">
                <a:latin typeface="Arial"/>
                <a:cs typeface="Arial"/>
              </a:rPr>
              <a:t>TIPLERI</a:t>
            </a:r>
            <a:endParaRPr sz="1800" dirty="0">
              <a:latin typeface="Arial"/>
              <a:cs typeface="Arial"/>
            </a:endParaRPr>
          </a:p>
          <a:p>
            <a:pPr marL="12700" marR="5080">
              <a:lnSpc>
                <a:spcPct val="100000"/>
              </a:lnSpc>
            </a:pPr>
            <a:r>
              <a:rPr sz="1800" spc="-5" dirty="0">
                <a:latin typeface="Arial"/>
                <a:cs typeface="Arial"/>
              </a:rPr>
              <a:t>Java </a:t>
            </a:r>
            <a:r>
              <a:rPr sz="1800" spc="-5" dirty="0" err="1">
                <a:latin typeface="Arial"/>
                <a:cs typeface="Arial"/>
              </a:rPr>
              <a:t>dilinde</a:t>
            </a:r>
            <a:r>
              <a:rPr sz="1800" spc="-5" dirty="0">
                <a:latin typeface="Arial"/>
                <a:cs typeface="Arial"/>
              </a:rPr>
              <a:t> </a:t>
            </a:r>
            <a:r>
              <a:rPr sz="1800" spc="-15" dirty="0" err="1">
                <a:latin typeface="Arial"/>
                <a:cs typeface="Arial"/>
              </a:rPr>
              <a:t>kullan</a:t>
            </a:r>
            <a:r>
              <a:rPr lang="tr-TR" sz="1800" spc="-15" dirty="0">
                <a:latin typeface="Arial"/>
                <a:cs typeface="Arial"/>
              </a:rPr>
              <a:t>ı</a:t>
            </a:r>
            <a:r>
              <a:rPr sz="1800" spc="-15" dirty="0" err="1">
                <a:latin typeface="Arial"/>
                <a:cs typeface="Arial"/>
              </a:rPr>
              <a:t>lan</a:t>
            </a:r>
            <a:r>
              <a:rPr sz="1800" spc="-15" dirty="0">
                <a:latin typeface="Arial"/>
                <a:cs typeface="Arial"/>
              </a:rPr>
              <a:t> </a:t>
            </a:r>
            <a:r>
              <a:rPr sz="1800" spc="-5" dirty="0">
                <a:latin typeface="Arial"/>
                <a:cs typeface="Arial"/>
              </a:rPr>
              <a:t>veri tipleri, </a:t>
            </a:r>
            <a:r>
              <a:rPr sz="1800" spc="25" dirty="0">
                <a:latin typeface="Arial"/>
                <a:cs typeface="Arial"/>
              </a:rPr>
              <a:t>s</a:t>
            </a:r>
            <a:r>
              <a:rPr lang="tr-TR" sz="1800" spc="25" dirty="0">
                <a:latin typeface="Arial"/>
                <a:cs typeface="Arial"/>
              </a:rPr>
              <a:t>ö</a:t>
            </a:r>
            <a:r>
              <a:rPr sz="1800" spc="25" dirty="0" err="1">
                <a:latin typeface="Arial"/>
                <a:cs typeface="Arial"/>
              </a:rPr>
              <a:t>zdiziminin</a:t>
            </a:r>
            <a:r>
              <a:rPr sz="1800" spc="25" dirty="0">
                <a:latin typeface="Arial"/>
                <a:cs typeface="Arial"/>
              </a:rPr>
              <a:t> </a:t>
            </a:r>
            <a:r>
              <a:rPr sz="1800" spc="-10" dirty="0">
                <a:latin typeface="Arial"/>
                <a:cs typeface="Arial"/>
              </a:rPr>
              <a:t>ve </a:t>
            </a:r>
            <a:r>
              <a:rPr sz="1800" spc="-5" dirty="0" err="1">
                <a:latin typeface="Arial"/>
                <a:cs typeface="Arial"/>
              </a:rPr>
              <a:t>genel</a:t>
            </a:r>
            <a:r>
              <a:rPr sz="1800" spc="-5" dirty="0">
                <a:latin typeface="Arial"/>
                <a:cs typeface="Arial"/>
              </a:rPr>
              <a:t> </a:t>
            </a:r>
            <a:r>
              <a:rPr sz="1800" spc="-40" dirty="0">
                <a:latin typeface="Arial"/>
                <a:cs typeface="Arial"/>
              </a:rPr>
              <a:t>yap</a:t>
            </a:r>
            <a:r>
              <a:rPr lang="tr-TR" sz="1800" spc="-40" dirty="0">
                <a:latin typeface="Arial"/>
                <a:cs typeface="Arial"/>
              </a:rPr>
              <a:t>ı</a:t>
            </a:r>
            <a:r>
              <a:rPr sz="1800" spc="-40" dirty="0">
                <a:latin typeface="Arial"/>
                <a:cs typeface="Arial"/>
              </a:rPr>
              <a:t>s</a:t>
            </a:r>
            <a:r>
              <a:rPr lang="tr-TR" sz="1800" spc="-40" dirty="0">
                <a:latin typeface="Arial"/>
                <a:cs typeface="Arial"/>
              </a:rPr>
              <a:t>ı</a:t>
            </a:r>
            <a:r>
              <a:rPr sz="1800" spc="-40" dirty="0">
                <a:latin typeface="Arial"/>
                <a:cs typeface="Arial"/>
              </a:rPr>
              <a:t>n</a:t>
            </a:r>
            <a:r>
              <a:rPr lang="tr-TR" sz="1800" spc="-40" dirty="0">
                <a:latin typeface="Arial"/>
                <a:cs typeface="Arial"/>
              </a:rPr>
              <a:t>ı</a:t>
            </a:r>
            <a:r>
              <a:rPr sz="1800" spc="-40" dirty="0">
                <a:latin typeface="Arial"/>
                <a:cs typeface="Arial"/>
              </a:rPr>
              <a:t>n </a:t>
            </a:r>
            <a:r>
              <a:rPr lang="tr-TR" sz="1800" spc="-160" dirty="0">
                <a:latin typeface="Arial"/>
                <a:cs typeface="Arial"/>
              </a:rPr>
              <a:t>ç</a:t>
            </a:r>
            <a:r>
              <a:rPr sz="1800" spc="-160" dirty="0">
                <a:latin typeface="Arial"/>
                <a:cs typeface="Arial"/>
              </a:rPr>
              <a:t>o</a:t>
            </a:r>
            <a:r>
              <a:rPr lang="tr-TR" sz="1800" spc="-160" dirty="0">
                <a:latin typeface="Arial"/>
                <a:cs typeface="Arial"/>
              </a:rPr>
              <a:t>ğu</a:t>
            </a:r>
            <a:r>
              <a:rPr sz="1800" spc="-10" dirty="0">
                <a:latin typeface="Arial"/>
                <a:cs typeface="Arial"/>
              </a:rPr>
              <a:t>nu </a:t>
            </a:r>
            <a:r>
              <a:rPr sz="1800" spc="-30" dirty="0" err="1">
                <a:latin typeface="Arial"/>
                <a:cs typeface="Arial"/>
              </a:rPr>
              <a:t>ald</a:t>
            </a:r>
            <a:r>
              <a:rPr lang="tr-TR" sz="1800" spc="-30" dirty="0">
                <a:latin typeface="Arial"/>
                <a:cs typeface="Arial"/>
              </a:rPr>
              <a:t>ı</a:t>
            </a:r>
            <a:r>
              <a:rPr lang="tr-TR" spc="-30" dirty="0">
                <a:latin typeface="Arial"/>
                <a:cs typeface="Arial"/>
              </a:rPr>
              <a:t>ğı</a:t>
            </a:r>
            <a:r>
              <a:rPr sz="1800" spc="-100" dirty="0">
                <a:latin typeface="Arial"/>
                <a:cs typeface="Arial"/>
              </a:rPr>
              <a:t> </a:t>
            </a:r>
            <a:r>
              <a:rPr sz="1800" spc="-5" dirty="0">
                <a:latin typeface="Arial"/>
                <a:cs typeface="Arial"/>
              </a:rPr>
              <a:t>C++  dilinden gelir. </a:t>
            </a:r>
            <a:r>
              <a:rPr sz="1800" spc="-5" dirty="0" err="1">
                <a:latin typeface="Arial"/>
                <a:cs typeface="Arial"/>
              </a:rPr>
              <a:t>Temel</a:t>
            </a:r>
            <a:r>
              <a:rPr sz="1800" spc="-5" dirty="0">
                <a:latin typeface="Arial"/>
                <a:cs typeface="Arial"/>
              </a:rPr>
              <a:t> </a:t>
            </a:r>
            <a:r>
              <a:rPr sz="1800" spc="-10" dirty="0">
                <a:latin typeface="Arial"/>
                <a:cs typeface="Arial"/>
              </a:rPr>
              <a:t>veri </a:t>
            </a:r>
            <a:r>
              <a:rPr sz="1800" spc="-5" dirty="0" err="1">
                <a:latin typeface="Arial"/>
                <a:cs typeface="Arial"/>
              </a:rPr>
              <a:t>tipleri</a:t>
            </a:r>
            <a:r>
              <a:rPr sz="1800" spc="-5" dirty="0">
                <a:latin typeface="Arial"/>
                <a:cs typeface="Arial"/>
              </a:rPr>
              <a:t> </a:t>
            </a:r>
            <a:r>
              <a:rPr sz="1800" spc="30" dirty="0" err="1">
                <a:latin typeface="Arial"/>
                <a:cs typeface="Arial"/>
              </a:rPr>
              <a:t>operat</a:t>
            </a:r>
            <a:r>
              <a:rPr lang="tr-TR" sz="1800" spc="30" dirty="0">
                <a:latin typeface="Arial"/>
                <a:cs typeface="Arial"/>
              </a:rPr>
              <a:t>ö</a:t>
            </a:r>
            <a:r>
              <a:rPr sz="1800" spc="30" dirty="0" err="1">
                <a:latin typeface="Arial"/>
                <a:cs typeface="Arial"/>
              </a:rPr>
              <a:t>rler</a:t>
            </a:r>
            <a:r>
              <a:rPr sz="1800" spc="30" dirty="0">
                <a:latin typeface="Arial"/>
                <a:cs typeface="Arial"/>
              </a:rPr>
              <a:t>  </a:t>
            </a:r>
            <a:r>
              <a:rPr sz="1800" spc="-15" dirty="0" err="1">
                <a:latin typeface="Arial"/>
                <a:cs typeface="Arial"/>
              </a:rPr>
              <a:t>taraf</a:t>
            </a:r>
            <a:r>
              <a:rPr lang="tr-TR" sz="1800" spc="-15" dirty="0">
                <a:latin typeface="Arial"/>
                <a:cs typeface="Arial"/>
              </a:rPr>
              <a:t>ı</a:t>
            </a:r>
            <a:r>
              <a:rPr sz="1800" spc="-15" dirty="0" err="1">
                <a:latin typeface="Arial"/>
                <a:cs typeface="Arial"/>
              </a:rPr>
              <a:t>ndan</a:t>
            </a:r>
            <a:r>
              <a:rPr sz="1800" spc="-15" dirty="0">
                <a:latin typeface="Arial"/>
                <a:cs typeface="Arial"/>
              </a:rPr>
              <a:t> </a:t>
            </a:r>
            <a:r>
              <a:rPr sz="1800" spc="35" dirty="0">
                <a:latin typeface="Arial"/>
                <a:cs typeface="Arial"/>
              </a:rPr>
              <a:t>y</a:t>
            </a:r>
            <a:r>
              <a:rPr lang="tr-TR" sz="1800" spc="35" dirty="0">
                <a:latin typeface="Arial"/>
                <a:cs typeface="Arial"/>
              </a:rPr>
              <a:t>ö</a:t>
            </a:r>
            <a:r>
              <a:rPr sz="1800" spc="35" dirty="0" err="1">
                <a:latin typeface="Arial"/>
                <a:cs typeface="Arial"/>
              </a:rPr>
              <a:t>netilir</a:t>
            </a:r>
            <a:r>
              <a:rPr sz="1800" spc="35" dirty="0">
                <a:latin typeface="Arial"/>
                <a:cs typeface="Arial"/>
              </a:rPr>
              <a:t>. </a:t>
            </a:r>
            <a:r>
              <a:rPr sz="1800" spc="-5" dirty="0">
                <a:latin typeface="Arial"/>
                <a:cs typeface="Arial"/>
              </a:rPr>
              <a:t>Nesneler </a:t>
            </a:r>
            <a:r>
              <a:rPr sz="1800" spc="-5" dirty="0" err="1">
                <a:latin typeface="Arial"/>
                <a:cs typeface="Arial"/>
              </a:rPr>
              <a:t>ise</a:t>
            </a:r>
            <a:r>
              <a:rPr sz="1800" spc="-5" dirty="0">
                <a:latin typeface="Arial"/>
                <a:cs typeface="Arial"/>
              </a:rPr>
              <a:t> </a:t>
            </a:r>
            <a:r>
              <a:rPr sz="1800" spc="35" dirty="0">
                <a:latin typeface="Arial"/>
                <a:cs typeface="Arial"/>
              </a:rPr>
              <a:t>g</a:t>
            </a:r>
            <a:r>
              <a:rPr lang="tr-TR" sz="1800" spc="35" dirty="0">
                <a:latin typeface="Arial"/>
                <a:cs typeface="Arial"/>
              </a:rPr>
              <a:t>ö</a:t>
            </a:r>
            <a:r>
              <a:rPr sz="1800" spc="35" dirty="0" err="1">
                <a:latin typeface="Arial"/>
                <a:cs typeface="Arial"/>
              </a:rPr>
              <a:t>nderilen</a:t>
            </a:r>
            <a:r>
              <a:rPr sz="1800" spc="35" dirty="0">
                <a:latin typeface="Arial"/>
                <a:cs typeface="Arial"/>
              </a:rPr>
              <a:t> </a:t>
            </a:r>
            <a:r>
              <a:rPr sz="1800" spc="-5" dirty="0" err="1">
                <a:latin typeface="Arial"/>
                <a:cs typeface="Arial"/>
              </a:rPr>
              <a:t>mesajlar</a:t>
            </a:r>
            <a:r>
              <a:rPr sz="1800" spc="-5" dirty="0">
                <a:latin typeface="Arial"/>
                <a:cs typeface="Arial"/>
              </a:rPr>
              <a:t> </a:t>
            </a:r>
            <a:r>
              <a:rPr sz="1800" spc="-15" dirty="0" err="1">
                <a:latin typeface="Arial"/>
                <a:cs typeface="Arial"/>
              </a:rPr>
              <a:t>taraf</a:t>
            </a:r>
            <a:r>
              <a:rPr lang="tr-TR" sz="1800" spc="-15" dirty="0">
                <a:latin typeface="Arial"/>
                <a:cs typeface="Arial"/>
              </a:rPr>
              <a:t>ı</a:t>
            </a:r>
            <a:r>
              <a:rPr sz="1800" spc="-15" dirty="0" err="1">
                <a:latin typeface="Arial"/>
                <a:cs typeface="Arial"/>
              </a:rPr>
              <a:t>ndan</a:t>
            </a:r>
            <a:r>
              <a:rPr sz="1800" spc="-15" dirty="0">
                <a:latin typeface="Arial"/>
                <a:cs typeface="Arial"/>
              </a:rPr>
              <a:t> </a:t>
            </a:r>
            <a:r>
              <a:rPr sz="1800" spc="35" dirty="0">
                <a:latin typeface="Arial"/>
                <a:cs typeface="Arial"/>
              </a:rPr>
              <a:t>y</a:t>
            </a:r>
            <a:r>
              <a:rPr lang="tr-TR" sz="1800" spc="35" dirty="0">
                <a:latin typeface="Arial"/>
                <a:cs typeface="Arial"/>
              </a:rPr>
              <a:t>ö</a:t>
            </a:r>
            <a:r>
              <a:rPr sz="1800" spc="35" dirty="0" err="1">
                <a:latin typeface="Arial"/>
                <a:cs typeface="Arial"/>
              </a:rPr>
              <a:t>netilir</a:t>
            </a:r>
            <a:r>
              <a:rPr sz="1800" spc="35" dirty="0">
                <a:latin typeface="Arial"/>
                <a:cs typeface="Arial"/>
              </a:rPr>
              <a:t>. </a:t>
            </a:r>
            <a:r>
              <a:rPr sz="1800" spc="-65" dirty="0" err="1">
                <a:latin typeface="Arial"/>
                <a:cs typeface="Arial"/>
              </a:rPr>
              <a:t>Ger</a:t>
            </a:r>
            <a:r>
              <a:rPr lang="tr-TR" sz="1800" spc="-65" dirty="0">
                <a:latin typeface="Arial"/>
                <a:cs typeface="Arial"/>
              </a:rPr>
              <a:t>ç</a:t>
            </a:r>
            <a:r>
              <a:rPr sz="1800" spc="-65" dirty="0" err="1">
                <a:latin typeface="Arial"/>
                <a:cs typeface="Arial"/>
              </a:rPr>
              <a:t>i</a:t>
            </a:r>
            <a:r>
              <a:rPr sz="1800" spc="-65" dirty="0">
                <a:latin typeface="Arial"/>
                <a:cs typeface="Arial"/>
              </a:rPr>
              <a:t>  </a:t>
            </a:r>
            <a:r>
              <a:rPr sz="1800" spc="25" dirty="0" err="1">
                <a:latin typeface="Arial"/>
                <a:cs typeface="Arial"/>
              </a:rPr>
              <a:t>operat</a:t>
            </a:r>
            <a:r>
              <a:rPr lang="tr-TR" sz="1800" spc="25" dirty="0">
                <a:latin typeface="Arial"/>
                <a:cs typeface="Arial"/>
              </a:rPr>
              <a:t>ö</a:t>
            </a:r>
            <a:r>
              <a:rPr sz="1800" spc="25" dirty="0" err="1">
                <a:latin typeface="Arial"/>
                <a:cs typeface="Arial"/>
              </a:rPr>
              <a:t>rlerden</a:t>
            </a:r>
            <a:r>
              <a:rPr sz="1800" spc="25" dirty="0">
                <a:latin typeface="Arial"/>
                <a:cs typeface="Arial"/>
              </a:rPr>
              <a:t> </a:t>
            </a:r>
            <a:r>
              <a:rPr sz="1800" spc="-60" dirty="0" err="1">
                <a:latin typeface="Arial"/>
                <a:cs typeface="Arial"/>
              </a:rPr>
              <a:t>birka</a:t>
            </a:r>
            <a:r>
              <a:rPr lang="tr-TR" sz="1800" spc="-60" dirty="0">
                <a:latin typeface="Arial"/>
                <a:cs typeface="Arial"/>
              </a:rPr>
              <a:t>çı</a:t>
            </a:r>
            <a:r>
              <a:rPr sz="1800" spc="-60" dirty="0">
                <a:latin typeface="Arial"/>
                <a:cs typeface="Arial"/>
              </a:rPr>
              <a:t> </a:t>
            </a:r>
            <a:r>
              <a:rPr sz="1800" spc="-5" dirty="0">
                <a:latin typeface="Arial"/>
                <a:cs typeface="Arial"/>
              </a:rPr>
              <a:t>nesneleri </a:t>
            </a:r>
            <a:r>
              <a:rPr sz="1800" dirty="0">
                <a:latin typeface="Arial"/>
                <a:cs typeface="Arial"/>
              </a:rPr>
              <a:t>de </a:t>
            </a:r>
            <a:r>
              <a:rPr sz="1800" spc="45" dirty="0">
                <a:latin typeface="Arial"/>
                <a:cs typeface="Arial"/>
              </a:rPr>
              <a:t>y</a:t>
            </a:r>
            <a:r>
              <a:rPr lang="tr-TR" sz="1800" spc="45" dirty="0">
                <a:latin typeface="Arial"/>
                <a:cs typeface="Arial"/>
              </a:rPr>
              <a:t>ö</a:t>
            </a:r>
            <a:r>
              <a:rPr sz="1800" spc="45" dirty="0" err="1">
                <a:latin typeface="Arial"/>
                <a:cs typeface="Arial"/>
              </a:rPr>
              <a:t>netir</a:t>
            </a:r>
            <a:r>
              <a:rPr sz="1800" spc="45" dirty="0">
                <a:latin typeface="Arial"/>
                <a:cs typeface="Arial"/>
              </a:rPr>
              <a:t>. </a:t>
            </a:r>
            <a:r>
              <a:rPr sz="1800" spc="-5" dirty="0">
                <a:latin typeface="Arial"/>
                <a:cs typeface="Arial"/>
              </a:rPr>
              <a:t>Temel </a:t>
            </a:r>
            <a:r>
              <a:rPr sz="1800" spc="-10" dirty="0">
                <a:latin typeface="Arial"/>
                <a:cs typeface="Arial"/>
              </a:rPr>
              <a:t>veri </a:t>
            </a:r>
            <a:r>
              <a:rPr sz="1800" spc="-5" dirty="0">
                <a:latin typeface="Arial"/>
                <a:cs typeface="Arial"/>
              </a:rPr>
              <a:t>tiplerinin </a:t>
            </a:r>
            <a:r>
              <a:rPr sz="1800" spc="-10" dirty="0" err="1">
                <a:latin typeface="Arial"/>
                <a:cs typeface="Arial"/>
              </a:rPr>
              <a:t>nesne</a:t>
            </a:r>
            <a:r>
              <a:rPr sz="1800" spc="-10" dirty="0">
                <a:latin typeface="Arial"/>
                <a:cs typeface="Arial"/>
              </a:rPr>
              <a:t> </a:t>
            </a:r>
            <a:r>
              <a:rPr sz="1800" spc="-25" dirty="0" err="1">
                <a:latin typeface="Arial"/>
                <a:cs typeface="Arial"/>
              </a:rPr>
              <a:t>olmad</a:t>
            </a:r>
            <a:r>
              <a:rPr lang="tr-TR" sz="1800" spc="-25" dirty="0">
                <a:latin typeface="Arial"/>
                <a:cs typeface="Arial"/>
              </a:rPr>
              <a:t>ı</a:t>
            </a:r>
            <a:r>
              <a:rPr lang="tr-TR" spc="-25" dirty="0">
                <a:latin typeface="Arial"/>
                <a:cs typeface="Arial"/>
              </a:rPr>
              <a:t>ğ</a:t>
            </a:r>
            <a:r>
              <a:rPr lang="tr-TR" sz="1800" spc="-100" dirty="0">
                <a:latin typeface="Arial"/>
                <a:cs typeface="Arial"/>
              </a:rPr>
              <a:t>ı</a:t>
            </a:r>
            <a:r>
              <a:rPr sz="1800" spc="-100" dirty="0">
                <a:latin typeface="Arial"/>
                <a:cs typeface="Arial"/>
              </a:rPr>
              <a:t> </a:t>
            </a:r>
            <a:r>
              <a:rPr sz="1800" spc="-10" dirty="0">
                <a:latin typeface="Arial"/>
                <a:cs typeface="Arial"/>
              </a:rPr>
              <a:t>ve  </a:t>
            </a:r>
            <a:r>
              <a:rPr sz="1800" dirty="0" err="1">
                <a:latin typeface="Arial"/>
                <a:cs typeface="Arial"/>
              </a:rPr>
              <a:t>mesaj</a:t>
            </a:r>
            <a:r>
              <a:rPr sz="1800" dirty="0">
                <a:latin typeface="Arial"/>
                <a:cs typeface="Arial"/>
              </a:rPr>
              <a:t> </a:t>
            </a:r>
            <a:r>
              <a:rPr sz="1800" spc="30" dirty="0">
                <a:latin typeface="Arial"/>
                <a:cs typeface="Arial"/>
              </a:rPr>
              <a:t>g</a:t>
            </a:r>
            <a:r>
              <a:rPr lang="tr-TR" sz="1800" spc="30" dirty="0">
                <a:latin typeface="Arial"/>
                <a:cs typeface="Arial"/>
              </a:rPr>
              <a:t>ö</a:t>
            </a:r>
            <a:r>
              <a:rPr sz="1800" spc="30" dirty="0" err="1">
                <a:latin typeface="Arial"/>
                <a:cs typeface="Arial"/>
              </a:rPr>
              <a:t>nderemedi</a:t>
            </a:r>
            <a:r>
              <a:rPr lang="tr-TR" spc="30" dirty="0">
                <a:latin typeface="Arial"/>
                <a:cs typeface="Arial"/>
              </a:rPr>
              <a:t>ğ</a:t>
            </a:r>
            <a:r>
              <a:rPr sz="1800" spc="-5" dirty="0" err="1">
                <a:latin typeface="Arial"/>
                <a:cs typeface="Arial"/>
              </a:rPr>
              <a:t>i</a:t>
            </a:r>
            <a:r>
              <a:rPr sz="1800" spc="-5" dirty="0">
                <a:latin typeface="Arial"/>
                <a:cs typeface="Arial"/>
              </a:rPr>
              <a:t> </a:t>
            </a:r>
            <a:r>
              <a:rPr sz="1800" spc="-15" dirty="0" err="1">
                <a:latin typeface="Arial"/>
                <a:cs typeface="Arial"/>
              </a:rPr>
              <a:t>unutulmamal</a:t>
            </a:r>
            <a:r>
              <a:rPr lang="tr-TR" sz="1800" spc="-15" dirty="0">
                <a:latin typeface="Arial"/>
                <a:cs typeface="Arial"/>
              </a:rPr>
              <a:t>ı</a:t>
            </a:r>
            <a:r>
              <a:rPr sz="1800" spc="-15" dirty="0">
                <a:latin typeface="Arial"/>
                <a:cs typeface="Arial"/>
              </a:rPr>
              <a:t>d</a:t>
            </a:r>
            <a:r>
              <a:rPr lang="tr-TR" sz="1800" spc="-15" dirty="0">
                <a:latin typeface="Arial"/>
                <a:cs typeface="Arial"/>
              </a:rPr>
              <a:t>ı</a:t>
            </a:r>
            <a:r>
              <a:rPr sz="1800" spc="-15" dirty="0">
                <a:latin typeface="Arial"/>
                <a:cs typeface="Arial"/>
              </a:rPr>
              <a:t>r. </a:t>
            </a:r>
            <a:r>
              <a:rPr sz="1800" spc="-5" dirty="0">
                <a:latin typeface="Arial"/>
                <a:cs typeface="Arial"/>
              </a:rPr>
              <a:t>Ancak, temel veri tipleri </a:t>
            </a:r>
            <a:r>
              <a:rPr sz="1800" spc="-5" dirty="0" err="1">
                <a:latin typeface="Arial"/>
                <a:cs typeface="Arial"/>
              </a:rPr>
              <a:t>nesneler</a:t>
            </a:r>
            <a:r>
              <a:rPr sz="1800" spc="-5" dirty="0">
                <a:latin typeface="Arial"/>
                <a:cs typeface="Arial"/>
              </a:rPr>
              <a:t> </a:t>
            </a:r>
            <a:r>
              <a:rPr sz="1800" spc="-55" dirty="0" err="1">
                <a:latin typeface="Arial"/>
                <a:cs typeface="Arial"/>
              </a:rPr>
              <a:t>i</a:t>
            </a:r>
            <a:r>
              <a:rPr lang="tr-TR" sz="1800" spc="-55" dirty="0">
                <a:latin typeface="Arial"/>
                <a:cs typeface="Arial"/>
              </a:rPr>
              <a:t>ç</a:t>
            </a:r>
            <a:r>
              <a:rPr sz="1800" spc="-55" dirty="0" err="1">
                <a:latin typeface="Arial"/>
                <a:cs typeface="Arial"/>
              </a:rPr>
              <a:t>inde</a:t>
            </a:r>
            <a:r>
              <a:rPr sz="1800" spc="-55" dirty="0">
                <a:latin typeface="Arial"/>
                <a:cs typeface="Arial"/>
              </a:rPr>
              <a:t> </a:t>
            </a:r>
            <a:r>
              <a:rPr sz="1800" spc="-5" dirty="0" err="1">
                <a:latin typeface="Arial"/>
                <a:cs typeface="Arial"/>
              </a:rPr>
              <a:t>yer</a:t>
            </a:r>
            <a:r>
              <a:rPr sz="1800" spc="-5" dirty="0">
                <a:latin typeface="Arial"/>
                <a:cs typeface="Arial"/>
              </a:rPr>
              <a:t> </a:t>
            </a:r>
            <a:r>
              <a:rPr sz="1800" dirty="0" err="1">
                <a:latin typeface="Arial"/>
                <a:cs typeface="Arial"/>
              </a:rPr>
              <a:t>alabilir</a:t>
            </a:r>
            <a:r>
              <a:rPr sz="1800" dirty="0">
                <a:latin typeface="Arial"/>
                <a:cs typeface="Arial"/>
              </a:rPr>
              <a:t>.</a:t>
            </a:r>
          </a:p>
        </p:txBody>
      </p:sp>
      <p:sp>
        <p:nvSpPr>
          <p:cNvPr id="6" name="object 6"/>
          <p:cNvSpPr/>
          <p:nvPr/>
        </p:nvSpPr>
        <p:spPr>
          <a:xfrm>
            <a:off x="2715030" y="5648637"/>
            <a:ext cx="5358484" cy="950579"/>
          </a:xfrm>
          <a:prstGeom prst="rect">
            <a:avLst/>
          </a:prstGeom>
          <a:blipFill>
            <a:blip r:embed="rId2" cstate="print"/>
            <a:stretch>
              <a:fillRect/>
            </a:stretch>
          </a:blipFill>
        </p:spPr>
        <p:txBody>
          <a:bodyPr wrap="square" lIns="0" tIns="0" rIns="0" bIns="0" rtlCol="0"/>
          <a:lstStyle/>
          <a:p>
            <a:endParaRPr/>
          </a:p>
        </p:txBody>
      </p:sp>
      <p:sp>
        <p:nvSpPr>
          <p:cNvPr id="8" name="Date Placeholder 7">
            <a:extLst>
              <a:ext uri="{FF2B5EF4-FFF2-40B4-BE49-F238E27FC236}">
                <a16:creationId xmlns:a16="http://schemas.microsoft.com/office/drawing/2014/main" id="{7E8C6A8A-BBF7-4999-B7C2-E504E8CC0A3B}"/>
              </a:ext>
            </a:extLst>
          </p:cNvPr>
          <p:cNvSpPr>
            <a:spLocks noGrp="1"/>
          </p:cNvSpPr>
          <p:nvPr>
            <p:ph type="dt" sz="half" idx="6"/>
          </p:nvPr>
        </p:nvSpPr>
        <p:spPr/>
        <p:txBody>
          <a:bodyPr/>
          <a:lstStyle/>
          <a:p>
            <a:fld id="{08E38A37-C9D3-46C4-9388-FD44F8C76093}" type="datetime1">
              <a:rPr lang="en-US" smtClean="0"/>
              <a:t>02/25/2019</a:t>
            </a:fld>
            <a:endParaRPr lang="en-US"/>
          </a:p>
        </p:txBody>
      </p:sp>
      <p:sp>
        <p:nvSpPr>
          <p:cNvPr id="9" name="object 2">
            <a:extLst>
              <a:ext uri="{FF2B5EF4-FFF2-40B4-BE49-F238E27FC236}">
                <a16:creationId xmlns:a16="http://schemas.microsoft.com/office/drawing/2014/main" id="{B97C74E9-77E9-430B-A197-E5A71EFFF096}"/>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12617" y="825663"/>
            <a:ext cx="8311036" cy="22484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01797" y="3089384"/>
            <a:ext cx="8324401" cy="1380168"/>
          </a:xfrm>
          <a:prstGeom prst="rect">
            <a:avLst/>
          </a:prstGeom>
          <a:blipFill>
            <a:blip r:embed="rId3" cstate="print"/>
            <a:stretch>
              <a:fillRect/>
            </a:stretch>
          </a:blipFill>
        </p:spPr>
        <p:txBody>
          <a:bodyPr wrap="square" lIns="0" tIns="0" rIns="0" bIns="0" rtlCol="0"/>
          <a:lstStyle/>
          <a:p>
            <a:endParaRPr/>
          </a:p>
        </p:txBody>
      </p:sp>
      <p:sp>
        <p:nvSpPr>
          <p:cNvPr id="7" name="Date Placeholder 6">
            <a:extLst>
              <a:ext uri="{FF2B5EF4-FFF2-40B4-BE49-F238E27FC236}">
                <a16:creationId xmlns:a16="http://schemas.microsoft.com/office/drawing/2014/main" id="{2ADCB0B5-51BB-44E9-9961-B32DBBE4EED8}"/>
              </a:ext>
            </a:extLst>
          </p:cNvPr>
          <p:cNvSpPr>
            <a:spLocks noGrp="1"/>
          </p:cNvSpPr>
          <p:nvPr>
            <p:ph type="dt" sz="half" idx="6"/>
          </p:nvPr>
        </p:nvSpPr>
        <p:spPr/>
        <p:txBody>
          <a:bodyPr/>
          <a:lstStyle/>
          <a:p>
            <a:fld id="{5D182302-B265-44A5-A0FE-01B1566DE588}" type="datetime1">
              <a:rPr lang="en-US" smtClean="0"/>
              <a:t>02/25/2019</a:t>
            </a:fld>
            <a:endParaRPr lang="en-US"/>
          </a:p>
        </p:txBody>
      </p:sp>
      <p:sp>
        <p:nvSpPr>
          <p:cNvPr id="8" name="object 2">
            <a:extLst>
              <a:ext uri="{FF2B5EF4-FFF2-40B4-BE49-F238E27FC236}">
                <a16:creationId xmlns:a16="http://schemas.microsoft.com/office/drawing/2014/main" id="{A98B6D92-888C-42FB-BBA3-CFF38CBDE275}"/>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7229" y="828710"/>
            <a:ext cx="8502924" cy="5898469"/>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9D7FDD74-4E9A-4601-B0D3-256EC16EB127}"/>
              </a:ext>
            </a:extLst>
          </p:cNvPr>
          <p:cNvSpPr>
            <a:spLocks noGrp="1"/>
          </p:cNvSpPr>
          <p:nvPr>
            <p:ph type="dt" sz="half" idx="6"/>
          </p:nvPr>
        </p:nvSpPr>
        <p:spPr/>
        <p:txBody>
          <a:bodyPr/>
          <a:lstStyle/>
          <a:p>
            <a:fld id="{4B293011-EB76-4297-A30F-A785F20A5191}" type="datetime1">
              <a:rPr lang="en-US" smtClean="0"/>
              <a:t>02/25/2019</a:t>
            </a:fld>
            <a:endParaRPr lang="en-US"/>
          </a:p>
        </p:txBody>
      </p:sp>
      <p:sp>
        <p:nvSpPr>
          <p:cNvPr id="6" name="object 2">
            <a:extLst>
              <a:ext uri="{FF2B5EF4-FFF2-40B4-BE49-F238E27FC236}">
                <a16:creationId xmlns:a16="http://schemas.microsoft.com/office/drawing/2014/main" id="{210B602F-C011-4E9C-9968-92AEC887069A}"/>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91927" y="898785"/>
            <a:ext cx="8501772" cy="325695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10948" y="4283702"/>
            <a:ext cx="8488841" cy="2473944"/>
          </a:xfrm>
          <a:prstGeom prst="rect">
            <a:avLst/>
          </a:prstGeom>
          <a:blipFill>
            <a:blip r:embed="rId3" cstate="print"/>
            <a:stretch>
              <a:fillRect/>
            </a:stretch>
          </a:blipFill>
        </p:spPr>
        <p:txBody>
          <a:bodyPr wrap="square" lIns="0" tIns="0" rIns="0" bIns="0" rtlCol="0"/>
          <a:lstStyle/>
          <a:p>
            <a:endParaRPr dirty="0"/>
          </a:p>
        </p:txBody>
      </p:sp>
      <p:sp>
        <p:nvSpPr>
          <p:cNvPr id="6" name="Date Placeholder 5">
            <a:extLst>
              <a:ext uri="{FF2B5EF4-FFF2-40B4-BE49-F238E27FC236}">
                <a16:creationId xmlns:a16="http://schemas.microsoft.com/office/drawing/2014/main" id="{3CF6851E-842B-4A87-A9CF-3AF4AE03AC04}"/>
              </a:ext>
            </a:extLst>
          </p:cNvPr>
          <p:cNvSpPr>
            <a:spLocks noGrp="1"/>
          </p:cNvSpPr>
          <p:nvPr>
            <p:ph type="dt" sz="half" idx="6"/>
          </p:nvPr>
        </p:nvSpPr>
        <p:spPr/>
        <p:txBody>
          <a:bodyPr/>
          <a:lstStyle/>
          <a:p>
            <a:fld id="{6AB960D0-FE13-4022-AF9B-7ABA703C11EE}" type="datetime1">
              <a:rPr lang="en-US" smtClean="0"/>
              <a:t>02/25/2019</a:t>
            </a:fld>
            <a:endParaRPr lang="en-US"/>
          </a:p>
        </p:txBody>
      </p:sp>
      <p:sp>
        <p:nvSpPr>
          <p:cNvPr id="7" name="object 2">
            <a:extLst>
              <a:ext uri="{FF2B5EF4-FFF2-40B4-BE49-F238E27FC236}">
                <a16:creationId xmlns:a16="http://schemas.microsoft.com/office/drawing/2014/main" id="{1EA247E5-0182-429F-9FE4-5396F3127B32}"/>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66639" y="898785"/>
            <a:ext cx="7897650" cy="215099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123481" y="3275234"/>
            <a:ext cx="2018344" cy="238863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174649" y="3631701"/>
            <a:ext cx="2026773" cy="165742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556920" y="5794880"/>
            <a:ext cx="7725641" cy="645906"/>
          </a:xfrm>
          <a:prstGeom prst="rect">
            <a:avLst/>
          </a:prstGeom>
          <a:blipFill>
            <a:blip r:embed="rId5" cstate="print"/>
            <a:stretch>
              <a:fillRect/>
            </a:stretch>
          </a:blipFill>
        </p:spPr>
        <p:txBody>
          <a:bodyPr wrap="square" lIns="0" tIns="0" rIns="0" bIns="0" rtlCol="0"/>
          <a:lstStyle/>
          <a:p>
            <a:endParaRPr/>
          </a:p>
        </p:txBody>
      </p:sp>
      <p:sp>
        <p:nvSpPr>
          <p:cNvPr id="8" name="Date Placeholder 7">
            <a:extLst>
              <a:ext uri="{FF2B5EF4-FFF2-40B4-BE49-F238E27FC236}">
                <a16:creationId xmlns:a16="http://schemas.microsoft.com/office/drawing/2014/main" id="{3339F8F8-9EC0-41C3-9798-3C81C923FF0C}"/>
              </a:ext>
            </a:extLst>
          </p:cNvPr>
          <p:cNvSpPr>
            <a:spLocks noGrp="1"/>
          </p:cNvSpPr>
          <p:nvPr>
            <p:ph type="dt" sz="half" idx="6"/>
          </p:nvPr>
        </p:nvSpPr>
        <p:spPr/>
        <p:txBody>
          <a:bodyPr/>
          <a:lstStyle/>
          <a:p>
            <a:fld id="{4301AB63-89AB-424D-BC48-4DD1068087C0}" type="datetime1">
              <a:rPr lang="en-US" smtClean="0"/>
              <a:t>02/25/2019</a:t>
            </a:fld>
            <a:endParaRPr lang="en-US"/>
          </a:p>
        </p:txBody>
      </p:sp>
      <p:sp>
        <p:nvSpPr>
          <p:cNvPr id="9" name="object 2">
            <a:extLst>
              <a:ext uri="{FF2B5EF4-FFF2-40B4-BE49-F238E27FC236}">
                <a16:creationId xmlns:a16="http://schemas.microsoft.com/office/drawing/2014/main" id="{A327965A-838D-4C3B-BAF3-DF5C136F6DBB}"/>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95188" y="825663"/>
            <a:ext cx="7783827" cy="211443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40871" y="3411706"/>
            <a:ext cx="7829903" cy="104807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22615" y="4931394"/>
            <a:ext cx="3235801" cy="1133383"/>
          </a:xfrm>
          <a:prstGeom prst="rect">
            <a:avLst/>
          </a:prstGeom>
          <a:blipFill>
            <a:blip r:embed="rId4" cstate="print"/>
            <a:stretch>
              <a:fillRect/>
            </a:stretch>
          </a:blipFill>
        </p:spPr>
        <p:txBody>
          <a:bodyPr wrap="square" lIns="0" tIns="0" rIns="0" bIns="0" rtlCol="0"/>
          <a:lstStyle/>
          <a:p>
            <a:endParaRPr/>
          </a:p>
        </p:txBody>
      </p:sp>
      <p:sp>
        <p:nvSpPr>
          <p:cNvPr id="8" name="Date Placeholder 7">
            <a:extLst>
              <a:ext uri="{FF2B5EF4-FFF2-40B4-BE49-F238E27FC236}">
                <a16:creationId xmlns:a16="http://schemas.microsoft.com/office/drawing/2014/main" id="{56ACECA2-741E-4CA6-87CA-C9B7760C49FD}"/>
              </a:ext>
            </a:extLst>
          </p:cNvPr>
          <p:cNvSpPr>
            <a:spLocks noGrp="1"/>
          </p:cNvSpPr>
          <p:nvPr>
            <p:ph type="dt" sz="half" idx="6"/>
          </p:nvPr>
        </p:nvSpPr>
        <p:spPr/>
        <p:txBody>
          <a:bodyPr/>
          <a:lstStyle/>
          <a:p>
            <a:fld id="{EEBD3D18-A6CE-41DE-BEA2-EA947E4EE2E0}" type="datetime1">
              <a:rPr lang="en-US" smtClean="0"/>
              <a:t>02/25/2019</a:t>
            </a:fld>
            <a:endParaRPr lang="en-US"/>
          </a:p>
        </p:txBody>
      </p:sp>
      <p:sp>
        <p:nvSpPr>
          <p:cNvPr id="9" name="object 2">
            <a:extLst>
              <a:ext uri="{FF2B5EF4-FFF2-40B4-BE49-F238E27FC236}">
                <a16:creationId xmlns:a16="http://schemas.microsoft.com/office/drawing/2014/main" id="{0452EB2F-A023-473B-9A26-CBD67B95C054}"/>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55747" y="971906"/>
            <a:ext cx="8100905" cy="291267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15660" y="4064337"/>
            <a:ext cx="8015629" cy="249527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763099" y="4496973"/>
            <a:ext cx="4787463" cy="819570"/>
          </a:xfrm>
          <a:prstGeom prst="rect">
            <a:avLst/>
          </a:prstGeom>
          <a:blipFill>
            <a:blip r:embed="rId4" cstate="print"/>
            <a:stretch>
              <a:fillRect/>
            </a:stretch>
          </a:blipFill>
        </p:spPr>
        <p:txBody>
          <a:bodyPr wrap="square" lIns="0" tIns="0" rIns="0" bIns="0" rtlCol="0"/>
          <a:lstStyle/>
          <a:p>
            <a:endParaRPr/>
          </a:p>
        </p:txBody>
      </p:sp>
      <p:sp>
        <p:nvSpPr>
          <p:cNvPr id="7" name="Date Placeholder 6">
            <a:extLst>
              <a:ext uri="{FF2B5EF4-FFF2-40B4-BE49-F238E27FC236}">
                <a16:creationId xmlns:a16="http://schemas.microsoft.com/office/drawing/2014/main" id="{E92281CF-5DC6-4BF6-B1F4-C1E074981BC3}"/>
              </a:ext>
            </a:extLst>
          </p:cNvPr>
          <p:cNvSpPr>
            <a:spLocks noGrp="1"/>
          </p:cNvSpPr>
          <p:nvPr>
            <p:ph type="dt" sz="half" idx="6"/>
          </p:nvPr>
        </p:nvSpPr>
        <p:spPr/>
        <p:txBody>
          <a:bodyPr/>
          <a:lstStyle/>
          <a:p>
            <a:fld id="{BAC7E117-96D7-41A8-BF9A-2ABDFB25AB6D}" type="datetime1">
              <a:rPr lang="en-US" smtClean="0"/>
              <a:t>02/25/2019</a:t>
            </a:fld>
            <a:endParaRPr lang="en-US"/>
          </a:p>
        </p:txBody>
      </p:sp>
      <p:sp>
        <p:nvSpPr>
          <p:cNvPr id="8" name="object 2">
            <a:extLst>
              <a:ext uri="{FF2B5EF4-FFF2-40B4-BE49-F238E27FC236}">
                <a16:creationId xmlns:a16="http://schemas.microsoft.com/office/drawing/2014/main" id="{7BDD2146-7682-4DD8-AE27-FA185D65E2F4}"/>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22318" y="898785"/>
            <a:ext cx="6554241" cy="135274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2722" y="2699402"/>
            <a:ext cx="7708066" cy="216013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87945" y="4929609"/>
            <a:ext cx="5700341" cy="79824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646442" y="5864955"/>
            <a:ext cx="5537798" cy="618486"/>
          </a:xfrm>
          <a:prstGeom prst="rect">
            <a:avLst/>
          </a:prstGeom>
          <a:blipFill>
            <a:blip r:embed="rId5" cstate="print"/>
            <a:stretch>
              <a:fillRect/>
            </a:stretch>
          </a:blipFill>
        </p:spPr>
        <p:txBody>
          <a:bodyPr wrap="square" lIns="0" tIns="0" rIns="0" bIns="0" rtlCol="0"/>
          <a:lstStyle/>
          <a:p>
            <a:endParaRPr/>
          </a:p>
        </p:txBody>
      </p:sp>
      <p:sp>
        <p:nvSpPr>
          <p:cNvPr id="8" name="Date Placeholder 7">
            <a:extLst>
              <a:ext uri="{FF2B5EF4-FFF2-40B4-BE49-F238E27FC236}">
                <a16:creationId xmlns:a16="http://schemas.microsoft.com/office/drawing/2014/main" id="{554CFB75-65E7-4696-AE9F-4D61AF739AA7}"/>
              </a:ext>
            </a:extLst>
          </p:cNvPr>
          <p:cNvSpPr>
            <a:spLocks noGrp="1"/>
          </p:cNvSpPr>
          <p:nvPr>
            <p:ph type="dt" sz="half" idx="6"/>
          </p:nvPr>
        </p:nvSpPr>
        <p:spPr/>
        <p:txBody>
          <a:bodyPr/>
          <a:lstStyle/>
          <a:p>
            <a:fld id="{F502CFD4-7CE3-46D3-950D-91266D1FFEB3}" type="datetime1">
              <a:rPr lang="en-US" smtClean="0"/>
              <a:t>02/25/2019</a:t>
            </a:fld>
            <a:endParaRPr lang="en-US"/>
          </a:p>
        </p:txBody>
      </p:sp>
      <p:sp>
        <p:nvSpPr>
          <p:cNvPr id="9" name="object 2">
            <a:extLst>
              <a:ext uri="{FF2B5EF4-FFF2-40B4-BE49-F238E27FC236}">
                <a16:creationId xmlns:a16="http://schemas.microsoft.com/office/drawing/2014/main" id="{0520EFD1-518A-4D35-8E3C-7FDAD5C1F85A}"/>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54319" y="825663"/>
            <a:ext cx="6098921" cy="27054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747005" y="3491552"/>
            <a:ext cx="4626053" cy="107549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36699" y="4570095"/>
            <a:ext cx="5720131" cy="2409963"/>
          </a:xfrm>
          <a:prstGeom prst="rect">
            <a:avLst/>
          </a:prstGeom>
          <a:blipFill>
            <a:blip r:embed="rId4" cstate="print"/>
            <a:stretch>
              <a:fillRect/>
            </a:stretch>
          </a:blipFill>
        </p:spPr>
        <p:txBody>
          <a:bodyPr wrap="square" lIns="0" tIns="0" rIns="0" bIns="0" rtlCol="0"/>
          <a:lstStyle/>
          <a:p>
            <a:endParaRPr/>
          </a:p>
        </p:txBody>
      </p:sp>
      <p:sp>
        <p:nvSpPr>
          <p:cNvPr id="7" name="Date Placeholder 6">
            <a:extLst>
              <a:ext uri="{FF2B5EF4-FFF2-40B4-BE49-F238E27FC236}">
                <a16:creationId xmlns:a16="http://schemas.microsoft.com/office/drawing/2014/main" id="{EF310893-BF04-46C0-A614-3F64495811EE}"/>
              </a:ext>
            </a:extLst>
          </p:cNvPr>
          <p:cNvSpPr>
            <a:spLocks noGrp="1"/>
          </p:cNvSpPr>
          <p:nvPr>
            <p:ph type="dt" sz="half" idx="6"/>
          </p:nvPr>
        </p:nvSpPr>
        <p:spPr/>
        <p:txBody>
          <a:bodyPr/>
          <a:lstStyle/>
          <a:p>
            <a:fld id="{11E78656-11F5-4575-A658-EDB7E6362910}" type="datetime1">
              <a:rPr lang="en-US" smtClean="0"/>
              <a:t>02/25/2019</a:t>
            </a:fld>
            <a:endParaRPr lang="en-US"/>
          </a:p>
        </p:txBody>
      </p:sp>
      <p:sp>
        <p:nvSpPr>
          <p:cNvPr id="8" name="object 2">
            <a:extLst>
              <a:ext uri="{FF2B5EF4-FFF2-40B4-BE49-F238E27FC236}">
                <a16:creationId xmlns:a16="http://schemas.microsoft.com/office/drawing/2014/main" id="{271EF109-00C6-4D84-BDE0-04E1C9F92B2E}"/>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
        <p:nvSpPr>
          <p:cNvPr id="3" name="object 3"/>
          <p:cNvSpPr txBox="1"/>
          <p:nvPr/>
        </p:nvSpPr>
        <p:spPr>
          <a:xfrm>
            <a:off x="1028847" y="925693"/>
            <a:ext cx="8692515" cy="2782813"/>
          </a:xfrm>
          <a:prstGeom prst="rect">
            <a:avLst/>
          </a:prstGeom>
        </p:spPr>
        <p:txBody>
          <a:bodyPr vert="horz" wrap="square" lIns="0" tIns="12700" rIns="0" bIns="0" rtlCol="0">
            <a:spAutoFit/>
          </a:bodyPr>
          <a:lstStyle/>
          <a:p>
            <a:pPr marL="3161665">
              <a:lnSpc>
                <a:spcPct val="100000"/>
              </a:lnSpc>
              <a:spcBef>
                <a:spcPts val="100"/>
              </a:spcBef>
            </a:pPr>
            <a:r>
              <a:rPr sz="1800" b="1" spc="-5" dirty="0">
                <a:latin typeface="Arial"/>
                <a:cs typeface="Arial"/>
              </a:rPr>
              <a:t>JAVA NASIL</a:t>
            </a:r>
            <a:r>
              <a:rPr sz="1800" b="1" spc="-20" dirty="0">
                <a:latin typeface="Arial"/>
                <a:cs typeface="Arial"/>
              </a:rPr>
              <a:t> </a:t>
            </a:r>
            <a:r>
              <a:rPr lang="tr-TR" b="1" spc="-45" dirty="0">
                <a:latin typeface="Arial"/>
                <a:cs typeface="Arial"/>
              </a:rPr>
              <a:t>Ç</a:t>
            </a:r>
            <a:r>
              <a:rPr sz="1800" b="1" spc="-45" dirty="0">
                <a:latin typeface="Arial"/>
                <a:cs typeface="Arial"/>
              </a:rPr>
              <a:t>ALI</a:t>
            </a:r>
            <a:r>
              <a:rPr lang="tr-TR" b="1" spc="-45" dirty="0">
                <a:latin typeface="Arial"/>
                <a:cs typeface="Arial"/>
              </a:rPr>
              <a:t>Ş</a:t>
            </a:r>
            <a:r>
              <a:rPr sz="1800" b="1" spc="-45" dirty="0">
                <a:latin typeface="Arial"/>
                <a:cs typeface="Arial"/>
              </a:rPr>
              <a:t>IR?</a:t>
            </a:r>
            <a:endParaRPr sz="1800" dirty="0">
              <a:latin typeface="Arial"/>
              <a:cs typeface="Arial"/>
            </a:endParaRPr>
          </a:p>
          <a:p>
            <a:pPr marL="12700">
              <a:lnSpc>
                <a:spcPct val="100000"/>
              </a:lnSpc>
              <a:spcBef>
                <a:spcPts val="20"/>
              </a:spcBef>
            </a:pPr>
            <a:r>
              <a:rPr sz="1800" spc="-5" dirty="0">
                <a:latin typeface="Arial"/>
                <a:cs typeface="Arial"/>
              </a:rPr>
              <a:t>Java </a:t>
            </a:r>
            <a:r>
              <a:rPr sz="1800" spc="-20" dirty="0" err="1">
                <a:latin typeface="Arial"/>
                <a:cs typeface="Arial"/>
              </a:rPr>
              <a:t>kodlar</a:t>
            </a:r>
            <a:r>
              <a:rPr lang="tr-TR" sz="1800" spc="-20" dirty="0">
                <a:latin typeface="Arial"/>
                <a:cs typeface="Arial"/>
              </a:rPr>
              <a:t>ı</a:t>
            </a:r>
            <a:r>
              <a:rPr sz="1800" spc="-20" dirty="0">
                <a:latin typeface="Arial"/>
                <a:cs typeface="Arial"/>
              </a:rPr>
              <a:t>, </a:t>
            </a:r>
            <a:r>
              <a:rPr sz="1800" spc="-10" dirty="0">
                <a:latin typeface="Arial"/>
                <a:cs typeface="Arial"/>
              </a:rPr>
              <a:t>Notepad </a:t>
            </a:r>
            <a:r>
              <a:rPr sz="1800" spc="-5" dirty="0">
                <a:latin typeface="Arial"/>
                <a:cs typeface="Arial"/>
              </a:rPr>
              <a:t>gibi </a:t>
            </a:r>
            <a:r>
              <a:rPr sz="1800" spc="-10" dirty="0">
                <a:latin typeface="Arial"/>
                <a:cs typeface="Arial"/>
              </a:rPr>
              <a:t>basit </a:t>
            </a:r>
            <a:r>
              <a:rPr sz="1800" dirty="0">
                <a:latin typeface="Arial"/>
                <a:cs typeface="Arial"/>
              </a:rPr>
              <a:t>bir </a:t>
            </a:r>
            <a:r>
              <a:rPr sz="1800" spc="-5" dirty="0">
                <a:latin typeface="Arial"/>
                <a:cs typeface="Arial"/>
              </a:rPr>
              <a:t>kelime </a:t>
            </a:r>
            <a:r>
              <a:rPr sz="1800" spc="-5" dirty="0" err="1">
                <a:latin typeface="Arial"/>
                <a:cs typeface="Arial"/>
              </a:rPr>
              <a:t>işlemci</a:t>
            </a:r>
            <a:r>
              <a:rPr sz="1800" spc="-5" dirty="0">
                <a:latin typeface="Arial"/>
                <a:cs typeface="Arial"/>
              </a:rPr>
              <a:t> </a:t>
            </a:r>
            <a:r>
              <a:rPr sz="1800" spc="-20" dirty="0">
                <a:latin typeface="Arial"/>
                <a:cs typeface="Arial"/>
              </a:rPr>
              <a:t>program</a:t>
            </a:r>
            <a:r>
              <a:rPr lang="tr-TR" sz="1800" spc="-20" dirty="0">
                <a:latin typeface="Arial"/>
                <a:cs typeface="Arial"/>
              </a:rPr>
              <a:t>ı</a:t>
            </a:r>
            <a:r>
              <a:rPr sz="1800" spc="-20" dirty="0">
                <a:latin typeface="Arial"/>
                <a:cs typeface="Arial"/>
              </a:rPr>
              <a:t> </a:t>
            </a:r>
            <a:r>
              <a:rPr sz="1800" spc="-15" dirty="0" err="1">
                <a:latin typeface="Arial"/>
                <a:cs typeface="Arial"/>
              </a:rPr>
              <a:t>ile</a:t>
            </a:r>
            <a:r>
              <a:rPr sz="1800" spc="-15" dirty="0">
                <a:latin typeface="Arial"/>
                <a:cs typeface="Arial"/>
              </a:rPr>
              <a:t> </a:t>
            </a:r>
            <a:r>
              <a:rPr sz="1800" spc="-30" dirty="0" err="1">
                <a:latin typeface="Arial"/>
                <a:cs typeface="Arial"/>
              </a:rPr>
              <a:t>yaz</a:t>
            </a:r>
            <a:r>
              <a:rPr lang="tr-TR" sz="1800" spc="-30" dirty="0">
                <a:latin typeface="Arial"/>
                <a:cs typeface="Arial"/>
              </a:rPr>
              <a:t>ı</a:t>
            </a:r>
            <a:r>
              <a:rPr sz="1800" spc="-30" dirty="0">
                <a:latin typeface="Arial"/>
                <a:cs typeface="Arial"/>
              </a:rPr>
              <a:t>l</a:t>
            </a:r>
            <a:r>
              <a:rPr lang="tr-TR" spc="-30" dirty="0">
                <a:latin typeface="Arial"/>
                <a:cs typeface="Arial"/>
              </a:rPr>
              <a:t>ı</a:t>
            </a:r>
            <a:r>
              <a:rPr sz="1800" spc="-30" dirty="0">
                <a:latin typeface="Arial"/>
                <a:cs typeface="Arial"/>
              </a:rPr>
              <a:t>r. </a:t>
            </a:r>
            <a:r>
              <a:rPr sz="1800" spc="-20" dirty="0" err="1">
                <a:latin typeface="Arial"/>
                <a:cs typeface="Arial"/>
              </a:rPr>
              <a:t>Yaz</a:t>
            </a:r>
            <a:r>
              <a:rPr lang="tr-TR" sz="1800" spc="-20" dirty="0">
                <a:latin typeface="Arial"/>
                <a:cs typeface="Arial"/>
              </a:rPr>
              <a:t>ı</a:t>
            </a:r>
            <a:r>
              <a:rPr sz="1800" spc="-20" dirty="0" err="1">
                <a:latin typeface="Arial"/>
                <a:cs typeface="Arial"/>
              </a:rPr>
              <a:t>lan</a:t>
            </a:r>
            <a:r>
              <a:rPr sz="1800" spc="280" dirty="0">
                <a:latin typeface="Arial"/>
                <a:cs typeface="Arial"/>
              </a:rPr>
              <a:t> </a:t>
            </a:r>
            <a:r>
              <a:rPr sz="1800" spc="-5" dirty="0">
                <a:latin typeface="Arial"/>
                <a:cs typeface="Arial"/>
              </a:rPr>
              <a:t>kodlar,</a:t>
            </a:r>
            <a:endParaRPr sz="1800" dirty="0">
              <a:latin typeface="Arial"/>
              <a:cs typeface="Arial"/>
            </a:endParaRPr>
          </a:p>
          <a:p>
            <a:pPr marL="12700" marR="5080">
              <a:lnSpc>
                <a:spcPct val="100000"/>
              </a:lnSpc>
            </a:pPr>
            <a:r>
              <a:rPr sz="1800" spc="-5" dirty="0">
                <a:latin typeface="Arial"/>
                <a:cs typeface="Arial"/>
              </a:rPr>
              <a:t>.java </a:t>
            </a:r>
            <a:r>
              <a:rPr sz="1800" spc="-25" dirty="0" err="1">
                <a:latin typeface="Arial"/>
                <a:cs typeface="Arial"/>
              </a:rPr>
              <a:t>uzant</a:t>
            </a:r>
            <a:r>
              <a:rPr lang="tr-TR" sz="1800" spc="-25" dirty="0">
                <a:latin typeface="Arial"/>
                <a:cs typeface="Arial"/>
              </a:rPr>
              <a:t>ı</a:t>
            </a:r>
            <a:r>
              <a:rPr sz="1800" spc="-25" dirty="0">
                <a:latin typeface="Arial"/>
                <a:cs typeface="Arial"/>
              </a:rPr>
              <a:t>s</a:t>
            </a:r>
            <a:r>
              <a:rPr lang="tr-TR" spc="-25" dirty="0">
                <a:latin typeface="Arial"/>
                <a:cs typeface="Arial"/>
              </a:rPr>
              <a:t>ı</a:t>
            </a:r>
            <a:r>
              <a:rPr sz="1800" spc="-25" dirty="0" err="1">
                <a:latin typeface="Arial"/>
                <a:cs typeface="Arial"/>
              </a:rPr>
              <a:t>yla</a:t>
            </a:r>
            <a:r>
              <a:rPr sz="1800" spc="-25" dirty="0">
                <a:latin typeface="Arial"/>
                <a:cs typeface="Arial"/>
              </a:rPr>
              <a:t> </a:t>
            </a:r>
            <a:r>
              <a:rPr sz="1800" spc="-5" dirty="0">
                <a:latin typeface="Arial"/>
                <a:cs typeface="Arial"/>
              </a:rPr>
              <a:t>kaydedilir. </a:t>
            </a:r>
            <a:r>
              <a:rPr sz="1800" spc="-15" dirty="0">
                <a:latin typeface="Arial"/>
                <a:cs typeface="Arial"/>
              </a:rPr>
              <a:t>Bu </a:t>
            </a:r>
            <a:r>
              <a:rPr sz="1800" spc="-5" dirty="0">
                <a:latin typeface="Arial"/>
                <a:cs typeface="Arial"/>
              </a:rPr>
              <a:t>haliyle kodlar metin </a:t>
            </a:r>
            <a:r>
              <a:rPr sz="1800" spc="-10" dirty="0">
                <a:latin typeface="Arial"/>
                <a:cs typeface="Arial"/>
              </a:rPr>
              <a:t>halindedir. </a:t>
            </a:r>
            <a:r>
              <a:rPr sz="1800" spc="-5" dirty="0">
                <a:latin typeface="Arial"/>
                <a:cs typeface="Arial"/>
              </a:rPr>
              <a:t>Bu </a:t>
            </a:r>
            <a:r>
              <a:rPr sz="1800" spc="-20" dirty="0" err="1">
                <a:latin typeface="Arial"/>
                <a:cs typeface="Arial"/>
              </a:rPr>
              <a:t>kodlar</a:t>
            </a:r>
            <a:r>
              <a:rPr lang="tr-TR" sz="1800" spc="-20" dirty="0">
                <a:latin typeface="Arial"/>
                <a:cs typeface="Arial"/>
              </a:rPr>
              <a:t>ı</a:t>
            </a:r>
            <a:r>
              <a:rPr sz="1800" spc="-20" dirty="0">
                <a:latin typeface="Arial"/>
                <a:cs typeface="Arial"/>
              </a:rPr>
              <a:t>n </a:t>
            </a:r>
            <a:r>
              <a:rPr lang="tr-TR" sz="1800" spc="-60" dirty="0">
                <a:latin typeface="Arial"/>
                <a:cs typeface="Arial"/>
              </a:rPr>
              <a:t>çalışması için önce</a:t>
            </a:r>
            <a:r>
              <a:rPr sz="1800" spc="95" dirty="0">
                <a:latin typeface="Arial"/>
                <a:cs typeface="Arial"/>
              </a:rPr>
              <a:t> </a:t>
            </a:r>
            <a:r>
              <a:rPr sz="1800" spc="-5" dirty="0">
                <a:latin typeface="Arial"/>
                <a:cs typeface="Arial"/>
              </a:rPr>
              <a:t>derlenmeleri gerekir. </a:t>
            </a:r>
            <a:r>
              <a:rPr sz="1800" spc="-5" dirty="0" err="1">
                <a:latin typeface="Arial"/>
                <a:cs typeface="Arial"/>
              </a:rPr>
              <a:t>Derlemek</a:t>
            </a:r>
            <a:r>
              <a:rPr sz="1800" spc="-5" dirty="0">
                <a:latin typeface="Arial"/>
                <a:cs typeface="Arial"/>
              </a:rPr>
              <a:t> </a:t>
            </a:r>
            <a:r>
              <a:rPr sz="1800" spc="-65" dirty="0" err="1">
                <a:latin typeface="Arial"/>
                <a:cs typeface="Arial"/>
              </a:rPr>
              <a:t>i</a:t>
            </a:r>
            <a:r>
              <a:rPr lang="tr-TR" sz="1800" spc="-65" dirty="0">
                <a:latin typeface="Arial"/>
                <a:cs typeface="Arial"/>
              </a:rPr>
              <a:t>ç</a:t>
            </a:r>
            <a:r>
              <a:rPr sz="1800" spc="-65" dirty="0">
                <a:latin typeface="Arial"/>
                <a:cs typeface="Arial"/>
              </a:rPr>
              <a:t>in, </a:t>
            </a:r>
            <a:r>
              <a:rPr sz="1800" spc="-10" dirty="0">
                <a:latin typeface="Arial"/>
                <a:cs typeface="Arial"/>
              </a:rPr>
              <a:t>bir </a:t>
            </a:r>
            <a:r>
              <a:rPr sz="1800" spc="-5" dirty="0">
                <a:latin typeface="Arial"/>
                <a:cs typeface="Arial"/>
              </a:rPr>
              <a:t>derleyici gerekir. </a:t>
            </a:r>
            <a:r>
              <a:rPr sz="1800" spc="-10" dirty="0">
                <a:latin typeface="Arial"/>
                <a:cs typeface="Arial"/>
              </a:rPr>
              <a:t>Bunun </a:t>
            </a:r>
            <a:r>
              <a:rPr sz="1800" spc="-80" dirty="0" err="1">
                <a:latin typeface="Arial"/>
                <a:cs typeface="Arial"/>
              </a:rPr>
              <a:t>i</a:t>
            </a:r>
            <a:r>
              <a:rPr lang="tr-TR" sz="1800" spc="-80" dirty="0">
                <a:latin typeface="Arial"/>
                <a:cs typeface="Arial"/>
              </a:rPr>
              <a:t>ç</a:t>
            </a:r>
            <a:r>
              <a:rPr sz="1800" spc="-80" dirty="0">
                <a:latin typeface="Arial"/>
                <a:cs typeface="Arial"/>
              </a:rPr>
              <a:t>in </a:t>
            </a:r>
            <a:r>
              <a:rPr sz="1800" dirty="0">
                <a:latin typeface="Arial"/>
                <a:cs typeface="Arial"/>
              </a:rPr>
              <a:t>J2SE </a:t>
            </a:r>
            <a:r>
              <a:rPr sz="1800" spc="-5" dirty="0">
                <a:latin typeface="Arial"/>
                <a:cs typeface="Arial"/>
              </a:rPr>
              <a:t>-  SDK (Java 2 Platform </a:t>
            </a:r>
            <a:r>
              <a:rPr sz="1800" spc="-10" dirty="0">
                <a:latin typeface="Arial"/>
                <a:cs typeface="Arial"/>
              </a:rPr>
              <a:t>Standart </a:t>
            </a:r>
            <a:r>
              <a:rPr sz="1800" spc="-5" dirty="0">
                <a:latin typeface="Arial"/>
                <a:cs typeface="Arial"/>
              </a:rPr>
              <a:t>Edition </a:t>
            </a:r>
            <a:r>
              <a:rPr lang="tr-TR" sz="1800" spc="-5" dirty="0">
                <a:latin typeface="Arial"/>
                <a:cs typeface="Arial"/>
              </a:rPr>
              <a:t>-</a:t>
            </a:r>
            <a:r>
              <a:rPr sz="1800" spc="-5" dirty="0">
                <a:latin typeface="Arial"/>
                <a:cs typeface="Arial"/>
              </a:rPr>
              <a:t> Software Development Kit) </a:t>
            </a:r>
            <a:r>
              <a:rPr sz="1800" spc="40" dirty="0">
                <a:latin typeface="Arial"/>
                <a:cs typeface="Arial"/>
              </a:rPr>
              <a:t>y</a:t>
            </a:r>
            <a:r>
              <a:rPr lang="tr-TR" sz="1800" spc="40" dirty="0">
                <a:latin typeface="Arial"/>
                <a:cs typeface="Arial"/>
              </a:rPr>
              <a:t>ü</a:t>
            </a:r>
            <a:r>
              <a:rPr sz="1800" spc="40" dirty="0" err="1">
                <a:latin typeface="Arial"/>
                <a:cs typeface="Arial"/>
              </a:rPr>
              <a:t>klenmiş</a:t>
            </a:r>
            <a:r>
              <a:rPr sz="1800" spc="40" dirty="0">
                <a:latin typeface="Arial"/>
                <a:cs typeface="Arial"/>
              </a:rPr>
              <a:t> </a:t>
            </a:r>
            <a:r>
              <a:rPr sz="1800" spc="-20" dirty="0" err="1">
                <a:latin typeface="Arial"/>
                <a:cs typeface="Arial"/>
              </a:rPr>
              <a:t>olmas</a:t>
            </a:r>
            <a:r>
              <a:rPr lang="tr-TR" sz="1800" spc="-20" dirty="0">
                <a:latin typeface="Arial"/>
                <a:cs typeface="Arial"/>
              </a:rPr>
              <a:t>ı</a:t>
            </a:r>
            <a:r>
              <a:rPr sz="1800" spc="-20" dirty="0">
                <a:latin typeface="Arial"/>
                <a:cs typeface="Arial"/>
              </a:rPr>
              <a:t>  </a:t>
            </a:r>
            <a:r>
              <a:rPr sz="1800" dirty="0">
                <a:latin typeface="Arial"/>
                <a:cs typeface="Arial"/>
              </a:rPr>
              <a:t>gerekir. </a:t>
            </a:r>
            <a:r>
              <a:rPr sz="1800" spc="-20" dirty="0">
                <a:latin typeface="Arial"/>
                <a:cs typeface="Arial"/>
              </a:rPr>
              <a:t>J2SE</a:t>
            </a:r>
            <a:r>
              <a:rPr lang="tr-TR" sz="1800" spc="-20" dirty="0">
                <a:latin typeface="Arial"/>
                <a:cs typeface="Arial"/>
              </a:rPr>
              <a:t>'</a:t>
            </a:r>
            <a:r>
              <a:rPr sz="1800" spc="-20" dirty="0">
                <a:latin typeface="Arial"/>
                <a:cs typeface="Arial"/>
              </a:rPr>
              <a:t>de </a:t>
            </a:r>
            <a:r>
              <a:rPr sz="1800" spc="-5" dirty="0">
                <a:latin typeface="Arial"/>
                <a:cs typeface="Arial"/>
              </a:rPr>
              <a:t>derlenen kodlar, .class </a:t>
            </a:r>
            <a:r>
              <a:rPr sz="1800" spc="-30" dirty="0" err="1">
                <a:latin typeface="Arial"/>
                <a:cs typeface="Arial"/>
              </a:rPr>
              <a:t>uzant</a:t>
            </a:r>
            <a:r>
              <a:rPr lang="tr-TR" sz="1800" spc="-30" dirty="0">
                <a:latin typeface="Arial"/>
                <a:cs typeface="Arial"/>
              </a:rPr>
              <a:t>ı</a:t>
            </a:r>
            <a:r>
              <a:rPr sz="1800" spc="-30" dirty="0">
                <a:latin typeface="Arial"/>
                <a:cs typeface="Arial"/>
              </a:rPr>
              <a:t>l</a:t>
            </a:r>
            <a:r>
              <a:rPr lang="tr-TR" spc="-30" dirty="0">
                <a:latin typeface="Arial"/>
                <a:cs typeface="Arial"/>
              </a:rPr>
              <a:t>ı</a:t>
            </a:r>
            <a:r>
              <a:rPr sz="1800" spc="-30" dirty="0">
                <a:latin typeface="Arial"/>
                <a:cs typeface="Arial"/>
              </a:rPr>
              <a:t> </a:t>
            </a:r>
            <a:r>
              <a:rPr sz="1800" spc="-5" dirty="0">
                <a:latin typeface="Arial"/>
                <a:cs typeface="Arial"/>
              </a:rPr>
              <a:t>hale </a:t>
            </a:r>
            <a:r>
              <a:rPr sz="1800" spc="-10" dirty="0">
                <a:latin typeface="Arial"/>
                <a:cs typeface="Arial"/>
              </a:rPr>
              <a:t>gelir. </a:t>
            </a:r>
            <a:r>
              <a:rPr sz="1800" spc="-5" dirty="0">
                <a:latin typeface="Arial"/>
                <a:cs typeface="Arial"/>
              </a:rPr>
              <a:t>Bu haliyle kodlar </a:t>
            </a:r>
            <a:r>
              <a:rPr sz="1800" spc="-10" dirty="0">
                <a:latin typeface="Arial"/>
                <a:cs typeface="Arial"/>
              </a:rPr>
              <a:t>ikili </a:t>
            </a:r>
            <a:r>
              <a:rPr sz="1800" spc="-5" dirty="0">
                <a:latin typeface="Arial"/>
                <a:cs typeface="Arial"/>
              </a:rPr>
              <a:t>kod  </a:t>
            </a:r>
            <a:r>
              <a:rPr sz="1800" dirty="0">
                <a:latin typeface="Arial"/>
                <a:cs typeface="Arial"/>
              </a:rPr>
              <a:t>(binary </a:t>
            </a:r>
            <a:r>
              <a:rPr sz="1800" spc="-5" dirty="0">
                <a:latin typeface="Arial"/>
                <a:cs typeface="Arial"/>
              </a:rPr>
              <a:t>code) şeklindedir. Derlenen </a:t>
            </a:r>
            <a:r>
              <a:rPr sz="1800" dirty="0">
                <a:latin typeface="Arial"/>
                <a:cs typeface="Arial"/>
              </a:rPr>
              <a:t>kodlar, </a:t>
            </a:r>
            <a:r>
              <a:rPr lang="tr-TR" sz="1800" spc="-55" dirty="0">
                <a:latin typeface="Arial"/>
                <a:cs typeface="Arial"/>
              </a:rPr>
              <a:t>çalıştırılmak için </a:t>
            </a:r>
            <a:r>
              <a:rPr sz="1800" spc="-5" dirty="0">
                <a:latin typeface="Arial"/>
                <a:cs typeface="Arial"/>
              </a:rPr>
              <a:t>Java Virtual </a:t>
            </a:r>
            <a:r>
              <a:rPr sz="1800" spc="-10" dirty="0">
                <a:latin typeface="Arial"/>
                <a:cs typeface="Arial"/>
              </a:rPr>
              <a:t>Machine  (JVM) </a:t>
            </a:r>
            <a:r>
              <a:rPr sz="1800" spc="-35" dirty="0">
                <a:latin typeface="Arial"/>
                <a:cs typeface="Arial"/>
              </a:rPr>
              <a:t>ad</a:t>
            </a:r>
            <a:r>
              <a:rPr lang="tr-TR" sz="1800" spc="-35" dirty="0">
                <a:latin typeface="Arial"/>
                <a:cs typeface="Arial"/>
              </a:rPr>
              <a:t>ı</a:t>
            </a:r>
            <a:r>
              <a:rPr sz="1800" spc="-35" dirty="0">
                <a:latin typeface="Arial"/>
                <a:cs typeface="Arial"/>
              </a:rPr>
              <a:t> </a:t>
            </a:r>
            <a:r>
              <a:rPr sz="1800" dirty="0">
                <a:latin typeface="Arial"/>
                <a:cs typeface="Arial"/>
              </a:rPr>
              <a:t>verilen </a:t>
            </a:r>
            <a:r>
              <a:rPr sz="1800" spc="-5" dirty="0" err="1">
                <a:latin typeface="Arial"/>
                <a:cs typeface="Arial"/>
              </a:rPr>
              <a:t>ortama</a:t>
            </a:r>
            <a:r>
              <a:rPr sz="1800" spc="-5" dirty="0">
                <a:latin typeface="Arial"/>
                <a:cs typeface="Arial"/>
              </a:rPr>
              <a:t> </a:t>
            </a:r>
            <a:r>
              <a:rPr sz="1800" spc="40" dirty="0">
                <a:latin typeface="Arial"/>
                <a:cs typeface="Arial"/>
              </a:rPr>
              <a:t>y</a:t>
            </a:r>
            <a:r>
              <a:rPr lang="tr-TR" sz="1800" spc="40" dirty="0">
                <a:latin typeface="Arial"/>
                <a:cs typeface="Arial"/>
              </a:rPr>
              <a:t>ü</a:t>
            </a:r>
            <a:r>
              <a:rPr sz="1800" spc="40" dirty="0" err="1">
                <a:latin typeface="Arial"/>
                <a:cs typeface="Arial"/>
              </a:rPr>
              <a:t>klenir</a:t>
            </a:r>
            <a:r>
              <a:rPr sz="1800" spc="40" dirty="0">
                <a:latin typeface="Arial"/>
                <a:cs typeface="Arial"/>
              </a:rPr>
              <a:t>. </a:t>
            </a:r>
            <a:r>
              <a:rPr sz="1800" spc="-10" dirty="0">
                <a:latin typeface="Arial"/>
                <a:cs typeface="Arial"/>
              </a:rPr>
              <a:t>JVM, </a:t>
            </a:r>
            <a:r>
              <a:rPr sz="1800" spc="-15" dirty="0">
                <a:latin typeface="Arial"/>
                <a:cs typeface="Arial"/>
              </a:rPr>
              <a:t>J2SE</a:t>
            </a:r>
            <a:r>
              <a:rPr lang="tr-TR" sz="1800" spc="-15" dirty="0">
                <a:latin typeface="Arial"/>
                <a:cs typeface="Arial"/>
              </a:rPr>
              <a:t>'</a:t>
            </a:r>
            <a:r>
              <a:rPr sz="1800" spc="-15" dirty="0" err="1">
                <a:latin typeface="Arial"/>
                <a:cs typeface="Arial"/>
              </a:rPr>
              <a:t>nin</a:t>
            </a:r>
            <a:r>
              <a:rPr sz="1800" spc="-15" dirty="0">
                <a:latin typeface="Arial"/>
                <a:cs typeface="Arial"/>
              </a:rPr>
              <a:t> </a:t>
            </a:r>
            <a:r>
              <a:rPr sz="1800" spc="-55" dirty="0" err="1">
                <a:latin typeface="Arial"/>
                <a:cs typeface="Arial"/>
              </a:rPr>
              <a:t>i</a:t>
            </a:r>
            <a:r>
              <a:rPr lang="tr-TR" sz="1800" spc="-55" dirty="0">
                <a:latin typeface="Arial"/>
                <a:cs typeface="Arial"/>
              </a:rPr>
              <a:t>ç</a:t>
            </a:r>
            <a:r>
              <a:rPr sz="1800" spc="-55" dirty="0" err="1">
                <a:latin typeface="Arial"/>
                <a:cs typeface="Arial"/>
              </a:rPr>
              <a:t>inde</a:t>
            </a:r>
            <a:r>
              <a:rPr sz="1800" spc="-55" dirty="0">
                <a:latin typeface="Arial"/>
                <a:cs typeface="Arial"/>
              </a:rPr>
              <a:t> </a:t>
            </a:r>
            <a:r>
              <a:rPr sz="1800" spc="-15" dirty="0" err="1">
                <a:latin typeface="Arial"/>
                <a:cs typeface="Arial"/>
              </a:rPr>
              <a:t>bulunmaktad</a:t>
            </a:r>
            <a:r>
              <a:rPr lang="tr-TR" sz="1800" spc="-15" dirty="0">
                <a:latin typeface="Arial"/>
                <a:cs typeface="Arial"/>
              </a:rPr>
              <a:t>ı</a:t>
            </a:r>
            <a:r>
              <a:rPr sz="1800" spc="-15" dirty="0">
                <a:latin typeface="Arial"/>
                <a:cs typeface="Arial"/>
              </a:rPr>
              <a:t>r. </a:t>
            </a:r>
            <a:r>
              <a:rPr sz="1800" spc="-5" dirty="0">
                <a:latin typeface="Arial"/>
                <a:cs typeface="Arial"/>
              </a:rPr>
              <a:t>Derlenen  </a:t>
            </a:r>
            <a:r>
              <a:rPr sz="1800" dirty="0" err="1">
                <a:latin typeface="Arial"/>
                <a:cs typeface="Arial"/>
              </a:rPr>
              <a:t>dosya</a:t>
            </a:r>
            <a:r>
              <a:rPr sz="1800" dirty="0">
                <a:latin typeface="Arial"/>
                <a:cs typeface="Arial"/>
              </a:rPr>
              <a:t> </a:t>
            </a:r>
            <a:r>
              <a:rPr lang="tr-TR" sz="1800" spc="-65" dirty="0">
                <a:latin typeface="Arial"/>
                <a:cs typeface="Arial"/>
              </a:rPr>
              <a:t>çalıştırıldığında</a:t>
            </a:r>
            <a:r>
              <a:rPr sz="1800" spc="-25" dirty="0">
                <a:latin typeface="Arial"/>
                <a:cs typeface="Arial"/>
              </a:rPr>
              <a:t>, </a:t>
            </a:r>
            <a:r>
              <a:rPr sz="1800" spc="-5" dirty="0">
                <a:latin typeface="Arial"/>
                <a:cs typeface="Arial"/>
              </a:rPr>
              <a:t>kodlardan istenilen </a:t>
            </a:r>
            <a:r>
              <a:rPr sz="1800" spc="-5" dirty="0" err="1">
                <a:latin typeface="Arial"/>
                <a:cs typeface="Arial"/>
              </a:rPr>
              <a:t>işlemler</a:t>
            </a:r>
            <a:r>
              <a:rPr sz="1800" spc="-5" dirty="0">
                <a:latin typeface="Arial"/>
                <a:cs typeface="Arial"/>
              </a:rPr>
              <a:t> </a:t>
            </a:r>
            <a:r>
              <a:rPr sz="1800" spc="-20" dirty="0" err="1">
                <a:latin typeface="Arial"/>
                <a:cs typeface="Arial"/>
              </a:rPr>
              <a:t>ger</a:t>
            </a:r>
            <a:r>
              <a:rPr lang="tr-TR" sz="1800" spc="-20" dirty="0">
                <a:latin typeface="Arial"/>
                <a:cs typeface="Arial"/>
              </a:rPr>
              <a:t>ç</a:t>
            </a:r>
            <a:r>
              <a:rPr sz="1800" spc="-20" dirty="0" err="1">
                <a:latin typeface="Arial"/>
                <a:cs typeface="Arial"/>
              </a:rPr>
              <a:t>ekleştirilir</a:t>
            </a:r>
            <a:r>
              <a:rPr sz="1800" spc="-20" dirty="0">
                <a:latin typeface="Arial"/>
                <a:cs typeface="Arial"/>
              </a:rPr>
              <a:t>; </a:t>
            </a:r>
            <a:r>
              <a:rPr sz="1800" spc="-5" dirty="0" err="1">
                <a:latin typeface="Arial"/>
                <a:cs typeface="Arial"/>
              </a:rPr>
              <a:t>uygulama</a:t>
            </a:r>
            <a:r>
              <a:rPr sz="1800" spc="-5" dirty="0">
                <a:latin typeface="Arial"/>
                <a:cs typeface="Arial"/>
              </a:rPr>
              <a:t> </a:t>
            </a:r>
            <a:r>
              <a:rPr lang="tr-TR" sz="1800" spc="-70" dirty="0">
                <a:latin typeface="Arial"/>
                <a:cs typeface="Arial"/>
              </a:rPr>
              <a:t>çalışmış </a:t>
            </a:r>
            <a:r>
              <a:rPr sz="1800" dirty="0" err="1">
                <a:latin typeface="Arial"/>
                <a:cs typeface="Arial"/>
              </a:rPr>
              <a:t>olur</a:t>
            </a:r>
            <a:r>
              <a:rPr sz="1800" dirty="0">
                <a:latin typeface="Arial"/>
                <a:cs typeface="Arial"/>
              </a:rPr>
              <a:t>.</a:t>
            </a:r>
          </a:p>
        </p:txBody>
      </p:sp>
      <p:sp>
        <p:nvSpPr>
          <p:cNvPr id="4" name="object 4"/>
          <p:cNvSpPr/>
          <p:nvPr/>
        </p:nvSpPr>
        <p:spPr>
          <a:xfrm>
            <a:off x="1696201" y="3707870"/>
            <a:ext cx="7312269" cy="195904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54211" y="5696872"/>
            <a:ext cx="2580640" cy="574040"/>
          </a:xfrm>
          <a:prstGeom prst="rect">
            <a:avLst/>
          </a:prstGeom>
        </p:spPr>
        <p:txBody>
          <a:bodyPr vert="horz" wrap="square" lIns="0" tIns="12700" rIns="0" bIns="0" rtlCol="0">
            <a:spAutoFit/>
          </a:bodyPr>
          <a:lstStyle/>
          <a:p>
            <a:pPr algn="ctr">
              <a:lnSpc>
                <a:spcPct val="100000"/>
              </a:lnSpc>
              <a:spcBef>
                <a:spcPts val="100"/>
              </a:spcBef>
            </a:pPr>
            <a:r>
              <a:rPr sz="1800" u="sng" spc="-5" dirty="0" err="1">
                <a:uFill>
                  <a:solidFill>
                    <a:srgbClr val="000000"/>
                  </a:solidFill>
                </a:uFill>
                <a:latin typeface="Arial"/>
                <a:cs typeface="Arial"/>
              </a:rPr>
              <a:t>Derleme</a:t>
            </a:r>
            <a:r>
              <a:rPr sz="1800" u="sng" spc="-5" dirty="0">
                <a:uFill>
                  <a:solidFill>
                    <a:srgbClr val="000000"/>
                  </a:solidFill>
                </a:uFill>
                <a:latin typeface="Arial"/>
                <a:cs typeface="Arial"/>
              </a:rPr>
              <a:t> </a:t>
            </a:r>
            <a:r>
              <a:rPr sz="1800" u="sng" spc="-80" dirty="0" err="1">
                <a:uFill>
                  <a:solidFill>
                    <a:srgbClr val="000000"/>
                  </a:solidFill>
                </a:uFill>
                <a:latin typeface="Arial"/>
                <a:cs typeface="Arial"/>
              </a:rPr>
              <a:t>i</a:t>
            </a:r>
            <a:r>
              <a:rPr lang="tr-TR" sz="1800" u="sng" spc="-80" dirty="0">
                <a:uFill>
                  <a:solidFill>
                    <a:srgbClr val="000000"/>
                  </a:solidFill>
                </a:uFill>
                <a:latin typeface="Arial"/>
                <a:cs typeface="Arial"/>
              </a:rPr>
              <a:t>ç</a:t>
            </a:r>
            <a:r>
              <a:rPr sz="1800" u="sng" spc="-80" dirty="0">
                <a:uFill>
                  <a:solidFill>
                    <a:srgbClr val="000000"/>
                  </a:solidFill>
                </a:uFill>
                <a:latin typeface="Arial"/>
                <a:cs typeface="Arial"/>
              </a:rPr>
              <a:t>in </a:t>
            </a:r>
            <a:r>
              <a:rPr sz="1800" u="sng" spc="-25" dirty="0" err="1">
                <a:uFill>
                  <a:solidFill>
                    <a:srgbClr val="000000"/>
                  </a:solidFill>
                </a:uFill>
                <a:latin typeface="Arial"/>
                <a:cs typeface="Arial"/>
              </a:rPr>
              <a:t>yaz</a:t>
            </a:r>
            <a:r>
              <a:rPr lang="tr-TR" sz="1800" u="sng" spc="-25" dirty="0">
                <a:uFill>
                  <a:solidFill>
                    <a:srgbClr val="000000"/>
                  </a:solidFill>
                </a:uFill>
                <a:latin typeface="Arial"/>
                <a:cs typeface="Arial"/>
              </a:rPr>
              <a:t>ı</a:t>
            </a:r>
            <a:r>
              <a:rPr sz="1800" u="sng" spc="-25" dirty="0" err="1">
                <a:uFill>
                  <a:solidFill>
                    <a:srgbClr val="000000"/>
                  </a:solidFill>
                </a:uFill>
                <a:latin typeface="Arial"/>
                <a:cs typeface="Arial"/>
              </a:rPr>
              <a:t>lan</a:t>
            </a:r>
            <a:r>
              <a:rPr sz="1800" u="sng" spc="80" dirty="0">
                <a:uFill>
                  <a:solidFill>
                    <a:srgbClr val="000000"/>
                  </a:solidFill>
                </a:uFill>
                <a:latin typeface="Arial"/>
                <a:cs typeface="Arial"/>
              </a:rPr>
              <a:t> </a:t>
            </a:r>
            <a:r>
              <a:rPr sz="1800" u="sng" dirty="0">
                <a:uFill>
                  <a:solidFill>
                    <a:srgbClr val="000000"/>
                  </a:solidFill>
                </a:uFill>
                <a:latin typeface="Arial"/>
                <a:cs typeface="Arial"/>
              </a:rPr>
              <a:t>kod:</a:t>
            </a:r>
            <a:endParaRPr sz="1800" dirty="0">
              <a:latin typeface="Arial"/>
              <a:cs typeface="Arial"/>
            </a:endParaRPr>
          </a:p>
          <a:p>
            <a:pPr marR="95885" algn="ctr">
              <a:lnSpc>
                <a:spcPct val="100000"/>
              </a:lnSpc>
            </a:pPr>
            <a:r>
              <a:rPr sz="1800" b="1" spc="-5" dirty="0">
                <a:latin typeface="Arial"/>
                <a:cs typeface="Arial"/>
              </a:rPr>
              <a:t>javac</a:t>
            </a:r>
            <a:r>
              <a:rPr sz="1800" b="1" dirty="0">
                <a:latin typeface="Arial"/>
                <a:cs typeface="Arial"/>
              </a:rPr>
              <a:t> </a:t>
            </a:r>
            <a:r>
              <a:rPr sz="1800" b="1" spc="-5" dirty="0">
                <a:latin typeface="Arial"/>
                <a:cs typeface="Arial"/>
              </a:rPr>
              <a:t>*.java</a:t>
            </a:r>
            <a:endParaRPr sz="1800" dirty="0">
              <a:latin typeface="Arial"/>
              <a:cs typeface="Arial"/>
            </a:endParaRPr>
          </a:p>
        </p:txBody>
      </p:sp>
      <p:sp>
        <p:nvSpPr>
          <p:cNvPr id="8" name="object 8"/>
          <p:cNvSpPr txBox="1"/>
          <p:nvPr/>
        </p:nvSpPr>
        <p:spPr>
          <a:xfrm>
            <a:off x="9232798" y="6787512"/>
            <a:ext cx="152400" cy="240665"/>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sz="1200" spc="-5" dirty="0">
                <a:latin typeface="Arial Black"/>
                <a:cs typeface="Arial Black"/>
              </a:rPr>
              <a:t>2</a:t>
            </a:fld>
            <a:endParaRPr sz="1200">
              <a:latin typeface="Arial Black"/>
              <a:cs typeface="Arial Black"/>
            </a:endParaRPr>
          </a:p>
        </p:txBody>
      </p:sp>
      <p:sp>
        <p:nvSpPr>
          <p:cNvPr id="6" name="object 6"/>
          <p:cNvSpPr txBox="1"/>
          <p:nvPr/>
        </p:nvSpPr>
        <p:spPr>
          <a:xfrm>
            <a:off x="6736039" y="5696872"/>
            <a:ext cx="2757170" cy="566822"/>
          </a:xfrm>
          <a:prstGeom prst="rect">
            <a:avLst/>
          </a:prstGeom>
        </p:spPr>
        <p:txBody>
          <a:bodyPr vert="horz" wrap="square" lIns="0" tIns="12700" rIns="0" bIns="0" rtlCol="0">
            <a:spAutoFit/>
          </a:bodyPr>
          <a:lstStyle/>
          <a:p>
            <a:pPr marL="12700">
              <a:lnSpc>
                <a:spcPct val="100000"/>
              </a:lnSpc>
              <a:spcBef>
                <a:spcPts val="100"/>
              </a:spcBef>
            </a:pPr>
            <a:r>
              <a:rPr lang="tr-TR" sz="1800" u="sng" spc="5" dirty="0">
                <a:uFill>
                  <a:solidFill>
                    <a:srgbClr val="000000"/>
                  </a:solidFill>
                </a:uFill>
                <a:latin typeface="Arial"/>
                <a:cs typeface="Arial"/>
              </a:rPr>
              <a:t>Çalıştırma için yazılan </a:t>
            </a:r>
            <a:r>
              <a:rPr sz="1800" u="sng" spc="-5" dirty="0" err="1">
                <a:uFill>
                  <a:solidFill>
                    <a:srgbClr val="000000"/>
                  </a:solidFill>
                </a:uFill>
                <a:latin typeface="Arial"/>
                <a:cs typeface="Arial"/>
              </a:rPr>
              <a:t>kod</a:t>
            </a:r>
            <a:r>
              <a:rPr sz="1800" u="sng" spc="-5" dirty="0">
                <a:uFill>
                  <a:solidFill>
                    <a:srgbClr val="000000"/>
                  </a:solidFill>
                </a:uFill>
                <a:latin typeface="Arial"/>
                <a:cs typeface="Arial"/>
              </a:rPr>
              <a:t>:</a:t>
            </a:r>
            <a:endParaRPr sz="1800" dirty="0">
              <a:latin typeface="Arial"/>
              <a:cs typeface="Arial"/>
            </a:endParaRPr>
          </a:p>
          <a:p>
            <a:pPr marL="1535430">
              <a:lnSpc>
                <a:spcPct val="100000"/>
              </a:lnSpc>
            </a:pPr>
            <a:r>
              <a:rPr sz="1800" b="1" spc="-5" dirty="0">
                <a:latin typeface="Arial"/>
                <a:cs typeface="Arial"/>
              </a:rPr>
              <a:t>java</a:t>
            </a:r>
            <a:r>
              <a:rPr sz="1800" b="1" dirty="0">
                <a:latin typeface="Arial"/>
                <a:cs typeface="Arial"/>
              </a:rPr>
              <a:t> </a:t>
            </a:r>
            <a:r>
              <a:rPr sz="1800" b="1" spc="-5" dirty="0">
                <a:latin typeface="Arial"/>
                <a:cs typeface="Arial"/>
              </a:rPr>
              <a:t>*</a:t>
            </a:r>
            <a:endParaRPr sz="1800" dirty="0">
              <a:latin typeface="Arial"/>
              <a:cs typeface="Arial"/>
            </a:endParaRPr>
          </a:p>
        </p:txBody>
      </p:sp>
      <p:sp>
        <p:nvSpPr>
          <p:cNvPr id="7" name="object 7"/>
          <p:cNvSpPr txBox="1"/>
          <p:nvPr/>
        </p:nvSpPr>
        <p:spPr>
          <a:xfrm>
            <a:off x="1525257" y="6245283"/>
            <a:ext cx="7696200" cy="574040"/>
          </a:xfrm>
          <a:prstGeom prst="rect">
            <a:avLst/>
          </a:prstGeom>
        </p:spPr>
        <p:txBody>
          <a:bodyPr vert="horz" wrap="square" lIns="0" tIns="12700" rIns="0" bIns="0" rtlCol="0">
            <a:spAutoFit/>
          </a:bodyPr>
          <a:lstStyle/>
          <a:p>
            <a:pPr marL="1535430" marR="5080" indent="-1522730">
              <a:lnSpc>
                <a:spcPct val="100000"/>
              </a:lnSpc>
              <a:spcBef>
                <a:spcPts val="100"/>
              </a:spcBef>
            </a:pPr>
            <a:r>
              <a:rPr sz="1800" spc="-5" dirty="0">
                <a:latin typeface="Arial"/>
                <a:cs typeface="Arial"/>
              </a:rPr>
              <a:t>Derlenen </a:t>
            </a:r>
            <a:r>
              <a:rPr sz="1800" spc="-5" dirty="0" err="1">
                <a:latin typeface="Arial"/>
                <a:cs typeface="Arial"/>
              </a:rPr>
              <a:t>kodlar</a:t>
            </a:r>
            <a:r>
              <a:rPr sz="1800" spc="-5" dirty="0">
                <a:latin typeface="Arial"/>
                <a:cs typeface="Arial"/>
              </a:rPr>
              <a:t> </a:t>
            </a:r>
            <a:r>
              <a:rPr lang="tr-TR" sz="1800" spc="-55" dirty="0">
                <a:latin typeface="Arial"/>
                <a:cs typeface="Arial"/>
              </a:rPr>
              <a:t>çalıştırılmak</a:t>
            </a:r>
            <a:r>
              <a:rPr lang="tr-TR" spc="70" dirty="0">
                <a:latin typeface="Arial"/>
                <a:cs typeface="Arial"/>
              </a:rPr>
              <a:t> ü</a:t>
            </a:r>
            <a:r>
              <a:rPr sz="1800" spc="70" dirty="0" err="1">
                <a:latin typeface="Arial"/>
                <a:cs typeface="Arial"/>
              </a:rPr>
              <a:t>zere</a:t>
            </a:r>
            <a:r>
              <a:rPr sz="1800" spc="70" dirty="0">
                <a:latin typeface="Arial"/>
                <a:cs typeface="Arial"/>
              </a:rPr>
              <a:t> </a:t>
            </a:r>
            <a:r>
              <a:rPr sz="1800" spc="-30" dirty="0">
                <a:latin typeface="Arial"/>
                <a:cs typeface="Arial"/>
              </a:rPr>
              <a:t>JVM</a:t>
            </a:r>
            <a:r>
              <a:rPr lang="tr-TR" sz="1800" spc="-30" dirty="0">
                <a:latin typeface="Arial"/>
                <a:cs typeface="Arial"/>
              </a:rPr>
              <a:t>'</a:t>
            </a:r>
            <a:r>
              <a:rPr sz="1800" spc="-30" dirty="0">
                <a:latin typeface="Arial"/>
                <a:cs typeface="Arial"/>
              </a:rPr>
              <a:t>e </a:t>
            </a:r>
            <a:r>
              <a:rPr sz="1800" spc="30" dirty="0">
                <a:latin typeface="Arial"/>
                <a:cs typeface="Arial"/>
              </a:rPr>
              <a:t>y</a:t>
            </a:r>
            <a:r>
              <a:rPr lang="tr-TR" sz="1800" spc="30" dirty="0">
                <a:latin typeface="Arial"/>
                <a:cs typeface="Arial"/>
              </a:rPr>
              <a:t>ü</a:t>
            </a:r>
            <a:r>
              <a:rPr sz="1800" spc="30" dirty="0" err="1">
                <a:latin typeface="Arial"/>
                <a:cs typeface="Arial"/>
              </a:rPr>
              <a:t>klenirken</a:t>
            </a:r>
            <a:r>
              <a:rPr sz="1800" spc="30" dirty="0">
                <a:latin typeface="Arial"/>
                <a:cs typeface="Arial"/>
              </a:rPr>
              <a:t>; </a:t>
            </a:r>
            <a:r>
              <a:rPr sz="1800" spc="-30" dirty="0">
                <a:latin typeface="Arial"/>
                <a:cs typeface="Arial"/>
              </a:rPr>
              <a:t>s</a:t>
            </a:r>
            <a:r>
              <a:rPr lang="tr-TR" sz="1800" spc="-30" dirty="0">
                <a:latin typeface="Arial"/>
                <a:cs typeface="Arial"/>
              </a:rPr>
              <a:t>ı</a:t>
            </a:r>
            <a:r>
              <a:rPr sz="1800" spc="-30" dirty="0">
                <a:latin typeface="Arial"/>
                <a:cs typeface="Arial"/>
              </a:rPr>
              <a:t>n</a:t>
            </a:r>
            <a:r>
              <a:rPr lang="tr-TR" spc="-30" dirty="0">
                <a:latin typeface="Arial"/>
                <a:cs typeface="Arial"/>
              </a:rPr>
              <a:t>ı</a:t>
            </a:r>
            <a:r>
              <a:rPr sz="1800" spc="-30" dirty="0" err="1">
                <a:latin typeface="Arial"/>
                <a:cs typeface="Arial"/>
              </a:rPr>
              <a:t>flar</a:t>
            </a:r>
            <a:r>
              <a:rPr sz="1800" spc="-30" dirty="0">
                <a:latin typeface="Arial"/>
                <a:cs typeface="Arial"/>
              </a:rPr>
              <a:t> </a:t>
            </a:r>
            <a:r>
              <a:rPr sz="1800" spc="40" dirty="0">
                <a:latin typeface="Arial"/>
                <a:cs typeface="Arial"/>
              </a:rPr>
              <a:t>y</a:t>
            </a:r>
            <a:r>
              <a:rPr lang="tr-TR" sz="1800" spc="40" dirty="0">
                <a:latin typeface="Arial"/>
                <a:cs typeface="Arial"/>
              </a:rPr>
              <a:t>ü</a:t>
            </a:r>
            <a:r>
              <a:rPr sz="1800" spc="40" dirty="0" err="1">
                <a:latin typeface="Arial"/>
                <a:cs typeface="Arial"/>
              </a:rPr>
              <a:t>klenir</a:t>
            </a:r>
            <a:r>
              <a:rPr sz="1800" spc="40" dirty="0">
                <a:latin typeface="Arial"/>
                <a:cs typeface="Arial"/>
              </a:rPr>
              <a:t>, </a:t>
            </a:r>
            <a:r>
              <a:rPr sz="1800" spc="-5" dirty="0">
                <a:latin typeface="Arial"/>
                <a:cs typeface="Arial"/>
              </a:rPr>
              <a:t>byte  </a:t>
            </a:r>
            <a:r>
              <a:rPr sz="1800" spc="-15" dirty="0" err="1">
                <a:latin typeface="Arial"/>
                <a:cs typeface="Arial"/>
              </a:rPr>
              <a:t>kodlar</a:t>
            </a:r>
            <a:r>
              <a:rPr lang="tr-TR" sz="1800" spc="-15" dirty="0">
                <a:latin typeface="Arial"/>
                <a:cs typeface="Arial"/>
              </a:rPr>
              <a:t>ı</a:t>
            </a:r>
            <a:r>
              <a:rPr sz="1800" spc="-15" dirty="0">
                <a:latin typeface="Arial"/>
                <a:cs typeface="Arial"/>
              </a:rPr>
              <a:t>n </a:t>
            </a:r>
            <a:r>
              <a:rPr sz="1800" spc="45" dirty="0" err="1">
                <a:latin typeface="Arial"/>
                <a:cs typeface="Arial"/>
              </a:rPr>
              <a:t>kontrol</a:t>
            </a:r>
            <a:r>
              <a:rPr lang="tr-TR" sz="1800" spc="45" dirty="0">
                <a:latin typeface="Arial"/>
                <a:cs typeface="Arial"/>
              </a:rPr>
              <a:t>ü</a:t>
            </a:r>
            <a:r>
              <a:rPr sz="1800" spc="45" dirty="0">
                <a:latin typeface="Arial"/>
                <a:cs typeface="Arial"/>
              </a:rPr>
              <a:t> </a:t>
            </a:r>
            <a:r>
              <a:rPr sz="1800" spc="-35" dirty="0">
                <a:latin typeface="Arial"/>
                <a:cs typeface="Arial"/>
              </a:rPr>
              <a:t>yap</a:t>
            </a:r>
            <a:r>
              <a:rPr lang="tr-TR" sz="1800" spc="-35" dirty="0">
                <a:latin typeface="Arial"/>
                <a:cs typeface="Arial"/>
              </a:rPr>
              <a:t>ı</a:t>
            </a:r>
            <a:r>
              <a:rPr sz="1800" spc="-35" dirty="0">
                <a:latin typeface="Arial"/>
                <a:cs typeface="Arial"/>
              </a:rPr>
              <a:t>l</a:t>
            </a:r>
            <a:r>
              <a:rPr lang="tr-TR" sz="1800" spc="-35" dirty="0">
                <a:latin typeface="Arial"/>
                <a:cs typeface="Arial"/>
              </a:rPr>
              <a:t>ı</a:t>
            </a:r>
            <a:r>
              <a:rPr sz="1800" spc="-35" dirty="0">
                <a:latin typeface="Arial"/>
                <a:cs typeface="Arial"/>
              </a:rPr>
              <a:t>r </a:t>
            </a:r>
            <a:r>
              <a:rPr sz="1800" spc="-10" dirty="0">
                <a:latin typeface="Arial"/>
                <a:cs typeface="Arial"/>
              </a:rPr>
              <a:t>ve </a:t>
            </a:r>
            <a:r>
              <a:rPr sz="1800" spc="-5" dirty="0">
                <a:latin typeface="Arial"/>
                <a:cs typeface="Arial"/>
              </a:rPr>
              <a:t>yorumlama</a:t>
            </a:r>
            <a:r>
              <a:rPr sz="1800" dirty="0">
                <a:latin typeface="Arial"/>
                <a:cs typeface="Arial"/>
              </a:rPr>
              <a:t> başlar.</a:t>
            </a:r>
          </a:p>
        </p:txBody>
      </p:sp>
      <p:sp>
        <p:nvSpPr>
          <p:cNvPr id="9" name="Date Placeholder 8">
            <a:extLst>
              <a:ext uri="{FF2B5EF4-FFF2-40B4-BE49-F238E27FC236}">
                <a16:creationId xmlns:a16="http://schemas.microsoft.com/office/drawing/2014/main" id="{F092A96F-E9E5-48B1-9193-55D6A4F76241}"/>
              </a:ext>
            </a:extLst>
          </p:cNvPr>
          <p:cNvSpPr>
            <a:spLocks noGrp="1"/>
          </p:cNvSpPr>
          <p:nvPr>
            <p:ph type="dt" sz="half" idx="6"/>
          </p:nvPr>
        </p:nvSpPr>
        <p:spPr/>
        <p:txBody>
          <a:bodyPr/>
          <a:lstStyle/>
          <a:p>
            <a:fld id="{A900BE91-966B-43BF-9965-E8E8C2997168}" type="datetime1">
              <a:rPr lang="en-US" smtClean="0"/>
              <a:t>02/25/2019</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49239" y="825663"/>
            <a:ext cx="8134822" cy="187678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28512" y="2842599"/>
            <a:ext cx="6347503" cy="155992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33889" y="4713291"/>
            <a:ext cx="5291486" cy="214185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958230" y="3777944"/>
            <a:ext cx="6974205" cy="789305"/>
          </a:xfrm>
          <a:custGeom>
            <a:avLst/>
            <a:gdLst/>
            <a:ahLst/>
            <a:cxnLst/>
            <a:rect l="l" t="t" r="r" b="b"/>
            <a:pathLst>
              <a:path w="6974205" h="789304">
                <a:moveTo>
                  <a:pt x="0" y="0"/>
                </a:moveTo>
                <a:lnTo>
                  <a:pt x="6974103" y="0"/>
                </a:lnTo>
                <a:lnTo>
                  <a:pt x="6974103" y="789103"/>
                </a:lnTo>
                <a:lnTo>
                  <a:pt x="0" y="789103"/>
                </a:lnTo>
                <a:lnTo>
                  <a:pt x="0" y="0"/>
                </a:lnTo>
                <a:close/>
              </a:path>
            </a:pathLst>
          </a:custGeom>
          <a:solidFill>
            <a:srgbClr val="FFFFFF"/>
          </a:solidFill>
        </p:spPr>
        <p:txBody>
          <a:bodyPr wrap="square" lIns="0" tIns="0" rIns="0" bIns="0" rtlCol="0"/>
          <a:lstStyle/>
          <a:p>
            <a:endParaRPr/>
          </a:p>
        </p:txBody>
      </p:sp>
      <p:sp>
        <p:nvSpPr>
          <p:cNvPr id="8" name="Date Placeholder 7">
            <a:extLst>
              <a:ext uri="{FF2B5EF4-FFF2-40B4-BE49-F238E27FC236}">
                <a16:creationId xmlns:a16="http://schemas.microsoft.com/office/drawing/2014/main" id="{7ED3E678-2014-4611-834F-F736EAE85F0E}"/>
              </a:ext>
            </a:extLst>
          </p:cNvPr>
          <p:cNvSpPr>
            <a:spLocks noGrp="1"/>
          </p:cNvSpPr>
          <p:nvPr>
            <p:ph type="dt" sz="half" idx="6"/>
          </p:nvPr>
        </p:nvSpPr>
        <p:spPr/>
        <p:txBody>
          <a:bodyPr/>
          <a:lstStyle/>
          <a:p>
            <a:fld id="{3CEA9E61-8B2E-45C7-8713-4D5BC2BAB13B}" type="datetime1">
              <a:rPr lang="en-US" smtClean="0"/>
              <a:t>02/25/2019</a:t>
            </a:fld>
            <a:endParaRPr lang="en-US"/>
          </a:p>
        </p:txBody>
      </p:sp>
      <p:sp>
        <p:nvSpPr>
          <p:cNvPr id="9" name="object 2">
            <a:extLst>
              <a:ext uri="{FF2B5EF4-FFF2-40B4-BE49-F238E27FC236}">
                <a16:creationId xmlns:a16="http://schemas.microsoft.com/office/drawing/2014/main" id="{90162B23-C1D5-4F82-9B5A-BC3F8DF1A4EB}"/>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20922" y="825663"/>
            <a:ext cx="7716457" cy="287611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35552" y="3994263"/>
            <a:ext cx="6054734" cy="113338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82638" y="5289123"/>
            <a:ext cx="8040014" cy="1590393"/>
          </a:xfrm>
          <a:prstGeom prst="rect">
            <a:avLst/>
          </a:prstGeom>
          <a:blipFill>
            <a:blip r:embed="rId4" cstate="print"/>
            <a:stretch>
              <a:fillRect/>
            </a:stretch>
          </a:blipFill>
        </p:spPr>
        <p:txBody>
          <a:bodyPr wrap="square" lIns="0" tIns="0" rIns="0" bIns="0" rtlCol="0"/>
          <a:lstStyle/>
          <a:p>
            <a:endParaRPr/>
          </a:p>
        </p:txBody>
      </p:sp>
      <p:sp>
        <p:nvSpPr>
          <p:cNvPr id="7" name="Date Placeholder 6">
            <a:extLst>
              <a:ext uri="{FF2B5EF4-FFF2-40B4-BE49-F238E27FC236}">
                <a16:creationId xmlns:a16="http://schemas.microsoft.com/office/drawing/2014/main" id="{D3D9853A-9D47-45B6-AD6E-237957131408}"/>
              </a:ext>
            </a:extLst>
          </p:cNvPr>
          <p:cNvSpPr>
            <a:spLocks noGrp="1"/>
          </p:cNvSpPr>
          <p:nvPr>
            <p:ph type="dt" sz="half" idx="6"/>
          </p:nvPr>
        </p:nvSpPr>
        <p:spPr/>
        <p:txBody>
          <a:bodyPr/>
          <a:lstStyle/>
          <a:p>
            <a:fld id="{E4BCEEF5-7042-436D-A663-574EF167D4AC}" type="datetime1">
              <a:rPr lang="en-US" smtClean="0"/>
              <a:t>02/25/2019</a:t>
            </a:fld>
            <a:endParaRPr lang="en-US"/>
          </a:p>
        </p:txBody>
      </p:sp>
      <p:sp>
        <p:nvSpPr>
          <p:cNvPr id="8" name="object 2">
            <a:extLst>
              <a:ext uri="{FF2B5EF4-FFF2-40B4-BE49-F238E27FC236}">
                <a16:creationId xmlns:a16="http://schemas.microsoft.com/office/drawing/2014/main" id="{C94DF329-204C-4037-8F1E-2AED661A5CCE}"/>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68272" y="898785"/>
            <a:ext cx="8030517" cy="234293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90917" y="3921141"/>
            <a:ext cx="5290733" cy="2352075"/>
          </a:xfrm>
          <a:prstGeom prst="rect">
            <a:avLst/>
          </a:prstGeom>
          <a:blipFill>
            <a:blip r:embed="rId3" cstate="print"/>
            <a:stretch>
              <a:fillRect/>
            </a:stretch>
          </a:blipFill>
        </p:spPr>
        <p:txBody>
          <a:bodyPr wrap="square" lIns="0" tIns="0" rIns="0" bIns="0" rtlCol="0"/>
          <a:lstStyle/>
          <a:p>
            <a:endParaRPr/>
          </a:p>
        </p:txBody>
      </p:sp>
      <p:sp>
        <p:nvSpPr>
          <p:cNvPr id="6" name="Date Placeholder 5">
            <a:extLst>
              <a:ext uri="{FF2B5EF4-FFF2-40B4-BE49-F238E27FC236}">
                <a16:creationId xmlns:a16="http://schemas.microsoft.com/office/drawing/2014/main" id="{76FF5606-CAA6-441C-956B-38868797F556}"/>
              </a:ext>
            </a:extLst>
          </p:cNvPr>
          <p:cNvSpPr>
            <a:spLocks noGrp="1"/>
          </p:cNvSpPr>
          <p:nvPr>
            <p:ph type="dt" sz="half" idx="6"/>
          </p:nvPr>
        </p:nvSpPr>
        <p:spPr/>
        <p:txBody>
          <a:bodyPr/>
          <a:lstStyle/>
          <a:p>
            <a:fld id="{21CCB1D2-DEA1-4632-A627-ED0AF041199C}" type="datetime1">
              <a:rPr lang="en-US" smtClean="0"/>
              <a:t>02/25/2019</a:t>
            </a:fld>
            <a:endParaRPr lang="en-US"/>
          </a:p>
        </p:txBody>
      </p:sp>
      <p:sp>
        <p:nvSpPr>
          <p:cNvPr id="7" name="object 2">
            <a:extLst>
              <a:ext uri="{FF2B5EF4-FFF2-40B4-BE49-F238E27FC236}">
                <a16:creationId xmlns:a16="http://schemas.microsoft.com/office/drawing/2014/main" id="{852097DC-E8D3-4CFA-8B2D-C07606976CA3}"/>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79400" y="1041981"/>
            <a:ext cx="7964571" cy="4618842"/>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47077D2B-869B-45E7-9B56-25D70F6455DC}"/>
              </a:ext>
            </a:extLst>
          </p:cNvPr>
          <p:cNvSpPr>
            <a:spLocks noGrp="1"/>
          </p:cNvSpPr>
          <p:nvPr>
            <p:ph type="dt" sz="half" idx="6"/>
          </p:nvPr>
        </p:nvSpPr>
        <p:spPr/>
        <p:txBody>
          <a:bodyPr/>
          <a:lstStyle/>
          <a:p>
            <a:fld id="{288A8B7E-AE3B-4B05-AA75-D6FB2799D4A4}" type="datetime1">
              <a:rPr lang="en-US" smtClean="0"/>
              <a:t>02/25/2019</a:t>
            </a:fld>
            <a:endParaRPr lang="en-US"/>
          </a:p>
        </p:txBody>
      </p:sp>
      <p:sp>
        <p:nvSpPr>
          <p:cNvPr id="6" name="object 2">
            <a:extLst>
              <a:ext uri="{FF2B5EF4-FFF2-40B4-BE49-F238E27FC236}">
                <a16:creationId xmlns:a16="http://schemas.microsoft.com/office/drawing/2014/main" id="{A0463ECF-204E-4A79-A9DC-CF65DC202234}"/>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85184" y="1380905"/>
            <a:ext cx="8013813" cy="4717173"/>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0781BFDC-93DE-4DE5-A6B2-D3E19407C196}"/>
              </a:ext>
            </a:extLst>
          </p:cNvPr>
          <p:cNvSpPr>
            <a:spLocks noGrp="1"/>
          </p:cNvSpPr>
          <p:nvPr>
            <p:ph type="dt" sz="half" idx="6"/>
          </p:nvPr>
        </p:nvSpPr>
        <p:spPr/>
        <p:txBody>
          <a:bodyPr/>
          <a:lstStyle/>
          <a:p>
            <a:fld id="{EC2179A8-727E-4F94-8C64-216C1B3E2AD0}" type="datetime1">
              <a:rPr lang="en-US" smtClean="0"/>
              <a:t>02/25/2019</a:t>
            </a:fld>
            <a:endParaRPr lang="en-US"/>
          </a:p>
        </p:txBody>
      </p:sp>
      <p:sp>
        <p:nvSpPr>
          <p:cNvPr id="6" name="object 2">
            <a:extLst>
              <a:ext uri="{FF2B5EF4-FFF2-40B4-BE49-F238E27FC236}">
                <a16:creationId xmlns:a16="http://schemas.microsoft.com/office/drawing/2014/main" id="{D446593E-ADD6-4F08-B388-DB62536B45E6}"/>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6820" y="1163013"/>
            <a:ext cx="8403733" cy="5466671"/>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4C3F648D-8B81-48E1-8BFF-4B4535255D2C}"/>
              </a:ext>
            </a:extLst>
          </p:cNvPr>
          <p:cNvSpPr>
            <a:spLocks noGrp="1"/>
          </p:cNvSpPr>
          <p:nvPr>
            <p:ph type="dt" sz="half" idx="6"/>
          </p:nvPr>
        </p:nvSpPr>
        <p:spPr/>
        <p:txBody>
          <a:bodyPr/>
          <a:lstStyle/>
          <a:p>
            <a:fld id="{BA07F1B3-5302-44CD-A9F4-EAE635716AD2}" type="datetime1">
              <a:rPr lang="en-US" smtClean="0"/>
              <a:t>02/25/2019</a:t>
            </a:fld>
            <a:endParaRPr lang="en-US"/>
          </a:p>
        </p:txBody>
      </p:sp>
      <p:sp>
        <p:nvSpPr>
          <p:cNvPr id="6" name="object 2">
            <a:extLst>
              <a:ext uri="{FF2B5EF4-FFF2-40B4-BE49-F238E27FC236}">
                <a16:creationId xmlns:a16="http://schemas.microsoft.com/office/drawing/2014/main" id="{F52A1A41-ACD9-4F84-AE36-78F54C49A248}"/>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24827" y="1134925"/>
            <a:ext cx="7924742" cy="5439059"/>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0B3AA069-F374-4039-8112-D427BCE89123}"/>
              </a:ext>
            </a:extLst>
          </p:cNvPr>
          <p:cNvSpPr>
            <a:spLocks noGrp="1"/>
          </p:cNvSpPr>
          <p:nvPr>
            <p:ph type="dt" sz="half" idx="6"/>
          </p:nvPr>
        </p:nvSpPr>
        <p:spPr/>
        <p:txBody>
          <a:bodyPr/>
          <a:lstStyle/>
          <a:p>
            <a:fld id="{4CBC1E6D-BA83-48A1-B977-19FC798A3C5F}" type="datetime1">
              <a:rPr lang="en-US" smtClean="0"/>
              <a:t>02/25/2019</a:t>
            </a:fld>
            <a:endParaRPr lang="en-US"/>
          </a:p>
        </p:txBody>
      </p:sp>
      <p:sp>
        <p:nvSpPr>
          <p:cNvPr id="6" name="object 2">
            <a:extLst>
              <a:ext uri="{FF2B5EF4-FFF2-40B4-BE49-F238E27FC236}">
                <a16:creationId xmlns:a16="http://schemas.microsoft.com/office/drawing/2014/main" id="{9EE50EDD-E588-43C3-890E-BBCA1D351E9E}"/>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25624" y="1107470"/>
            <a:ext cx="8003081" cy="5437863"/>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90964C4E-D9BE-4F1F-8EF1-7A6AD7EE2A3F}"/>
              </a:ext>
            </a:extLst>
          </p:cNvPr>
          <p:cNvSpPr>
            <a:spLocks noGrp="1"/>
          </p:cNvSpPr>
          <p:nvPr>
            <p:ph type="dt" sz="half" idx="6"/>
          </p:nvPr>
        </p:nvSpPr>
        <p:spPr/>
        <p:txBody>
          <a:bodyPr/>
          <a:lstStyle/>
          <a:p>
            <a:fld id="{3F059FE8-FE18-4A14-BFB3-127D35F19F64}" type="datetime1">
              <a:rPr lang="en-US" smtClean="0"/>
              <a:t>02/25/2019</a:t>
            </a:fld>
            <a:endParaRPr lang="en-US"/>
          </a:p>
        </p:txBody>
      </p:sp>
      <p:sp>
        <p:nvSpPr>
          <p:cNvPr id="6" name="object 2">
            <a:extLst>
              <a:ext uri="{FF2B5EF4-FFF2-40B4-BE49-F238E27FC236}">
                <a16:creationId xmlns:a16="http://schemas.microsoft.com/office/drawing/2014/main" id="{382101F4-54D0-4EED-97A5-46126E6949C8}"/>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99179" y="1041981"/>
            <a:ext cx="7983882" cy="4737665"/>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CBFFFE09-A6E3-4BEE-ABFB-BA7D77586075}"/>
              </a:ext>
            </a:extLst>
          </p:cNvPr>
          <p:cNvSpPr>
            <a:spLocks noGrp="1"/>
          </p:cNvSpPr>
          <p:nvPr>
            <p:ph type="dt" sz="half" idx="6"/>
          </p:nvPr>
        </p:nvSpPr>
        <p:spPr/>
        <p:txBody>
          <a:bodyPr/>
          <a:lstStyle/>
          <a:p>
            <a:fld id="{DC4DAE56-F60D-47E9-81C9-B31DDBE23F0C}" type="datetime1">
              <a:rPr lang="en-US" smtClean="0"/>
              <a:t>02/25/2019</a:t>
            </a:fld>
            <a:endParaRPr lang="en-US"/>
          </a:p>
        </p:txBody>
      </p:sp>
      <p:sp>
        <p:nvSpPr>
          <p:cNvPr id="6" name="object 2">
            <a:extLst>
              <a:ext uri="{FF2B5EF4-FFF2-40B4-BE49-F238E27FC236}">
                <a16:creationId xmlns:a16="http://schemas.microsoft.com/office/drawing/2014/main" id="{07F5FDFE-12A2-46D9-94AD-94C8839BCD74}"/>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25624" y="1329120"/>
            <a:ext cx="8003081" cy="4797696"/>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6ABEE6EF-61EB-4C99-B16F-AC694AA92A81}"/>
              </a:ext>
            </a:extLst>
          </p:cNvPr>
          <p:cNvSpPr>
            <a:spLocks noGrp="1"/>
          </p:cNvSpPr>
          <p:nvPr>
            <p:ph type="dt" sz="half" idx="6"/>
          </p:nvPr>
        </p:nvSpPr>
        <p:spPr/>
        <p:txBody>
          <a:bodyPr/>
          <a:lstStyle/>
          <a:p>
            <a:fld id="{774F3C57-D92B-40D6-B255-D31128FE0BAC}" type="datetime1">
              <a:rPr lang="en-US" smtClean="0"/>
              <a:t>02/25/2019</a:t>
            </a:fld>
            <a:endParaRPr lang="en-US"/>
          </a:p>
        </p:txBody>
      </p:sp>
      <p:sp>
        <p:nvSpPr>
          <p:cNvPr id="6" name="object 2">
            <a:extLst>
              <a:ext uri="{FF2B5EF4-FFF2-40B4-BE49-F238E27FC236}">
                <a16:creationId xmlns:a16="http://schemas.microsoft.com/office/drawing/2014/main" id="{514945A2-544E-487F-B55D-B7FDB781A6AC}"/>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
        <p:nvSpPr>
          <p:cNvPr id="3" name="object 3"/>
          <p:cNvSpPr txBox="1"/>
          <p:nvPr/>
        </p:nvSpPr>
        <p:spPr>
          <a:xfrm>
            <a:off x="1101938" y="925693"/>
            <a:ext cx="8366125" cy="2222500"/>
          </a:xfrm>
          <a:prstGeom prst="rect">
            <a:avLst/>
          </a:prstGeom>
        </p:spPr>
        <p:txBody>
          <a:bodyPr vert="horz" wrap="square" lIns="0" tIns="11430" rIns="0" bIns="0" rtlCol="0">
            <a:spAutoFit/>
          </a:bodyPr>
          <a:lstStyle/>
          <a:p>
            <a:pPr marL="12700" marR="144780">
              <a:lnSpc>
                <a:spcPct val="100299"/>
              </a:lnSpc>
              <a:spcBef>
                <a:spcPts val="90"/>
              </a:spcBef>
            </a:pPr>
            <a:r>
              <a:rPr sz="1800" spc="-10" dirty="0">
                <a:latin typeface="Arial"/>
                <a:cs typeface="Arial"/>
              </a:rPr>
              <a:t>JVM, </a:t>
            </a:r>
            <a:r>
              <a:rPr sz="1800" spc="-5" dirty="0">
                <a:latin typeface="Arial"/>
                <a:cs typeface="Arial"/>
              </a:rPr>
              <a:t>Java </a:t>
            </a:r>
            <a:r>
              <a:rPr sz="1800" dirty="0">
                <a:latin typeface="Arial"/>
                <a:cs typeface="Arial"/>
              </a:rPr>
              <a:t>dilinin </a:t>
            </a:r>
            <a:r>
              <a:rPr sz="1800" spc="-5" dirty="0">
                <a:latin typeface="Arial"/>
                <a:cs typeface="Arial"/>
              </a:rPr>
              <a:t>işletim </a:t>
            </a:r>
            <a:r>
              <a:rPr sz="1800" spc="-5" dirty="0" err="1">
                <a:latin typeface="Arial"/>
                <a:cs typeface="Arial"/>
              </a:rPr>
              <a:t>sistemi</a:t>
            </a:r>
            <a:r>
              <a:rPr sz="1800" spc="-5" dirty="0">
                <a:latin typeface="Arial"/>
                <a:cs typeface="Arial"/>
              </a:rPr>
              <a:t> </a:t>
            </a:r>
            <a:r>
              <a:rPr sz="1800" spc="-15" dirty="0" err="1">
                <a:latin typeface="Arial"/>
                <a:cs typeface="Arial"/>
              </a:rPr>
              <a:t>taraf</a:t>
            </a:r>
            <a:r>
              <a:rPr lang="tr-TR" sz="1800" spc="-15" dirty="0">
                <a:latin typeface="Arial"/>
                <a:cs typeface="Arial"/>
              </a:rPr>
              <a:t>ı</a:t>
            </a:r>
            <a:r>
              <a:rPr sz="1800" spc="-15" dirty="0" err="1">
                <a:latin typeface="Arial"/>
                <a:cs typeface="Arial"/>
              </a:rPr>
              <a:t>ndan</a:t>
            </a:r>
            <a:r>
              <a:rPr sz="1800" spc="-15" dirty="0">
                <a:latin typeface="Arial"/>
                <a:cs typeface="Arial"/>
              </a:rPr>
              <a:t> </a:t>
            </a:r>
            <a:r>
              <a:rPr sz="1800" spc="-30" dirty="0" err="1">
                <a:latin typeface="Arial"/>
                <a:cs typeface="Arial"/>
              </a:rPr>
              <a:t>anlaş</a:t>
            </a:r>
            <a:r>
              <a:rPr lang="tr-TR" sz="1800" spc="-30" dirty="0">
                <a:latin typeface="Arial"/>
                <a:cs typeface="Arial"/>
              </a:rPr>
              <a:t>ı</a:t>
            </a:r>
            <a:r>
              <a:rPr sz="1800" spc="-30" dirty="0" err="1">
                <a:latin typeface="Arial"/>
                <a:cs typeface="Arial"/>
              </a:rPr>
              <a:t>lmas</a:t>
            </a:r>
            <a:r>
              <a:rPr lang="tr-TR" sz="1800" spc="-30" dirty="0">
                <a:latin typeface="Arial"/>
                <a:cs typeface="Arial"/>
              </a:rPr>
              <a:t>ı</a:t>
            </a:r>
            <a:r>
              <a:rPr sz="1800" spc="-30" dirty="0">
                <a:latin typeface="Arial"/>
                <a:cs typeface="Arial"/>
              </a:rPr>
              <a:t>n</a:t>
            </a:r>
            <a:r>
              <a:rPr lang="tr-TR" sz="1800" spc="-30" dirty="0">
                <a:latin typeface="Arial"/>
                <a:cs typeface="Arial"/>
              </a:rPr>
              <a:t>ı</a:t>
            </a:r>
            <a:r>
              <a:rPr sz="1800" spc="-30" dirty="0">
                <a:latin typeface="Arial"/>
                <a:cs typeface="Arial"/>
              </a:rPr>
              <a:t> </a:t>
            </a:r>
            <a:r>
              <a:rPr sz="1800" spc="-10" dirty="0" err="1">
                <a:latin typeface="Arial"/>
                <a:cs typeface="Arial"/>
              </a:rPr>
              <a:t>sa</a:t>
            </a:r>
            <a:r>
              <a:rPr lang="tr-TR" sz="1800" spc="-10" dirty="0">
                <a:latin typeface="Arial"/>
                <a:cs typeface="Arial"/>
              </a:rPr>
              <a:t>ğ</a:t>
            </a:r>
            <a:r>
              <a:rPr sz="1800" dirty="0">
                <a:latin typeface="Arial"/>
                <a:cs typeface="Arial"/>
              </a:rPr>
              <a:t>lar. </a:t>
            </a:r>
            <a:r>
              <a:rPr sz="1800" spc="-15" dirty="0">
                <a:latin typeface="Arial"/>
                <a:cs typeface="Arial"/>
              </a:rPr>
              <a:t>Bu </a:t>
            </a:r>
            <a:r>
              <a:rPr sz="1800" spc="-5" dirty="0">
                <a:latin typeface="Arial"/>
                <a:cs typeface="Arial"/>
              </a:rPr>
              <a:t>sayede, Java  </a:t>
            </a:r>
            <a:r>
              <a:rPr sz="1800" dirty="0" err="1">
                <a:latin typeface="Arial"/>
                <a:cs typeface="Arial"/>
              </a:rPr>
              <a:t>ile</a:t>
            </a:r>
            <a:r>
              <a:rPr sz="1800" dirty="0">
                <a:latin typeface="Arial"/>
                <a:cs typeface="Arial"/>
              </a:rPr>
              <a:t> </a:t>
            </a:r>
            <a:r>
              <a:rPr sz="1800" spc="-25" dirty="0" err="1">
                <a:latin typeface="Arial"/>
                <a:cs typeface="Arial"/>
              </a:rPr>
              <a:t>yaz</a:t>
            </a:r>
            <a:r>
              <a:rPr lang="tr-TR" sz="1800" spc="-25" dirty="0">
                <a:latin typeface="Arial"/>
                <a:cs typeface="Arial"/>
              </a:rPr>
              <a:t>ı</a:t>
            </a:r>
            <a:r>
              <a:rPr sz="1800" spc="-25" dirty="0" err="1">
                <a:latin typeface="Arial"/>
                <a:cs typeface="Arial"/>
              </a:rPr>
              <a:t>lan</a:t>
            </a:r>
            <a:r>
              <a:rPr sz="1800" spc="-25" dirty="0">
                <a:latin typeface="Arial"/>
                <a:cs typeface="Arial"/>
              </a:rPr>
              <a:t> </a:t>
            </a:r>
            <a:r>
              <a:rPr sz="1800" dirty="0">
                <a:latin typeface="Arial"/>
                <a:cs typeface="Arial"/>
              </a:rPr>
              <a:t>bir </a:t>
            </a:r>
            <a:r>
              <a:rPr sz="1800" spc="-5" dirty="0">
                <a:latin typeface="Arial"/>
                <a:cs typeface="Arial"/>
              </a:rPr>
              <a:t>program herhangi </a:t>
            </a:r>
            <a:r>
              <a:rPr sz="1800" dirty="0">
                <a:latin typeface="Arial"/>
                <a:cs typeface="Arial"/>
              </a:rPr>
              <a:t>bir </a:t>
            </a:r>
            <a:r>
              <a:rPr sz="1800" spc="-5" dirty="0">
                <a:latin typeface="Arial"/>
                <a:cs typeface="Arial"/>
              </a:rPr>
              <a:t>işletim </a:t>
            </a:r>
            <a:r>
              <a:rPr sz="1800" spc="-5" dirty="0" err="1">
                <a:latin typeface="Arial"/>
                <a:cs typeface="Arial"/>
              </a:rPr>
              <a:t>sisteminde</a:t>
            </a:r>
            <a:r>
              <a:rPr sz="1800" spc="-5" dirty="0">
                <a:latin typeface="Arial"/>
                <a:cs typeface="Arial"/>
              </a:rPr>
              <a:t> </a:t>
            </a:r>
            <a:r>
              <a:rPr lang="tr-TR" spc="-75" dirty="0">
                <a:latin typeface="Arial"/>
                <a:cs typeface="Arial"/>
              </a:rPr>
              <a:t>ç</a:t>
            </a:r>
            <a:r>
              <a:rPr sz="1800" spc="-75" dirty="0">
                <a:latin typeface="Arial"/>
                <a:cs typeface="Arial"/>
              </a:rPr>
              <a:t>al</a:t>
            </a:r>
            <a:r>
              <a:rPr lang="tr-TR" sz="1800" spc="-75" dirty="0">
                <a:latin typeface="Arial"/>
                <a:cs typeface="Arial"/>
              </a:rPr>
              <a:t>ı</a:t>
            </a:r>
            <a:r>
              <a:rPr sz="1800" spc="-75" dirty="0">
                <a:latin typeface="Arial"/>
                <a:cs typeface="Arial"/>
              </a:rPr>
              <a:t>ş</a:t>
            </a:r>
            <a:r>
              <a:rPr lang="tr-TR" sz="1800" spc="-75" dirty="0">
                <a:latin typeface="Arial"/>
                <a:cs typeface="Arial"/>
              </a:rPr>
              <a:t>ı</a:t>
            </a:r>
            <a:r>
              <a:rPr sz="1800" spc="-75" dirty="0">
                <a:latin typeface="Arial"/>
                <a:cs typeface="Arial"/>
              </a:rPr>
              <a:t>r </a:t>
            </a:r>
            <a:r>
              <a:rPr sz="1800" dirty="0">
                <a:latin typeface="Arial"/>
                <a:cs typeface="Arial"/>
              </a:rPr>
              <a:t>hale </a:t>
            </a:r>
            <a:r>
              <a:rPr sz="1800" spc="-5" dirty="0">
                <a:latin typeface="Arial"/>
                <a:cs typeface="Arial"/>
              </a:rPr>
              <a:t>gelir. </a:t>
            </a:r>
            <a:r>
              <a:rPr sz="1800" spc="-10" dirty="0">
                <a:latin typeface="Arial"/>
                <a:cs typeface="Arial"/>
              </a:rPr>
              <a:t>JVM, </a:t>
            </a:r>
            <a:r>
              <a:rPr sz="1800" dirty="0">
                <a:latin typeface="Arial"/>
                <a:cs typeface="Arial"/>
              </a:rPr>
              <a:t>bir  anlamda </a:t>
            </a:r>
            <a:r>
              <a:rPr sz="1800" spc="-5" dirty="0">
                <a:latin typeface="Arial"/>
                <a:cs typeface="Arial"/>
              </a:rPr>
              <a:t>sanal </a:t>
            </a:r>
            <a:r>
              <a:rPr sz="1800" dirty="0">
                <a:latin typeface="Arial"/>
                <a:cs typeface="Arial"/>
              </a:rPr>
              <a:t>bir </a:t>
            </a:r>
            <a:r>
              <a:rPr sz="1800" spc="-5" dirty="0">
                <a:latin typeface="Arial"/>
                <a:cs typeface="Arial"/>
              </a:rPr>
              <a:t>işletim sistemi </a:t>
            </a:r>
            <a:r>
              <a:rPr sz="1800" spc="-5" dirty="0" err="1">
                <a:latin typeface="Arial"/>
                <a:cs typeface="Arial"/>
              </a:rPr>
              <a:t>gibi</a:t>
            </a:r>
            <a:r>
              <a:rPr sz="1800" spc="-5" dirty="0">
                <a:latin typeface="Arial"/>
                <a:cs typeface="Arial"/>
              </a:rPr>
              <a:t> </a:t>
            </a:r>
            <a:r>
              <a:rPr sz="1800" spc="80" dirty="0">
                <a:latin typeface="Arial"/>
                <a:cs typeface="Arial"/>
              </a:rPr>
              <a:t>d</a:t>
            </a:r>
            <a:r>
              <a:rPr lang="tr-TR" sz="1800" spc="80" dirty="0">
                <a:latin typeface="Arial"/>
                <a:cs typeface="Arial"/>
              </a:rPr>
              <a:t>ü</a:t>
            </a:r>
            <a:r>
              <a:rPr sz="1800" spc="80" dirty="0">
                <a:latin typeface="Arial"/>
                <a:cs typeface="Arial"/>
              </a:rPr>
              <a:t>ş</a:t>
            </a:r>
            <a:r>
              <a:rPr lang="tr-TR" spc="80" dirty="0">
                <a:latin typeface="Arial"/>
                <a:cs typeface="Arial"/>
              </a:rPr>
              <a:t>ü</a:t>
            </a:r>
            <a:r>
              <a:rPr sz="1800" spc="80" dirty="0">
                <a:latin typeface="Arial"/>
                <a:cs typeface="Arial"/>
              </a:rPr>
              <a:t>n</a:t>
            </a:r>
            <a:r>
              <a:rPr lang="tr-TR" spc="80" dirty="0">
                <a:latin typeface="Arial"/>
                <a:cs typeface="Arial"/>
              </a:rPr>
              <a:t>ü</a:t>
            </a:r>
            <a:r>
              <a:rPr sz="1800" spc="80" dirty="0" err="1">
                <a:latin typeface="Arial"/>
                <a:cs typeface="Arial"/>
              </a:rPr>
              <a:t>lebilir</a:t>
            </a:r>
            <a:r>
              <a:rPr sz="1800" spc="80" dirty="0">
                <a:latin typeface="Arial"/>
                <a:cs typeface="Arial"/>
              </a:rPr>
              <a:t>. </a:t>
            </a:r>
            <a:r>
              <a:rPr sz="1800" dirty="0">
                <a:latin typeface="Arial"/>
                <a:cs typeface="Arial"/>
              </a:rPr>
              <a:t>JVM </a:t>
            </a:r>
            <a:r>
              <a:rPr sz="1800" spc="155" dirty="0">
                <a:latin typeface="Arial"/>
                <a:cs typeface="Arial"/>
              </a:rPr>
              <a:t>y</a:t>
            </a:r>
            <a:r>
              <a:rPr lang="tr-TR" sz="1800" spc="155" dirty="0">
                <a:latin typeface="Arial"/>
                <a:cs typeface="Arial"/>
              </a:rPr>
              <a:t>ü</a:t>
            </a:r>
            <a:r>
              <a:rPr sz="1800" spc="155" dirty="0">
                <a:latin typeface="Arial"/>
                <a:cs typeface="Arial"/>
              </a:rPr>
              <a:t>kl</a:t>
            </a:r>
            <a:r>
              <a:rPr lang="tr-TR" spc="155" dirty="0">
                <a:latin typeface="Arial"/>
                <a:cs typeface="Arial"/>
              </a:rPr>
              <a:t>ü</a:t>
            </a:r>
            <a:r>
              <a:rPr sz="1800" spc="155" dirty="0">
                <a:latin typeface="Arial"/>
                <a:cs typeface="Arial"/>
              </a:rPr>
              <a:t> </a:t>
            </a:r>
            <a:r>
              <a:rPr sz="1800" spc="-5" dirty="0">
                <a:latin typeface="Arial"/>
                <a:cs typeface="Arial"/>
              </a:rPr>
              <a:t>olmayan işletim  sistemlerinde, Java </a:t>
            </a:r>
            <a:r>
              <a:rPr sz="1800" spc="-15" dirty="0" err="1">
                <a:latin typeface="Arial"/>
                <a:cs typeface="Arial"/>
              </a:rPr>
              <a:t>kodlar</a:t>
            </a:r>
            <a:r>
              <a:rPr lang="tr-TR" sz="1800" spc="-15" dirty="0">
                <a:latin typeface="Arial"/>
                <a:cs typeface="Arial"/>
              </a:rPr>
              <a:t>ı</a:t>
            </a:r>
            <a:r>
              <a:rPr sz="1800" spc="-15" dirty="0">
                <a:latin typeface="Arial"/>
                <a:cs typeface="Arial"/>
              </a:rPr>
              <a:t> </a:t>
            </a:r>
            <a:r>
              <a:rPr lang="tr-TR" spc="-50" dirty="0">
                <a:latin typeface="Arial"/>
                <a:cs typeface="Arial"/>
              </a:rPr>
              <a:t>ç</a:t>
            </a:r>
            <a:r>
              <a:rPr sz="1800" spc="-50" dirty="0">
                <a:latin typeface="Arial"/>
                <a:cs typeface="Arial"/>
              </a:rPr>
              <a:t>al</a:t>
            </a:r>
            <a:r>
              <a:rPr lang="tr-TR" sz="1800" spc="-50" dirty="0">
                <a:latin typeface="Arial"/>
                <a:cs typeface="Arial"/>
              </a:rPr>
              <a:t>ı</a:t>
            </a:r>
            <a:r>
              <a:rPr sz="1800" spc="-50" dirty="0" err="1">
                <a:latin typeface="Arial"/>
                <a:cs typeface="Arial"/>
              </a:rPr>
              <a:t>şmaz</a:t>
            </a:r>
            <a:r>
              <a:rPr sz="1800" spc="-50" dirty="0">
                <a:latin typeface="Arial"/>
                <a:cs typeface="Arial"/>
              </a:rPr>
              <a:t>. </a:t>
            </a:r>
            <a:r>
              <a:rPr sz="1800" spc="-15" dirty="0">
                <a:latin typeface="Arial"/>
                <a:cs typeface="Arial"/>
              </a:rPr>
              <a:t>Bu </a:t>
            </a:r>
            <a:r>
              <a:rPr sz="1800" spc="-5" dirty="0">
                <a:latin typeface="Arial"/>
                <a:cs typeface="Arial"/>
              </a:rPr>
              <a:t>nedenle, Flash </a:t>
            </a:r>
            <a:r>
              <a:rPr sz="1800" spc="-15" dirty="0">
                <a:latin typeface="Arial"/>
                <a:cs typeface="Arial"/>
              </a:rPr>
              <a:t>program</a:t>
            </a:r>
            <a:r>
              <a:rPr lang="tr-TR" sz="1800" spc="-15" dirty="0">
                <a:latin typeface="Arial"/>
                <a:cs typeface="Arial"/>
              </a:rPr>
              <a:t>ı</a:t>
            </a:r>
            <a:r>
              <a:rPr sz="1800" spc="-15" dirty="0" err="1">
                <a:latin typeface="Arial"/>
                <a:cs typeface="Arial"/>
              </a:rPr>
              <a:t>nda</a:t>
            </a:r>
            <a:r>
              <a:rPr sz="1800" spc="135" dirty="0">
                <a:latin typeface="Arial"/>
                <a:cs typeface="Arial"/>
              </a:rPr>
              <a:t> </a:t>
            </a:r>
            <a:r>
              <a:rPr sz="1800" spc="-15" dirty="0" err="1">
                <a:latin typeface="Arial"/>
                <a:cs typeface="Arial"/>
              </a:rPr>
              <a:t>haz</a:t>
            </a:r>
            <a:r>
              <a:rPr lang="tr-TR" sz="1800" spc="-15" dirty="0">
                <a:latin typeface="Arial"/>
                <a:cs typeface="Arial"/>
              </a:rPr>
              <a:t>ı</a:t>
            </a:r>
            <a:r>
              <a:rPr sz="1800" spc="-15" dirty="0" err="1">
                <a:latin typeface="Arial"/>
                <a:cs typeface="Arial"/>
              </a:rPr>
              <a:t>rlanan</a:t>
            </a:r>
            <a:endParaRPr sz="1800" dirty="0">
              <a:latin typeface="Arial"/>
              <a:cs typeface="Arial"/>
            </a:endParaRPr>
          </a:p>
          <a:p>
            <a:pPr marL="12700" marR="5080">
              <a:lnSpc>
                <a:spcPct val="100000"/>
              </a:lnSpc>
            </a:pPr>
            <a:r>
              <a:rPr sz="1800" spc="-10" dirty="0">
                <a:latin typeface="Arial"/>
                <a:cs typeface="Arial"/>
              </a:rPr>
              <a:t>.</a:t>
            </a:r>
            <a:r>
              <a:rPr sz="1800" spc="-10" dirty="0" err="1">
                <a:latin typeface="Arial"/>
                <a:cs typeface="Arial"/>
              </a:rPr>
              <a:t>swf</a:t>
            </a:r>
            <a:r>
              <a:rPr sz="1800" spc="-10" dirty="0">
                <a:latin typeface="Arial"/>
                <a:cs typeface="Arial"/>
              </a:rPr>
              <a:t> </a:t>
            </a:r>
            <a:r>
              <a:rPr sz="1800" spc="-20" dirty="0" err="1">
                <a:latin typeface="Arial"/>
                <a:cs typeface="Arial"/>
              </a:rPr>
              <a:t>dosyalar</a:t>
            </a:r>
            <a:r>
              <a:rPr lang="tr-TR" sz="1800" spc="-20" dirty="0">
                <a:latin typeface="Arial"/>
                <a:cs typeface="Arial"/>
              </a:rPr>
              <a:t>ı</a:t>
            </a:r>
            <a:r>
              <a:rPr sz="1800" spc="-20" dirty="0">
                <a:latin typeface="Arial"/>
                <a:cs typeface="Arial"/>
              </a:rPr>
              <a:t>n</a:t>
            </a:r>
            <a:r>
              <a:rPr lang="tr-TR" sz="1800" spc="-20" dirty="0">
                <a:latin typeface="Arial"/>
                <a:cs typeface="Arial"/>
              </a:rPr>
              <a:t>ı</a:t>
            </a:r>
            <a:r>
              <a:rPr sz="1800" spc="-20" dirty="0">
                <a:latin typeface="Arial"/>
                <a:cs typeface="Arial"/>
              </a:rPr>
              <a:t>n </a:t>
            </a:r>
            <a:r>
              <a:rPr lang="tr-TR" spc="-60" dirty="0">
                <a:latin typeface="Arial"/>
                <a:cs typeface="Arial"/>
              </a:rPr>
              <a:t>ç</a:t>
            </a:r>
            <a:r>
              <a:rPr sz="1800" spc="-60" dirty="0">
                <a:latin typeface="Arial"/>
                <a:cs typeface="Arial"/>
              </a:rPr>
              <a:t>al</a:t>
            </a:r>
            <a:r>
              <a:rPr lang="tr-TR" sz="1800" spc="-60" dirty="0">
                <a:latin typeface="Arial"/>
                <a:cs typeface="Arial"/>
              </a:rPr>
              <a:t>ı</a:t>
            </a:r>
            <a:r>
              <a:rPr sz="1800" spc="-60" dirty="0" err="1">
                <a:latin typeface="Arial"/>
                <a:cs typeface="Arial"/>
              </a:rPr>
              <a:t>şmas</a:t>
            </a:r>
            <a:r>
              <a:rPr lang="tr-TR" sz="1800" spc="-60" dirty="0">
                <a:latin typeface="Arial"/>
                <a:cs typeface="Arial"/>
              </a:rPr>
              <a:t>ı</a:t>
            </a:r>
            <a:r>
              <a:rPr sz="1800" spc="-60" dirty="0">
                <a:latin typeface="Arial"/>
                <a:cs typeface="Arial"/>
              </a:rPr>
              <a:t> </a:t>
            </a:r>
            <a:r>
              <a:rPr sz="1800" spc="-85" dirty="0" err="1">
                <a:latin typeface="Arial"/>
                <a:cs typeface="Arial"/>
              </a:rPr>
              <a:t>i</a:t>
            </a:r>
            <a:r>
              <a:rPr lang="tr-TR" spc="-85" dirty="0">
                <a:latin typeface="Arial"/>
                <a:cs typeface="Arial"/>
              </a:rPr>
              <a:t>ç</a:t>
            </a:r>
            <a:r>
              <a:rPr sz="1800" spc="-85" dirty="0">
                <a:latin typeface="Arial"/>
                <a:cs typeface="Arial"/>
              </a:rPr>
              <a:t>in </a:t>
            </a:r>
            <a:r>
              <a:rPr sz="1800" spc="-5" dirty="0">
                <a:latin typeface="Arial"/>
                <a:cs typeface="Arial"/>
              </a:rPr>
              <a:t>Flash </a:t>
            </a:r>
            <a:r>
              <a:rPr sz="1800" spc="-35" dirty="0" err="1">
                <a:latin typeface="Arial"/>
                <a:cs typeface="Arial"/>
              </a:rPr>
              <a:t>oynat</a:t>
            </a:r>
            <a:r>
              <a:rPr lang="tr-TR" sz="1800" spc="-35" dirty="0">
                <a:latin typeface="Arial"/>
                <a:cs typeface="Arial"/>
              </a:rPr>
              <a:t>ı</a:t>
            </a:r>
            <a:r>
              <a:rPr sz="1800" spc="-35" dirty="0">
                <a:latin typeface="Arial"/>
                <a:cs typeface="Arial"/>
              </a:rPr>
              <a:t>c</a:t>
            </a:r>
            <a:r>
              <a:rPr lang="tr-TR" sz="1800" spc="-35" dirty="0">
                <a:latin typeface="Arial"/>
                <a:cs typeface="Arial"/>
              </a:rPr>
              <a:t>ı</a:t>
            </a:r>
            <a:r>
              <a:rPr sz="1800" spc="-35" dirty="0">
                <a:latin typeface="Arial"/>
                <a:cs typeface="Arial"/>
              </a:rPr>
              <a:t>s</a:t>
            </a:r>
            <a:r>
              <a:rPr lang="tr-TR" sz="1800" spc="-35" dirty="0">
                <a:latin typeface="Arial"/>
                <a:cs typeface="Arial"/>
              </a:rPr>
              <a:t>ı</a:t>
            </a:r>
            <a:r>
              <a:rPr sz="1800" spc="-35" dirty="0">
                <a:latin typeface="Arial"/>
                <a:cs typeface="Arial"/>
              </a:rPr>
              <a:t>n</a:t>
            </a:r>
            <a:r>
              <a:rPr lang="tr-TR" sz="1800" spc="-35" dirty="0">
                <a:latin typeface="Arial"/>
                <a:cs typeface="Arial"/>
              </a:rPr>
              <a:t>ı</a:t>
            </a:r>
            <a:r>
              <a:rPr sz="1800" spc="-35" dirty="0">
                <a:latin typeface="Arial"/>
                <a:cs typeface="Arial"/>
              </a:rPr>
              <a:t>n </a:t>
            </a:r>
            <a:r>
              <a:rPr sz="1800" spc="-5" dirty="0">
                <a:latin typeface="Arial"/>
                <a:cs typeface="Arial"/>
              </a:rPr>
              <a:t>gerekmesi gibi, Java  </a:t>
            </a:r>
            <a:r>
              <a:rPr sz="1800" spc="-20" dirty="0" err="1">
                <a:latin typeface="Arial"/>
                <a:cs typeface="Arial"/>
              </a:rPr>
              <a:t>uygulamalar</a:t>
            </a:r>
            <a:r>
              <a:rPr lang="tr-TR" sz="1800" spc="-20" dirty="0">
                <a:latin typeface="Arial"/>
                <a:cs typeface="Arial"/>
              </a:rPr>
              <a:t>ı</a:t>
            </a:r>
            <a:r>
              <a:rPr sz="1800" spc="-20" dirty="0">
                <a:latin typeface="Arial"/>
                <a:cs typeface="Arial"/>
              </a:rPr>
              <a:t>n</a:t>
            </a:r>
            <a:r>
              <a:rPr lang="tr-TR" sz="1800" spc="-20" dirty="0">
                <a:latin typeface="Arial"/>
                <a:cs typeface="Arial"/>
              </a:rPr>
              <a:t>ı</a:t>
            </a:r>
            <a:r>
              <a:rPr sz="1800" spc="-20" dirty="0">
                <a:latin typeface="Arial"/>
                <a:cs typeface="Arial"/>
              </a:rPr>
              <a:t>n </a:t>
            </a:r>
            <a:r>
              <a:rPr lang="tr-TR" sz="1800" spc="-60" dirty="0">
                <a:latin typeface="Arial"/>
                <a:cs typeface="Arial"/>
              </a:rPr>
              <a:t>ç</a:t>
            </a:r>
            <a:r>
              <a:rPr sz="1800" spc="-60" dirty="0">
                <a:latin typeface="Arial"/>
                <a:cs typeface="Arial"/>
              </a:rPr>
              <a:t>al</a:t>
            </a:r>
            <a:r>
              <a:rPr lang="tr-TR" sz="1800" spc="-60" dirty="0">
                <a:latin typeface="Arial"/>
                <a:cs typeface="Arial"/>
              </a:rPr>
              <a:t>ı</a:t>
            </a:r>
            <a:r>
              <a:rPr sz="1800" spc="-60" dirty="0" err="1">
                <a:latin typeface="Arial"/>
                <a:cs typeface="Arial"/>
              </a:rPr>
              <a:t>şmas</a:t>
            </a:r>
            <a:r>
              <a:rPr lang="tr-TR" sz="1800" spc="-60" dirty="0">
                <a:latin typeface="Arial"/>
                <a:cs typeface="Arial"/>
              </a:rPr>
              <a:t>ı</a:t>
            </a:r>
            <a:r>
              <a:rPr sz="1800" spc="-60" dirty="0">
                <a:latin typeface="Arial"/>
                <a:cs typeface="Arial"/>
              </a:rPr>
              <a:t> </a:t>
            </a:r>
            <a:r>
              <a:rPr sz="1800" spc="-80" dirty="0" err="1">
                <a:latin typeface="Arial"/>
                <a:cs typeface="Arial"/>
              </a:rPr>
              <a:t>i</a:t>
            </a:r>
            <a:r>
              <a:rPr lang="tr-TR" sz="1800" spc="-80" dirty="0">
                <a:latin typeface="Arial"/>
                <a:cs typeface="Arial"/>
              </a:rPr>
              <a:t>ç</a:t>
            </a:r>
            <a:r>
              <a:rPr sz="1800" spc="-80" dirty="0">
                <a:latin typeface="Arial"/>
                <a:cs typeface="Arial"/>
              </a:rPr>
              <a:t>in </a:t>
            </a:r>
            <a:r>
              <a:rPr sz="1800" dirty="0">
                <a:latin typeface="Arial"/>
                <a:cs typeface="Arial"/>
              </a:rPr>
              <a:t>de </a:t>
            </a:r>
            <a:r>
              <a:rPr sz="1800" spc="-10" dirty="0">
                <a:latin typeface="Arial"/>
                <a:cs typeface="Arial"/>
              </a:rPr>
              <a:t>sisteme </a:t>
            </a:r>
            <a:r>
              <a:rPr sz="1800" dirty="0">
                <a:latin typeface="Arial"/>
                <a:cs typeface="Arial"/>
              </a:rPr>
              <a:t>JVM </a:t>
            </a:r>
            <a:r>
              <a:rPr sz="1800" spc="35" dirty="0">
                <a:latin typeface="Arial"/>
                <a:cs typeface="Arial"/>
              </a:rPr>
              <a:t>y</a:t>
            </a:r>
            <a:r>
              <a:rPr lang="tr-TR" sz="1800" spc="35" dirty="0">
                <a:latin typeface="Arial"/>
                <a:cs typeface="Arial"/>
              </a:rPr>
              <a:t>ü</a:t>
            </a:r>
            <a:r>
              <a:rPr sz="1800" spc="35" dirty="0" err="1">
                <a:latin typeface="Arial"/>
                <a:cs typeface="Arial"/>
              </a:rPr>
              <a:t>klenmesi</a:t>
            </a:r>
            <a:r>
              <a:rPr sz="1800" spc="35" dirty="0">
                <a:latin typeface="Arial"/>
                <a:cs typeface="Arial"/>
              </a:rPr>
              <a:t> </a:t>
            </a:r>
            <a:r>
              <a:rPr sz="1800" spc="-5" dirty="0">
                <a:latin typeface="Arial"/>
                <a:cs typeface="Arial"/>
              </a:rPr>
              <a:t>gerekir. </a:t>
            </a:r>
            <a:r>
              <a:rPr sz="1800" spc="130" dirty="0">
                <a:latin typeface="Arial"/>
                <a:cs typeface="Arial"/>
              </a:rPr>
              <a:t>G</a:t>
            </a:r>
            <a:r>
              <a:rPr lang="tr-TR" sz="1800" spc="130" dirty="0">
                <a:latin typeface="Arial"/>
                <a:cs typeface="Arial"/>
              </a:rPr>
              <a:t>ü</a:t>
            </a:r>
            <a:r>
              <a:rPr sz="1800" spc="130" dirty="0">
                <a:latin typeface="Arial"/>
                <a:cs typeface="Arial"/>
              </a:rPr>
              <a:t>n</a:t>
            </a:r>
            <a:r>
              <a:rPr lang="tr-TR" sz="1800" spc="130" dirty="0">
                <a:latin typeface="Arial"/>
                <a:cs typeface="Arial"/>
              </a:rPr>
              <a:t>ü</a:t>
            </a:r>
            <a:r>
              <a:rPr sz="1800" spc="130" dirty="0">
                <a:latin typeface="Arial"/>
                <a:cs typeface="Arial"/>
              </a:rPr>
              <a:t>m</a:t>
            </a:r>
            <a:r>
              <a:rPr lang="tr-TR" sz="1800" spc="130" dirty="0">
                <a:latin typeface="Arial"/>
                <a:cs typeface="Arial"/>
              </a:rPr>
              <a:t>ü</a:t>
            </a:r>
            <a:r>
              <a:rPr sz="1800" spc="130" dirty="0" err="1">
                <a:latin typeface="Arial"/>
                <a:cs typeface="Arial"/>
              </a:rPr>
              <a:t>zde</a:t>
            </a:r>
            <a:r>
              <a:rPr sz="1800" spc="130" dirty="0">
                <a:latin typeface="Arial"/>
                <a:cs typeface="Arial"/>
              </a:rPr>
              <a:t>  </a:t>
            </a:r>
            <a:r>
              <a:rPr sz="1800" spc="-30" dirty="0" err="1">
                <a:latin typeface="Arial"/>
                <a:cs typeface="Arial"/>
              </a:rPr>
              <a:t>baz</a:t>
            </a:r>
            <a:r>
              <a:rPr lang="tr-TR" sz="1800" spc="-30" dirty="0">
                <a:latin typeface="Arial"/>
                <a:cs typeface="Arial"/>
              </a:rPr>
              <a:t>ı</a:t>
            </a:r>
            <a:r>
              <a:rPr sz="1800" spc="-30" dirty="0">
                <a:latin typeface="Arial"/>
                <a:cs typeface="Arial"/>
              </a:rPr>
              <a:t> </a:t>
            </a:r>
            <a:r>
              <a:rPr sz="1800" spc="-20" dirty="0" err="1">
                <a:latin typeface="Arial"/>
                <a:cs typeface="Arial"/>
              </a:rPr>
              <a:t>taray</a:t>
            </a:r>
            <a:r>
              <a:rPr lang="tr-TR" sz="1800" spc="-20" dirty="0">
                <a:latin typeface="Arial"/>
                <a:cs typeface="Arial"/>
              </a:rPr>
              <a:t>ı</a:t>
            </a:r>
            <a:r>
              <a:rPr sz="1800" spc="-20" dirty="0">
                <a:latin typeface="Arial"/>
                <a:cs typeface="Arial"/>
              </a:rPr>
              <a:t>c</a:t>
            </a:r>
            <a:r>
              <a:rPr lang="tr-TR" sz="1800" spc="-20" dirty="0">
                <a:latin typeface="Arial"/>
                <a:cs typeface="Arial"/>
              </a:rPr>
              <a:t>ı</a:t>
            </a:r>
            <a:r>
              <a:rPr sz="1800" spc="-20" dirty="0">
                <a:latin typeface="Arial"/>
                <a:cs typeface="Arial"/>
              </a:rPr>
              <a:t>lar </a:t>
            </a:r>
            <a:r>
              <a:rPr sz="1800" dirty="0">
                <a:latin typeface="Arial"/>
                <a:cs typeface="Arial"/>
              </a:rPr>
              <a:t>JVM destekli </a:t>
            </a:r>
            <a:r>
              <a:rPr sz="1800" spc="-5" dirty="0">
                <a:latin typeface="Arial"/>
                <a:cs typeface="Arial"/>
              </a:rPr>
              <a:t>olarak geliştirilmiştir. </a:t>
            </a:r>
            <a:r>
              <a:rPr lang="tr-TR" spc="-20" dirty="0">
                <a:latin typeface="Arial"/>
                <a:cs typeface="Arial"/>
              </a:rPr>
              <a:t>İ</a:t>
            </a:r>
            <a:r>
              <a:rPr sz="1800" spc="-20" dirty="0" err="1">
                <a:latin typeface="Arial"/>
                <a:cs typeface="Arial"/>
              </a:rPr>
              <a:t>şletim</a:t>
            </a:r>
            <a:r>
              <a:rPr sz="1800" spc="-20" dirty="0">
                <a:latin typeface="Arial"/>
                <a:cs typeface="Arial"/>
              </a:rPr>
              <a:t> </a:t>
            </a:r>
            <a:r>
              <a:rPr sz="1800" spc="-5" dirty="0" err="1">
                <a:latin typeface="Arial"/>
                <a:cs typeface="Arial"/>
              </a:rPr>
              <a:t>sistemine</a:t>
            </a:r>
            <a:r>
              <a:rPr sz="1800" spc="-5" dirty="0">
                <a:latin typeface="Arial"/>
                <a:cs typeface="Arial"/>
              </a:rPr>
              <a:t> </a:t>
            </a:r>
            <a:r>
              <a:rPr sz="1800" spc="75" dirty="0">
                <a:latin typeface="Arial"/>
                <a:cs typeface="Arial"/>
              </a:rPr>
              <a:t>g</a:t>
            </a:r>
            <a:r>
              <a:rPr lang="tr-TR" sz="1800" spc="75" dirty="0">
                <a:latin typeface="Arial"/>
                <a:cs typeface="Arial"/>
              </a:rPr>
              <a:t>ö</a:t>
            </a:r>
            <a:r>
              <a:rPr sz="1800" spc="75" dirty="0">
                <a:latin typeface="Arial"/>
                <a:cs typeface="Arial"/>
              </a:rPr>
              <a:t>re, </a:t>
            </a:r>
            <a:r>
              <a:rPr sz="1800" spc="-15" dirty="0" err="1">
                <a:latin typeface="Arial"/>
                <a:cs typeface="Arial"/>
              </a:rPr>
              <a:t>kullan</a:t>
            </a:r>
            <a:r>
              <a:rPr lang="tr-TR" sz="1800" spc="-15" dirty="0">
                <a:latin typeface="Arial"/>
                <a:cs typeface="Arial"/>
              </a:rPr>
              <a:t>ı</a:t>
            </a:r>
            <a:r>
              <a:rPr sz="1800" spc="-15" dirty="0" err="1">
                <a:latin typeface="Arial"/>
                <a:cs typeface="Arial"/>
              </a:rPr>
              <a:t>lan</a:t>
            </a:r>
            <a:r>
              <a:rPr sz="1800" spc="-15" dirty="0">
                <a:latin typeface="Arial"/>
                <a:cs typeface="Arial"/>
              </a:rPr>
              <a:t>  </a:t>
            </a:r>
            <a:r>
              <a:rPr sz="1800" dirty="0">
                <a:latin typeface="Arial"/>
                <a:cs typeface="Arial"/>
              </a:rPr>
              <a:t>JVM </a:t>
            </a:r>
            <a:r>
              <a:rPr sz="1800" spc="200" dirty="0">
                <a:latin typeface="Arial"/>
                <a:cs typeface="Arial"/>
              </a:rPr>
              <a:t>t</a:t>
            </a:r>
            <a:r>
              <a:rPr lang="tr-TR" sz="1800" spc="200" dirty="0">
                <a:latin typeface="Arial"/>
                <a:cs typeface="Arial"/>
              </a:rPr>
              <a:t>ü</a:t>
            </a:r>
            <a:r>
              <a:rPr sz="1800" spc="200" dirty="0">
                <a:latin typeface="Arial"/>
                <a:cs typeface="Arial"/>
              </a:rPr>
              <a:t>r</a:t>
            </a:r>
            <a:r>
              <a:rPr lang="tr-TR" sz="1800" spc="200" dirty="0">
                <a:latin typeface="Arial"/>
                <a:cs typeface="Arial"/>
              </a:rPr>
              <a:t>ü</a:t>
            </a:r>
            <a:r>
              <a:rPr sz="1800" spc="200" dirty="0">
                <a:latin typeface="Arial"/>
                <a:cs typeface="Arial"/>
              </a:rPr>
              <a:t> </a:t>
            </a:r>
            <a:r>
              <a:rPr sz="1800" dirty="0">
                <a:latin typeface="Arial"/>
                <a:cs typeface="Arial"/>
              </a:rPr>
              <a:t>de </a:t>
            </a:r>
            <a:r>
              <a:rPr sz="1800" spc="-10" dirty="0" err="1">
                <a:latin typeface="Arial"/>
                <a:cs typeface="Arial"/>
              </a:rPr>
              <a:t>de</a:t>
            </a:r>
            <a:r>
              <a:rPr lang="tr-TR" sz="1800" spc="285" dirty="0">
                <a:latin typeface="Arial"/>
                <a:cs typeface="Arial"/>
              </a:rPr>
              <a:t>ğ</a:t>
            </a:r>
            <a:r>
              <a:rPr sz="1800" spc="-5" dirty="0" err="1">
                <a:latin typeface="Arial"/>
                <a:cs typeface="Arial"/>
              </a:rPr>
              <a:t>işebilir</a:t>
            </a:r>
            <a:r>
              <a:rPr sz="1800" spc="-5" dirty="0">
                <a:latin typeface="Arial"/>
                <a:cs typeface="Arial"/>
              </a:rPr>
              <a:t>.</a:t>
            </a:r>
            <a:endParaRPr sz="1800" dirty="0">
              <a:latin typeface="Arial"/>
              <a:cs typeface="Arial"/>
            </a:endParaRPr>
          </a:p>
        </p:txBody>
      </p:sp>
      <p:sp>
        <p:nvSpPr>
          <p:cNvPr id="4" name="object 4"/>
          <p:cNvSpPr/>
          <p:nvPr/>
        </p:nvSpPr>
        <p:spPr>
          <a:xfrm>
            <a:off x="1799943" y="3345309"/>
            <a:ext cx="6992299" cy="162086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9232798" y="6787512"/>
            <a:ext cx="152400" cy="240665"/>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sz="1200" spc="-5" dirty="0">
                <a:latin typeface="Arial Black"/>
                <a:cs typeface="Arial Black"/>
              </a:rPr>
              <a:t>3</a:t>
            </a:fld>
            <a:endParaRPr sz="1200">
              <a:latin typeface="Arial Black"/>
              <a:cs typeface="Arial Black"/>
            </a:endParaRPr>
          </a:p>
        </p:txBody>
      </p:sp>
      <p:sp>
        <p:nvSpPr>
          <p:cNvPr id="7" name="Date Placeholder 6">
            <a:extLst>
              <a:ext uri="{FF2B5EF4-FFF2-40B4-BE49-F238E27FC236}">
                <a16:creationId xmlns:a16="http://schemas.microsoft.com/office/drawing/2014/main" id="{3B3BCC68-43E1-4297-ACDD-A61880B1A65C}"/>
              </a:ext>
            </a:extLst>
          </p:cNvPr>
          <p:cNvSpPr>
            <a:spLocks noGrp="1"/>
          </p:cNvSpPr>
          <p:nvPr>
            <p:ph type="dt" sz="half" idx="6"/>
          </p:nvPr>
        </p:nvSpPr>
        <p:spPr/>
        <p:txBody>
          <a:bodyPr/>
          <a:lstStyle/>
          <a:p>
            <a:fld id="{EA9FFEB5-B4DD-4AAF-B5DF-380826358EA5}" type="datetime1">
              <a:rPr lang="en-US" smtClean="0"/>
              <a:t>02/25/2019</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03964" y="1084635"/>
            <a:ext cx="8046097" cy="5386618"/>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FE52FE76-1100-4F7B-867A-E418E80040B4}"/>
              </a:ext>
            </a:extLst>
          </p:cNvPr>
          <p:cNvSpPr>
            <a:spLocks noGrp="1"/>
          </p:cNvSpPr>
          <p:nvPr>
            <p:ph type="dt" sz="half" idx="6"/>
          </p:nvPr>
        </p:nvSpPr>
        <p:spPr/>
        <p:txBody>
          <a:bodyPr/>
          <a:lstStyle/>
          <a:p>
            <a:fld id="{BB034523-F6B0-4A7C-AC0C-B44AFD7F9E4C}" type="datetime1">
              <a:rPr lang="en-US" smtClean="0"/>
              <a:t>02/25/2019</a:t>
            </a:fld>
            <a:endParaRPr lang="en-US"/>
          </a:p>
        </p:txBody>
      </p:sp>
      <p:sp>
        <p:nvSpPr>
          <p:cNvPr id="6" name="object 2">
            <a:extLst>
              <a:ext uri="{FF2B5EF4-FFF2-40B4-BE49-F238E27FC236}">
                <a16:creationId xmlns:a16="http://schemas.microsoft.com/office/drawing/2014/main" id="{1E220279-CC6F-4C25-89AD-9F46C045980A}"/>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36568" y="974953"/>
            <a:ext cx="7973902" cy="5609029"/>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2CA49CF8-1CBC-4D95-96F3-D657659EDB09}"/>
              </a:ext>
            </a:extLst>
          </p:cNvPr>
          <p:cNvSpPr>
            <a:spLocks noGrp="1"/>
          </p:cNvSpPr>
          <p:nvPr>
            <p:ph type="dt" sz="half" idx="6"/>
          </p:nvPr>
        </p:nvSpPr>
        <p:spPr/>
        <p:txBody>
          <a:bodyPr/>
          <a:lstStyle/>
          <a:p>
            <a:fld id="{E3B5A6F2-84B5-4BED-9679-E6F839915BE2}" type="datetime1">
              <a:rPr lang="en-US" smtClean="0"/>
              <a:t>02/25/2019</a:t>
            </a:fld>
            <a:endParaRPr lang="en-US"/>
          </a:p>
        </p:txBody>
      </p:sp>
      <p:sp>
        <p:nvSpPr>
          <p:cNvPr id="6" name="object 2">
            <a:extLst>
              <a:ext uri="{FF2B5EF4-FFF2-40B4-BE49-F238E27FC236}">
                <a16:creationId xmlns:a16="http://schemas.microsoft.com/office/drawing/2014/main" id="{601D416F-9A87-43C9-BA3B-0AB0D7F95343}"/>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45578" y="1115103"/>
            <a:ext cx="8025802" cy="5325684"/>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FE264098-59AE-442E-AA6B-808E1C0364A3}"/>
              </a:ext>
            </a:extLst>
          </p:cNvPr>
          <p:cNvSpPr>
            <a:spLocks noGrp="1"/>
          </p:cNvSpPr>
          <p:nvPr>
            <p:ph type="dt" sz="half" idx="6"/>
          </p:nvPr>
        </p:nvSpPr>
        <p:spPr/>
        <p:txBody>
          <a:bodyPr/>
          <a:lstStyle/>
          <a:p>
            <a:fld id="{EACB2A33-FF25-423A-BB37-B05F3D6037F9}" type="datetime1">
              <a:rPr lang="en-US" smtClean="0"/>
              <a:t>02/25/2019</a:t>
            </a:fld>
            <a:endParaRPr lang="en-US"/>
          </a:p>
        </p:txBody>
      </p:sp>
      <p:sp>
        <p:nvSpPr>
          <p:cNvPr id="6" name="object 2">
            <a:extLst>
              <a:ext uri="{FF2B5EF4-FFF2-40B4-BE49-F238E27FC236}">
                <a16:creationId xmlns:a16="http://schemas.microsoft.com/office/drawing/2014/main" id="{1A3F318C-28C9-4280-B539-65B39C4B50F5}"/>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95340" y="1441103"/>
            <a:ext cx="8036448" cy="4676730"/>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0A3E6928-A289-45E2-8774-1F07BC1573CC}"/>
              </a:ext>
            </a:extLst>
          </p:cNvPr>
          <p:cNvSpPr>
            <a:spLocks noGrp="1"/>
          </p:cNvSpPr>
          <p:nvPr>
            <p:ph type="dt" sz="half" idx="6"/>
          </p:nvPr>
        </p:nvSpPr>
        <p:spPr/>
        <p:txBody>
          <a:bodyPr/>
          <a:lstStyle/>
          <a:p>
            <a:fld id="{88A6AC01-10B4-4205-A129-9C528EC9C29D}" type="datetime1">
              <a:rPr lang="en-US" smtClean="0"/>
              <a:t>02/25/2019</a:t>
            </a:fld>
            <a:endParaRPr lang="en-US"/>
          </a:p>
        </p:txBody>
      </p:sp>
      <p:sp>
        <p:nvSpPr>
          <p:cNvPr id="6" name="object 2">
            <a:extLst>
              <a:ext uri="{FF2B5EF4-FFF2-40B4-BE49-F238E27FC236}">
                <a16:creationId xmlns:a16="http://schemas.microsoft.com/office/drawing/2014/main" id="{9F5FF392-054A-4292-AFAA-A03FBC956B09}"/>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65322" y="1235434"/>
            <a:ext cx="8013813" cy="5118055"/>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000DAEED-2C6F-4C19-B5FB-B47D526626E8}"/>
              </a:ext>
            </a:extLst>
          </p:cNvPr>
          <p:cNvSpPr>
            <a:spLocks noGrp="1"/>
          </p:cNvSpPr>
          <p:nvPr>
            <p:ph type="dt" sz="half" idx="6"/>
          </p:nvPr>
        </p:nvSpPr>
        <p:spPr/>
        <p:txBody>
          <a:bodyPr/>
          <a:lstStyle/>
          <a:p>
            <a:fld id="{1C6D1AE8-1AA2-412C-A4AC-C57B6F8485C1}" type="datetime1">
              <a:rPr lang="en-US" smtClean="0"/>
              <a:t>02/25/2019</a:t>
            </a:fld>
            <a:endParaRPr lang="en-US"/>
          </a:p>
        </p:txBody>
      </p:sp>
      <p:sp>
        <p:nvSpPr>
          <p:cNvPr id="6" name="object 2">
            <a:extLst>
              <a:ext uri="{FF2B5EF4-FFF2-40B4-BE49-F238E27FC236}">
                <a16:creationId xmlns:a16="http://schemas.microsoft.com/office/drawing/2014/main" id="{AFE9889A-0F5B-46FA-8DE6-A10578F17710}"/>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65421" y="1045775"/>
            <a:ext cx="7943494" cy="5517362"/>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B26185FC-F55F-4D14-AC23-BE6B76B46488}"/>
              </a:ext>
            </a:extLst>
          </p:cNvPr>
          <p:cNvSpPr>
            <a:spLocks noGrp="1"/>
          </p:cNvSpPr>
          <p:nvPr>
            <p:ph type="dt" sz="half" idx="6"/>
          </p:nvPr>
        </p:nvSpPr>
        <p:spPr/>
        <p:txBody>
          <a:bodyPr/>
          <a:lstStyle/>
          <a:p>
            <a:fld id="{E82024CD-DBF1-445C-B5C6-59043FD90520}" type="datetime1">
              <a:rPr lang="en-US" smtClean="0"/>
              <a:t>02/25/2019</a:t>
            </a:fld>
            <a:endParaRPr lang="en-US"/>
          </a:p>
        </p:txBody>
      </p:sp>
      <p:sp>
        <p:nvSpPr>
          <p:cNvPr id="6" name="object 2">
            <a:extLst>
              <a:ext uri="{FF2B5EF4-FFF2-40B4-BE49-F238E27FC236}">
                <a16:creationId xmlns:a16="http://schemas.microsoft.com/office/drawing/2014/main" id="{509D5209-654A-4011-85A4-DA8A6F0320B5}"/>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06047" y="1628483"/>
            <a:ext cx="7942470" cy="4158957"/>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09BFBE2D-34C5-4736-B483-D9DFE80AD910}"/>
              </a:ext>
            </a:extLst>
          </p:cNvPr>
          <p:cNvSpPr>
            <a:spLocks noGrp="1"/>
          </p:cNvSpPr>
          <p:nvPr>
            <p:ph type="dt" sz="half" idx="6"/>
          </p:nvPr>
        </p:nvSpPr>
        <p:spPr/>
        <p:txBody>
          <a:bodyPr/>
          <a:lstStyle/>
          <a:p>
            <a:fld id="{A4EE0BF8-FDF5-437E-8CDB-CAACBB32DA11}" type="datetime1">
              <a:rPr lang="en-US" smtClean="0"/>
              <a:t>02/25/2019</a:t>
            </a:fld>
            <a:endParaRPr lang="en-US"/>
          </a:p>
        </p:txBody>
      </p:sp>
      <p:sp>
        <p:nvSpPr>
          <p:cNvPr id="6" name="object 2">
            <a:extLst>
              <a:ext uri="{FF2B5EF4-FFF2-40B4-BE49-F238E27FC236}">
                <a16:creationId xmlns:a16="http://schemas.microsoft.com/office/drawing/2014/main" id="{54692AFC-4F98-4FCB-9D8E-4F26C56E8011}"/>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25228" y="2216531"/>
            <a:ext cx="8173796" cy="2959791"/>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4C48B2E6-7055-49E5-93A5-59368024BBC0}"/>
              </a:ext>
            </a:extLst>
          </p:cNvPr>
          <p:cNvSpPr>
            <a:spLocks noGrp="1"/>
          </p:cNvSpPr>
          <p:nvPr>
            <p:ph type="dt" sz="half" idx="6"/>
          </p:nvPr>
        </p:nvSpPr>
        <p:spPr/>
        <p:txBody>
          <a:bodyPr/>
          <a:lstStyle/>
          <a:p>
            <a:fld id="{95DE0A42-4B55-48B2-8919-C49111EC9561}" type="datetime1">
              <a:rPr lang="en-US" smtClean="0"/>
              <a:t>02/25/2019</a:t>
            </a:fld>
            <a:endParaRPr lang="en-US"/>
          </a:p>
        </p:txBody>
      </p:sp>
      <p:sp>
        <p:nvSpPr>
          <p:cNvPr id="6" name="object 2">
            <a:extLst>
              <a:ext uri="{FF2B5EF4-FFF2-40B4-BE49-F238E27FC236}">
                <a16:creationId xmlns:a16="http://schemas.microsoft.com/office/drawing/2014/main" id="{C9D40313-0341-4077-8B71-33AD7A19727F}"/>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05654" y="1147099"/>
            <a:ext cx="8003081" cy="5278639"/>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A24E2270-6DBA-43E9-A9E0-F28725AEE861}"/>
              </a:ext>
            </a:extLst>
          </p:cNvPr>
          <p:cNvSpPr>
            <a:spLocks noGrp="1"/>
          </p:cNvSpPr>
          <p:nvPr>
            <p:ph type="dt" sz="half" idx="6"/>
          </p:nvPr>
        </p:nvSpPr>
        <p:spPr/>
        <p:txBody>
          <a:bodyPr/>
          <a:lstStyle/>
          <a:p>
            <a:fld id="{EAB8180D-8046-4CD0-9BE8-7E7BAA71CCD0}" type="datetime1">
              <a:rPr lang="en-US" smtClean="0"/>
              <a:t>02/25/2019</a:t>
            </a:fld>
            <a:endParaRPr lang="en-US"/>
          </a:p>
        </p:txBody>
      </p:sp>
      <p:sp>
        <p:nvSpPr>
          <p:cNvPr id="6" name="object 2">
            <a:extLst>
              <a:ext uri="{FF2B5EF4-FFF2-40B4-BE49-F238E27FC236}">
                <a16:creationId xmlns:a16="http://schemas.microsoft.com/office/drawing/2014/main" id="{0A881D61-9A65-4B64-A700-B332DBA4DB32}"/>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46946" y="1390073"/>
            <a:ext cx="8003499" cy="4638825"/>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D737D9F7-C000-400D-8A68-081F59D9F0F3}"/>
              </a:ext>
            </a:extLst>
          </p:cNvPr>
          <p:cNvSpPr>
            <a:spLocks noGrp="1"/>
          </p:cNvSpPr>
          <p:nvPr>
            <p:ph type="dt" sz="half" idx="6"/>
          </p:nvPr>
        </p:nvSpPr>
        <p:spPr/>
        <p:txBody>
          <a:bodyPr/>
          <a:lstStyle/>
          <a:p>
            <a:fld id="{34F4319F-F26F-43B3-8CF3-21D6AEAFE190}" type="datetime1">
              <a:rPr lang="en-US" smtClean="0"/>
              <a:t>02/25/2019</a:t>
            </a:fld>
            <a:endParaRPr lang="en-US"/>
          </a:p>
        </p:txBody>
      </p:sp>
      <p:sp>
        <p:nvSpPr>
          <p:cNvPr id="6" name="object 2">
            <a:extLst>
              <a:ext uri="{FF2B5EF4-FFF2-40B4-BE49-F238E27FC236}">
                <a16:creationId xmlns:a16="http://schemas.microsoft.com/office/drawing/2014/main" id="{4D9AFA9A-5EE4-4C40-89A8-1B902F1362EB}"/>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
        <p:nvSpPr>
          <p:cNvPr id="3" name="object 3"/>
          <p:cNvSpPr txBox="1"/>
          <p:nvPr/>
        </p:nvSpPr>
        <p:spPr>
          <a:xfrm>
            <a:off x="849165" y="861711"/>
            <a:ext cx="8266430" cy="2528897"/>
          </a:xfrm>
          <a:prstGeom prst="rect">
            <a:avLst/>
          </a:prstGeom>
        </p:spPr>
        <p:txBody>
          <a:bodyPr vert="horz" wrap="square" lIns="0" tIns="12700" rIns="0" bIns="0" rtlCol="0">
            <a:spAutoFit/>
          </a:bodyPr>
          <a:lstStyle/>
          <a:p>
            <a:pPr marL="12700" marR="347345">
              <a:lnSpc>
                <a:spcPct val="100000"/>
              </a:lnSpc>
              <a:spcBef>
                <a:spcPts val="100"/>
              </a:spcBef>
            </a:pPr>
            <a:r>
              <a:rPr sz="1800" spc="-15" dirty="0">
                <a:latin typeface="Arial"/>
                <a:cs typeface="Arial"/>
              </a:rPr>
              <a:t>Yap</a:t>
            </a:r>
            <a:r>
              <a:rPr lang="tr-TR" sz="1800" spc="-15" dirty="0">
                <a:latin typeface="Arial"/>
                <a:cs typeface="Arial"/>
              </a:rPr>
              <a:t>ı</a:t>
            </a:r>
            <a:r>
              <a:rPr sz="1800" spc="-15" dirty="0" err="1">
                <a:latin typeface="Arial"/>
                <a:cs typeface="Arial"/>
              </a:rPr>
              <a:t>sal</a:t>
            </a:r>
            <a:r>
              <a:rPr sz="1800" spc="-15" dirty="0">
                <a:latin typeface="Arial"/>
                <a:cs typeface="Arial"/>
              </a:rPr>
              <a:t> </a:t>
            </a:r>
            <a:r>
              <a:rPr sz="1800" spc="-5" dirty="0">
                <a:latin typeface="Arial"/>
                <a:cs typeface="Arial"/>
              </a:rPr>
              <a:t>programlama dillerinde, </a:t>
            </a:r>
            <a:r>
              <a:rPr sz="1800" dirty="0">
                <a:latin typeface="Arial"/>
                <a:cs typeface="Arial"/>
              </a:rPr>
              <a:t>veriler </a:t>
            </a:r>
            <a:r>
              <a:rPr sz="1800" spc="-10" dirty="0">
                <a:latin typeface="Arial"/>
                <a:cs typeface="Arial"/>
              </a:rPr>
              <a:t>ve </a:t>
            </a:r>
            <a:r>
              <a:rPr sz="1800" spc="-5" dirty="0" err="1">
                <a:latin typeface="Arial"/>
                <a:cs typeface="Arial"/>
              </a:rPr>
              <a:t>metotlar</a:t>
            </a:r>
            <a:r>
              <a:rPr sz="1800" spc="-5" dirty="0">
                <a:latin typeface="Arial"/>
                <a:cs typeface="Arial"/>
              </a:rPr>
              <a:t> </a:t>
            </a:r>
            <a:r>
              <a:rPr sz="1800" spc="-30" dirty="0" err="1">
                <a:latin typeface="Arial"/>
                <a:cs typeface="Arial"/>
              </a:rPr>
              <a:t>ayr</a:t>
            </a:r>
            <a:r>
              <a:rPr lang="tr-TR" sz="1800" spc="-30" dirty="0">
                <a:latin typeface="Arial"/>
                <a:cs typeface="Arial"/>
              </a:rPr>
              <a:t>ı</a:t>
            </a:r>
            <a:r>
              <a:rPr sz="1800" spc="-30" dirty="0">
                <a:latin typeface="Arial"/>
                <a:cs typeface="Arial"/>
              </a:rPr>
              <a:t> </a:t>
            </a:r>
            <a:r>
              <a:rPr sz="1800" spc="-30" dirty="0" err="1">
                <a:latin typeface="Arial"/>
                <a:cs typeface="Arial"/>
              </a:rPr>
              <a:t>ayr</a:t>
            </a:r>
            <a:r>
              <a:rPr lang="tr-TR" sz="1800" spc="-30" dirty="0">
                <a:latin typeface="Arial"/>
                <a:cs typeface="Arial"/>
              </a:rPr>
              <a:t>ı</a:t>
            </a:r>
            <a:r>
              <a:rPr sz="1800" spc="-30" dirty="0">
                <a:latin typeface="Arial"/>
                <a:cs typeface="Arial"/>
              </a:rPr>
              <a:t> </a:t>
            </a:r>
            <a:r>
              <a:rPr sz="1800" spc="-5" dirty="0">
                <a:latin typeface="Arial"/>
                <a:cs typeface="Arial"/>
              </a:rPr>
              <a:t>tutulur. Veriler </a:t>
            </a:r>
            <a:r>
              <a:rPr sz="1800" spc="-5" dirty="0" err="1">
                <a:latin typeface="Arial"/>
                <a:cs typeface="Arial"/>
              </a:rPr>
              <a:t>veri</a:t>
            </a:r>
            <a:r>
              <a:rPr sz="1800" spc="-5" dirty="0">
                <a:latin typeface="Arial"/>
                <a:cs typeface="Arial"/>
              </a:rPr>
              <a:t>  </a:t>
            </a:r>
            <a:r>
              <a:rPr sz="1800" spc="-25" dirty="0">
                <a:latin typeface="Arial"/>
                <a:cs typeface="Arial"/>
              </a:rPr>
              <a:t>yap</a:t>
            </a:r>
            <a:r>
              <a:rPr lang="tr-TR" sz="1800" spc="-25" dirty="0">
                <a:latin typeface="Arial"/>
                <a:cs typeface="Arial"/>
              </a:rPr>
              <a:t>ı</a:t>
            </a:r>
            <a:r>
              <a:rPr sz="1800" spc="-25" dirty="0">
                <a:latin typeface="Arial"/>
                <a:cs typeface="Arial"/>
              </a:rPr>
              <a:t>lar</a:t>
            </a:r>
            <a:r>
              <a:rPr lang="tr-TR" sz="1800" spc="-25" dirty="0">
                <a:latin typeface="Arial"/>
                <a:cs typeface="Arial"/>
              </a:rPr>
              <a:t>ı</a:t>
            </a:r>
            <a:r>
              <a:rPr sz="1800" spc="-25" dirty="0" err="1">
                <a:latin typeface="Arial"/>
                <a:cs typeface="Arial"/>
              </a:rPr>
              <a:t>na</a:t>
            </a:r>
            <a:r>
              <a:rPr sz="1800" spc="-25" dirty="0">
                <a:latin typeface="Arial"/>
                <a:cs typeface="Arial"/>
              </a:rPr>
              <a:t> </a:t>
            </a:r>
            <a:r>
              <a:rPr sz="1800" spc="30" dirty="0">
                <a:latin typeface="Arial"/>
                <a:cs typeface="Arial"/>
              </a:rPr>
              <a:t>g</a:t>
            </a:r>
            <a:r>
              <a:rPr lang="tr-TR" sz="1800" spc="30" dirty="0">
                <a:latin typeface="Arial"/>
                <a:cs typeface="Arial"/>
              </a:rPr>
              <a:t>ö</a:t>
            </a:r>
            <a:r>
              <a:rPr sz="1800" spc="30" dirty="0" err="1">
                <a:latin typeface="Arial"/>
                <a:cs typeface="Arial"/>
              </a:rPr>
              <a:t>nderilir</a:t>
            </a:r>
            <a:r>
              <a:rPr sz="1800" spc="30" dirty="0">
                <a:latin typeface="Arial"/>
                <a:cs typeface="Arial"/>
              </a:rPr>
              <a:t>; </a:t>
            </a:r>
            <a:r>
              <a:rPr sz="1800" spc="-5" dirty="0" err="1">
                <a:latin typeface="Arial"/>
                <a:cs typeface="Arial"/>
              </a:rPr>
              <a:t>kod</a:t>
            </a:r>
            <a:r>
              <a:rPr sz="1800" spc="-5" dirty="0">
                <a:latin typeface="Arial"/>
                <a:cs typeface="Arial"/>
              </a:rPr>
              <a:t> </a:t>
            </a:r>
            <a:r>
              <a:rPr sz="1800" spc="-15" dirty="0" err="1">
                <a:latin typeface="Arial"/>
                <a:cs typeface="Arial"/>
              </a:rPr>
              <a:t>bloklar</a:t>
            </a:r>
            <a:r>
              <a:rPr lang="tr-TR" sz="1800" spc="-15" dirty="0">
                <a:latin typeface="Arial"/>
                <a:cs typeface="Arial"/>
              </a:rPr>
              <a:t>ı</a:t>
            </a:r>
            <a:r>
              <a:rPr sz="1800" spc="-15" dirty="0">
                <a:latin typeface="Arial"/>
                <a:cs typeface="Arial"/>
              </a:rPr>
              <a:t> </a:t>
            </a:r>
            <a:r>
              <a:rPr sz="1800" spc="-5" dirty="0">
                <a:latin typeface="Arial"/>
                <a:cs typeface="Arial"/>
              </a:rPr>
              <a:t>metotlara </a:t>
            </a:r>
            <a:r>
              <a:rPr sz="1800" spc="-10" dirty="0">
                <a:latin typeface="Arial"/>
                <a:cs typeface="Arial"/>
              </a:rPr>
              <a:t>ve/veya </a:t>
            </a:r>
            <a:r>
              <a:rPr sz="1800" spc="-5" dirty="0" err="1">
                <a:latin typeface="Arial"/>
                <a:cs typeface="Arial"/>
              </a:rPr>
              <a:t>fonksiyonlara</a:t>
            </a:r>
            <a:r>
              <a:rPr sz="1800" spc="75" dirty="0">
                <a:latin typeface="Arial"/>
                <a:cs typeface="Arial"/>
              </a:rPr>
              <a:t> </a:t>
            </a:r>
            <a:r>
              <a:rPr sz="1800" spc="35" dirty="0">
                <a:latin typeface="Arial"/>
                <a:cs typeface="Arial"/>
              </a:rPr>
              <a:t>g</a:t>
            </a:r>
            <a:r>
              <a:rPr lang="tr-TR" sz="1800" spc="35" dirty="0">
                <a:latin typeface="Arial"/>
                <a:cs typeface="Arial"/>
              </a:rPr>
              <a:t>ö</a:t>
            </a:r>
            <a:r>
              <a:rPr sz="1800" spc="35" dirty="0" err="1">
                <a:latin typeface="Arial"/>
                <a:cs typeface="Arial"/>
              </a:rPr>
              <a:t>nderilir</a:t>
            </a:r>
            <a:r>
              <a:rPr sz="1800" spc="35" dirty="0">
                <a:latin typeface="Arial"/>
                <a:cs typeface="Arial"/>
              </a:rPr>
              <a:t>.</a:t>
            </a:r>
            <a:endParaRPr sz="1800" dirty="0">
              <a:latin typeface="Arial"/>
              <a:cs typeface="Arial"/>
            </a:endParaRPr>
          </a:p>
          <a:p>
            <a:pPr marL="12700" marR="5080">
              <a:lnSpc>
                <a:spcPts val="2160"/>
              </a:lnSpc>
              <a:spcBef>
                <a:spcPts val="70"/>
              </a:spcBef>
            </a:pPr>
            <a:r>
              <a:rPr sz="1800" spc="-20" dirty="0" err="1">
                <a:latin typeface="Arial"/>
                <a:cs typeface="Arial"/>
              </a:rPr>
              <a:t>Dolay</a:t>
            </a:r>
            <a:r>
              <a:rPr lang="tr-TR" sz="1800" spc="-20" dirty="0">
                <a:latin typeface="Arial"/>
                <a:cs typeface="Arial"/>
              </a:rPr>
              <a:t>ı</a:t>
            </a:r>
            <a:r>
              <a:rPr sz="1800" spc="-20" dirty="0">
                <a:latin typeface="Arial"/>
                <a:cs typeface="Arial"/>
              </a:rPr>
              <a:t>s</a:t>
            </a:r>
            <a:r>
              <a:rPr lang="tr-TR" sz="1800" spc="-20" dirty="0">
                <a:latin typeface="Arial"/>
                <a:cs typeface="Arial"/>
              </a:rPr>
              <a:t>ı</a:t>
            </a:r>
            <a:r>
              <a:rPr sz="1800" spc="-20" dirty="0" err="1">
                <a:latin typeface="Arial"/>
                <a:cs typeface="Arial"/>
              </a:rPr>
              <a:t>yla</a:t>
            </a:r>
            <a:r>
              <a:rPr sz="1800" spc="-20" dirty="0">
                <a:latin typeface="Arial"/>
                <a:cs typeface="Arial"/>
              </a:rPr>
              <a:t>, yap</a:t>
            </a:r>
            <a:r>
              <a:rPr lang="tr-TR" sz="1800" spc="-20" dirty="0">
                <a:latin typeface="Arial"/>
                <a:cs typeface="Arial"/>
              </a:rPr>
              <a:t>ı</a:t>
            </a:r>
            <a:r>
              <a:rPr sz="1800" spc="-20" dirty="0" err="1">
                <a:latin typeface="Arial"/>
                <a:cs typeface="Arial"/>
              </a:rPr>
              <a:t>sal</a:t>
            </a:r>
            <a:r>
              <a:rPr sz="1800" spc="-20" dirty="0">
                <a:latin typeface="Arial"/>
                <a:cs typeface="Arial"/>
              </a:rPr>
              <a:t> </a:t>
            </a:r>
            <a:r>
              <a:rPr sz="1800" spc="-5" dirty="0">
                <a:latin typeface="Arial"/>
                <a:cs typeface="Arial"/>
              </a:rPr>
              <a:t>programlama geliştirmede, </a:t>
            </a:r>
            <a:r>
              <a:rPr sz="1800" spc="-5" dirty="0" err="1">
                <a:latin typeface="Arial"/>
                <a:cs typeface="Arial"/>
              </a:rPr>
              <a:t>fonksiyonlara</a:t>
            </a:r>
            <a:r>
              <a:rPr sz="1800" spc="-5" dirty="0">
                <a:latin typeface="Arial"/>
                <a:cs typeface="Arial"/>
              </a:rPr>
              <a:t> </a:t>
            </a:r>
            <a:r>
              <a:rPr sz="1800" dirty="0" err="1">
                <a:latin typeface="Arial"/>
                <a:cs typeface="Arial"/>
              </a:rPr>
              <a:t>ba</a:t>
            </a:r>
            <a:r>
              <a:rPr lang="tr-TR" dirty="0">
                <a:latin typeface="Arial"/>
                <a:cs typeface="Arial"/>
              </a:rPr>
              <a:t>ğ</a:t>
            </a:r>
            <a:r>
              <a:rPr lang="tr-TR" sz="1800" spc="-50" dirty="0">
                <a:latin typeface="Arial"/>
                <a:cs typeface="Arial"/>
              </a:rPr>
              <a:t>ı</a:t>
            </a:r>
            <a:r>
              <a:rPr sz="1800" spc="-50" dirty="0">
                <a:latin typeface="Arial"/>
                <a:cs typeface="Arial"/>
              </a:rPr>
              <a:t>ml</a:t>
            </a:r>
            <a:r>
              <a:rPr lang="tr-TR" sz="1800" spc="-50" dirty="0">
                <a:latin typeface="Arial"/>
                <a:cs typeface="Arial"/>
              </a:rPr>
              <a:t>ı</a:t>
            </a:r>
            <a:r>
              <a:rPr sz="1800" spc="-50" dirty="0">
                <a:latin typeface="Arial"/>
                <a:cs typeface="Arial"/>
              </a:rPr>
              <a:t>l</a:t>
            </a:r>
            <a:r>
              <a:rPr lang="tr-TR" sz="1800" spc="-50" dirty="0">
                <a:latin typeface="Arial"/>
                <a:cs typeface="Arial"/>
              </a:rPr>
              <a:t>ı</a:t>
            </a:r>
            <a:r>
              <a:rPr sz="1800" spc="-50" dirty="0">
                <a:latin typeface="Arial"/>
                <a:cs typeface="Arial"/>
              </a:rPr>
              <a:t>k </a:t>
            </a:r>
            <a:r>
              <a:rPr sz="1800" spc="-10" dirty="0" err="1">
                <a:latin typeface="Arial"/>
                <a:cs typeface="Arial"/>
              </a:rPr>
              <a:t>ve</a:t>
            </a:r>
            <a:r>
              <a:rPr sz="1800" spc="-10" dirty="0">
                <a:latin typeface="Arial"/>
                <a:cs typeface="Arial"/>
              </a:rPr>
              <a:t> </a:t>
            </a:r>
            <a:r>
              <a:rPr sz="1800" spc="-15" dirty="0" err="1">
                <a:latin typeface="Arial"/>
                <a:cs typeface="Arial"/>
              </a:rPr>
              <a:t>kodlar</a:t>
            </a:r>
            <a:r>
              <a:rPr lang="tr-TR" sz="1800" spc="-15" dirty="0">
                <a:latin typeface="Arial"/>
                <a:cs typeface="Arial"/>
              </a:rPr>
              <a:t>ı</a:t>
            </a:r>
            <a:r>
              <a:rPr sz="1800" spc="-15" dirty="0">
                <a:latin typeface="Arial"/>
                <a:cs typeface="Arial"/>
              </a:rPr>
              <a:t>  </a:t>
            </a:r>
            <a:r>
              <a:rPr sz="1800" spc="-5" dirty="0">
                <a:latin typeface="Arial"/>
                <a:cs typeface="Arial"/>
              </a:rPr>
              <a:t>takip </a:t>
            </a:r>
            <a:r>
              <a:rPr sz="1800" spc="-5" dirty="0" err="1">
                <a:latin typeface="Arial"/>
                <a:cs typeface="Arial"/>
              </a:rPr>
              <a:t>etme</a:t>
            </a:r>
            <a:r>
              <a:rPr sz="1800" spc="-5" dirty="0">
                <a:latin typeface="Arial"/>
                <a:cs typeface="Arial"/>
              </a:rPr>
              <a:t> </a:t>
            </a:r>
            <a:r>
              <a:rPr sz="1800" spc="-10" dirty="0" err="1">
                <a:latin typeface="Arial"/>
                <a:cs typeface="Arial"/>
              </a:rPr>
              <a:t>zorlu</a:t>
            </a:r>
            <a:r>
              <a:rPr lang="tr-TR" sz="1800" spc="-10" dirty="0">
                <a:latin typeface="Arial"/>
                <a:cs typeface="Arial"/>
              </a:rPr>
              <a:t>ğ</a:t>
            </a:r>
            <a:r>
              <a:rPr sz="1800" spc="-5" dirty="0">
                <a:latin typeface="Arial"/>
                <a:cs typeface="Arial"/>
              </a:rPr>
              <a:t>u gibi dezavantajlar </a:t>
            </a:r>
            <a:r>
              <a:rPr sz="1800" spc="-10" dirty="0" err="1">
                <a:latin typeface="Arial"/>
                <a:cs typeface="Arial"/>
              </a:rPr>
              <a:t>ortaya</a:t>
            </a:r>
            <a:r>
              <a:rPr sz="1800" spc="80" dirty="0">
                <a:latin typeface="Arial"/>
                <a:cs typeface="Arial"/>
              </a:rPr>
              <a:t> </a:t>
            </a:r>
            <a:r>
              <a:rPr lang="tr-TR" sz="1800" spc="-70" dirty="0">
                <a:latin typeface="Arial"/>
                <a:cs typeface="Arial"/>
              </a:rPr>
              <a:t>çı</a:t>
            </a:r>
            <a:r>
              <a:rPr sz="1800" spc="-70" dirty="0" err="1">
                <a:latin typeface="Arial"/>
                <a:cs typeface="Arial"/>
              </a:rPr>
              <a:t>kar</a:t>
            </a:r>
            <a:r>
              <a:rPr sz="1800" spc="-70" dirty="0">
                <a:latin typeface="Arial"/>
                <a:cs typeface="Arial"/>
              </a:rPr>
              <a:t>.</a:t>
            </a:r>
            <a:endParaRPr sz="1800" dirty="0">
              <a:latin typeface="Arial"/>
              <a:cs typeface="Arial"/>
            </a:endParaRPr>
          </a:p>
          <a:p>
            <a:pPr>
              <a:lnSpc>
                <a:spcPct val="100000"/>
              </a:lnSpc>
              <a:spcBef>
                <a:spcPts val="35"/>
              </a:spcBef>
            </a:pPr>
            <a:endParaRPr sz="1800" dirty="0">
              <a:latin typeface="Times New Roman"/>
              <a:cs typeface="Times New Roman"/>
            </a:endParaRPr>
          </a:p>
          <a:p>
            <a:pPr marL="12700">
              <a:lnSpc>
                <a:spcPct val="100000"/>
              </a:lnSpc>
            </a:pPr>
            <a:r>
              <a:rPr sz="1800" spc="-15" dirty="0">
                <a:latin typeface="Arial"/>
                <a:cs typeface="Arial"/>
              </a:rPr>
              <a:t>Yap</a:t>
            </a:r>
            <a:r>
              <a:rPr lang="tr-TR" sz="1800" spc="-15" dirty="0">
                <a:latin typeface="Arial"/>
                <a:cs typeface="Arial"/>
              </a:rPr>
              <a:t>ı</a:t>
            </a:r>
            <a:r>
              <a:rPr sz="1800" spc="-15" dirty="0" err="1">
                <a:latin typeface="Arial"/>
                <a:cs typeface="Arial"/>
              </a:rPr>
              <a:t>sal</a:t>
            </a:r>
            <a:r>
              <a:rPr sz="1800" spc="-15" dirty="0">
                <a:latin typeface="Arial"/>
                <a:cs typeface="Arial"/>
              </a:rPr>
              <a:t> </a:t>
            </a:r>
            <a:r>
              <a:rPr sz="1800" spc="-5" dirty="0">
                <a:latin typeface="Arial"/>
                <a:cs typeface="Arial"/>
              </a:rPr>
              <a:t>programlama </a:t>
            </a:r>
            <a:r>
              <a:rPr sz="1800" spc="-5" dirty="0" err="1">
                <a:latin typeface="Arial"/>
                <a:cs typeface="Arial"/>
              </a:rPr>
              <a:t>geliştirme</a:t>
            </a:r>
            <a:r>
              <a:rPr sz="1800" spc="20" dirty="0">
                <a:latin typeface="Arial"/>
                <a:cs typeface="Arial"/>
              </a:rPr>
              <a:t> </a:t>
            </a:r>
            <a:r>
              <a:rPr sz="1800" spc="35" dirty="0">
                <a:latin typeface="Arial"/>
                <a:cs typeface="Arial"/>
              </a:rPr>
              <a:t>s</a:t>
            </a:r>
            <a:r>
              <a:rPr lang="tr-TR" sz="1800" spc="35" dirty="0">
                <a:latin typeface="Arial"/>
                <a:cs typeface="Arial"/>
              </a:rPr>
              <a:t>ü</a:t>
            </a:r>
            <a:r>
              <a:rPr sz="1800" spc="35" dirty="0" err="1">
                <a:latin typeface="Arial"/>
                <a:cs typeface="Arial"/>
              </a:rPr>
              <a:t>recinde</a:t>
            </a:r>
            <a:r>
              <a:rPr sz="1800" spc="35" dirty="0">
                <a:latin typeface="Arial"/>
                <a:cs typeface="Arial"/>
              </a:rPr>
              <a:t>:</a:t>
            </a:r>
            <a:endParaRPr sz="1800" dirty="0">
              <a:latin typeface="Arial"/>
              <a:cs typeface="Arial"/>
            </a:endParaRPr>
          </a:p>
          <a:p>
            <a:pPr marL="925830">
              <a:lnSpc>
                <a:spcPct val="100000"/>
              </a:lnSpc>
            </a:pPr>
            <a:r>
              <a:rPr lang="tr-TR" sz="1800" spc="5" dirty="0">
                <a:latin typeface="Arial"/>
                <a:cs typeface="Arial"/>
              </a:rPr>
              <a:t>-</a:t>
            </a:r>
            <a:r>
              <a:rPr sz="1800" spc="5" dirty="0" err="1">
                <a:latin typeface="Arial"/>
                <a:cs typeface="Arial"/>
              </a:rPr>
              <a:t>fonksiyonlar</a:t>
            </a:r>
            <a:r>
              <a:rPr sz="1800" spc="-5" dirty="0">
                <a:latin typeface="Arial"/>
                <a:cs typeface="Arial"/>
              </a:rPr>
              <a:t> belirlenir</a:t>
            </a:r>
            <a:endParaRPr sz="1800" dirty="0">
              <a:latin typeface="Arial"/>
              <a:cs typeface="Arial"/>
            </a:endParaRPr>
          </a:p>
          <a:p>
            <a:pPr marL="925830">
              <a:lnSpc>
                <a:spcPct val="100000"/>
              </a:lnSpc>
            </a:pPr>
            <a:r>
              <a:rPr lang="tr-TR" spc="5" dirty="0">
                <a:latin typeface="Arial"/>
                <a:cs typeface="Arial"/>
              </a:rPr>
              <a:t>-</a:t>
            </a:r>
            <a:r>
              <a:rPr sz="1800" spc="5" dirty="0" err="1">
                <a:latin typeface="Arial"/>
                <a:cs typeface="Arial"/>
              </a:rPr>
              <a:t>fonksiyonlar</a:t>
            </a:r>
            <a:r>
              <a:rPr sz="1800" spc="5" dirty="0">
                <a:latin typeface="Arial"/>
                <a:cs typeface="Arial"/>
              </a:rPr>
              <a:t> </a:t>
            </a:r>
            <a:r>
              <a:rPr sz="1800" spc="-15" dirty="0" err="1">
                <a:latin typeface="Arial"/>
                <a:cs typeface="Arial"/>
              </a:rPr>
              <a:t>aras</a:t>
            </a:r>
            <a:r>
              <a:rPr lang="tr-TR" sz="1800" spc="-15" dirty="0">
                <a:latin typeface="Arial"/>
                <a:cs typeface="Arial"/>
              </a:rPr>
              <a:t>ı</a:t>
            </a:r>
            <a:r>
              <a:rPr sz="1800" spc="-15" dirty="0" err="1">
                <a:latin typeface="Arial"/>
                <a:cs typeface="Arial"/>
              </a:rPr>
              <a:t>ndaki</a:t>
            </a:r>
            <a:r>
              <a:rPr sz="1800" spc="-15" dirty="0">
                <a:latin typeface="Arial"/>
                <a:cs typeface="Arial"/>
              </a:rPr>
              <a:t> </a:t>
            </a:r>
            <a:r>
              <a:rPr sz="1800" spc="-5" dirty="0">
                <a:latin typeface="Arial"/>
                <a:cs typeface="Arial"/>
              </a:rPr>
              <a:t>ilişkiler</a:t>
            </a:r>
            <a:r>
              <a:rPr sz="1800" spc="-25" dirty="0">
                <a:latin typeface="Arial"/>
                <a:cs typeface="Arial"/>
              </a:rPr>
              <a:t> </a:t>
            </a:r>
            <a:r>
              <a:rPr sz="1800" spc="-5" dirty="0">
                <a:latin typeface="Arial"/>
                <a:cs typeface="Arial"/>
              </a:rPr>
              <a:t>belirlenir</a:t>
            </a:r>
            <a:endParaRPr sz="1800" dirty="0">
              <a:latin typeface="Arial"/>
              <a:cs typeface="Arial"/>
            </a:endParaRPr>
          </a:p>
          <a:p>
            <a:pPr marL="925830">
              <a:lnSpc>
                <a:spcPct val="100000"/>
              </a:lnSpc>
            </a:pPr>
            <a:r>
              <a:rPr lang="tr-TR" dirty="0">
                <a:latin typeface="Arial"/>
                <a:cs typeface="Arial"/>
              </a:rPr>
              <a:t>-</a:t>
            </a:r>
            <a:r>
              <a:rPr sz="1800" dirty="0" err="1">
                <a:latin typeface="Arial"/>
                <a:cs typeface="Arial"/>
              </a:rPr>
              <a:t>fonksiyonlar</a:t>
            </a:r>
            <a:r>
              <a:rPr lang="tr-TR" sz="1800" dirty="0">
                <a:latin typeface="Arial"/>
                <a:cs typeface="Arial"/>
              </a:rPr>
              <a:t>ı</a:t>
            </a:r>
            <a:r>
              <a:rPr sz="1800" dirty="0">
                <a:latin typeface="Arial"/>
                <a:cs typeface="Arial"/>
              </a:rPr>
              <a:t>n </a:t>
            </a:r>
            <a:r>
              <a:rPr lang="tr-TR" sz="1800" spc="30" dirty="0">
                <a:latin typeface="Arial"/>
                <a:cs typeface="Arial"/>
              </a:rPr>
              <a:t>ö</a:t>
            </a:r>
            <a:r>
              <a:rPr sz="1800" spc="30" dirty="0" err="1">
                <a:latin typeface="Arial"/>
                <a:cs typeface="Arial"/>
              </a:rPr>
              <a:t>zellikleri</a:t>
            </a:r>
            <a:r>
              <a:rPr sz="1800" spc="-35" dirty="0">
                <a:latin typeface="Arial"/>
                <a:cs typeface="Arial"/>
              </a:rPr>
              <a:t> </a:t>
            </a:r>
            <a:r>
              <a:rPr sz="1800" spc="-5" dirty="0">
                <a:latin typeface="Arial"/>
                <a:cs typeface="Arial"/>
              </a:rPr>
              <a:t>belirlenir</a:t>
            </a:r>
            <a:endParaRPr sz="1800" dirty="0">
              <a:latin typeface="Arial"/>
              <a:cs typeface="Arial"/>
            </a:endParaRPr>
          </a:p>
        </p:txBody>
      </p:sp>
      <p:sp>
        <p:nvSpPr>
          <p:cNvPr id="4" name="object 4"/>
          <p:cNvSpPr/>
          <p:nvPr/>
        </p:nvSpPr>
        <p:spPr>
          <a:xfrm>
            <a:off x="1675281" y="3561627"/>
            <a:ext cx="7406280" cy="346108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232798" y="6787512"/>
            <a:ext cx="152400" cy="240665"/>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sz="1200" spc="-5" dirty="0">
                <a:latin typeface="Arial Black"/>
                <a:cs typeface="Arial Black"/>
              </a:rPr>
              <a:t>4</a:t>
            </a:fld>
            <a:endParaRPr sz="1200">
              <a:latin typeface="Arial Black"/>
              <a:cs typeface="Arial Black"/>
            </a:endParaRPr>
          </a:p>
        </p:txBody>
      </p:sp>
      <p:sp>
        <p:nvSpPr>
          <p:cNvPr id="6" name="Date Placeholder 5">
            <a:extLst>
              <a:ext uri="{FF2B5EF4-FFF2-40B4-BE49-F238E27FC236}">
                <a16:creationId xmlns:a16="http://schemas.microsoft.com/office/drawing/2014/main" id="{FEBA6D76-E07B-42CA-8018-1EAC538BE0D3}"/>
              </a:ext>
            </a:extLst>
          </p:cNvPr>
          <p:cNvSpPr>
            <a:spLocks noGrp="1"/>
          </p:cNvSpPr>
          <p:nvPr>
            <p:ph type="dt" sz="half" idx="6"/>
          </p:nvPr>
        </p:nvSpPr>
        <p:spPr/>
        <p:txBody>
          <a:bodyPr/>
          <a:lstStyle/>
          <a:p>
            <a:fld id="{F181C084-FE54-4FC4-B2AE-56D9CC999921}" type="datetime1">
              <a:rPr lang="en-US" smtClean="0"/>
              <a:t>02/25/2019</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87272" y="1646777"/>
            <a:ext cx="8263290" cy="4079318"/>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55CB04E3-6152-40D7-A259-C21DFC570A7C}"/>
              </a:ext>
            </a:extLst>
          </p:cNvPr>
          <p:cNvSpPr>
            <a:spLocks noGrp="1"/>
          </p:cNvSpPr>
          <p:nvPr>
            <p:ph type="dt" sz="half" idx="6"/>
          </p:nvPr>
        </p:nvSpPr>
        <p:spPr/>
        <p:txBody>
          <a:bodyPr/>
          <a:lstStyle/>
          <a:p>
            <a:fld id="{4344D985-1F72-4CD6-999E-666AF3733FC2}" type="datetime1">
              <a:rPr lang="en-US" smtClean="0"/>
              <a:t>02/25/2019</a:t>
            </a:fld>
            <a:endParaRPr lang="en-US"/>
          </a:p>
        </p:txBody>
      </p:sp>
      <p:sp>
        <p:nvSpPr>
          <p:cNvPr id="6" name="object 2">
            <a:extLst>
              <a:ext uri="{FF2B5EF4-FFF2-40B4-BE49-F238E27FC236}">
                <a16:creationId xmlns:a16="http://schemas.microsoft.com/office/drawing/2014/main" id="{450D0EF3-BF23-476E-9064-FEFB83DBC3E5}"/>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87568" y="1248422"/>
            <a:ext cx="8012416" cy="5199019"/>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0044C218-51FE-4A80-A905-89029BDBC796}"/>
              </a:ext>
            </a:extLst>
          </p:cNvPr>
          <p:cNvSpPr>
            <a:spLocks noGrp="1"/>
          </p:cNvSpPr>
          <p:nvPr>
            <p:ph type="dt" sz="half" idx="6"/>
          </p:nvPr>
        </p:nvSpPr>
        <p:spPr/>
        <p:txBody>
          <a:bodyPr/>
          <a:lstStyle/>
          <a:p>
            <a:fld id="{71A54BEE-BD23-40DF-81D8-8FF5AE81C2B6}" type="datetime1">
              <a:rPr lang="en-US" smtClean="0"/>
              <a:t>02/25/2019</a:t>
            </a:fld>
            <a:endParaRPr lang="en-US"/>
          </a:p>
        </p:txBody>
      </p:sp>
      <p:sp>
        <p:nvSpPr>
          <p:cNvPr id="6" name="object 2">
            <a:extLst>
              <a:ext uri="{FF2B5EF4-FFF2-40B4-BE49-F238E27FC236}">
                <a16:creationId xmlns:a16="http://schemas.microsoft.com/office/drawing/2014/main" id="{AAD68D6C-6D3E-446B-9E70-D029B3E406E2}"/>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52684" y="3924188"/>
            <a:ext cx="7784195" cy="28882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53045" y="2193645"/>
            <a:ext cx="7996516" cy="116080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19724" y="1051816"/>
            <a:ext cx="8022187" cy="559364"/>
          </a:xfrm>
          <a:prstGeom prst="rect">
            <a:avLst/>
          </a:prstGeom>
          <a:blipFill>
            <a:blip r:embed="rId4" cstate="print"/>
            <a:stretch>
              <a:fillRect/>
            </a:stretch>
          </a:blipFill>
        </p:spPr>
        <p:txBody>
          <a:bodyPr wrap="square" lIns="0" tIns="0" rIns="0" bIns="0" rtlCol="0"/>
          <a:lstStyle/>
          <a:p>
            <a:endParaRPr/>
          </a:p>
        </p:txBody>
      </p:sp>
      <p:sp>
        <p:nvSpPr>
          <p:cNvPr id="7" name="Date Placeholder 6">
            <a:extLst>
              <a:ext uri="{FF2B5EF4-FFF2-40B4-BE49-F238E27FC236}">
                <a16:creationId xmlns:a16="http://schemas.microsoft.com/office/drawing/2014/main" id="{68EE89B1-3285-4435-8583-0CBA2D018800}"/>
              </a:ext>
            </a:extLst>
          </p:cNvPr>
          <p:cNvSpPr>
            <a:spLocks noGrp="1"/>
          </p:cNvSpPr>
          <p:nvPr>
            <p:ph type="dt" sz="half" idx="6"/>
          </p:nvPr>
        </p:nvSpPr>
        <p:spPr/>
        <p:txBody>
          <a:bodyPr/>
          <a:lstStyle/>
          <a:p>
            <a:fld id="{B766707D-C512-4221-AC76-91051B6900F4}" type="datetime1">
              <a:rPr lang="en-US" smtClean="0"/>
              <a:t>02/25/2019</a:t>
            </a:fld>
            <a:endParaRPr lang="en-US"/>
          </a:p>
        </p:txBody>
      </p:sp>
      <p:sp>
        <p:nvSpPr>
          <p:cNvPr id="8" name="object 2">
            <a:extLst>
              <a:ext uri="{FF2B5EF4-FFF2-40B4-BE49-F238E27FC236}">
                <a16:creationId xmlns:a16="http://schemas.microsoft.com/office/drawing/2014/main" id="{93F342DF-573A-427D-B68C-879F5975A840}"/>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86880" y="1425114"/>
            <a:ext cx="7531023" cy="327913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66411" y="755589"/>
            <a:ext cx="8143560" cy="74035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09547" y="4643216"/>
            <a:ext cx="7543604" cy="154773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379593" y="6008151"/>
            <a:ext cx="7464422" cy="1029794"/>
          </a:xfrm>
          <a:prstGeom prst="rect">
            <a:avLst/>
          </a:prstGeom>
          <a:blipFill>
            <a:blip r:embed="rId5" cstate="print"/>
            <a:stretch>
              <a:fillRect/>
            </a:stretch>
          </a:blipFill>
        </p:spPr>
        <p:txBody>
          <a:bodyPr wrap="square" lIns="0" tIns="0" rIns="0" bIns="0" rtlCol="0"/>
          <a:lstStyle/>
          <a:p>
            <a:endParaRPr/>
          </a:p>
        </p:txBody>
      </p:sp>
      <p:sp>
        <p:nvSpPr>
          <p:cNvPr id="8" name="Date Placeholder 7">
            <a:extLst>
              <a:ext uri="{FF2B5EF4-FFF2-40B4-BE49-F238E27FC236}">
                <a16:creationId xmlns:a16="http://schemas.microsoft.com/office/drawing/2014/main" id="{5723F32C-C5D1-4B98-9910-4CC0FE71717B}"/>
              </a:ext>
            </a:extLst>
          </p:cNvPr>
          <p:cNvSpPr>
            <a:spLocks noGrp="1"/>
          </p:cNvSpPr>
          <p:nvPr>
            <p:ph type="dt" sz="half" idx="6"/>
          </p:nvPr>
        </p:nvSpPr>
        <p:spPr/>
        <p:txBody>
          <a:bodyPr/>
          <a:lstStyle/>
          <a:p>
            <a:fld id="{B1B16F4A-67B0-4F5F-A84B-C03DF4BD6954}" type="datetime1">
              <a:rPr lang="en-US" smtClean="0"/>
              <a:t>02/25/2019</a:t>
            </a:fld>
            <a:endParaRPr lang="en-US"/>
          </a:p>
        </p:txBody>
      </p:sp>
      <p:sp>
        <p:nvSpPr>
          <p:cNvPr id="9" name="object 2">
            <a:extLst>
              <a:ext uri="{FF2B5EF4-FFF2-40B4-BE49-F238E27FC236}">
                <a16:creationId xmlns:a16="http://schemas.microsoft.com/office/drawing/2014/main" id="{1D2C7AB1-E744-4356-A4D7-E47E2F2C6C9A}"/>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26790" y="1023701"/>
            <a:ext cx="8083680" cy="5508487"/>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479C989E-62CC-4B15-8CEA-30B44707E4DB}"/>
              </a:ext>
            </a:extLst>
          </p:cNvPr>
          <p:cNvSpPr>
            <a:spLocks noGrp="1"/>
          </p:cNvSpPr>
          <p:nvPr>
            <p:ph type="dt" sz="half" idx="6"/>
          </p:nvPr>
        </p:nvSpPr>
        <p:spPr/>
        <p:txBody>
          <a:bodyPr/>
          <a:lstStyle/>
          <a:p>
            <a:fld id="{93AF9350-0461-4F6A-9FBB-49B20B5A92E6}" type="datetime1">
              <a:rPr lang="en-US" smtClean="0"/>
              <a:t>02/25/2019</a:t>
            </a:fld>
            <a:endParaRPr lang="en-US"/>
          </a:p>
        </p:txBody>
      </p:sp>
      <p:sp>
        <p:nvSpPr>
          <p:cNvPr id="6" name="object 2">
            <a:extLst>
              <a:ext uri="{FF2B5EF4-FFF2-40B4-BE49-F238E27FC236}">
                <a16:creationId xmlns:a16="http://schemas.microsoft.com/office/drawing/2014/main" id="{FB127DD6-733B-4A89-9683-D77D3ACF6B17}"/>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73359" y="1058698"/>
            <a:ext cx="8244082" cy="5507004"/>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C13F45A1-6A9D-4B14-855A-1B42A735A6DE}"/>
              </a:ext>
            </a:extLst>
          </p:cNvPr>
          <p:cNvSpPr>
            <a:spLocks noGrp="1"/>
          </p:cNvSpPr>
          <p:nvPr>
            <p:ph type="dt" sz="half" idx="6"/>
          </p:nvPr>
        </p:nvSpPr>
        <p:spPr/>
        <p:txBody>
          <a:bodyPr/>
          <a:lstStyle/>
          <a:p>
            <a:fld id="{38562820-6BC2-424F-899E-1010FAE37553}" type="datetime1">
              <a:rPr lang="en-US" smtClean="0"/>
              <a:t>02/25/2019</a:t>
            </a:fld>
            <a:endParaRPr lang="en-US"/>
          </a:p>
        </p:txBody>
      </p:sp>
      <p:sp>
        <p:nvSpPr>
          <p:cNvPr id="6" name="object 2">
            <a:extLst>
              <a:ext uri="{FF2B5EF4-FFF2-40B4-BE49-F238E27FC236}">
                <a16:creationId xmlns:a16="http://schemas.microsoft.com/office/drawing/2014/main" id="{000742ED-643F-48BF-A2AC-0D6A6FD63AA6}"/>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19524" y="985608"/>
            <a:ext cx="8082282" cy="5278187"/>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2F951DC8-4C7D-40EB-9B7A-793C0DB97661}"/>
              </a:ext>
            </a:extLst>
          </p:cNvPr>
          <p:cNvSpPr>
            <a:spLocks noGrp="1"/>
          </p:cNvSpPr>
          <p:nvPr>
            <p:ph type="dt" sz="half" idx="6"/>
          </p:nvPr>
        </p:nvSpPr>
        <p:spPr/>
        <p:txBody>
          <a:bodyPr/>
          <a:lstStyle/>
          <a:p>
            <a:fld id="{C0A530BE-EBCB-4796-BBA4-06F0671DC899}" type="datetime1">
              <a:rPr lang="en-US" smtClean="0"/>
              <a:t>02/25/2019</a:t>
            </a:fld>
            <a:endParaRPr lang="en-US"/>
          </a:p>
        </p:txBody>
      </p:sp>
      <p:sp>
        <p:nvSpPr>
          <p:cNvPr id="6" name="object 2">
            <a:extLst>
              <a:ext uri="{FF2B5EF4-FFF2-40B4-BE49-F238E27FC236}">
                <a16:creationId xmlns:a16="http://schemas.microsoft.com/office/drawing/2014/main" id="{09E740BB-39B6-4100-9775-D174EBA9A0F4}"/>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99555" y="905637"/>
            <a:ext cx="7922642" cy="479841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12770" y="5954692"/>
            <a:ext cx="7444012" cy="799059"/>
          </a:xfrm>
          <a:prstGeom prst="rect">
            <a:avLst/>
          </a:prstGeom>
          <a:blipFill>
            <a:blip r:embed="rId3" cstate="print"/>
            <a:stretch>
              <a:fillRect/>
            </a:stretch>
          </a:blipFill>
        </p:spPr>
        <p:txBody>
          <a:bodyPr wrap="square" lIns="0" tIns="0" rIns="0" bIns="0" rtlCol="0"/>
          <a:lstStyle/>
          <a:p>
            <a:endParaRPr/>
          </a:p>
        </p:txBody>
      </p:sp>
      <p:sp>
        <p:nvSpPr>
          <p:cNvPr id="6" name="Date Placeholder 5">
            <a:extLst>
              <a:ext uri="{FF2B5EF4-FFF2-40B4-BE49-F238E27FC236}">
                <a16:creationId xmlns:a16="http://schemas.microsoft.com/office/drawing/2014/main" id="{07923E5B-69CA-4A9C-9980-BB082A198DCE}"/>
              </a:ext>
            </a:extLst>
          </p:cNvPr>
          <p:cNvSpPr>
            <a:spLocks noGrp="1"/>
          </p:cNvSpPr>
          <p:nvPr>
            <p:ph type="dt" sz="half" idx="6"/>
          </p:nvPr>
        </p:nvSpPr>
        <p:spPr/>
        <p:txBody>
          <a:bodyPr/>
          <a:lstStyle/>
          <a:p>
            <a:fld id="{7D069A24-144C-49A6-BEFF-6635867A777C}" type="datetime1">
              <a:rPr lang="en-US" smtClean="0"/>
              <a:t>02/25/2019</a:t>
            </a:fld>
            <a:endParaRPr lang="en-US"/>
          </a:p>
        </p:txBody>
      </p:sp>
      <p:sp>
        <p:nvSpPr>
          <p:cNvPr id="7" name="object 2">
            <a:extLst>
              <a:ext uri="{FF2B5EF4-FFF2-40B4-BE49-F238E27FC236}">
                <a16:creationId xmlns:a16="http://schemas.microsoft.com/office/drawing/2014/main" id="{B38CE4A1-20F9-4BCE-91FB-5865E8A743A1}"/>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09547" y="2140278"/>
            <a:ext cx="7931609" cy="3118125"/>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9E891FB4-B74C-49E2-BCF3-2F510AC6BB0B}"/>
              </a:ext>
            </a:extLst>
          </p:cNvPr>
          <p:cNvSpPr>
            <a:spLocks noGrp="1"/>
          </p:cNvSpPr>
          <p:nvPr>
            <p:ph type="dt" sz="half" idx="6"/>
          </p:nvPr>
        </p:nvSpPr>
        <p:spPr/>
        <p:txBody>
          <a:bodyPr/>
          <a:lstStyle/>
          <a:p>
            <a:fld id="{32AFF2AD-1227-4BDA-907F-6B100A222B0D}" type="datetime1">
              <a:rPr lang="en-US" smtClean="0"/>
              <a:t>02/25/2019</a:t>
            </a:fld>
            <a:endParaRPr lang="en-US"/>
          </a:p>
        </p:txBody>
      </p:sp>
      <p:sp>
        <p:nvSpPr>
          <p:cNvPr id="6" name="object 2">
            <a:extLst>
              <a:ext uri="{FF2B5EF4-FFF2-40B4-BE49-F238E27FC236}">
                <a16:creationId xmlns:a16="http://schemas.microsoft.com/office/drawing/2014/main" id="{30AF45A8-18C3-4710-920A-7B6A14D32496}"/>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89779" y="985635"/>
            <a:ext cx="8023212" cy="4639187"/>
          </a:xfrm>
          <a:prstGeom prst="rect">
            <a:avLst/>
          </a:prstGeom>
          <a:blipFill>
            <a:blip r:embed="rId2" cstate="print"/>
            <a:stretch>
              <a:fillRect/>
            </a:stretch>
          </a:blipFill>
        </p:spPr>
        <p:txBody>
          <a:bodyPr wrap="square" lIns="0" tIns="0" rIns="0" bIns="0" rtlCol="0"/>
          <a:lstStyle/>
          <a:p>
            <a:endParaRPr dirty="0"/>
          </a:p>
        </p:txBody>
      </p:sp>
      <p:sp>
        <p:nvSpPr>
          <p:cNvPr id="5" name="Date Placeholder 4">
            <a:extLst>
              <a:ext uri="{FF2B5EF4-FFF2-40B4-BE49-F238E27FC236}">
                <a16:creationId xmlns:a16="http://schemas.microsoft.com/office/drawing/2014/main" id="{BCFD46A1-9F82-4A15-9F4E-48522F4169E6}"/>
              </a:ext>
            </a:extLst>
          </p:cNvPr>
          <p:cNvSpPr>
            <a:spLocks noGrp="1"/>
          </p:cNvSpPr>
          <p:nvPr>
            <p:ph type="dt" sz="half" idx="6"/>
          </p:nvPr>
        </p:nvSpPr>
        <p:spPr/>
        <p:txBody>
          <a:bodyPr/>
          <a:lstStyle/>
          <a:p>
            <a:fld id="{ABB2CBAB-F718-4B0A-8D2B-E7BD3DFB6C26}" type="datetime1">
              <a:rPr lang="en-US" smtClean="0"/>
              <a:t>02/25/2019</a:t>
            </a:fld>
            <a:endParaRPr lang="en-US"/>
          </a:p>
        </p:txBody>
      </p:sp>
      <p:sp>
        <p:nvSpPr>
          <p:cNvPr id="7" name="object 2">
            <a:extLst>
              <a:ext uri="{FF2B5EF4-FFF2-40B4-BE49-F238E27FC236}">
                <a16:creationId xmlns:a16="http://schemas.microsoft.com/office/drawing/2014/main" id="{50E32ABB-EFAC-4E84-AB38-A7297F99A64A}"/>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
        <p:nvSpPr>
          <p:cNvPr id="4" name="object 4"/>
          <p:cNvSpPr txBox="1"/>
          <p:nvPr/>
        </p:nvSpPr>
        <p:spPr>
          <a:xfrm>
            <a:off x="9232798" y="6787512"/>
            <a:ext cx="152400" cy="240665"/>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sz="1200" spc="-5" dirty="0">
                <a:latin typeface="Arial Black"/>
                <a:cs typeface="Arial Black"/>
              </a:rPr>
              <a:t>5</a:t>
            </a:fld>
            <a:endParaRPr sz="1200">
              <a:latin typeface="Arial Black"/>
              <a:cs typeface="Arial Black"/>
            </a:endParaRPr>
          </a:p>
        </p:txBody>
      </p:sp>
      <p:sp>
        <p:nvSpPr>
          <p:cNvPr id="3" name="object 3"/>
          <p:cNvSpPr txBox="1"/>
          <p:nvPr/>
        </p:nvSpPr>
        <p:spPr>
          <a:xfrm>
            <a:off x="1101938" y="791636"/>
            <a:ext cx="8719185" cy="4649991"/>
          </a:xfrm>
          <a:prstGeom prst="rect">
            <a:avLst/>
          </a:prstGeom>
        </p:spPr>
        <p:txBody>
          <a:bodyPr vert="horz" wrap="square" lIns="0" tIns="12700" rIns="0" bIns="0" rtlCol="0">
            <a:spAutoFit/>
          </a:bodyPr>
          <a:lstStyle/>
          <a:p>
            <a:pPr marL="189230" marR="5080">
              <a:lnSpc>
                <a:spcPct val="100000"/>
              </a:lnSpc>
            </a:pPr>
            <a:endParaRPr lang="tr-TR" sz="1800" dirty="0">
              <a:latin typeface="Arial"/>
              <a:cs typeface="Arial"/>
            </a:endParaRPr>
          </a:p>
          <a:p>
            <a:pPr marL="189230" marR="5080">
              <a:lnSpc>
                <a:spcPct val="100000"/>
              </a:lnSpc>
            </a:pPr>
            <a:r>
              <a:rPr sz="1800" dirty="0" err="1">
                <a:latin typeface="Arial"/>
                <a:cs typeface="Arial"/>
              </a:rPr>
              <a:t>Nesne</a:t>
            </a:r>
            <a:r>
              <a:rPr sz="1800" dirty="0">
                <a:latin typeface="Arial"/>
                <a:cs typeface="Arial"/>
              </a:rPr>
              <a:t> </a:t>
            </a:r>
            <a:r>
              <a:rPr sz="1800" spc="35" dirty="0">
                <a:latin typeface="Arial"/>
                <a:cs typeface="Arial"/>
              </a:rPr>
              <a:t>y</a:t>
            </a:r>
            <a:r>
              <a:rPr lang="tr-TR" sz="1800" spc="35" dirty="0">
                <a:latin typeface="Arial"/>
                <a:cs typeface="Arial"/>
              </a:rPr>
              <a:t>ö</a:t>
            </a:r>
            <a:r>
              <a:rPr sz="1800" spc="35" dirty="0" err="1">
                <a:latin typeface="Arial"/>
                <a:cs typeface="Arial"/>
              </a:rPr>
              <a:t>nelimli</a:t>
            </a:r>
            <a:r>
              <a:rPr sz="1800" spc="35" dirty="0">
                <a:latin typeface="Arial"/>
                <a:cs typeface="Arial"/>
              </a:rPr>
              <a:t> </a:t>
            </a:r>
            <a:r>
              <a:rPr sz="1800" spc="-5" dirty="0">
                <a:latin typeface="Arial"/>
                <a:cs typeface="Arial"/>
              </a:rPr>
              <a:t>programlama geliştirmenin </a:t>
            </a:r>
            <a:r>
              <a:rPr sz="1800" dirty="0" err="1">
                <a:latin typeface="Arial"/>
                <a:cs typeface="Arial"/>
              </a:rPr>
              <a:t>en</a:t>
            </a:r>
            <a:r>
              <a:rPr sz="1800" dirty="0">
                <a:latin typeface="Arial"/>
                <a:cs typeface="Arial"/>
              </a:rPr>
              <a:t> </a:t>
            </a:r>
            <a:r>
              <a:rPr lang="tr-TR" sz="1800" spc="60" dirty="0">
                <a:latin typeface="Arial"/>
                <a:cs typeface="Arial"/>
              </a:rPr>
              <a:t>ö</a:t>
            </a:r>
            <a:r>
              <a:rPr sz="1800" spc="60" dirty="0" err="1">
                <a:latin typeface="Arial"/>
                <a:cs typeface="Arial"/>
              </a:rPr>
              <a:t>nemli</a:t>
            </a:r>
            <a:r>
              <a:rPr sz="1800" spc="60" dirty="0">
                <a:latin typeface="Arial"/>
                <a:cs typeface="Arial"/>
              </a:rPr>
              <a:t> </a:t>
            </a:r>
            <a:r>
              <a:rPr lang="tr-TR" sz="1800" spc="60" dirty="0">
                <a:latin typeface="Arial"/>
                <a:cs typeface="Arial"/>
              </a:rPr>
              <a:t>ö</a:t>
            </a:r>
            <a:r>
              <a:rPr sz="1800" spc="60" dirty="0" err="1">
                <a:latin typeface="Arial"/>
                <a:cs typeface="Arial"/>
              </a:rPr>
              <a:t>zelli</a:t>
            </a:r>
            <a:r>
              <a:rPr lang="tr-TR" spc="60" dirty="0">
                <a:latin typeface="Arial"/>
                <a:cs typeface="Arial"/>
              </a:rPr>
              <a:t>ğ</a:t>
            </a:r>
            <a:r>
              <a:rPr sz="1800" spc="-15" dirty="0" err="1">
                <a:latin typeface="Arial"/>
                <a:cs typeface="Arial"/>
              </a:rPr>
              <a:t>i</a:t>
            </a:r>
            <a:r>
              <a:rPr sz="1800" spc="-15" dirty="0">
                <a:latin typeface="Arial"/>
                <a:cs typeface="Arial"/>
              </a:rPr>
              <a:t>, </a:t>
            </a:r>
            <a:r>
              <a:rPr sz="1800" spc="-5" dirty="0" err="1">
                <a:latin typeface="Arial"/>
                <a:cs typeface="Arial"/>
              </a:rPr>
              <a:t>nesnelerin</a:t>
            </a:r>
            <a:r>
              <a:rPr sz="1800" spc="-5" dirty="0">
                <a:latin typeface="Arial"/>
                <a:cs typeface="Arial"/>
              </a:rPr>
              <a:t>  </a:t>
            </a:r>
            <a:r>
              <a:rPr sz="1800" spc="-30" dirty="0" err="1">
                <a:latin typeface="Arial"/>
                <a:cs typeface="Arial"/>
              </a:rPr>
              <a:t>kullan</a:t>
            </a:r>
            <a:r>
              <a:rPr lang="tr-TR" sz="1800" spc="-30" dirty="0">
                <a:latin typeface="Arial"/>
                <a:cs typeface="Arial"/>
              </a:rPr>
              <a:t>ı</a:t>
            </a:r>
            <a:r>
              <a:rPr sz="1800" spc="-30" dirty="0">
                <a:latin typeface="Arial"/>
                <a:cs typeface="Arial"/>
              </a:rPr>
              <a:t>m</a:t>
            </a:r>
            <a:r>
              <a:rPr lang="tr-TR" sz="1800" spc="-30" dirty="0">
                <a:latin typeface="Arial"/>
                <a:cs typeface="Arial"/>
              </a:rPr>
              <a:t>ı</a:t>
            </a:r>
            <a:r>
              <a:rPr sz="1800" spc="-30" dirty="0">
                <a:latin typeface="Arial"/>
                <a:cs typeface="Arial"/>
              </a:rPr>
              <a:t>d</a:t>
            </a:r>
            <a:r>
              <a:rPr lang="tr-TR" sz="1800" spc="-30" dirty="0">
                <a:latin typeface="Arial"/>
                <a:cs typeface="Arial"/>
              </a:rPr>
              <a:t>ı</a:t>
            </a:r>
            <a:r>
              <a:rPr sz="1800" spc="-30" dirty="0">
                <a:latin typeface="Arial"/>
                <a:cs typeface="Arial"/>
              </a:rPr>
              <a:t>r. </a:t>
            </a:r>
            <a:r>
              <a:rPr sz="1800" spc="15" dirty="0">
                <a:latin typeface="Arial"/>
                <a:cs typeface="Arial"/>
              </a:rPr>
              <a:t>G</a:t>
            </a:r>
            <a:r>
              <a:rPr lang="tr-TR" sz="1800" spc="15" dirty="0">
                <a:latin typeface="Arial"/>
                <a:cs typeface="Arial"/>
              </a:rPr>
              <a:t>ö</a:t>
            </a:r>
            <a:r>
              <a:rPr sz="1800" spc="15" dirty="0" err="1">
                <a:latin typeface="Arial"/>
                <a:cs typeface="Arial"/>
              </a:rPr>
              <a:t>rselleştirilebilen</a:t>
            </a:r>
            <a:r>
              <a:rPr sz="1800" spc="15" dirty="0">
                <a:latin typeface="Arial"/>
                <a:cs typeface="Arial"/>
              </a:rPr>
              <a:t>, </a:t>
            </a:r>
            <a:r>
              <a:rPr sz="1800" spc="-15" dirty="0" err="1">
                <a:latin typeface="Arial"/>
                <a:cs typeface="Arial"/>
              </a:rPr>
              <a:t>kavramsallaşt</a:t>
            </a:r>
            <a:r>
              <a:rPr lang="tr-TR" sz="1800" spc="-15" dirty="0">
                <a:latin typeface="Arial"/>
                <a:cs typeface="Arial"/>
              </a:rPr>
              <a:t>ı</a:t>
            </a:r>
            <a:r>
              <a:rPr sz="1800" spc="-15" dirty="0">
                <a:latin typeface="Arial"/>
                <a:cs typeface="Arial"/>
              </a:rPr>
              <a:t>r</a:t>
            </a:r>
            <a:r>
              <a:rPr lang="tr-TR" sz="1800" spc="-15" dirty="0">
                <a:latin typeface="Arial"/>
                <a:cs typeface="Arial"/>
              </a:rPr>
              <a:t>ı</a:t>
            </a:r>
            <a:r>
              <a:rPr sz="1800" spc="-15" dirty="0" err="1">
                <a:latin typeface="Arial"/>
                <a:cs typeface="Arial"/>
              </a:rPr>
              <a:t>labilen</a:t>
            </a:r>
            <a:r>
              <a:rPr sz="1800" spc="-15" dirty="0">
                <a:latin typeface="Arial"/>
                <a:cs typeface="Arial"/>
              </a:rPr>
              <a:t> </a:t>
            </a:r>
            <a:r>
              <a:rPr sz="1800" spc="-10" dirty="0">
                <a:latin typeface="Arial"/>
                <a:cs typeface="Arial"/>
              </a:rPr>
              <a:t>veya </a:t>
            </a:r>
            <a:r>
              <a:rPr sz="1800" spc="-5" dirty="0">
                <a:latin typeface="Arial"/>
                <a:cs typeface="Arial"/>
              </a:rPr>
              <a:t>modellenebilen </a:t>
            </a:r>
            <a:r>
              <a:rPr sz="1800" spc="-10" dirty="0">
                <a:latin typeface="Arial"/>
                <a:cs typeface="Arial"/>
              </a:rPr>
              <a:t>her </a:t>
            </a:r>
            <a:r>
              <a:rPr sz="1800" spc="-5" dirty="0">
                <a:latin typeface="Arial"/>
                <a:cs typeface="Arial"/>
              </a:rPr>
              <a:t>şey  nesne</a:t>
            </a:r>
            <a:r>
              <a:rPr sz="1800" spc="5" dirty="0">
                <a:latin typeface="Arial"/>
                <a:cs typeface="Arial"/>
              </a:rPr>
              <a:t> </a:t>
            </a:r>
            <a:r>
              <a:rPr sz="1800" spc="-5" dirty="0">
                <a:latin typeface="Arial"/>
                <a:cs typeface="Arial"/>
              </a:rPr>
              <a:t>olabilir.</a:t>
            </a:r>
            <a:endParaRPr sz="1800" dirty="0">
              <a:latin typeface="Arial"/>
              <a:cs typeface="Arial"/>
            </a:endParaRPr>
          </a:p>
          <a:p>
            <a:pPr marL="12700" marR="4023995" indent="3907154">
              <a:lnSpc>
                <a:spcPct val="100000"/>
              </a:lnSpc>
              <a:spcBef>
                <a:spcPts val="1365"/>
              </a:spcBef>
            </a:pPr>
            <a:r>
              <a:rPr lang="tr-TR" sz="1800" u="sng" spc="65" dirty="0">
                <a:uFill>
                  <a:solidFill>
                    <a:srgbClr val="000000"/>
                  </a:solidFill>
                </a:uFill>
                <a:latin typeface="Arial"/>
                <a:cs typeface="Arial"/>
              </a:rPr>
              <a:t>ö</a:t>
            </a:r>
            <a:r>
              <a:rPr sz="1800" u="sng" spc="65" dirty="0" err="1">
                <a:uFill>
                  <a:solidFill>
                    <a:srgbClr val="000000"/>
                  </a:solidFill>
                </a:uFill>
                <a:latin typeface="Arial"/>
                <a:cs typeface="Arial"/>
              </a:rPr>
              <a:t>rnek</a:t>
            </a:r>
            <a:r>
              <a:rPr sz="1800" u="sng" spc="65" dirty="0">
                <a:uFill>
                  <a:solidFill>
                    <a:srgbClr val="000000"/>
                  </a:solidFill>
                </a:uFill>
                <a:latin typeface="Arial"/>
                <a:cs typeface="Arial"/>
              </a:rPr>
              <a:t>: </a:t>
            </a:r>
            <a:r>
              <a:rPr sz="1800" spc="65" dirty="0">
                <a:latin typeface="Arial"/>
                <a:cs typeface="Arial"/>
              </a:rPr>
              <a:t> </a:t>
            </a:r>
            <a:r>
              <a:rPr sz="1800" spc="55" dirty="0">
                <a:latin typeface="Arial"/>
                <a:cs typeface="Arial"/>
              </a:rPr>
              <a:t>m</a:t>
            </a:r>
            <a:r>
              <a:rPr lang="tr-TR" sz="1800" spc="55" dirty="0">
                <a:latin typeface="Arial"/>
                <a:cs typeface="Arial"/>
              </a:rPr>
              <a:t>ü</a:t>
            </a:r>
            <a:r>
              <a:rPr sz="1800" spc="55" dirty="0" err="1">
                <a:latin typeface="Arial"/>
                <a:cs typeface="Arial"/>
              </a:rPr>
              <a:t>şteri</a:t>
            </a:r>
            <a:r>
              <a:rPr sz="1800" spc="55" dirty="0">
                <a:latin typeface="Arial"/>
                <a:cs typeface="Arial"/>
              </a:rPr>
              <a:t> </a:t>
            </a:r>
            <a:r>
              <a:rPr sz="1800" spc="-5" dirty="0">
                <a:latin typeface="Arial"/>
                <a:cs typeface="Arial"/>
              </a:rPr>
              <a:t>bilgileri, </a:t>
            </a:r>
            <a:r>
              <a:rPr sz="1800" spc="35" dirty="0">
                <a:latin typeface="Arial"/>
                <a:cs typeface="Arial"/>
              </a:rPr>
              <a:t>m</a:t>
            </a:r>
            <a:r>
              <a:rPr lang="tr-TR" sz="1800" spc="35" dirty="0">
                <a:latin typeface="Arial"/>
                <a:cs typeface="Arial"/>
              </a:rPr>
              <a:t>ü</a:t>
            </a:r>
            <a:r>
              <a:rPr sz="1800" spc="35" dirty="0" err="1">
                <a:latin typeface="Arial"/>
                <a:cs typeface="Arial"/>
              </a:rPr>
              <a:t>şteriler</a:t>
            </a:r>
            <a:r>
              <a:rPr sz="1800" spc="35" dirty="0">
                <a:latin typeface="Arial"/>
                <a:cs typeface="Arial"/>
              </a:rPr>
              <a:t>, </a:t>
            </a:r>
            <a:r>
              <a:rPr sz="1800" spc="-5" dirty="0">
                <a:latin typeface="Arial"/>
                <a:cs typeface="Arial"/>
              </a:rPr>
              <a:t>hesaplar, para,</a:t>
            </a:r>
            <a:r>
              <a:rPr sz="1800" spc="-114" dirty="0">
                <a:latin typeface="Arial"/>
                <a:cs typeface="Arial"/>
              </a:rPr>
              <a:t> </a:t>
            </a:r>
            <a:r>
              <a:rPr sz="1800" spc="-5" dirty="0">
                <a:latin typeface="Arial"/>
                <a:cs typeface="Arial"/>
              </a:rPr>
              <a:t>vb.  </a:t>
            </a:r>
            <a:r>
              <a:rPr lang="tr-TR" spc="405" dirty="0">
                <a:latin typeface="Arial"/>
                <a:cs typeface="Arial"/>
              </a:rPr>
              <a:t>öğ</a:t>
            </a:r>
            <a:r>
              <a:rPr sz="1800" spc="-5" dirty="0" err="1">
                <a:latin typeface="Arial"/>
                <a:cs typeface="Arial"/>
              </a:rPr>
              <a:t>renciler</a:t>
            </a:r>
            <a:r>
              <a:rPr sz="1800" spc="-5" dirty="0">
                <a:latin typeface="Arial"/>
                <a:cs typeface="Arial"/>
              </a:rPr>
              <a:t>, notlar, dersler,</a:t>
            </a:r>
            <a:r>
              <a:rPr sz="1800" spc="114" dirty="0">
                <a:latin typeface="Arial"/>
                <a:cs typeface="Arial"/>
              </a:rPr>
              <a:t> </a:t>
            </a:r>
            <a:r>
              <a:rPr sz="1800" spc="-5" dirty="0">
                <a:latin typeface="Arial"/>
                <a:cs typeface="Arial"/>
              </a:rPr>
              <a:t>vb.</a:t>
            </a:r>
            <a:endParaRPr sz="1800" dirty="0">
              <a:latin typeface="Arial"/>
              <a:cs typeface="Arial"/>
            </a:endParaRPr>
          </a:p>
          <a:p>
            <a:pPr marL="12700">
              <a:lnSpc>
                <a:spcPts val="2155"/>
              </a:lnSpc>
            </a:pPr>
            <a:r>
              <a:rPr lang="tr-TR" sz="1800" spc="100" dirty="0">
                <a:latin typeface="Arial"/>
                <a:cs typeface="Arial"/>
              </a:rPr>
              <a:t>ü</a:t>
            </a:r>
            <a:r>
              <a:rPr sz="1800" spc="100" dirty="0">
                <a:latin typeface="Arial"/>
                <a:cs typeface="Arial"/>
              </a:rPr>
              <a:t>r</a:t>
            </a:r>
            <a:r>
              <a:rPr lang="tr-TR" sz="1800" spc="100" dirty="0">
                <a:latin typeface="Arial"/>
                <a:cs typeface="Arial"/>
              </a:rPr>
              <a:t>ü</a:t>
            </a:r>
            <a:r>
              <a:rPr sz="1800" spc="100" dirty="0" err="1">
                <a:latin typeface="Arial"/>
                <a:cs typeface="Arial"/>
              </a:rPr>
              <a:t>nler</a:t>
            </a:r>
            <a:r>
              <a:rPr sz="1800" spc="100" dirty="0">
                <a:latin typeface="Arial"/>
                <a:cs typeface="Arial"/>
              </a:rPr>
              <a:t>, </a:t>
            </a:r>
            <a:r>
              <a:rPr lang="tr-TR" sz="1800" spc="195" dirty="0">
                <a:latin typeface="Arial"/>
                <a:cs typeface="Arial"/>
              </a:rPr>
              <a:t>ü</a:t>
            </a:r>
            <a:r>
              <a:rPr sz="1800" spc="195" dirty="0">
                <a:latin typeface="Arial"/>
                <a:cs typeface="Arial"/>
              </a:rPr>
              <a:t>r</a:t>
            </a:r>
            <a:r>
              <a:rPr lang="tr-TR" sz="1800" spc="195" dirty="0">
                <a:latin typeface="Arial"/>
                <a:cs typeface="Arial"/>
              </a:rPr>
              <a:t>ü</a:t>
            </a:r>
            <a:r>
              <a:rPr sz="1800" spc="195" dirty="0">
                <a:latin typeface="Arial"/>
                <a:cs typeface="Arial"/>
              </a:rPr>
              <a:t>n </a:t>
            </a:r>
            <a:r>
              <a:rPr sz="1800" spc="-5" dirty="0">
                <a:latin typeface="Arial"/>
                <a:cs typeface="Arial"/>
              </a:rPr>
              <a:t>bilgileri, stok bilgileri, marketler,</a:t>
            </a:r>
            <a:r>
              <a:rPr sz="1800" spc="-285" dirty="0">
                <a:latin typeface="Arial"/>
                <a:cs typeface="Arial"/>
              </a:rPr>
              <a:t> </a:t>
            </a:r>
            <a:r>
              <a:rPr sz="1800" spc="-5" dirty="0">
                <a:latin typeface="Arial"/>
                <a:cs typeface="Arial"/>
              </a:rPr>
              <a:t>vb.</a:t>
            </a:r>
            <a:endParaRPr sz="1800" dirty="0">
              <a:latin typeface="Arial"/>
              <a:cs typeface="Arial"/>
            </a:endParaRPr>
          </a:p>
          <a:p>
            <a:pPr marL="12700" marR="445770">
              <a:lnSpc>
                <a:spcPct val="100000"/>
              </a:lnSpc>
            </a:pPr>
            <a:r>
              <a:rPr sz="1800" dirty="0">
                <a:latin typeface="Arial"/>
                <a:cs typeface="Arial"/>
              </a:rPr>
              <a:t>Nesneler, </a:t>
            </a:r>
            <a:r>
              <a:rPr sz="1800" spc="-20" dirty="0" err="1">
                <a:latin typeface="Arial"/>
                <a:cs typeface="Arial"/>
              </a:rPr>
              <a:t>ger</a:t>
            </a:r>
            <a:r>
              <a:rPr lang="tr-TR" sz="1800" spc="-20" dirty="0">
                <a:latin typeface="Arial"/>
                <a:cs typeface="Arial"/>
              </a:rPr>
              <a:t>ç</a:t>
            </a:r>
            <a:r>
              <a:rPr sz="1800" spc="-20" dirty="0" err="1">
                <a:latin typeface="Arial"/>
                <a:cs typeface="Arial"/>
              </a:rPr>
              <a:t>ekleştirilecek</a:t>
            </a:r>
            <a:r>
              <a:rPr sz="1800" spc="-20" dirty="0">
                <a:latin typeface="Arial"/>
                <a:cs typeface="Arial"/>
              </a:rPr>
              <a:t> </a:t>
            </a:r>
            <a:r>
              <a:rPr sz="1800" spc="-5" dirty="0">
                <a:latin typeface="Arial"/>
                <a:cs typeface="Arial"/>
              </a:rPr>
              <a:t>olan </a:t>
            </a:r>
            <a:r>
              <a:rPr sz="1800" spc="-10" dirty="0">
                <a:latin typeface="Arial"/>
                <a:cs typeface="Arial"/>
              </a:rPr>
              <a:t>işlem </a:t>
            </a:r>
            <a:r>
              <a:rPr sz="1800" spc="-5" dirty="0" err="1">
                <a:latin typeface="Arial"/>
                <a:cs typeface="Arial"/>
              </a:rPr>
              <a:t>kendisine</a:t>
            </a:r>
            <a:r>
              <a:rPr sz="1800" spc="-5" dirty="0">
                <a:latin typeface="Arial"/>
                <a:cs typeface="Arial"/>
              </a:rPr>
              <a:t> </a:t>
            </a:r>
            <a:r>
              <a:rPr sz="1800" spc="-5" dirty="0" err="1">
                <a:latin typeface="Arial"/>
                <a:cs typeface="Arial"/>
              </a:rPr>
              <a:t>bildirildi</a:t>
            </a:r>
            <a:r>
              <a:rPr lang="tr-TR" sz="1800" spc="-5" dirty="0">
                <a:latin typeface="Arial"/>
                <a:cs typeface="Arial"/>
              </a:rPr>
              <a:t>ğ</a:t>
            </a:r>
            <a:r>
              <a:rPr sz="1800" spc="-5" dirty="0" err="1">
                <a:latin typeface="Arial"/>
                <a:cs typeface="Arial"/>
              </a:rPr>
              <a:t>inde</a:t>
            </a:r>
            <a:r>
              <a:rPr sz="1800" spc="-5" dirty="0">
                <a:latin typeface="Arial"/>
                <a:cs typeface="Arial"/>
              </a:rPr>
              <a:t> tepki </a:t>
            </a:r>
            <a:r>
              <a:rPr sz="1800" dirty="0">
                <a:latin typeface="Arial"/>
                <a:cs typeface="Arial"/>
              </a:rPr>
              <a:t>verirler </a:t>
            </a:r>
            <a:r>
              <a:rPr sz="1800" spc="-10" dirty="0">
                <a:latin typeface="Arial"/>
                <a:cs typeface="Arial"/>
              </a:rPr>
              <a:t>ve </a:t>
            </a:r>
            <a:r>
              <a:rPr sz="1800" dirty="0">
                <a:latin typeface="Arial"/>
                <a:cs typeface="Arial"/>
              </a:rPr>
              <a:t>bir  </a:t>
            </a:r>
            <a:r>
              <a:rPr sz="1800" dirty="0" err="1">
                <a:latin typeface="Arial"/>
                <a:cs typeface="Arial"/>
              </a:rPr>
              <a:t>cevap</a:t>
            </a:r>
            <a:r>
              <a:rPr sz="1800" dirty="0">
                <a:latin typeface="Arial"/>
                <a:cs typeface="Arial"/>
              </a:rPr>
              <a:t> </a:t>
            </a:r>
            <a:r>
              <a:rPr sz="1800" spc="95" dirty="0">
                <a:latin typeface="Arial"/>
                <a:cs typeface="Arial"/>
              </a:rPr>
              <a:t>d</a:t>
            </a:r>
            <a:r>
              <a:rPr lang="tr-TR" sz="1800" spc="95" dirty="0">
                <a:latin typeface="Arial"/>
                <a:cs typeface="Arial"/>
              </a:rPr>
              <a:t>ö</a:t>
            </a:r>
            <a:r>
              <a:rPr sz="1800" spc="95" dirty="0" err="1">
                <a:latin typeface="Arial"/>
                <a:cs typeface="Arial"/>
              </a:rPr>
              <a:t>nd</a:t>
            </a:r>
            <a:r>
              <a:rPr lang="tr-TR" sz="1800" spc="95" dirty="0">
                <a:latin typeface="Arial"/>
                <a:cs typeface="Arial"/>
              </a:rPr>
              <a:t>ü</a:t>
            </a:r>
            <a:r>
              <a:rPr sz="1800" spc="95" dirty="0">
                <a:latin typeface="Arial"/>
                <a:cs typeface="Arial"/>
              </a:rPr>
              <a:t>r</a:t>
            </a:r>
            <a:r>
              <a:rPr lang="tr-TR" sz="1800" spc="95" dirty="0">
                <a:latin typeface="Arial"/>
                <a:cs typeface="Arial"/>
              </a:rPr>
              <a:t>ü</a:t>
            </a:r>
            <a:r>
              <a:rPr sz="1800" spc="95" dirty="0" err="1">
                <a:latin typeface="Arial"/>
                <a:cs typeface="Arial"/>
              </a:rPr>
              <a:t>rler</a:t>
            </a:r>
            <a:r>
              <a:rPr sz="1800" spc="95" dirty="0">
                <a:latin typeface="Arial"/>
                <a:cs typeface="Arial"/>
              </a:rPr>
              <a:t>. </a:t>
            </a:r>
            <a:r>
              <a:rPr sz="1800" spc="-20" dirty="0" err="1">
                <a:latin typeface="Arial"/>
                <a:cs typeface="Arial"/>
              </a:rPr>
              <a:t>Ger</a:t>
            </a:r>
            <a:r>
              <a:rPr lang="tr-TR" sz="1800" spc="-20" dirty="0">
                <a:latin typeface="Arial"/>
                <a:cs typeface="Arial"/>
              </a:rPr>
              <a:t>ç</a:t>
            </a:r>
            <a:r>
              <a:rPr sz="1800" spc="-20" dirty="0" err="1">
                <a:latin typeface="Arial"/>
                <a:cs typeface="Arial"/>
              </a:rPr>
              <a:t>ekleştirilecek</a:t>
            </a:r>
            <a:r>
              <a:rPr sz="1800" spc="-20" dirty="0">
                <a:latin typeface="Arial"/>
                <a:cs typeface="Arial"/>
              </a:rPr>
              <a:t> </a:t>
            </a:r>
            <a:r>
              <a:rPr sz="1800" spc="-5" dirty="0">
                <a:latin typeface="Arial"/>
                <a:cs typeface="Arial"/>
              </a:rPr>
              <a:t>işlemi mesaj; </a:t>
            </a:r>
            <a:r>
              <a:rPr sz="1800" spc="-20" dirty="0" err="1">
                <a:latin typeface="Arial"/>
                <a:cs typeface="Arial"/>
              </a:rPr>
              <a:t>mesaj</a:t>
            </a:r>
            <a:r>
              <a:rPr lang="tr-TR" sz="1800" spc="-20" dirty="0">
                <a:latin typeface="Arial"/>
                <a:cs typeface="Arial"/>
              </a:rPr>
              <a:t>ı</a:t>
            </a:r>
            <a:r>
              <a:rPr sz="1800" spc="-20" dirty="0">
                <a:latin typeface="Arial"/>
                <a:cs typeface="Arial"/>
              </a:rPr>
              <a:t> </a:t>
            </a:r>
            <a:r>
              <a:rPr sz="1800" spc="-5" dirty="0">
                <a:latin typeface="Arial"/>
                <a:cs typeface="Arial"/>
              </a:rPr>
              <a:t>alan </a:t>
            </a:r>
            <a:r>
              <a:rPr sz="1800" spc="-10" dirty="0">
                <a:latin typeface="Arial"/>
                <a:cs typeface="Arial"/>
              </a:rPr>
              <a:t>nesneyi </a:t>
            </a:r>
            <a:r>
              <a:rPr sz="1800" dirty="0">
                <a:latin typeface="Arial"/>
                <a:cs typeface="Arial"/>
              </a:rPr>
              <a:t>de </a:t>
            </a:r>
            <a:r>
              <a:rPr sz="1800" spc="-45" dirty="0">
                <a:latin typeface="Arial"/>
                <a:cs typeface="Arial"/>
              </a:rPr>
              <a:t>al</a:t>
            </a:r>
            <a:r>
              <a:rPr lang="tr-TR" sz="1800" spc="-45" dirty="0">
                <a:latin typeface="Arial"/>
                <a:cs typeface="Arial"/>
              </a:rPr>
              <a:t>ı</a:t>
            </a:r>
            <a:r>
              <a:rPr sz="1800" spc="-45" dirty="0">
                <a:latin typeface="Arial"/>
                <a:cs typeface="Arial"/>
              </a:rPr>
              <a:t>c</a:t>
            </a:r>
            <a:r>
              <a:rPr lang="tr-TR" sz="1800" spc="-45" dirty="0">
                <a:latin typeface="Arial"/>
                <a:cs typeface="Arial"/>
              </a:rPr>
              <a:t>ı</a:t>
            </a:r>
            <a:r>
              <a:rPr sz="1800" spc="-45" dirty="0">
                <a:latin typeface="Arial"/>
                <a:cs typeface="Arial"/>
              </a:rPr>
              <a:t>  </a:t>
            </a:r>
            <a:r>
              <a:rPr sz="1800" spc="-5" dirty="0" err="1">
                <a:latin typeface="Arial"/>
                <a:cs typeface="Arial"/>
              </a:rPr>
              <a:t>olarak</a:t>
            </a:r>
            <a:r>
              <a:rPr sz="1800" spc="-5" dirty="0">
                <a:latin typeface="Arial"/>
                <a:cs typeface="Arial"/>
              </a:rPr>
              <a:t> </a:t>
            </a:r>
            <a:r>
              <a:rPr sz="1800" spc="-10" dirty="0" err="1">
                <a:latin typeface="Arial"/>
                <a:cs typeface="Arial"/>
              </a:rPr>
              <a:t>adland</a:t>
            </a:r>
            <a:r>
              <a:rPr lang="tr-TR" sz="1800" spc="-10" dirty="0">
                <a:latin typeface="Arial"/>
                <a:cs typeface="Arial"/>
              </a:rPr>
              <a:t>ı</a:t>
            </a:r>
            <a:r>
              <a:rPr sz="1800" spc="-10" dirty="0" err="1">
                <a:latin typeface="Arial"/>
                <a:cs typeface="Arial"/>
              </a:rPr>
              <a:t>rabiliriz</a:t>
            </a:r>
            <a:r>
              <a:rPr sz="1800" spc="-10" dirty="0">
                <a:latin typeface="Arial"/>
                <a:cs typeface="Arial"/>
              </a:rPr>
              <a:t>. </a:t>
            </a:r>
            <a:r>
              <a:rPr sz="1800" spc="-5" dirty="0" err="1">
                <a:latin typeface="Arial"/>
                <a:cs typeface="Arial"/>
              </a:rPr>
              <a:t>Mesaj</a:t>
            </a:r>
            <a:r>
              <a:rPr sz="1800" spc="-5" dirty="0">
                <a:latin typeface="Arial"/>
                <a:cs typeface="Arial"/>
              </a:rPr>
              <a:t> </a:t>
            </a:r>
            <a:r>
              <a:rPr sz="1800" spc="-35" dirty="0">
                <a:latin typeface="Arial"/>
                <a:cs typeface="Arial"/>
              </a:rPr>
              <a:t>al</a:t>
            </a:r>
            <a:r>
              <a:rPr lang="tr-TR" sz="1800" spc="-35" dirty="0">
                <a:latin typeface="Arial"/>
                <a:cs typeface="Arial"/>
              </a:rPr>
              <a:t>ı</a:t>
            </a:r>
            <a:r>
              <a:rPr sz="1800" spc="-35" dirty="0">
                <a:latin typeface="Arial"/>
                <a:cs typeface="Arial"/>
              </a:rPr>
              <a:t>c</a:t>
            </a:r>
            <a:r>
              <a:rPr lang="tr-TR" sz="1800" spc="-35" dirty="0">
                <a:latin typeface="Arial"/>
                <a:cs typeface="Arial"/>
              </a:rPr>
              <a:t>ı</a:t>
            </a:r>
            <a:r>
              <a:rPr sz="1800" spc="-35" dirty="0" err="1">
                <a:latin typeface="Arial"/>
                <a:cs typeface="Arial"/>
              </a:rPr>
              <a:t>ya</a:t>
            </a:r>
            <a:r>
              <a:rPr sz="1800" spc="-35" dirty="0">
                <a:latin typeface="Arial"/>
                <a:cs typeface="Arial"/>
              </a:rPr>
              <a:t> </a:t>
            </a:r>
            <a:r>
              <a:rPr sz="1800" spc="35" dirty="0">
                <a:latin typeface="Arial"/>
                <a:cs typeface="Arial"/>
              </a:rPr>
              <a:t>g</a:t>
            </a:r>
            <a:r>
              <a:rPr lang="tr-TR" sz="1800" spc="35" dirty="0">
                <a:latin typeface="Arial"/>
                <a:cs typeface="Arial"/>
              </a:rPr>
              <a:t>ö</a:t>
            </a:r>
            <a:r>
              <a:rPr sz="1800" spc="35" dirty="0" err="1">
                <a:latin typeface="Arial"/>
                <a:cs typeface="Arial"/>
              </a:rPr>
              <a:t>nderilir</a:t>
            </a:r>
            <a:r>
              <a:rPr sz="1800" spc="35" dirty="0">
                <a:latin typeface="Arial"/>
                <a:cs typeface="Arial"/>
              </a:rPr>
              <a:t> </a:t>
            </a:r>
            <a:r>
              <a:rPr sz="1800" spc="-10" dirty="0" err="1">
                <a:latin typeface="Arial"/>
                <a:cs typeface="Arial"/>
              </a:rPr>
              <a:t>ve</a:t>
            </a:r>
            <a:r>
              <a:rPr sz="1800" spc="-10" dirty="0">
                <a:latin typeface="Arial"/>
                <a:cs typeface="Arial"/>
              </a:rPr>
              <a:t> </a:t>
            </a:r>
            <a:r>
              <a:rPr sz="1800" spc="-45" dirty="0">
                <a:latin typeface="Arial"/>
                <a:cs typeface="Arial"/>
              </a:rPr>
              <a:t>al</a:t>
            </a:r>
            <a:r>
              <a:rPr lang="tr-TR" sz="1800" spc="-45" dirty="0">
                <a:latin typeface="Arial"/>
                <a:cs typeface="Arial"/>
              </a:rPr>
              <a:t>ı</a:t>
            </a:r>
            <a:r>
              <a:rPr sz="1800" spc="-45" dirty="0">
                <a:latin typeface="Arial"/>
                <a:cs typeface="Arial"/>
              </a:rPr>
              <a:t>c</a:t>
            </a:r>
            <a:r>
              <a:rPr lang="tr-TR" sz="1800" spc="-45" dirty="0">
                <a:latin typeface="Arial"/>
                <a:cs typeface="Arial"/>
              </a:rPr>
              <a:t>ı</a:t>
            </a:r>
            <a:r>
              <a:rPr sz="1800" spc="-45" dirty="0">
                <a:latin typeface="Arial"/>
                <a:cs typeface="Arial"/>
              </a:rPr>
              <a:t> </a:t>
            </a:r>
            <a:r>
              <a:rPr sz="1800" spc="-10" dirty="0">
                <a:latin typeface="Arial"/>
                <a:cs typeface="Arial"/>
              </a:rPr>
              <a:t>mesaja </a:t>
            </a:r>
            <a:r>
              <a:rPr sz="1800" spc="-5" dirty="0">
                <a:latin typeface="Arial"/>
                <a:cs typeface="Arial"/>
              </a:rPr>
              <a:t>tepki </a:t>
            </a:r>
            <a:r>
              <a:rPr sz="1800" spc="-10" dirty="0">
                <a:latin typeface="Arial"/>
                <a:cs typeface="Arial"/>
              </a:rPr>
              <a:t>verir. </a:t>
            </a:r>
            <a:r>
              <a:rPr lang="tr-TR" spc="-30" dirty="0">
                <a:latin typeface="Arial"/>
                <a:cs typeface="Arial"/>
              </a:rPr>
              <a:t>İ</a:t>
            </a:r>
            <a:r>
              <a:rPr sz="1800" spc="-30" dirty="0" err="1">
                <a:latin typeface="Arial"/>
                <a:cs typeface="Arial"/>
              </a:rPr>
              <a:t>şlem</a:t>
            </a:r>
            <a:r>
              <a:rPr sz="1800" spc="-30" dirty="0">
                <a:latin typeface="Arial"/>
                <a:cs typeface="Arial"/>
              </a:rPr>
              <a:t> </a:t>
            </a:r>
            <a:r>
              <a:rPr sz="1800" dirty="0">
                <a:latin typeface="Arial"/>
                <a:cs typeface="Arial"/>
              </a:rPr>
              <a:t>bu  </a:t>
            </a:r>
            <a:r>
              <a:rPr sz="1800" spc="-5" dirty="0" err="1">
                <a:latin typeface="Arial"/>
                <a:cs typeface="Arial"/>
              </a:rPr>
              <a:t>şekilde</a:t>
            </a:r>
            <a:r>
              <a:rPr sz="1800" spc="5" dirty="0">
                <a:latin typeface="Arial"/>
                <a:cs typeface="Arial"/>
              </a:rPr>
              <a:t> </a:t>
            </a:r>
            <a:r>
              <a:rPr sz="1800" spc="-25" dirty="0" err="1">
                <a:latin typeface="Arial"/>
                <a:cs typeface="Arial"/>
              </a:rPr>
              <a:t>ger</a:t>
            </a:r>
            <a:r>
              <a:rPr lang="tr-TR" sz="1800" spc="-25" dirty="0">
                <a:latin typeface="Arial"/>
                <a:cs typeface="Arial"/>
              </a:rPr>
              <a:t>ç</a:t>
            </a:r>
            <a:r>
              <a:rPr sz="1800" spc="-25" dirty="0" err="1">
                <a:latin typeface="Arial"/>
                <a:cs typeface="Arial"/>
              </a:rPr>
              <a:t>ekleştirilir</a:t>
            </a:r>
            <a:r>
              <a:rPr sz="1800" spc="-25" dirty="0">
                <a:latin typeface="Arial"/>
                <a:cs typeface="Arial"/>
              </a:rPr>
              <a:t>.</a:t>
            </a:r>
            <a:endParaRPr sz="1800" dirty="0">
              <a:latin typeface="Arial"/>
              <a:cs typeface="Arial"/>
            </a:endParaRPr>
          </a:p>
          <a:p>
            <a:pPr>
              <a:lnSpc>
                <a:spcPct val="100000"/>
              </a:lnSpc>
              <a:spcBef>
                <a:spcPts val="50"/>
              </a:spcBef>
            </a:pPr>
            <a:endParaRPr sz="1850" dirty="0">
              <a:latin typeface="Times New Roman"/>
              <a:cs typeface="Times New Roman"/>
            </a:endParaRPr>
          </a:p>
          <a:p>
            <a:pPr marR="234950" algn="ctr">
              <a:lnSpc>
                <a:spcPct val="100000"/>
              </a:lnSpc>
            </a:pPr>
            <a:r>
              <a:rPr lang="tr-TR" sz="1800" u="sng" spc="65" dirty="0">
                <a:uFill>
                  <a:solidFill>
                    <a:srgbClr val="000000"/>
                  </a:solidFill>
                </a:uFill>
                <a:latin typeface="Arial"/>
                <a:cs typeface="Arial"/>
              </a:rPr>
              <a:t>ö</a:t>
            </a:r>
            <a:r>
              <a:rPr sz="1800" u="sng" spc="65" dirty="0" err="1">
                <a:uFill>
                  <a:solidFill>
                    <a:srgbClr val="000000"/>
                  </a:solidFill>
                </a:uFill>
                <a:latin typeface="Arial"/>
                <a:cs typeface="Arial"/>
              </a:rPr>
              <a:t>rnek</a:t>
            </a:r>
            <a:r>
              <a:rPr sz="1800" u="sng" spc="65" dirty="0">
                <a:uFill>
                  <a:solidFill>
                    <a:srgbClr val="000000"/>
                  </a:solidFill>
                </a:uFill>
                <a:latin typeface="Arial"/>
                <a:cs typeface="Arial"/>
              </a:rPr>
              <a:t>:</a:t>
            </a:r>
            <a:endParaRPr sz="1800" dirty="0">
              <a:latin typeface="Arial"/>
              <a:cs typeface="Arial"/>
            </a:endParaRPr>
          </a:p>
          <a:p>
            <a:pPr marL="12700">
              <a:lnSpc>
                <a:spcPct val="100000"/>
              </a:lnSpc>
            </a:pPr>
            <a:r>
              <a:rPr sz="1800" spc="-5" dirty="0">
                <a:latin typeface="Arial"/>
                <a:cs typeface="Arial"/>
              </a:rPr>
              <a:t>ilkAraba.renkVer();</a:t>
            </a:r>
            <a:endParaRPr sz="1800" dirty="0">
              <a:latin typeface="Arial"/>
              <a:cs typeface="Arial"/>
            </a:endParaRPr>
          </a:p>
          <a:p>
            <a:pPr marL="12700">
              <a:lnSpc>
                <a:spcPct val="100000"/>
              </a:lnSpc>
            </a:pPr>
            <a:r>
              <a:rPr sz="1800" spc="-5" dirty="0">
                <a:latin typeface="Arial"/>
                <a:cs typeface="Arial"/>
              </a:rPr>
              <a:t>(ilkAraba nesnesine, renkVer işlemi bildirilir.)</a:t>
            </a:r>
            <a:endParaRPr sz="1800" dirty="0">
              <a:latin typeface="Arial"/>
              <a:cs typeface="Arial"/>
            </a:endParaRPr>
          </a:p>
        </p:txBody>
      </p:sp>
      <p:sp>
        <p:nvSpPr>
          <p:cNvPr id="5" name="Date Placeholder 4">
            <a:extLst>
              <a:ext uri="{FF2B5EF4-FFF2-40B4-BE49-F238E27FC236}">
                <a16:creationId xmlns:a16="http://schemas.microsoft.com/office/drawing/2014/main" id="{C1CBECB9-8386-408F-A307-6B61D4D23D69}"/>
              </a:ext>
            </a:extLst>
          </p:cNvPr>
          <p:cNvSpPr>
            <a:spLocks noGrp="1"/>
          </p:cNvSpPr>
          <p:nvPr>
            <p:ph type="dt" sz="half" idx="6"/>
          </p:nvPr>
        </p:nvSpPr>
        <p:spPr/>
        <p:txBody>
          <a:bodyPr/>
          <a:lstStyle/>
          <a:p>
            <a:fld id="{65192833-3E84-4B9F-9585-5CB859F29F4D}" type="datetime1">
              <a:rPr lang="en-US" smtClean="0"/>
              <a:t>02/25/2019</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79182" y="898785"/>
            <a:ext cx="7733334" cy="3589047"/>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CA672082-170B-49CC-826C-F4849AC926EC}"/>
              </a:ext>
            </a:extLst>
          </p:cNvPr>
          <p:cNvSpPr>
            <a:spLocks noGrp="1"/>
          </p:cNvSpPr>
          <p:nvPr>
            <p:ph type="dt" sz="half" idx="6"/>
          </p:nvPr>
        </p:nvSpPr>
        <p:spPr/>
        <p:txBody>
          <a:bodyPr/>
          <a:lstStyle/>
          <a:p>
            <a:fld id="{4D6989E5-3C09-4472-A9D6-D89C19FC2301}" type="datetime1">
              <a:rPr lang="en-US" smtClean="0"/>
              <a:t>02/25/2019</a:t>
            </a:fld>
            <a:endParaRPr lang="en-US"/>
          </a:p>
        </p:txBody>
      </p:sp>
      <p:sp>
        <p:nvSpPr>
          <p:cNvPr id="6" name="object 2">
            <a:extLst>
              <a:ext uri="{FF2B5EF4-FFF2-40B4-BE49-F238E27FC236}">
                <a16:creationId xmlns:a16="http://schemas.microsoft.com/office/drawing/2014/main" id="{D69E301B-534E-48CB-9133-4C52A0159253}"/>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99099" y="898785"/>
            <a:ext cx="7041871" cy="211443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856214" y="3777945"/>
            <a:ext cx="7033483" cy="2181458"/>
          </a:xfrm>
          <a:prstGeom prst="rect">
            <a:avLst/>
          </a:prstGeom>
          <a:blipFill>
            <a:blip r:embed="rId3" cstate="print"/>
            <a:stretch>
              <a:fillRect/>
            </a:stretch>
          </a:blipFill>
        </p:spPr>
        <p:txBody>
          <a:bodyPr wrap="square" lIns="0" tIns="0" rIns="0" bIns="0" rtlCol="0"/>
          <a:lstStyle/>
          <a:p>
            <a:endParaRPr dirty="0"/>
          </a:p>
        </p:txBody>
      </p:sp>
      <p:sp>
        <p:nvSpPr>
          <p:cNvPr id="6" name="Date Placeholder 5">
            <a:extLst>
              <a:ext uri="{FF2B5EF4-FFF2-40B4-BE49-F238E27FC236}">
                <a16:creationId xmlns:a16="http://schemas.microsoft.com/office/drawing/2014/main" id="{B205EA53-B20C-41F0-B501-548041574774}"/>
              </a:ext>
            </a:extLst>
          </p:cNvPr>
          <p:cNvSpPr>
            <a:spLocks noGrp="1"/>
          </p:cNvSpPr>
          <p:nvPr>
            <p:ph type="dt" sz="half" idx="6"/>
          </p:nvPr>
        </p:nvSpPr>
        <p:spPr/>
        <p:txBody>
          <a:bodyPr/>
          <a:lstStyle/>
          <a:p>
            <a:fld id="{6C76996F-3F82-499A-AC1C-0A0C8FEEE89F}" type="datetime1">
              <a:rPr lang="en-US" smtClean="0"/>
              <a:t>02/25/2019</a:t>
            </a:fld>
            <a:endParaRPr lang="en-US"/>
          </a:p>
        </p:txBody>
      </p:sp>
      <p:sp>
        <p:nvSpPr>
          <p:cNvPr id="7" name="object 2">
            <a:extLst>
              <a:ext uri="{FF2B5EF4-FFF2-40B4-BE49-F238E27FC236}">
                <a16:creationId xmlns:a16="http://schemas.microsoft.com/office/drawing/2014/main" id="{9CB54B8E-1019-4B49-BE76-DCE52A4E6149}"/>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64077" y="898785"/>
            <a:ext cx="7070801" cy="306501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42251" y="4210580"/>
            <a:ext cx="7072310" cy="2665888"/>
          </a:xfrm>
          <a:prstGeom prst="rect">
            <a:avLst/>
          </a:prstGeom>
          <a:blipFill>
            <a:blip r:embed="rId3" cstate="print"/>
            <a:stretch>
              <a:fillRect/>
            </a:stretch>
          </a:blipFill>
        </p:spPr>
        <p:txBody>
          <a:bodyPr wrap="square" lIns="0" tIns="0" rIns="0" bIns="0" rtlCol="0"/>
          <a:lstStyle/>
          <a:p>
            <a:endParaRPr/>
          </a:p>
        </p:txBody>
      </p:sp>
      <p:sp>
        <p:nvSpPr>
          <p:cNvPr id="6" name="Date Placeholder 5">
            <a:extLst>
              <a:ext uri="{FF2B5EF4-FFF2-40B4-BE49-F238E27FC236}">
                <a16:creationId xmlns:a16="http://schemas.microsoft.com/office/drawing/2014/main" id="{B02C6687-F0F9-4C2F-96AC-1D40CBA710DB}"/>
              </a:ext>
            </a:extLst>
          </p:cNvPr>
          <p:cNvSpPr>
            <a:spLocks noGrp="1"/>
          </p:cNvSpPr>
          <p:nvPr>
            <p:ph type="dt" sz="half" idx="6"/>
          </p:nvPr>
        </p:nvSpPr>
        <p:spPr/>
        <p:txBody>
          <a:bodyPr/>
          <a:lstStyle/>
          <a:p>
            <a:fld id="{C0BC1563-426E-4C0D-B1EC-C36A3C31EA41}" type="datetime1">
              <a:rPr lang="en-US" smtClean="0"/>
              <a:t>02/25/2019</a:t>
            </a:fld>
            <a:endParaRPr lang="en-US"/>
          </a:p>
        </p:txBody>
      </p:sp>
      <p:sp>
        <p:nvSpPr>
          <p:cNvPr id="7" name="object 2">
            <a:extLst>
              <a:ext uri="{FF2B5EF4-FFF2-40B4-BE49-F238E27FC236}">
                <a16:creationId xmlns:a16="http://schemas.microsoft.com/office/drawing/2014/main" id="{3B618249-01A1-481B-B151-32B206099E76}"/>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856195" y="898785"/>
            <a:ext cx="7060911" cy="2400823"/>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B00DD17E-1CBF-404B-9A62-75DEFA982B2F}"/>
              </a:ext>
            </a:extLst>
          </p:cNvPr>
          <p:cNvSpPr>
            <a:spLocks noGrp="1"/>
          </p:cNvSpPr>
          <p:nvPr>
            <p:ph type="dt" sz="half" idx="6"/>
          </p:nvPr>
        </p:nvSpPr>
        <p:spPr/>
        <p:txBody>
          <a:bodyPr/>
          <a:lstStyle/>
          <a:p>
            <a:fld id="{DC33AB73-182C-4B49-93A8-66BF25BBAF33}" type="datetime1">
              <a:rPr lang="en-US" smtClean="0"/>
              <a:t>02/25/2019</a:t>
            </a:fld>
            <a:endParaRPr lang="en-US"/>
          </a:p>
        </p:txBody>
      </p:sp>
      <p:sp>
        <p:nvSpPr>
          <p:cNvPr id="6" name="object 2">
            <a:extLst>
              <a:ext uri="{FF2B5EF4-FFF2-40B4-BE49-F238E27FC236}">
                <a16:creationId xmlns:a16="http://schemas.microsoft.com/office/drawing/2014/main" id="{F38D3902-D4CE-4138-B756-D83E63E83F8F}"/>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232798" y="6787512"/>
            <a:ext cx="152400" cy="240665"/>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sz="1200" spc="-5" dirty="0">
                <a:latin typeface="Arial Black"/>
                <a:cs typeface="Arial Black"/>
              </a:rPr>
              <a:t>6</a:t>
            </a:fld>
            <a:endParaRPr sz="1200">
              <a:latin typeface="Arial Black"/>
              <a:cs typeface="Arial Black"/>
            </a:endParaRPr>
          </a:p>
        </p:txBody>
      </p:sp>
      <p:sp>
        <p:nvSpPr>
          <p:cNvPr id="3" name="object 3"/>
          <p:cNvSpPr txBox="1"/>
          <p:nvPr/>
        </p:nvSpPr>
        <p:spPr>
          <a:xfrm>
            <a:off x="849165" y="925693"/>
            <a:ext cx="8802370" cy="6037294"/>
          </a:xfrm>
          <a:prstGeom prst="rect">
            <a:avLst/>
          </a:prstGeom>
        </p:spPr>
        <p:txBody>
          <a:bodyPr vert="horz" wrap="square" lIns="0" tIns="9525" rIns="0" bIns="0" rtlCol="0">
            <a:spAutoFit/>
          </a:bodyPr>
          <a:lstStyle/>
          <a:p>
            <a:pPr marL="12700" marR="337185">
              <a:lnSpc>
                <a:spcPct val="101099"/>
              </a:lnSpc>
              <a:spcBef>
                <a:spcPts val="75"/>
              </a:spcBef>
            </a:pPr>
            <a:r>
              <a:rPr sz="1800" dirty="0">
                <a:latin typeface="Arial"/>
                <a:cs typeface="Arial"/>
              </a:rPr>
              <a:t>Nesneler, </a:t>
            </a:r>
            <a:r>
              <a:rPr sz="1800" spc="-5" dirty="0">
                <a:latin typeface="Arial"/>
                <a:cs typeface="Arial"/>
              </a:rPr>
              <a:t>veri </a:t>
            </a:r>
            <a:r>
              <a:rPr sz="1800" spc="-10" dirty="0">
                <a:latin typeface="Arial"/>
                <a:cs typeface="Arial"/>
              </a:rPr>
              <a:t>ve </a:t>
            </a:r>
            <a:r>
              <a:rPr sz="1800" spc="-5" dirty="0" err="1">
                <a:latin typeface="Arial"/>
                <a:cs typeface="Arial"/>
              </a:rPr>
              <a:t>metotlar</a:t>
            </a:r>
            <a:r>
              <a:rPr sz="1800" spc="-5" dirty="0">
                <a:latin typeface="Arial"/>
                <a:cs typeface="Arial"/>
              </a:rPr>
              <a:t> </a:t>
            </a:r>
            <a:r>
              <a:rPr sz="1800" spc="-50" dirty="0" err="1">
                <a:latin typeface="Arial"/>
                <a:cs typeface="Arial"/>
              </a:rPr>
              <a:t>i</a:t>
            </a:r>
            <a:r>
              <a:rPr lang="tr-TR" sz="1800" spc="-50" dirty="0">
                <a:latin typeface="Arial"/>
                <a:cs typeface="Arial"/>
              </a:rPr>
              <a:t>ç</a:t>
            </a:r>
            <a:r>
              <a:rPr sz="1800" spc="-50" dirty="0" err="1">
                <a:latin typeface="Arial"/>
                <a:cs typeface="Arial"/>
              </a:rPr>
              <a:t>erir</a:t>
            </a:r>
            <a:r>
              <a:rPr sz="1800" spc="-50" dirty="0">
                <a:latin typeface="Arial"/>
                <a:cs typeface="Arial"/>
              </a:rPr>
              <a:t>. </a:t>
            </a:r>
            <a:r>
              <a:rPr sz="1800" dirty="0">
                <a:latin typeface="Arial"/>
                <a:cs typeface="Arial"/>
              </a:rPr>
              <a:t>Veri, </a:t>
            </a:r>
            <a:r>
              <a:rPr sz="1800" dirty="0" err="1">
                <a:latin typeface="Arial"/>
                <a:cs typeface="Arial"/>
              </a:rPr>
              <a:t>bir</a:t>
            </a:r>
            <a:r>
              <a:rPr sz="1800" dirty="0">
                <a:latin typeface="Arial"/>
                <a:cs typeface="Arial"/>
              </a:rPr>
              <a:t> </a:t>
            </a:r>
            <a:r>
              <a:rPr sz="1800" spc="-45" dirty="0">
                <a:latin typeface="Arial"/>
                <a:cs typeface="Arial"/>
              </a:rPr>
              <a:t>s</a:t>
            </a:r>
            <a:r>
              <a:rPr lang="tr-TR" sz="1800" spc="-45" dirty="0">
                <a:latin typeface="Arial"/>
                <a:cs typeface="Arial"/>
              </a:rPr>
              <a:t>ı</a:t>
            </a:r>
            <a:r>
              <a:rPr sz="1800" spc="-45" dirty="0">
                <a:latin typeface="Arial"/>
                <a:cs typeface="Arial"/>
              </a:rPr>
              <a:t>n</a:t>
            </a:r>
            <a:r>
              <a:rPr lang="tr-TR" sz="1800" spc="-45" dirty="0">
                <a:latin typeface="Arial"/>
                <a:cs typeface="Arial"/>
              </a:rPr>
              <a:t>ı</a:t>
            </a:r>
            <a:r>
              <a:rPr sz="1800" spc="-45" dirty="0">
                <a:latin typeface="Arial"/>
                <a:cs typeface="Arial"/>
              </a:rPr>
              <a:t>f</a:t>
            </a:r>
            <a:r>
              <a:rPr lang="tr-TR" sz="1800" spc="-45" dirty="0">
                <a:latin typeface="Arial"/>
                <a:cs typeface="Arial"/>
              </a:rPr>
              <a:t>ı</a:t>
            </a:r>
            <a:r>
              <a:rPr sz="1800" spc="-45" dirty="0">
                <a:latin typeface="Arial"/>
                <a:cs typeface="Arial"/>
              </a:rPr>
              <a:t>n </a:t>
            </a:r>
            <a:r>
              <a:rPr sz="1800" spc="-5" dirty="0" err="1">
                <a:latin typeface="Arial"/>
                <a:cs typeface="Arial"/>
              </a:rPr>
              <a:t>sahip</a:t>
            </a:r>
            <a:r>
              <a:rPr sz="1800" spc="-5" dirty="0">
                <a:latin typeface="Arial"/>
                <a:cs typeface="Arial"/>
              </a:rPr>
              <a:t> </a:t>
            </a:r>
            <a:r>
              <a:rPr sz="1800" spc="-10" dirty="0" err="1">
                <a:latin typeface="Arial"/>
                <a:cs typeface="Arial"/>
              </a:rPr>
              <a:t>oldu</a:t>
            </a:r>
            <a:r>
              <a:rPr lang="tr-TR" sz="1800" spc="-10" dirty="0">
                <a:latin typeface="Arial"/>
                <a:cs typeface="Arial"/>
              </a:rPr>
              <a:t>ğ</a:t>
            </a:r>
            <a:r>
              <a:rPr sz="1800" spc="-5" dirty="0">
                <a:latin typeface="Arial"/>
                <a:cs typeface="Arial"/>
              </a:rPr>
              <a:t>u </a:t>
            </a:r>
            <a:r>
              <a:rPr lang="tr-TR" sz="1800" spc="25" dirty="0">
                <a:latin typeface="Arial"/>
                <a:cs typeface="Arial"/>
              </a:rPr>
              <a:t>ö</a:t>
            </a:r>
            <a:r>
              <a:rPr sz="1800" spc="25" dirty="0" err="1">
                <a:latin typeface="Arial"/>
                <a:cs typeface="Arial"/>
              </a:rPr>
              <a:t>zelliklerdir</a:t>
            </a:r>
            <a:r>
              <a:rPr sz="1800" spc="25" dirty="0">
                <a:latin typeface="Arial"/>
                <a:cs typeface="Arial"/>
              </a:rPr>
              <a:t>. </a:t>
            </a:r>
            <a:r>
              <a:rPr sz="1800" spc="-10" dirty="0">
                <a:latin typeface="Arial"/>
                <a:cs typeface="Arial"/>
              </a:rPr>
              <a:t>Metot </a:t>
            </a:r>
            <a:r>
              <a:rPr sz="1800" spc="-5" dirty="0">
                <a:latin typeface="Arial"/>
                <a:cs typeface="Arial"/>
              </a:rPr>
              <a:t>ise,  </a:t>
            </a:r>
            <a:r>
              <a:rPr sz="1800" dirty="0" err="1">
                <a:latin typeface="Arial"/>
                <a:cs typeface="Arial"/>
              </a:rPr>
              <a:t>bir</a:t>
            </a:r>
            <a:r>
              <a:rPr sz="1800" dirty="0">
                <a:latin typeface="Arial"/>
                <a:cs typeface="Arial"/>
              </a:rPr>
              <a:t> </a:t>
            </a:r>
            <a:r>
              <a:rPr sz="1800" spc="-50" dirty="0">
                <a:latin typeface="Arial"/>
                <a:cs typeface="Arial"/>
              </a:rPr>
              <a:t>s</a:t>
            </a:r>
            <a:r>
              <a:rPr lang="tr-TR" sz="1800" spc="-50" dirty="0">
                <a:latin typeface="Arial"/>
                <a:cs typeface="Arial"/>
              </a:rPr>
              <a:t>ı</a:t>
            </a:r>
            <a:r>
              <a:rPr sz="1800" spc="-50" dirty="0">
                <a:latin typeface="Arial"/>
                <a:cs typeface="Arial"/>
              </a:rPr>
              <a:t>n</a:t>
            </a:r>
            <a:r>
              <a:rPr lang="tr-TR" sz="1800" spc="-50" dirty="0">
                <a:latin typeface="Arial"/>
                <a:cs typeface="Arial"/>
              </a:rPr>
              <a:t>ı</a:t>
            </a:r>
            <a:r>
              <a:rPr sz="1800" spc="-50" dirty="0">
                <a:latin typeface="Arial"/>
                <a:cs typeface="Arial"/>
              </a:rPr>
              <a:t>f</a:t>
            </a:r>
            <a:r>
              <a:rPr lang="tr-TR" sz="1800" spc="-50" dirty="0">
                <a:latin typeface="Arial"/>
                <a:cs typeface="Arial"/>
              </a:rPr>
              <a:t>ı</a:t>
            </a:r>
            <a:r>
              <a:rPr sz="1800" spc="-50" dirty="0">
                <a:latin typeface="Arial"/>
                <a:cs typeface="Arial"/>
              </a:rPr>
              <a:t>n </a:t>
            </a:r>
            <a:r>
              <a:rPr sz="1800" spc="-10" dirty="0" err="1">
                <a:latin typeface="Arial"/>
                <a:cs typeface="Arial"/>
              </a:rPr>
              <a:t>sahip</a:t>
            </a:r>
            <a:r>
              <a:rPr sz="1800" spc="-10" dirty="0">
                <a:latin typeface="Arial"/>
                <a:cs typeface="Arial"/>
              </a:rPr>
              <a:t> </a:t>
            </a:r>
            <a:r>
              <a:rPr sz="1800" spc="-5" dirty="0" err="1">
                <a:latin typeface="Arial"/>
                <a:cs typeface="Arial"/>
              </a:rPr>
              <a:t>oldu</a:t>
            </a:r>
            <a:r>
              <a:rPr lang="tr-TR" sz="1800" spc="-5" dirty="0">
                <a:latin typeface="Arial"/>
                <a:cs typeface="Arial"/>
              </a:rPr>
              <a:t>ğ</a:t>
            </a:r>
            <a:r>
              <a:rPr sz="1800" spc="-5" dirty="0">
                <a:latin typeface="Arial"/>
                <a:cs typeface="Arial"/>
              </a:rPr>
              <a:t>u</a:t>
            </a:r>
            <a:r>
              <a:rPr sz="1800" spc="75" dirty="0">
                <a:latin typeface="Arial"/>
                <a:cs typeface="Arial"/>
              </a:rPr>
              <a:t> </a:t>
            </a:r>
            <a:r>
              <a:rPr sz="1800" spc="-5" dirty="0">
                <a:latin typeface="Arial"/>
                <a:cs typeface="Arial"/>
              </a:rPr>
              <a:t>işlemlerdir.</a:t>
            </a:r>
            <a:endParaRPr sz="1800" dirty="0">
              <a:latin typeface="Arial"/>
              <a:cs typeface="Arial"/>
            </a:endParaRPr>
          </a:p>
          <a:p>
            <a:pPr marR="251460" algn="ctr">
              <a:lnSpc>
                <a:spcPct val="100000"/>
              </a:lnSpc>
            </a:pPr>
            <a:r>
              <a:rPr lang="tr-TR" sz="1800" u="sng" spc="65" dirty="0">
                <a:uFill>
                  <a:solidFill>
                    <a:srgbClr val="000000"/>
                  </a:solidFill>
                </a:uFill>
                <a:latin typeface="Arial"/>
                <a:cs typeface="Arial"/>
              </a:rPr>
              <a:t>ö</a:t>
            </a:r>
            <a:r>
              <a:rPr sz="1800" u="sng" spc="65" dirty="0" err="1">
                <a:uFill>
                  <a:solidFill>
                    <a:srgbClr val="000000"/>
                  </a:solidFill>
                </a:uFill>
                <a:latin typeface="Arial"/>
                <a:cs typeface="Arial"/>
              </a:rPr>
              <a:t>rnek</a:t>
            </a:r>
            <a:r>
              <a:rPr sz="1800" u="sng" spc="65" dirty="0">
                <a:uFill>
                  <a:solidFill>
                    <a:srgbClr val="000000"/>
                  </a:solidFill>
                </a:uFill>
                <a:latin typeface="Arial"/>
                <a:cs typeface="Arial"/>
              </a:rPr>
              <a:t>:</a:t>
            </a:r>
            <a:endParaRPr sz="1800" dirty="0">
              <a:latin typeface="Arial"/>
              <a:cs typeface="Arial"/>
            </a:endParaRPr>
          </a:p>
          <a:p>
            <a:pPr marL="12700">
              <a:lnSpc>
                <a:spcPct val="100000"/>
              </a:lnSpc>
            </a:pPr>
            <a:r>
              <a:rPr sz="1800" spc="-5" dirty="0">
                <a:latin typeface="Arial"/>
                <a:cs typeface="Arial"/>
              </a:rPr>
              <a:t>ilkAraba.renkVer();</a:t>
            </a:r>
            <a:endParaRPr sz="1800" dirty="0">
              <a:latin typeface="Arial"/>
              <a:cs typeface="Arial"/>
            </a:endParaRPr>
          </a:p>
          <a:p>
            <a:pPr marL="12700" marR="340995">
              <a:lnSpc>
                <a:spcPct val="100000"/>
              </a:lnSpc>
            </a:pPr>
            <a:r>
              <a:rPr sz="1800" spc="-5" dirty="0">
                <a:latin typeface="Arial"/>
                <a:cs typeface="Arial"/>
              </a:rPr>
              <a:t>(ilkAraba nesnesi, </a:t>
            </a:r>
            <a:r>
              <a:rPr sz="1800" dirty="0">
                <a:latin typeface="Arial"/>
                <a:cs typeface="Arial"/>
              </a:rPr>
              <a:t>bir </a:t>
            </a:r>
            <a:r>
              <a:rPr sz="1800" spc="-5" dirty="0">
                <a:latin typeface="Arial"/>
                <a:cs typeface="Arial"/>
              </a:rPr>
              <a:t>araba </a:t>
            </a:r>
            <a:r>
              <a:rPr sz="1800" spc="-5" dirty="0" err="1">
                <a:latin typeface="Arial"/>
                <a:cs typeface="Arial"/>
              </a:rPr>
              <a:t>oldu</a:t>
            </a:r>
            <a:r>
              <a:rPr lang="tr-TR" sz="1800" spc="-5" dirty="0">
                <a:latin typeface="Arial"/>
                <a:cs typeface="Arial"/>
              </a:rPr>
              <a:t>ğ</a:t>
            </a:r>
            <a:r>
              <a:rPr sz="1800" spc="-5" dirty="0">
                <a:latin typeface="Arial"/>
                <a:cs typeface="Arial"/>
              </a:rPr>
              <a:t>u </a:t>
            </a:r>
            <a:r>
              <a:rPr sz="1800" spc="-80" dirty="0" err="1">
                <a:latin typeface="Arial"/>
                <a:cs typeface="Arial"/>
              </a:rPr>
              <a:t>i</a:t>
            </a:r>
            <a:r>
              <a:rPr lang="tr-TR" sz="1800" spc="-80" dirty="0">
                <a:latin typeface="Arial"/>
                <a:cs typeface="Arial"/>
              </a:rPr>
              <a:t>ç</a:t>
            </a:r>
            <a:r>
              <a:rPr sz="1800" spc="-80" dirty="0">
                <a:latin typeface="Arial"/>
                <a:cs typeface="Arial"/>
              </a:rPr>
              <a:t>in </a:t>
            </a:r>
            <a:r>
              <a:rPr sz="1800" spc="-5" dirty="0">
                <a:latin typeface="Arial"/>
                <a:cs typeface="Arial"/>
              </a:rPr>
              <a:t>tekerlek, direksiyon, </a:t>
            </a:r>
            <a:r>
              <a:rPr sz="1800" dirty="0">
                <a:latin typeface="Arial"/>
                <a:cs typeface="Arial"/>
              </a:rPr>
              <a:t>renk </a:t>
            </a:r>
            <a:r>
              <a:rPr sz="1800" spc="-5" dirty="0">
                <a:latin typeface="Arial"/>
                <a:cs typeface="Arial"/>
              </a:rPr>
              <a:t>vb. verilerine  </a:t>
            </a:r>
            <a:r>
              <a:rPr sz="1800" dirty="0">
                <a:latin typeface="Arial"/>
                <a:cs typeface="Arial"/>
              </a:rPr>
              <a:t>sahiptir. </a:t>
            </a:r>
            <a:r>
              <a:rPr sz="1800" spc="-5" dirty="0">
                <a:latin typeface="Arial"/>
                <a:cs typeface="Arial"/>
              </a:rPr>
              <a:t>renkVer metodu ilkAraba </a:t>
            </a:r>
            <a:r>
              <a:rPr sz="1800" spc="-10" dirty="0" err="1">
                <a:latin typeface="Arial"/>
                <a:cs typeface="Arial"/>
              </a:rPr>
              <a:t>nesnesi</a:t>
            </a:r>
            <a:r>
              <a:rPr sz="1800" spc="-10" dirty="0">
                <a:latin typeface="Arial"/>
                <a:cs typeface="Arial"/>
              </a:rPr>
              <a:t> </a:t>
            </a:r>
            <a:r>
              <a:rPr sz="1800" spc="-80" dirty="0" err="1">
                <a:latin typeface="Arial"/>
                <a:cs typeface="Arial"/>
              </a:rPr>
              <a:t>i</a:t>
            </a:r>
            <a:r>
              <a:rPr lang="tr-TR" sz="1800" spc="-80" dirty="0">
                <a:latin typeface="Arial"/>
                <a:cs typeface="Arial"/>
              </a:rPr>
              <a:t>ç</a:t>
            </a:r>
            <a:r>
              <a:rPr sz="1800" spc="-80" dirty="0">
                <a:latin typeface="Arial"/>
                <a:cs typeface="Arial"/>
              </a:rPr>
              <a:t>in </a:t>
            </a:r>
            <a:r>
              <a:rPr sz="1800" spc="-35" dirty="0">
                <a:latin typeface="Arial"/>
                <a:cs typeface="Arial"/>
              </a:rPr>
              <a:t>tan</a:t>
            </a:r>
            <a:r>
              <a:rPr lang="tr-TR" sz="1800" spc="-35" dirty="0">
                <a:latin typeface="Arial"/>
                <a:cs typeface="Arial"/>
              </a:rPr>
              <a:t>ı</a:t>
            </a:r>
            <a:r>
              <a:rPr sz="1800" spc="-35" dirty="0">
                <a:latin typeface="Arial"/>
                <a:cs typeface="Arial"/>
              </a:rPr>
              <a:t>ml</a:t>
            </a:r>
            <a:r>
              <a:rPr lang="tr-TR" sz="1800" spc="-35" dirty="0">
                <a:latin typeface="Arial"/>
                <a:cs typeface="Arial"/>
              </a:rPr>
              <a:t>ı</a:t>
            </a:r>
            <a:r>
              <a:rPr sz="1800" spc="-35" dirty="0">
                <a:latin typeface="Arial"/>
                <a:cs typeface="Arial"/>
              </a:rPr>
              <a:t> </a:t>
            </a:r>
            <a:r>
              <a:rPr sz="1800" spc="-5" dirty="0" err="1">
                <a:latin typeface="Arial"/>
                <a:cs typeface="Arial"/>
              </a:rPr>
              <a:t>oldu</a:t>
            </a:r>
            <a:r>
              <a:rPr lang="tr-TR" sz="1800" spc="-5" dirty="0">
                <a:latin typeface="Arial"/>
                <a:cs typeface="Arial"/>
              </a:rPr>
              <a:t>ğ</a:t>
            </a:r>
            <a:r>
              <a:rPr sz="1800" spc="-5" dirty="0" err="1">
                <a:latin typeface="Arial"/>
                <a:cs typeface="Arial"/>
              </a:rPr>
              <a:t>undan</a:t>
            </a:r>
            <a:r>
              <a:rPr sz="1800" spc="-5" dirty="0">
                <a:latin typeface="Arial"/>
                <a:cs typeface="Arial"/>
              </a:rPr>
              <a:t>, ilkAraba nesnesi  </a:t>
            </a:r>
            <a:r>
              <a:rPr sz="1800" dirty="0">
                <a:latin typeface="Arial"/>
                <a:cs typeface="Arial"/>
              </a:rPr>
              <a:t>renkVer </a:t>
            </a:r>
            <a:r>
              <a:rPr sz="1800" spc="-5" dirty="0">
                <a:latin typeface="Arial"/>
                <a:cs typeface="Arial"/>
              </a:rPr>
              <a:t>metoduna</a:t>
            </a:r>
            <a:r>
              <a:rPr sz="1800" spc="-40" dirty="0">
                <a:latin typeface="Arial"/>
                <a:cs typeface="Arial"/>
              </a:rPr>
              <a:t> </a:t>
            </a:r>
            <a:r>
              <a:rPr sz="1800" spc="-5" dirty="0">
                <a:latin typeface="Arial"/>
                <a:cs typeface="Arial"/>
              </a:rPr>
              <a:t>sahiptir.)</a:t>
            </a:r>
            <a:endParaRPr sz="1800" dirty="0">
              <a:latin typeface="Arial"/>
              <a:cs typeface="Arial"/>
            </a:endParaRPr>
          </a:p>
          <a:p>
            <a:pPr>
              <a:lnSpc>
                <a:spcPct val="100000"/>
              </a:lnSpc>
              <a:spcBef>
                <a:spcPts val="25"/>
              </a:spcBef>
            </a:pPr>
            <a:endParaRPr sz="2450" dirty="0">
              <a:latin typeface="Times New Roman"/>
              <a:cs typeface="Times New Roman"/>
            </a:endParaRPr>
          </a:p>
          <a:p>
            <a:pPr marL="191770" marR="5080" algn="just">
              <a:lnSpc>
                <a:spcPct val="100299"/>
              </a:lnSpc>
            </a:pPr>
            <a:r>
              <a:rPr sz="1800" dirty="0">
                <a:latin typeface="Arial"/>
                <a:cs typeface="Arial"/>
              </a:rPr>
              <a:t>Nesneler </a:t>
            </a:r>
            <a:r>
              <a:rPr sz="1800" spc="-5" dirty="0" err="1">
                <a:latin typeface="Arial"/>
                <a:cs typeface="Arial"/>
              </a:rPr>
              <a:t>belirli</a:t>
            </a:r>
            <a:r>
              <a:rPr sz="1800" spc="-5" dirty="0">
                <a:latin typeface="Arial"/>
                <a:cs typeface="Arial"/>
              </a:rPr>
              <a:t> </a:t>
            </a:r>
            <a:r>
              <a:rPr lang="tr-TR" sz="1800" spc="35" dirty="0">
                <a:latin typeface="Arial"/>
                <a:cs typeface="Arial"/>
              </a:rPr>
              <a:t>ö</a:t>
            </a:r>
            <a:r>
              <a:rPr sz="1800" spc="35" dirty="0" err="1">
                <a:latin typeface="Arial"/>
                <a:cs typeface="Arial"/>
              </a:rPr>
              <a:t>zellikler</a:t>
            </a:r>
            <a:r>
              <a:rPr sz="1800" spc="35" dirty="0">
                <a:latin typeface="Arial"/>
                <a:cs typeface="Arial"/>
              </a:rPr>
              <a:t> </a:t>
            </a:r>
            <a:r>
              <a:rPr sz="1800" spc="-20" dirty="0" err="1">
                <a:latin typeface="Arial"/>
                <a:cs typeface="Arial"/>
              </a:rPr>
              <a:t>taş</a:t>
            </a:r>
            <a:r>
              <a:rPr lang="tr-TR" sz="1800" spc="-20" dirty="0">
                <a:latin typeface="Arial"/>
                <a:cs typeface="Arial"/>
              </a:rPr>
              <a:t>ı</a:t>
            </a:r>
            <a:r>
              <a:rPr sz="1800" spc="-20" dirty="0" err="1">
                <a:latin typeface="Arial"/>
                <a:cs typeface="Arial"/>
              </a:rPr>
              <a:t>rlar</a:t>
            </a:r>
            <a:r>
              <a:rPr sz="1800" spc="-20" dirty="0">
                <a:latin typeface="Arial"/>
                <a:cs typeface="Arial"/>
              </a:rPr>
              <a:t> </a:t>
            </a:r>
            <a:r>
              <a:rPr sz="1800" spc="-10" dirty="0">
                <a:latin typeface="Arial"/>
                <a:cs typeface="Arial"/>
              </a:rPr>
              <a:t>ve </a:t>
            </a:r>
            <a:r>
              <a:rPr sz="1800" spc="-5" dirty="0" err="1">
                <a:latin typeface="Arial"/>
                <a:cs typeface="Arial"/>
              </a:rPr>
              <a:t>ortak</a:t>
            </a:r>
            <a:r>
              <a:rPr sz="1800" spc="-5" dirty="0">
                <a:latin typeface="Arial"/>
                <a:cs typeface="Arial"/>
              </a:rPr>
              <a:t> </a:t>
            </a:r>
            <a:r>
              <a:rPr lang="tr-TR" sz="1800" spc="25" dirty="0">
                <a:latin typeface="Arial"/>
                <a:cs typeface="Arial"/>
              </a:rPr>
              <a:t>ö</a:t>
            </a:r>
            <a:r>
              <a:rPr sz="1800" spc="25" dirty="0" err="1">
                <a:latin typeface="Arial"/>
                <a:cs typeface="Arial"/>
              </a:rPr>
              <a:t>zelliklerine</a:t>
            </a:r>
            <a:r>
              <a:rPr sz="1800" spc="25" dirty="0">
                <a:latin typeface="Arial"/>
                <a:cs typeface="Arial"/>
              </a:rPr>
              <a:t> </a:t>
            </a:r>
            <a:r>
              <a:rPr sz="1800" spc="100" dirty="0">
                <a:latin typeface="Arial"/>
                <a:cs typeface="Arial"/>
              </a:rPr>
              <a:t>g</a:t>
            </a:r>
            <a:r>
              <a:rPr lang="tr-TR" sz="1800" spc="100" dirty="0">
                <a:latin typeface="Arial"/>
                <a:cs typeface="Arial"/>
              </a:rPr>
              <a:t>ö</a:t>
            </a:r>
            <a:r>
              <a:rPr sz="1800" spc="100" dirty="0">
                <a:latin typeface="Arial"/>
                <a:cs typeface="Arial"/>
              </a:rPr>
              <a:t>re </a:t>
            </a:r>
            <a:r>
              <a:rPr sz="1800" spc="-30" dirty="0">
                <a:latin typeface="Arial"/>
                <a:cs typeface="Arial"/>
              </a:rPr>
              <a:t>s</a:t>
            </a:r>
            <a:r>
              <a:rPr lang="tr-TR" sz="1800" spc="-30" dirty="0">
                <a:latin typeface="Arial"/>
                <a:cs typeface="Arial"/>
              </a:rPr>
              <a:t>ı</a:t>
            </a:r>
            <a:r>
              <a:rPr sz="1800" spc="-30" dirty="0">
                <a:latin typeface="Arial"/>
                <a:cs typeface="Arial"/>
              </a:rPr>
              <a:t>n</a:t>
            </a:r>
            <a:r>
              <a:rPr lang="tr-TR" sz="1800" spc="-30" dirty="0">
                <a:latin typeface="Arial"/>
                <a:cs typeface="Arial"/>
              </a:rPr>
              <a:t>ı</a:t>
            </a:r>
            <a:r>
              <a:rPr sz="1800" spc="-30" dirty="0" err="1">
                <a:latin typeface="Arial"/>
                <a:cs typeface="Arial"/>
              </a:rPr>
              <a:t>fland</a:t>
            </a:r>
            <a:r>
              <a:rPr lang="tr-TR" sz="1800" spc="-30" dirty="0">
                <a:latin typeface="Arial"/>
                <a:cs typeface="Arial"/>
              </a:rPr>
              <a:t>ı</a:t>
            </a:r>
            <a:r>
              <a:rPr sz="1800" spc="-30" dirty="0">
                <a:latin typeface="Arial"/>
                <a:cs typeface="Arial"/>
              </a:rPr>
              <a:t>r</a:t>
            </a:r>
            <a:r>
              <a:rPr lang="tr-TR" sz="1800" spc="-30" dirty="0">
                <a:latin typeface="Arial"/>
                <a:cs typeface="Arial"/>
              </a:rPr>
              <a:t>ı</a:t>
            </a:r>
            <a:r>
              <a:rPr sz="1800" spc="-30" dirty="0">
                <a:latin typeface="Arial"/>
                <a:cs typeface="Arial"/>
              </a:rPr>
              <a:t>l</a:t>
            </a:r>
            <a:r>
              <a:rPr lang="tr-TR" sz="1800" spc="-30" dirty="0">
                <a:latin typeface="Arial"/>
                <a:cs typeface="Arial"/>
              </a:rPr>
              <a:t>ı</a:t>
            </a:r>
            <a:r>
              <a:rPr sz="1800" spc="-30" dirty="0" err="1">
                <a:latin typeface="Arial"/>
                <a:cs typeface="Arial"/>
              </a:rPr>
              <a:t>rlar</a:t>
            </a:r>
            <a:r>
              <a:rPr sz="1800" spc="-30" dirty="0">
                <a:latin typeface="Arial"/>
                <a:cs typeface="Arial"/>
              </a:rPr>
              <a:t>.  </a:t>
            </a:r>
            <a:r>
              <a:rPr sz="1800" spc="-35" dirty="0">
                <a:latin typeface="Arial"/>
                <a:cs typeface="Arial"/>
              </a:rPr>
              <a:t>S</a:t>
            </a:r>
            <a:r>
              <a:rPr lang="tr-TR" sz="1800" spc="-35" dirty="0">
                <a:latin typeface="Arial"/>
                <a:cs typeface="Arial"/>
              </a:rPr>
              <a:t>ı</a:t>
            </a:r>
            <a:r>
              <a:rPr sz="1800" spc="-35" dirty="0">
                <a:latin typeface="Arial"/>
                <a:cs typeface="Arial"/>
              </a:rPr>
              <a:t>n</a:t>
            </a:r>
            <a:r>
              <a:rPr lang="tr-TR" sz="1800" spc="-35" dirty="0">
                <a:latin typeface="Arial"/>
                <a:cs typeface="Arial"/>
              </a:rPr>
              <a:t>ı</a:t>
            </a:r>
            <a:r>
              <a:rPr sz="1800" spc="-35" dirty="0" err="1">
                <a:latin typeface="Arial"/>
                <a:cs typeface="Arial"/>
              </a:rPr>
              <a:t>fland</a:t>
            </a:r>
            <a:r>
              <a:rPr lang="tr-TR" sz="1800" spc="-35" dirty="0">
                <a:latin typeface="Arial"/>
                <a:cs typeface="Arial"/>
              </a:rPr>
              <a:t>ı</a:t>
            </a:r>
            <a:r>
              <a:rPr sz="1800" spc="-35" dirty="0">
                <a:latin typeface="Arial"/>
                <a:cs typeface="Arial"/>
              </a:rPr>
              <a:t>r</a:t>
            </a:r>
            <a:r>
              <a:rPr lang="tr-TR" sz="1800" spc="-35" dirty="0">
                <a:latin typeface="Arial"/>
                <a:cs typeface="Arial"/>
              </a:rPr>
              <a:t>ı</a:t>
            </a:r>
            <a:r>
              <a:rPr sz="1800" spc="-35" dirty="0" err="1">
                <a:latin typeface="Arial"/>
                <a:cs typeface="Arial"/>
              </a:rPr>
              <a:t>lm</a:t>
            </a:r>
            <a:r>
              <a:rPr lang="tr-TR" sz="1800" spc="-35" dirty="0">
                <a:latin typeface="Arial"/>
                <a:cs typeface="Arial"/>
              </a:rPr>
              <a:t>ı</a:t>
            </a:r>
            <a:r>
              <a:rPr sz="1800" spc="-35" dirty="0">
                <a:latin typeface="Arial"/>
                <a:cs typeface="Arial"/>
              </a:rPr>
              <a:t>ş </a:t>
            </a:r>
            <a:r>
              <a:rPr sz="1800" dirty="0">
                <a:latin typeface="Arial"/>
                <a:cs typeface="Arial"/>
              </a:rPr>
              <a:t>bir </a:t>
            </a:r>
            <a:r>
              <a:rPr sz="1800" spc="-10" dirty="0">
                <a:latin typeface="Arial"/>
                <a:cs typeface="Arial"/>
              </a:rPr>
              <a:t>nesne </a:t>
            </a:r>
            <a:r>
              <a:rPr sz="1800" spc="-5" dirty="0" err="1">
                <a:latin typeface="Arial"/>
                <a:cs typeface="Arial"/>
              </a:rPr>
              <a:t>grubunun</a:t>
            </a:r>
            <a:r>
              <a:rPr sz="1800" spc="-5" dirty="0">
                <a:latin typeface="Arial"/>
                <a:cs typeface="Arial"/>
              </a:rPr>
              <a:t> </a:t>
            </a:r>
            <a:r>
              <a:rPr lang="tr-TR" sz="1800" spc="25" dirty="0">
                <a:latin typeface="Arial"/>
                <a:cs typeface="Arial"/>
              </a:rPr>
              <a:t>ö</a:t>
            </a:r>
            <a:r>
              <a:rPr sz="1800" spc="25" dirty="0" err="1">
                <a:latin typeface="Arial"/>
                <a:cs typeface="Arial"/>
              </a:rPr>
              <a:t>zelliklerini</a:t>
            </a:r>
            <a:r>
              <a:rPr sz="1800" spc="25" dirty="0">
                <a:latin typeface="Arial"/>
                <a:cs typeface="Arial"/>
              </a:rPr>
              <a:t> </a:t>
            </a:r>
            <a:r>
              <a:rPr sz="1800" spc="-20" dirty="0" err="1">
                <a:latin typeface="Arial"/>
                <a:cs typeface="Arial"/>
              </a:rPr>
              <a:t>taş</a:t>
            </a:r>
            <a:r>
              <a:rPr lang="tr-TR" sz="1800" spc="-20" dirty="0">
                <a:latin typeface="Arial"/>
                <a:cs typeface="Arial"/>
              </a:rPr>
              <a:t>ı</a:t>
            </a:r>
            <a:r>
              <a:rPr sz="1800" spc="-20" dirty="0" err="1">
                <a:latin typeface="Arial"/>
                <a:cs typeface="Arial"/>
              </a:rPr>
              <a:t>yan</a:t>
            </a:r>
            <a:r>
              <a:rPr sz="1800" spc="-20" dirty="0">
                <a:latin typeface="Arial"/>
                <a:cs typeface="Arial"/>
              </a:rPr>
              <a:t> </a:t>
            </a:r>
            <a:r>
              <a:rPr sz="1800" spc="-5" dirty="0">
                <a:latin typeface="Arial"/>
                <a:cs typeface="Arial"/>
              </a:rPr>
              <a:t>nesne </a:t>
            </a:r>
            <a:r>
              <a:rPr sz="1800" spc="-5" dirty="0" err="1">
                <a:latin typeface="Arial"/>
                <a:cs typeface="Arial"/>
              </a:rPr>
              <a:t>şablonuna</a:t>
            </a:r>
            <a:r>
              <a:rPr sz="1800" spc="-5" dirty="0">
                <a:latin typeface="Arial"/>
                <a:cs typeface="Arial"/>
              </a:rPr>
              <a:t> </a:t>
            </a:r>
            <a:r>
              <a:rPr lang="tr-TR" spc="-10" dirty="0">
                <a:latin typeface="Arial"/>
                <a:cs typeface="Arial"/>
              </a:rPr>
              <a:t>"</a:t>
            </a:r>
            <a:r>
              <a:rPr sz="1800" spc="-10" dirty="0">
                <a:latin typeface="Arial"/>
                <a:cs typeface="Arial"/>
              </a:rPr>
              <a:t>s</a:t>
            </a:r>
            <a:r>
              <a:rPr lang="tr-TR" sz="1800" spc="-10" dirty="0">
                <a:latin typeface="Arial"/>
                <a:cs typeface="Arial"/>
              </a:rPr>
              <a:t>ı</a:t>
            </a:r>
            <a:r>
              <a:rPr sz="1800" spc="-10" dirty="0">
                <a:latin typeface="Arial"/>
                <a:cs typeface="Arial"/>
              </a:rPr>
              <a:t>n</a:t>
            </a:r>
            <a:r>
              <a:rPr lang="tr-TR" sz="1800" spc="-10" dirty="0">
                <a:latin typeface="Arial"/>
                <a:cs typeface="Arial"/>
              </a:rPr>
              <a:t>ı</a:t>
            </a:r>
            <a:r>
              <a:rPr sz="1800" spc="-10" dirty="0">
                <a:latin typeface="Arial"/>
                <a:cs typeface="Arial"/>
              </a:rPr>
              <a:t>f</a:t>
            </a:r>
            <a:r>
              <a:rPr lang="tr-TR" sz="1800" spc="-10" dirty="0">
                <a:latin typeface="Arial"/>
                <a:cs typeface="Arial"/>
              </a:rPr>
              <a:t>"</a:t>
            </a:r>
            <a:r>
              <a:rPr sz="1800" spc="-10" dirty="0">
                <a:latin typeface="Arial"/>
                <a:cs typeface="Arial"/>
              </a:rPr>
              <a:t>  </a:t>
            </a:r>
            <a:r>
              <a:rPr sz="1800" dirty="0">
                <a:latin typeface="Arial"/>
                <a:cs typeface="Arial"/>
              </a:rPr>
              <a:t>denir. </a:t>
            </a:r>
            <a:r>
              <a:rPr sz="1800" spc="-10" dirty="0">
                <a:latin typeface="Arial"/>
                <a:cs typeface="Arial"/>
              </a:rPr>
              <a:t>Başka </a:t>
            </a:r>
            <a:r>
              <a:rPr sz="1800" dirty="0">
                <a:latin typeface="Arial"/>
                <a:cs typeface="Arial"/>
              </a:rPr>
              <a:t>bir </a:t>
            </a:r>
            <a:r>
              <a:rPr sz="1800" spc="-5" dirty="0" err="1">
                <a:latin typeface="Arial"/>
                <a:cs typeface="Arial"/>
              </a:rPr>
              <a:t>deyişle</a:t>
            </a:r>
            <a:r>
              <a:rPr sz="1800" spc="-5" dirty="0">
                <a:latin typeface="Arial"/>
                <a:cs typeface="Arial"/>
              </a:rPr>
              <a:t> </a:t>
            </a:r>
            <a:r>
              <a:rPr sz="1800" spc="-35" dirty="0">
                <a:latin typeface="Arial"/>
                <a:cs typeface="Arial"/>
              </a:rPr>
              <a:t>s</a:t>
            </a:r>
            <a:r>
              <a:rPr lang="tr-TR" sz="1800" spc="-35" dirty="0">
                <a:latin typeface="Arial"/>
                <a:cs typeface="Arial"/>
              </a:rPr>
              <a:t>ı</a:t>
            </a:r>
            <a:r>
              <a:rPr sz="1800" spc="-35" dirty="0">
                <a:latin typeface="Arial"/>
                <a:cs typeface="Arial"/>
              </a:rPr>
              <a:t>n</a:t>
            </a:r>
            <a:r>
              <a:rPr lang="tr-TR" sz="1800" spc="-35" dirty="0">
                <a:latin typeface="Arial"/>
                <a:cs typeface="Arial"/>
              </a:rPr>
              <a:t>ı</a:t>
            </a:r>
            <a:r>
              <a:rPr sz="1800" spc="-35" dirty="0">
                <a:latin typeface="Arial"/>
                <a:cs typeface="Arial"/>
              </a:rPr>
              <a:t>f, </a:t>
            </a:r>
            <a:r>
              <a:rPr sz="1800" spc="-5" dirty="0" err="1">
                <a:latin typeface="Arial"/>
                <a:cs typeface="Arial"/>
              </a:rPr>
              <a:t>belirli</a:t>
            </a:r>
            <a:r>
              <a:rPr sz="1800" spc="-5" dirty="0">
                <a:latin typeface="Arial"/>
                <a:cs typeface="Arial"/>
              </a:rPr>
              <a:t> </a:t>
            </a:r>
            <a:r>
              <a:rPr lang="tr-TR" sz="1800" spc="30" dirty="0">
                <a:latin typeface="Arial"/>
                <a:cs typeface="Arial"/>
              </a:rPr>
              <a:t>ö</a:t>
            </a:r>
            <a:r>
              <a:rPr sz="1800" spc="30" dirty="0" err="1">
                <a:latin typeface="Arial"/>
                <a:cs typeface="Arial"/>
              </a:rPr>
              <a:t>zelliklere</a:t>
            </a:r>
            <a:r>
              <a:rPr sz="1800" spc="30" dirty="0">
                <a:latin typeface="Arial"/>
                <a:cs typeface="Arial"/>
              </a:rPr>
              <a:t> </a:t>
            </a:r>
            <a:r>
              <a:rPr sz="1800" spc="-5" dirty="0">
                <a:latin typeface="Arial"/>
                <a:cs typeface="Arial"/>
              </a:rPr>
              <a:t>sahip olan </a:t>
            </a:r>
            <a:r>
              <a:rPr sz="1800" spc="-5" dirty="0" err="1">
                <a:latin typeface="Arial"/>
                <a:cs typeface="Arial"/>
              </a:rPr>
              <a:t>nesneler</a:t>
            </a:r>
            <a:r>
              <a:rPr sz="1800" spc="-5" dirty="0">
                <a:latin typeface="Arial"/>
                <a:cs typeface="Arial"/>
              </a:rPr>
              <a:t> </a:t>
            </a:r>
            <a:r>
              <a:rPr sz="1800" spc="-80" dirty="0" err="1">
                <a:latin typeface="Arial"/>
                <a:cs typeface="Arial"/>
              </a:rPr>
              <a:t>i</a:t>
            </a:r>
            <a:r>
              <a:rPr lang="tr-TR" sz="1800" spc="-80" dirty="0">
                <a:latin typeface="Arial"/>
                <a:cs typeface="Arial"/>
              </a:rPr>
              <a:t>ç</a:t>
            </a:r>
            <a:r>
              <a:rPr sz="1800" spc="-80" dirty="0">
                <a:latin typeface="Arial"/>
                <a:cs typeface="Arial"/>
              </a:rPr>
              <a:t>in </a:t>
            </a:r>
            <a:r>
              <a:rPr sz="1800" dirty="0">
                <a:latin typeface="Arial"/>
                <a:cs typeface="Arial"/>
              </a:rPr>
              <a:t>bir </a:t>
            </a:r>
            <a:r>
              <a:rPr sz="1800" spc="-5" dirty="0">
                <a:latin typeface="Arial"/>
                <a:cs typeface="Arial"/>
              </a:rPr>
              <a:t>şablondur.  Her </a:t>
            </a:r>
            <a:r>
              <a:rPr sz="1800" spc="-35" dirty="0">
                <a:latin typeface="Arial"/>
                <a:cs typeface="Arial"/>
              </a:rPr>
              <a:t>s</a:t>
            </a:r>
            <a:r>
              <a:rPr lang="tr-TR" sz="1800" spc="-35" dirty="0">
                <a:latin typeface="Arial"/>
                <a:cs typeface="Arial"/>
              </a:rPr>
              <a:t>ı</a:t>
            </a:r>
            <a:r>
              <a:rPr sz="1800" spc="-35" dirty="0">
                <a:latin typeface="Arial"/>
                <a:cs typeface="Arial"/>
              </a:rPr>
              <a:t>n</a:t>
            </a:r>
            <a:r>
              <a:rPr lang="tr-TR" sz="1800" spc="-35" dirty="0">
                <a:latin typeface="Arial"/>
                <a:cs typeface="Arial"/>
              </a:rPr>
              <a:t>ı</a:t>
            </a:r>
            <a:r>
              <a:rPr sz="1800" spc="-35" dirty="0">
                <a:latin typeface="Arial"/>
                <a:cs typeface="Arial"/>
              </a:rPr>
              <a:t>f, </a:t>
            </a:r>
            <a:r>
              <a:rPr sz="1800" spc="-5" dirty="0">
                <a:latin typeface="Arial"/>
                <a:cs typeface="Arial"/>
              </a:rPr>
              <a:t>kendisine </a:t>
            </a:r>
            <a:r>
              <a:rPr sz="1800" dirty="0">
                <a:latin typeface="Arial"/>
                <a:cs typeface="Arial"/>
              </a:rPr>
              <a:t>ait </a:t>
            </a:r>
            <a:r>
              <a:rPr sz="1800" spc="-5" dirty="0">
                <a:latin typeface="Arial"/>
                <a:cs typeface="Arial"/>
              </a:rPr>
              <a:t>olan verileri </a:t>
            </a:r>
            <a:r>
              <a:rPr sz="1800" spc="-10" dirty="0" err="1">
                <a:latin typeface="Arial"/>
                <a:cs typeface="Arial"/>
              </a:rPr>
              <a:t>ve</a:t>
            </a:r>
            <a:r>
              <a:rPr sz="1800" spc="-10" dirty="0">
                <a:latin typeface="Arial"/>
                <a:cs typeface="Arial"/>
              </a:rPr>
              <a:t> </a:t>
            </a:r>
            <a:r>
              <a:rPr sz="1800" spc="-15" dirty="0" err="1">
                <a:latin typeface="Arial"/>
                <a:cs typeface="Arial"/>
              </a:rPr>
              <a:t>metotlar</a:t>
            </a:r>
            <a:r>
              <a:rPr lang="tr-TR" sz="1800" spc="-15" dirty="0">
                <a:latin typeface="Arial"/>
                <a:cs typeface="Arial"/>
              </a:rPr>
              <a:t>ı</a:t>
            </a:r>
            <a:r>
              <a:rPr sz="1800" spc="40" dirty="0">
                <a:latin typeface="Arial"/>
                <a:cs typeface="Arial"/>
              </a:rPr>
              <a:t> </a:t>
            </a:r>
            <a:r>
              <a:rPr sz="1800" spc="-15" dirty="0">
                <a:latin typeface="Arial"/>
                <a:cs typeface="Arial"/>
              </a:rPr>
              <a:t>tan</a:t>
            </a:r>
            <a:r>
              <a:rPr lang="tr-TR" sz="1800" spc="-15" dirty="0">
                <a:latin typeface="Arial"/>
                <a:cs typeface="Arial"/>
              </a:rPr>
              <a:t>ı</a:t>
            </a:r>
            <a:r>
              <a:rPr sz="1800" spc="-15" dirty="0" err="1">
                <a:latin typeface="Arial"/>
                <a:cs typeface="Arial"/>
              </a:rPr>
              <a:t>mlar</a:t>
            </a:r>
            <a:r>
              <a:rPr sz="1800" spc="-15" dirty="0">
                <a:latin typeface="Arial"/>
                <a:cs typeface="Arial"/>
              </a:rPr>
              <a:t>.</a:t>
            </a:r>
            <a:endParaRPr sz="1800" dirty="0">
              <a:latin typeface="Arial"/>
              <a:cs typeface="Arial"/>
            </a:endParaRPr>
          </a:p>
          <a:p>
            <a:pPr>
              <a:lnSpc>
                <a:spcPct val="100000"/>
              </a:lnSpc>
              <a:spcBef>
                <a:spcPts val="10"/>
              </a:spcBef>
            </a:pPr>
            <a:endParaRPr sz="2450" dirty="0">
              <a:latin typeface="Times New Roman"/>
              <a:cs typeface="Times New Roman"/>
            </a:endParaRPr>
          </a:p>
          <a:p>
            <a:pPr marL="191770" algn="just">
              <a:lnSpc>
                <a:spcPct val="100000"/>
              </a:lnSpc>
            </a:pPr>
            <a:r>
              <a:rPr sz="1800" spc="-5" dirty="0">
                <a:latin typeface="Arial"/>
                <a:cs typeface="Arial"/>
              </a:rPr>
              <a:t>Bir </a:t>
            </a:r>
            <a:r>
              <a:rPr sz="1800" spc="-40" dirty="0">
                <a:latin typeface="Arial"/>
                <a:cs typeface="Arial"/>
              </a:rPr>
              <a:t>s</a:t>
            </a:r>
            <a:r>
              <a:rPr lang="tr-TR" sz="1800" spc="-40" dirty="0">
                <a:latin typeface="Arial"/>
                <a:cs typeface="Arial"/>
              </a:rPr>
              <a:t>ı</a:t>
            </a:r>
            <a:r>
              <a:rPr sz="1800" spc="-40" dirty="0">
                <a:latin typeface="Arial"/>
                <a:cs typeface="Arial"/>
              </a:rPr>
              <a:t>n</a:t>
            </a:r>
            <a:r>
              <a:rPr lang="tr-TR" sz="1800" spc="-40" dirty="0">
                <a:latin typeface="Arial"/>
                <a:cs typeface="Arial"/>
              </a:rPr>
              <a:t>ı</a:t>
            </a:r>
            <a:r>
              <a:rPr sz="1800" spc="-40" dirty="0">
                <a:latin typeface="Arial"/>
                <a:cs typeface="Arial"/>
              </a:rPr>
              <a:t>fa </a:t>
            </a:r>
            <a:r>
              <a:rPr sz="1800" dirty="0">
                <a:latin typeface="Arial"/>
                <a:cs typeface="Arial"/>
              </a:rPr>
              <a:t>ait </a:t>
            </a:r>
            <a:r>
              <a:rPr sz="1800" spc="-5" dirty="0" err="1">
                <a:latin typeface="Arial"/>
                <a:cs typeface="Arial"/>
              </a:rPr>
              <a:t>olan</a:t>
            </a:r>
            <a:r>
              <a:rPr sz="1800" spc="-5" dirty="0">
                <a:latin typeface="Arial"/>
                <a:cs typeface="Arial"/>
              </a:rPr>
              <a:t> </a:t>
            </a:r>
            <a:r>
              <a:rPr lang="tr-TR" sz="1800" spc="30" dirty="0">
                <a:latin typeface="Arial"/>
                <a:cs typeface="Arial"/>
              </a:rPr>
              <a:t>ö</a:t>
            </a:r>
            <a:r>
              <a:rPr sz="1800" spc="30" dirty="0" err="1">
                <a:latin typeface="Arial"/>
                <a:cs typeface="Arial"/>
              </a:rPr>
              <a:t>zellikleri</a:t>
            </a:r>
            <a:r>
              <a:rPr sz="1800" spc="30" dirty="0">
                <a:latin typeface="Arial"/>
                <a:cs typeface="Arial"/>
              </a:rPr>
              <a:t> </a:t>
            </a:r>
            <a:r>
              <a:rPr sz="1800" spc="-25" dirty="0" err="1">
                <a:latin typeface="Arial"/>
                <a:cs typeface="Arial"/>
              </a:rPr>
              <a:t>taş</a:t>
            </a:r>
            <a:r>
              <a:rPr lang="tr-TR" sz="1800" spc="-25" dirty="0">
                <a:latin typeface="Arial"/>
                <a:cs typeface="Arial"/>
              </a:rPr>
              <a:t>ı</a:t>
            </a:r>
            <a:r>
              <a:rPr sz="1800" spc="-25" dirty="0" err="1">
                <a:latin typeface="Arial"/>
                <a:cs typeface="Arial"/>
              </a:rPr>
              <a:t>yan</a:t>
            </a:r>
            <a:r>
              <a:rPr sz="1800" spc="-25" dirty="0">
                <a:latin typeface="Arial"/>
                <a:cs typeface="Arial"/>
              </a:rPr>
              <a:t> </a:t>
            </a:r>
            <a:r>
              <a:rPr sz="1800" spc="-5" dirty="0">
                <a:latin typeface="Arial"/>
                <a:cs typeface="Arial"/>
              </a:rPr>
              <a:t>belirli tipte </a:t>
            </a:r>
            <a:r>
              <a:rPr sz="1800" spc="-10" dirty="0">
                <a:latin typeface="Arial"/>
                <a:cs typeface="Arial"/>
              </a:rPr>
              <a:t>bir </a:t>
            </a:r>
            <a:r>
              <a:rPr sz="1800" spc="-5" dirty="0">
                <a:latin typeface="Arial"/>
                <a:cs typeface="Arial"/>
              </a:rPr>
              <a:t>nesnesi, o </a:t>
            </a:r>
            <a:r>
              <a:rPr sz="1800" spc="-45" dirty="0">
                <a:latin typeface="Arial"/>
                <a:cs typeface="Arial"/>
              </a:rPr>
              <a:t>s</a:t>
            </a:r>
            <a:r>
              <a:rPr lang="tr-TR" sz="1800" spc="-45" dirty="0">
                <a:latin typeface="Arial"/>
                <a:cs typeface="Arial"/>
              </a:rPr>
              <a:t>ı</a:t>
            </a:r>
            <a:r>
              <a:rPr sz="1800" spc="-45" dirty="0">
                <a:latin typeface="Arial"/>
                <a:cs typeface="Arial"/>
              </a:rPr>
              <a:t>n</a:t>
            </a:r>
            <a:r>
              <a:rPr lang="tr-TR" sz="1800" spc="-45" dirty="0">
                <a:latin typeface="Arial"/>
                <a:cs typeface="Arial"/>
              </a:rPr>
              <a:t>ı</a:t>
            </a:r>
            <a:r>
              <a:rPr sz="1800" spc="-45" dirty="0">
                <a:latin typeface="Arial"/>
                <a:cs typeface="Arial"/>
              </a:rPr>
              <a:t>f</a:t>
            </a:r>
            <a:r>
              <a:rPr lang="tr-TR" sz="1800" spc="-45" dirty="0">
                <a:latin typeface="Arial"/>
                <a:cs typeface="Arial"/>
              </a:rPr>
              <a:t>ı</a:t>
            </a:r>
            <a:r>
              <a:rPr sz="1800" spc="-45" dirty="0">
                <a:latin typeface="Arial"/>
                <a:cs typeface="Arial"/>
              </a:rPr>
              <a:t>n </a:t>
            </a:r>
            <a:r>
              <a:rPr sz="1800" spc="-10" dirty="0" err="1">
                <a:latin typeface="Arial"/>
                <a:cs typeface="Arial"/>
              </a:rPr>
              <a:t>bir</a:t>
            </a:r>
            <a:r>
              <a:rPr sz="1800" spc="-10" dirty="0">
                <a:latin typeface="Arial"/>
                <a:cs typeface="Arial"/>
              </a:rPr>
              <a:t> </a:t>
            </a:r>
            <a:r>
              <a:rPr lang="tr-TR" sz="1800" spc="95" dirty="0">
                <a:latin typeface="Arial"/>
                <a:cs typeface="Arial"/>
              </a:rPr>
              <a:t>ö</a:t>
            </a:r>
            <a:r>
              <a:rPr sz="1800" spc="95" dirty="0" err="1">
                <a:latin typeface="Arial"/>
                <a:cs typeface="Arial"/>
              </a:rPr>
              <a:t>rne</a:t>
            </a:r>
            <a:r>
              <a:rPr lang="tr-TR" sz="1800" spc="95" dirty="0">
                <a:latin typeface="Arial"/>
                <a:cs typeface="Arial"/>
              </a:rPr>
              <a:t>ği</a:t>
            </a:r>
            <a:endParaRPr sz="1800" dirty="0">
              <a:latin typeface="Arial"/>
              <a:cs typeface="Arial"/>
            </a:endParaRPr>
          </a:p>
          <a:p>
            <a:pPr marL="191770" algn="just">
              <a:lnSpc>
                <a:spcPct val="100000"/>
              </a:lnSpc>
            </a:pPr>
            <a:r>
              <a:rPr sz="1800" spc="-5" dirty="0" err="1">
                <a:latin typeface="Arial"/>
                <a:cs typeface="Arial"/>
              </a:rPr>
              <a:t>olarak</a:t>
            </a:r>
            <a:r>
              <a:rPr sz="1800" spc="10" dirty="0">
                <a:latin typeface="Arial"/>
                <a:cs typeface="Arial"/>
              </a:rPr>
              <a:t> </a:t>
            </a:r>
            <a:r>
              <a:rPr sz="1800" spc="-30" dirty="0" err="1">
                <a:latin typeface="Arial"/>
                <a:cs typeface="Arial"/>
              </a:rPr>
              <a:t>adland</a:t>
            </a:r>
            <a:r>
              <a:rPr lang="tr-TR" sz="1800" spc="-30" dirty="0">
                <a:latin typeface="Arial"/>
                <a:cs typeface="Arial"/>
              </a:rPr>
              <a:t>ı</a:t>
            </a:r>
            <a:r>
              <a:rPr sz="1800" spc="-30" dirty="0">
                <a:latin typeface="Arial"/>
                <a:cs typeface="Arial"/>
              </a:rPr>
              <a:t>r</a:t>
            </a:r>
            <a:r>
              <a:rPr lang="tr-TR" sz="1800" spc="-30" dirty="0">
                <a:latin typeface="Arial"/>
                <a:cs typeface="Arial"/>
              </a:rPr>
              <a:t>ı</a:t>
            </a:r>
            <a:r>
              <a:rPr sz="1800" spc="-30" dirty="0">
                <a:latin typeface="Arial"/>
                <a:cs typeface="Arial"/>
              </a:rPr>
              <a:t>l</a:t>
            </a:r>
            <a:r>
              <a:rPr lang="tr-TR" sz="1800" spc="-30" dirty="0">
                <a:latin typeface="Arial"/>
                <a:cs typeface="Arial"/>
              </a:rPr>
              <a:t>ı</a:t>
            </a:r>
            <a:r>
              <a:rPr sz="1800" spc="-30" dirty="0">
                <a:latin typeface="Arial"/>
                <a:cs typeface="Arial"/>
              </a:rPr>
              <a:t>r.</a:t>
            </a:r>
            <a:endParaRPr sz="1800" dirty="0">
              <a:latin typeface="Arial"/>
              <a:cs typeface="Arial"/>
            </a:endParaRPr>
          </a:p>
          <a:p>
            <a:pPr marL="26670" algn="ctr">
              <a:lnSpc>
                <a:spcPct val="100000"/>
              </a:lnSpc>
            </a:pPr>
            <a:r>
              <a:rPr lang="tr-TR" sz="1800" u="sng" spc="65" dirty="0">
                <a:uFill>
                  <a:solidFill>
                    <a:srgbClr val="000000"/>
                  </a:solidFill>
                </a:uFill>
                <a:latin typeface="Arial"/>
                <a:cs typeface="Arial"/>
              </a:rPr>
              <a:t>ö</a:t>
            </a:r>
            <a:r>
              <a:rPr sz="1800" u="sng" spc="65" dirty="0" err="1">
                <a:uFill>
                  <a:solidFill>
                    <a:srgbClr val="000000"/>
                  </a:solidFill>
                </a:uFill>
                <a:latin typeface="Arial"/>
                <a:cs typeface="Arial"/>
              </a:rPr>
              <a:t>rnek</a:t>
            </a:r>
            <a:r>
              <a:rPr sz="1800" u="sng" spc="65" dirty="0">
                <a:uFill>
                  <a:solidFill>
                    <a:srgbClr val="000000"/>
                  </a:solidFill>
                </a:uFill>
                <a:latin typeface="Arial"/>
                <a:cs typeface="Arial"/>
              </a:rPr>
              <a:t>:</a:t>
            </a:r>
            <a:endParaRPr sz="1800" dirty="0">
              <a:latin typeface="Arial"/>
              <a:cs typeface="Arial"/>
            </a:endParaRPr>
          </a:p>
          <a:p>
            <a:pPr marL="191770" marR="6504305">
              <a:lnSpc>
                <a:spcPct val="100000"/>
              </a:lnSpc>
            </a:pPr>
            <a:r>
              <a:rPr lang="tr-TR" sz="1800" spc="25" dirty="0">
                <a:latin typeface="Arial"/>
                <a:cs typeface="Arial"/>
              </a:rPr>
              <a:t>"</a:t>
            </a:r>
            <a:r>
              <a:rPr sz="1800" spc="25" dirty="0">
                <a:latin typeface="Arial"/>
                <a:cs typeface="Arial"/>
              </a:rPr>
              <a:t>Araba</a:t>
            </a:r>
            <a:r>
              <a:rPr lang="tr-TR" sz="1800" spc="25" dirty="0">
                <a:latin typeface="Arial"/>
                <a:cs typeface="Arial"/>
              </a:rPr>
              <a:t>"</a:t>
            </a:r>
            <a:r>
              <a:rPr sz="1800" spc="25" dirty="0">
                <a:latin typeface="Arial"/>
                <a:cs typeface="Arial"/>
              </a:rPr>
              <a:t> </a:t>
            </a:r>
            <a:r>
              <a:rPr sz="1800" spc="-10" dirty="0" err="1">
                <a:latin typeface="Arial"/>
                <a:cs typeface="Arial"/>
              </a:rPr>
              <a:t>bir</a:t>
            </a:r>
            <a:r>
              <a:rPr sz="1800" spc="-10" dirty="0">
                <a:latin typeface="Arial"/>
                <a:cs typeface="Arial"/>
              </a:rPr>
              <a:t> </a:t>
            </a:r>
            <a:r>
              <a:rPr sz="1800" spc="-30" dirty="0">
                <a:latin typeface="Arial"/>
                <a:cs typeface="Arial"/>
              </a:rPr>
              <a:t>s</a:t>
            </a:r>
            <a:r>
              <a:rPr lang="tr-TR" sz="1800" spc="-30" dirty="0">
                <a:latin typeface="Arial"/>
                <a:cs typeface="Arial"/>
              </a:rPr>
              <a:t>ı</a:t>
            </a:r>
            <a:r>
              <a:rPr sz="1800" spc="-30" dirty="0">
                <a:latin typeface="Arial"/>
                <a:cs typeface="Arial"/>
              </a:rPr>
              <a:t>n</a:t>
            </a:r>
            <a:r>
              <a:rPr lang="tr-TR" sz="1800" spc="-30" dirty="0">
                <a:latin typeface="Arial"/>
                <a:cs typeface="Arial"/>
              </a:rPr>
              <a:t>ı</a:t>
            </a:r>
            <a:r>
              <a:rPr sz="1800" spc="-30" dirty="0" err="1">
                <a:latin typeface="Arial"/>
                <a:cs typeface="Arial"/>
              </a:rPr>
              <a:t>fsa</a:t>
            </a:r>
            <a:r>
              <a:rPr sz="1800" spc="-30" dirty="0">
                <a:latin typeface="Arial"/>
                <a:cs typeface="Arial"/>
              </a:rPr>
              <a:t>:  </a:t>
            </a:r>
            <a:r>
              <a:rPr sz="1800" dirty="0">
                <a:latin typeface="Arial"/>
                <a:cs typeface="Arial"/>
              </a:rPr>
              <a:t>ilkAraba, </a:t>
            </a:r>
            <a:r>
              <a:rPr sz="1800" dirty="0" err="1">
                <a:latin typeface="Arial"/>
                <a:cs typeface="Arial"/>
              </a:rPr>
              <a:t>bir</a:t>
            </a:r>
            <a:r>
              <a:rPr sz="1800" spc="-85" dirty="0">
                <a:latin typeface="Arial"/>
                <a:cs typeface="Arial"/>
              </a:rPr>
              <a:t> </a:t>
            </a:r>
            <a:r>
              <a:rPr lang="tr-TR" sz="1800" spc="40" dirty="0">
                <a:latin typeface="Arial"/>
                <a:cs typeface="Arial"/>
              </a:rPr>
              <a:t>ö</a:t>
            </a:r>
            <a:r>
              <a:rPr sz="1800" spc="40" dirty="0" err="1">
                <a:latin typeface="Arial"/>
                <a:cs typeface="Arial"/>
              </a:rPr>
              <a:t>rnektir</a:t>
            </a:r>
            <a:r>
              <a:rPr sz="1800" spc="40" dirty="0">
                <a:latin typeface="Arial"/>
                <a:cs typeface="Arial"/>
              </a:rPr>
              <a:t>.</a:t>
            </a:r>
            <a:endParaRPr sz="1800" dirty="0">
              <a:latin typeface="Arial"/>
              <a:cs typeface="Arial"/>
            </a:endParaRPr>
          </a:p>
          <a:p>
            <a:pPr marL="191770" algn="just">
              <a:lnSpc>
                <a:spcPts val="2160"/>
              </a:lnSpc>
            </a:pPr>
            <a:r>
              <a:rPr sz="1800" spc="-20" dirty="0" err="1">
                <a:latin typeface="Arial"/>
                <a:cs typeface="Arial"/>
              </a:rPr>
              <a:t>ilkAraba</a:t>
            </a:r>
            <a:r>
              <a:rPr lang="tr-TR" sz="1800" spc="-20" dirty="0">
                <a:latin typeface="Arial"/>
                <a:cs typeface="Arial"/>
              </a:rPr>
              <a:t>'</a:t>
            </a:r>
            <a:r>
              <a:rPr sz="1800" spc="-20" dirty="0">
                <a:latin typeface="Arial"/>
                <a:cs typeface="Arial"/>
              </a:rPr>
              <a:t>n</a:t>
            </a:r>
            <a:r>
              <a:rPr lang="tr-TR" sz="1800" spc="-20" dirty="0">
                <a:latin typeface="Arial"/>
                <a:cs typeface="Arial"/>
              </a:rPr>
              <a:t>ı</a:t>
            </a:r>
            <a:r>
              <a:rPr sz="1800" spc="-20" dirty="0">
                <a:latin typeface="Arial"/>
                <a:cs typeface="Arial"/>
              </a:rPr>
              <a:t>n </a:t>
            </a:r>
            <a:r>
              <a:rPr sz="1800" spc="-15" dirty="0" err="1">
                <a:latin typeface="Arial"/>
                <a:cs typeface="Arial"/>
              </a:rPr>
              <a:t>renk</a:t>
            </a:r>
            <a:r>
              <a:rPr sz="1800" spc="-15" dirty="0">
                <a:latin typeface="Arial"/>
                <a:cs typeface="Arial"/>
              </a:rPr>
              <a:t> </a:t>
            </a:r>
            <a:r>
              <a:rPr lang="tr-TR" sz="1800" spc="60" dirty="0">
                <a:latin typeface="Arial"/>
                <a:cs typeface="Arial"/>
              </a:rPr>
              <a:t>ö</a:t>
            </a:r>
            <a:r>
              <a:rPr sz="1800" spc="60" dirty="0" err="1">
                <a:latin typeface="Arial"/>
                <a:cs typeface="Arial"/>
              </a:rPr>
              <a:t>zelli</a:t>
            </a:r>
            <a:r>
              <a:rPr lang="tr-TR" sz="1800" spc="60" dirty="0">
                <a:latin typeface="Arial"/>
                <a:cs typeface="Arial"/>
              </a:rPr>
              <a:t>ğ</a:t>
            </a:r>
            <a:r>
              <a:rPr sz="1800" dirty="0" err="1">
                <a:latin typeface="Arial"/>
                <a:cs typeface="Arial"/>
              </a:rPr>
              <a:t>i</a:t>
            </a:r>
            <a:r>
              <a:rPr sz="1800" dirty="0">
                <a:latin typeface="Arial"/>
                <a:cs typeface="Arial"/>
              </a:rPr>
              <a:t>, </a:t>
            </a:r>
            <a:r>
              <a:rPr sz="1800" spc="-10" dirty="0">
                <a:latin typeface="Arial"/>
                <a:cs typeface="Arial"/>
              </a:rPr>
              <a:t>bir</a:t>
            </a:r>
            <a:r>
              <a:rPr sz="1800" spc="-80" dirty="0">
                <a:latin typeface="Arial"/>
                <a:cs typeface="Arial"/>
              </a:rPr>
              <a:t> </a:t>
            </a:r>
            <a:r>
              <a:rPr sz="1800" dirty="0">
                <a:latin typeface="Arial"/>
                <a:cs typeface="Arial"/>
              </a:rPr>
              <a:t>veridir.</a:t>
            </a:r>
          </a:p>
          <a:p>
            <a:pPr marL="191770" algn="just">
              <a:lnSpc>
                <a:spcPct val="100000"/>
              </a:lnSpc>
            </a:pPr>
            <a:r>
              <a:rPr sz="1800" spc="-5" dirty="0">
                <a:latin typeface="Arial"/>
                <a:cs typeface="Arial"/>
              </a:rPr>
              <a:t>renkVer, </a:t>
            </a:r>
            <a:r>
              <a:rPr sz="1800" spc="-20" dirty="0" err="1">
                <a:latin typeface="Arial"/>
                <a:cs typeface="Arial"/>
              </a:rPr>
              <a:t>ilkAraba</a:t>
            </a:r>
            <a:r>
              <a:rPr lang="tr-TR" sz="1800" spc="-20" dirty="0">
                <a:latin typeface="Arial"/>
                <a:cs typeface="Arial"/>
              </a:rPr>
              <a:t>'</a:t>
            </a:r>
            <a:r>
              <a:rPr sz="1800" spc="-20" dirty="0">
                <a:latin typeface="Arial"/>
                <a:cs typeface="Arial"/>
              </a:rPr>
              <a:t>n</a:t>
            </a:r>
            <a:r>
              <a:rPr lang="tr-TR" sz="1800" spc="-20" dirty="0">
                <a:latin typeface="Arial"/>
                <a:cs typeface="Arial"/>
              </a:rPr>
              <a:t>ı</a:t>
            </a:r>
            <a:r>
              <a:rPr sz="1800" spc="-20" dirty="0">
                <a:latin typeface="Arial"/>
                <a:cs typeface="Arial"/>
              </a:rPr>
              <a:t>n </a:t>
            </a:r>
            <a:r>
              <a:rPr sz="1800" spc="-5" dirty="0">
                <a:latin typeface="Arial"/>
                <a:cs typeface="Arial"/>
              </a:rPr>
              <a:t>rengini belirleyen </a:t>
            </a:r>
            <a:r>
              <a:rPr sz="1800" spc="-10" dirty="0">
                <a:latin typeface="Arial"/>
                <a:cs typeface="Arial"/>
              </a:rPr>
              <a:t>bir</a:t>
            </a:r>
            <a:r>
              <a:rPr sz="1800" spc="40" dirty="0">
                <a:latin typeface="Arial"/>
                <a:cs typeface="Arial"/>
              </a:rPr>
              <a:t> </a:t>
            </a:r>
            <a:r>
              <a:rPr sz="1800" spc="-5" dirty="0">
                <a:latin typeface="Arial"/>
                <a:cs typeface="Arial"/>
              </a:rPr>
              <a:t>metottur.</a:t>
            </a:r>
            <a:endParaRPr sz="1800" dirty="0">
              <a:latin typeface="Arial"/>
              <a:cs typeface="Arial"/>
            </a:endParaRPr>
          </a:p>
        </p:txBody>
      </p:sp>
      <p:sp>
        <p:nvSpPr>
          <p:cNvPr id="5" name="Date Placeholder 4">
            <a:extLst>
              <a:ext uri="{FF2B5EF4-FFF2-40B4-BE49-F238E27FC236}">
                <a16:creationId xmlns:a16="http://schemas.microsoft.com/office/drawing/2014/main" id="{13E600B8-3900-46D8-A4C9-385F9A6A927F}"/>
              </a:ext>
            </a:extLst>
          </p:cNvPr>
          <p:cNvSpPr>
            <a:spLocks noGrp="1"/>
          </p:cNvSpPr>
          <p:nvPr>
            <p:ph type="dt" sz="half" idx="6"/>
          </p:nvPr>
        </p:nvSpPr>
        <p:spPr/>
        <p:txBody>
          <a:bodyPr/>
          <a:lstStyle/>
          <a:p>
            <a:fld id="{15D09EE8-9475-4F1C-852E-53856A57C1AF}" type="datetime1">
              <a:rPr lang="en-US" smtClean="0"/>
              <a:t>02/25/2019</a:t>
            </a:fld>
            <a:endParaRPr lang="en-US"/>
          </a:p>
        </p:txBody>
      </p:sp>
      <p:sp>
        <p:nvSpPr>
          <p:cNvPr id="6" name="object 2">
            <a:extLst>
              <a:ext uri="{FF2B5EF4-FFF2-40B4-BE49-F238E27FC236}">
                <a16:creationId xmlns:a16="http://schemas.microsoft.com/office/drawing/2014/main" id="{0C2047C8-2420-46B3-9794-971A6FBC0CD1}"/>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0173" y="1187450"/>
            <a:ext cx="8455025" cy="2838598"/>
          </a:xfrm>
          <a:prstGeom prst="rect">
            <a:avLst/>
          </a:prstGeom>
        </p:spPr>
        <p:txBody>
          <a:bodyPr vert="horz" wrap="square" lIns="0" tIns="34925" rIns="0" bIns="0" rtlCol="0">
            <a:spAutoFit/>
          </a:bodyPr>
          <a:lstStyle/>
          <a:p>
            <a:pPr marL="12700" marR="5080" indent="913130" algn="just">
              <a:lnSpc>
                <a:spcPct val="100000"/>
              </a:lnSpc>
              <a:spcBef>
                <a:spcPts val="415"/>
              </a:spcBef>
            </a:pPr>
            <a:r>
              <a:rPr sz="1800" spc="-5" dirty="0">
                <a:latin typeface="Arial"/>
                <a:cs typeface="Arial"/>
              </a:rPr>
              <a:t>Bu </a:t>
            </a:r>
            <a:r>
              <a:rPr lang="tr-TR" sz="1800" spc="75" dirty="0">
                <a:latin typeface="Arial"/>
                <a:cs typeface="Arial"/>
              </a:rPr>
              <a:t>ö</a:t>
            </a:r>
            <a:r>
              <a:rPr sz="1800" spc="75" dirty="0" err="1">
                <a:latin typeface="Arial"/>
                <a:cs typeface="Arial"/>
              </a:rPr>
              <a:t>rnek</a:t>
            </a:r>
            <a:r>
              <a:rPr sz="1800" spc="75" dirty="0">
                <a:latin typeface="Arial"/>
                <a:cs typeface="Arial"/>
              </a:rPr>
              <a:t> </a:t>
            </a:r>
            <a:r>
              <a:rPr lang="tr-TR" sz="1800" spc="40" dirty="0">
                <a:latin typeface="Arial"/>
                <a:cs typeface="Arial"/>
              </a:rPr>
              <a:t>ü</a:t>
            </a:r>
            <a:r>
              <a:rPr sz="1800" spc="40" dirty="0" err="1">
                <a:latin typeface="Arial"/>
                <a:cs typeface="Arial"/>
              </a:rPr>
              <a:t>zerinden</a:t>
            </a:r>
            <a:r>
              <a:rPr sz="1800" spc="40" dirty="0">
                <a:latin typeface="Arial"/>
                <a:cs typeface="Arial"/>
              </a:rPr>
              <a:t> </a:t>
            </a:r>
            <a:r>
              <a:rPr sz="1800" spc="-5" dirty="0">
                <a:latin typeface="Arial"/>
                <a:cs typeface="Arial"/>
              </a:rPr>
              <a:t>gidersek, </a:t>
            </a:r>
            <a:r>
              <a:rPr sz="1800" dirty="0">
                <a:latin typeface="Arial"/>
                <a:cs typeface="Arial"/>
              </a:rPr>
              <a:t>bir </a:t>
            </a:r>
            <a:r>
              <a:rPr sz="1800" spc="-5" dirty="0">
                <a:latin typeface="Arial"/>
                <a:cs typeface="Arial"/>
              </a:rPr>
              <a:t>araba </a:t>
            </a:r>
            <a:r>
              <a:rPr sz="1800" spc="-10" dirty="0">
                <a:latin typeface="Arial"/>
                <a:cs typeface="Arial"/>
              </a:rPr>
              <a:t>renk, </a:t>
            </a:r>
            <a:r>
              <a:rPr sz="1800" spc="-5" dirty="0">
                <a:latin typeface="Arial"/>
                <a:cs typeface="Arial"/>
              </a:rPr>
              <a:t>direksiyon, </a:t>
            </a:r>
            <a:r>
              <a:rPr sz="1800" spc="-30" dirty="0" err="1">
                <a:latin typeface="Arial"/>
                <a:cs typeface="Arial"/>
              </a:rPr>
              <a:t>kap</a:t>
            </a:r>
            <a:r>
              <a:rPr lang="tr-TR" sz="1800" spc="-30" dirty="0">
                <a:latin typeface="Arial"/>
                <a:cs typeface="Arial"/>
              </a:rPr>
              <a:t>ı</a:t>
            </a:r>
            <a:r>
              <a:rPr sz="1800" spc="-30" dirty="0">
                <a:latin typeface="Arial"/>
                <a:cs typeface="Arial"/>
              </a:rPr>
              <a:t>, </a:t>
            </a:r>
            <a:r>
              <a:rPr sz="1800" spc="-5" dirty="0">
                <a:latin typeface="Arial"/>
                <a:cs typeface="Arial"/>
              </a:rPr>
              <a:t>tekerlek, vb.  </a:t>
            </a:r>
            <a:r>
              <a:rPr sz="1800" dirty="0" err="1">
                <a:latin typeface="Arial"/>
                <a:cs typeface="Arial"/>
              </a:rPr>
              <a:t>gibi</a:t>
            </a:r>
            <a:r>
              <a:rPr sz="1800" dirty="0">
                <a:latin typeface="Arial"/>
                <a:cs typeface="Arial"/>
              </a:rPr>
              <a:t> </a:t>
            </a:r>
            <a:r>
              <a:rPr lang="tr-TR" sz="1800" spc="30" dirty="0">
                <a:latin typeface="Arial"/>
                <a:cs typeface="Arial"/>
              </a:rPr>
              <a:t>ö</a:t>
            </a:r>
            <a:r>
              <a:rPr sz="1800" spc="30" dirty="0" err="1">
                <a:latin typeface="Arial"/>
                <a:cs typeface="Arial"/>
              </a:rPr>
              <a:t>zelliklere</a:t>
            </a:r>
            <a:r>
              <a:rPr sz="1800" spc="30" dirty="0">
                <a:latin typeface="Arial"/>
                <a:cs typeface="Arial"/>
              </a:rPr>
              <a:t> </a:t>
            </a:r>
            <a:r>
              <a:rPr sz="1800" spc="-10" dirty="0">
                <a:latin typeface="Arial"/>
                <a:cs typeface="Arial"/>
              </a:rPr>
              <a:t>ve </a:t>
            </a:r>
            <a:r>
              <a:rPr sz="1800" spc="-5" dirty="0">
                <a:latin typeface="Arial"/>
                <a:cs typeface="Arial"/>
              </a:rPr>
              <a:t>ileri gitme, geri gitme, durma, </a:t>
            </a:r>
            <a:r>
              <a:rPr sz="1800" spc="-5" dirty="0" err="1">
                <a:latin typeface="Arial"/>
                <a:cs typeface="Arial"/>
              </a:rPr>
              <a:t>silecek</a:t>
            </a:r>
            <a:r>
              <a:rPr sz="1800" spc="-5" dirty="0">
                <a:latin typeface="Arial"/>
                <a:cs typeface="Arial"/>
              </a:rPr>
              <a:t> </a:t>
            </a:r>
            <a:r>
              <a:rPr lang="tr-TR" sz="1800" spc="-50" dirty="0">
                <a:latin typeface="Arial"/>
                <a:cs typeface="Arial"/>
              </a:rPr>
              <a:t>ç</a:t>
            </a:r>
            <a:r>
              <a:rPr sz="1800" spc="-50" dirty="0">
                <a:latin typeface="Arial"/>
                <a:cs typeface="Arial"/>
              </a:rPr>
              <a:t>al</a:t>
            </a:r>
            <a:r>
              <a:rPr lang="tr-TR" sz="1800" spc="-50" dirty="0">
                <a:latin typeface="Arial"/>
                <a:cs typeface="Arial"/>
              </a:rPr>
              <a:t>ı</a:t>
            </a:r>
            <a:r>
              <a:rPr sz="1800" spc="-50" dirty="0" err="1">
                <a:latin typeface="Arial"/>
                <a:cs typeface="Arial"/>
              </a:rPr>
              <a:t>şt</a:t>
            </a:r>
            <a:r>
              <a:rPr lang="tr-TR" sz="1800" spc="-50" dirty="0">
                <a:latin typeface="Arial"/>
                <a:cs typeface="Arial"/>
              </a:rPr>
              <a:t>ı</a:t>
            </a:r>
            <a:r>
              <a:rPr sz="1800" spc="-50" dirty="0" err="1">
                <a:latin typeface="Arial"/>
                <a:cs typeface="Arial"/>
              </a:rPr>
              <a:t>rma</a:t>
            </a:r>
            <a:r>
              <a:rPr sz="1800" spc="-50" dirty="0">
                <a:latin typeface="Arial"/>
                <a:cs typeface="Arial"/>
              </a:rPr>
              <a:t>, </a:t>
            </a:r>
            <a:r>
              <a:rPr sz="1800" spc="-5" dirty="0">
                <a:latin typeface="Arial"/>
                <a:cs typeface="Arial"/>
              </a:rPr>
              <a:t>vb. gibi işlemlere  </a:t>
            </a:r>
            <a:r>
              <a:rPr sz="1800" dirty="0">
                <a:latin typeface="Arial"/>
                <a:cs typeface="Arial"/>
              </a:rPr>
              <a:t>sahiptir.</a:t>
            </a:r>
          </a:p>
          <a:p>
            <a:pPr marL="12700" marR="44450" indent="913130" algn="just">
              <a:lnSpc>
                <a:spcPts val="2160"/>
              </a:lnSpc>
              <a:spcBef>
                <a:spcPts val="70"/>
              </a:spcBef>
            </a:pPr>
            <a:r>
              <a:rPr sz="1800" spc="-20" dirty="0" err="1">
                <a:latin typeface="Arial"/>
                <a:cs typeface="Arial"/>
              </a:rPr>
              <a:t>Dolay</a:t>
            </a:r>
            <a:r>
              <a:rPr lang="tr-TR" sz="1800" spc="-20" dirty="0">
                <a:latin typeface="Arial"/>
                <a:cs typeface="Arial"/>
              </a:rPr>
              <a:t>ı</a:t>
            </a:r>
            <a:r>
              <a:rPr sz="1800" spc="-20" dirty="0">
                <a:latin typeface="Arial"/>
                <a:cs typeface="Arial"/>
              </a:rPr>
              <a:t>s</a:t>
            </a:r>
            <a:r>
              <a:rPr lang="tr-TR" sz="1800" spc="-20" dirty="0">
                <a:latin typeface="Arial"/>
                <a:cs typeface="Arial"/>
              </a:rPr>
              <a:t>ı</a:t>
            </a:r>
            <a:r>
              <a:rPr sz="1800" spc="-20" dirty="0" err="1">
                <a:latin typeface="Arial"/>
                <a:cs typeface="Arial"/>
              </a:rPr>
              <a:t>yla</a:t>
            </a:r>
            <a:r>
              <a:rPr sz="1800" spc="-20" dirty="0">
                <a:latin typeface="Arial"/>
                <a:cs typeface="Arial"/>
              </a:rPr>
              <a:t> </a:t>
            </a:r>
            <a:r>
              <a:rPr sz="1800" dirty="0" err="1">
                <a:latin typeface="Arial"/>
                <a:cs typeface="Arial"/>
              </a:rPr>
              <a:t>bu</a:t>
            </a:r>
            <a:r>
              <a:rPr sz="1800" dirty="0">
                <a:latin typeface="Arial"/>
                <a:cs typeface="Arial"/>
              </a:rPr>
              <a:t> </a:t>
            </a:r>
            <a:r>
              <a:rPr lang="tr-TR" sz="1800" spc="30" dirty="0">
                <a:latin typeface="Arial"/>
                <a:cs typeface="Arial"/>
              </a:rPr>
              <a:t>ö</a:t>
            </a:r>
            <a:r>
              <a:rPr sz="1800" spc="30" dirty="0" err="1">
                <a:latin typeface="Arial"/>
                <a:cs typeface="Arial"/>
              </a:rPr>
              <a:t>zelliklere</a:t>
            </a:r>
            <a:r>
              <a:rPr sz="1800" spc="30" dirty="0">
                <a:latin typeface="Arial"/>
                <a:cs typeface="Arial"/>
              </a:rPr>
              <a:t> </a:t>
            </a:r>
            <a:r>
              <a:rPr sz="1800" spc="-10" dirty="0">
                <a:latin typeface="Arial"/>
                <a:cs typeface="Arial"/>
              </a:rPr>
              <a:t>ve </a:t>
            </a:r>
            <a:r>
              <a:rPr sz="1800" spc="-5" dirty="0">
                <a:latin typeface="Arial"/>
                <a:cs typeface="Arial"/>
              </a:rPr>
              <a:t>işlemlere </a:t>
            </a:r>
            <a:r>
              <a:rPr sz="1800" spc="-10" dirty="0">
                <a:latin typeface="Arial"/>
                <a:cs typeface="Arial"/>
              </a:rPr>
              <a:t>sahip </a:t>
            </a:r>
            <a:r>
              <a:rPr sz="1800" spc="-5" dirty="0">
                <a:latin typeface="Arial"/>
                <a:cs typeface="Arial"/>
              </a:rPr>
              <a:t>olan </a:t>
            </a:r>
            <a:r>
              <a:rPr sz="1800" dirty="0" err="1">
                <a:latin typeface="Arial"/>
                <a:cs typeface="Arial"/>
              </a:rPr>
              <a:t>bir</a:t>
            </a:r>
            <a:r>
              <a:rPr sz="1800" dirty="0">
                <a:latin typeface="Arial"/>
                <a:cs typeface="Arial"/>
              </a:rPr>
              <a:t> </a:t>
            </a:r>
            <a:r>
              <a:rPr sz="1800" spc="-45" dirty="0">
                <a:latin typeface="Arial"/>
                <a:cs typeface="Arial"/>
              </a:rPr>
              <a:t>s</a:t>
            </a:r>
            <a:r>
              <a:rPr lang="tr-TR" sz="1800" spc="-45" dirty="0">
                <a:latin typeface="Arial"/>
                <a:cs typeface="Arial"/>
              </a:rPr>
              <a:t>ı</a:t>
            </a:r>
            <a:r>
              <a:rPr sz="1800" spc="-45" dirty="0">
                <a:latin typeface="Arial"/>
                <a:cs typeface="Arial"/>
              </a:rPr>
              <a:t>n</a:t>
            </a:r>
            <a:r>
              <a:rPr lang="tr-TR" sz="1800" spc="-45" dirty="0">
                <a:latin typeface="Arial"/>
                <a:cs typeface="Arial"/>
              </a:rPr>
              <a:t>ı</a:t>
            </a:r>
            <a:r>
              <a:rPr sz="1800" spc="-45" dirty="0">
                <a:latin typeface="Arial"/>
                <a:cs typeface="Arial"/>
              </a:rPr>
              <a:t>f </a:t>
            </a:r>
            <a:r>
              <a:rPr sz="1800" spc="-20" dirty="0">
                <a:latin typeface="Arial"/>
                <a:cs typeface="Arial"/>
              </a:rPr>
              <a:t>tan</a:t>
            </a:r>
            <a:r>
              <a:rPr lang="tr-TR" sz="1800" spc="-20" dirty="0">
                <a:latin typeface="Arial"/>
                <a:cs typeface="Arial"/>
              </a:rPr>
              <a:t>ı</a:t>
            </a:r>
            <a:r>
              <a:rPr sz="1800" spc="-20" dirty="0" err="1">
                <a:latin typeface="Arial"/>
                <a:cs typeface="Arial"/>
              </a:rPr>
              <a:t>mlar</a:t>
            </a:r>
            <a:r>
              <a:rPr sz="1800" spc="-20" dirty="0">
                <a:latin typeface="Arial"/>
                <a:cs typeface="Arial"/>
              </a:rPr>
              <a:t> </a:t>
            </a:r>
            <a:r>
              <a:rPr sz="1800" spc="-10" dirty="0" err="1">
                <a:latin typeface="Arial"/>
                <a:cs typeface="Arial"/>
              </a:rPr>
              <a:t>ve</a:t>
            </a:r>
            <a:r>
              <a:rPr sz="1800" spc="-10" dirty="0">
                <a:latin typeface="Arial"/>
                <a:cs typeface="Arial"/>
              </a:rPr>
              <a:t> </a:t>
            </a:r>
            <a:r>
              <a:rPr sz="1800" spc="-45" dirty="0">
                <a:latin typeface="Arial"/>
                <a:cs typeface="Arial"/>
              </a:rPr>
              <a:t>ad</a:t>
            </a:r>
            <a:r>
              <a:rPr lang="tr-TR" sz="1800" spc="-45" dirty="0">
                <a:latin typeface="Arial"/>
                <a:cs typeface="Arial"/>
              </a:rPr>
              <a:t>ı</a:t>
            </a:r>
            <a:r>
              <a:rPr sz="1800" spc="-45" dirty="0">
                <a:latin typeface="Arial"/>
                <a:cs typeface="Arial"/>
              </a:rPr>
              <a:t>n</a:t>
            </a:r>
            <a:r>
              <a:rPr lang="tr-TR" sz="1800" spc="-45" dirty="0">
                <a:latin typeface="Arial"/>
                <a:cs typeface="Arial"/>
              </a:rPr>
              <a:t>ı</a:t>
            </a:r>
            <a:r>
              <a:rPr sz="1800" spc="-45" dirty="0">
                <a:latin typeface="Arial"/>
                <a:cs typeface="Arial"/>
              </a:rPr>
              <a:t>  </a:t>
            </a:r>
            <a:r>
              <a:rPr sz="1800" dirty="0">
                <a:latin typeface="Arial"/>
                <a:cs typeface="Arial"/>
              </a:rPr>
              <a:t>da </a:t>
            </a:r>
            <a:r>
              <a:rPr lang="tr-TR" spc="25" dirty="0">
                <a:latin typeface="Arial"/>
                <a:cs typeface="Arial"/>
              </a:rPr>
              <a:t>"</a:t>
            </a:r>
            <a:r>
              <a:rPr sz="1800" spc="25" dirty="0">
                <a:latin typeface="Arial"/>
                <a:cs typeface="Arial"/>
              </a:rPr>
              <a:t>Araba</a:t>
            </a:r>
            <a:r>
              <a:rPr lang="tr-TR" sz="1800" spc="25" dirty="0">
                <a:latin typeface="Arial"/>
                <a:cs typeface="Arial"/>
              </a:rPr>
              <a:t>"</a:t>
            </a:r>
            <a:r>
              <a:rPr sz="1800" spc="25" dirty="0">
                <a:latin typeface="Arial"/>
                <a:cs typeface="Arial"/>
              </a:rPr>
              <a:t> </a:t>
            </a:r>
            <a:r>
              <a:rPr sz="1800" spc="-5" dirty="0">
                <a:latin typeface="Arial"/>
                <a:cs typeface="Arial"/>
              </a:rPr>
              <a:t>koyarsak, </a:t>
            </a:r>
            <a:r>
              <a:rPr sz="1800" spc="125" dirty="0">
                <a:latin typeface="Arial"/>
                <a:cs typeface="Arial"/>
              </a:rPr>
              <a:t>t</a:t>
            </a:r>
            <a:r>
              <a:rPr lang="tr-TR" sz="1800" spc="125" dirty="0">
                <a:latin typeface="Arial"/>
                <a:cs typeface="Arial"/>
              </a:rPr>
              <a:t>ü</a:t>
            </a:r>
            <a:r>
              <a:rPr sz="1800" spc="125" dirty="0">
                <a:latin typeface="Arial"/>
                <a:cs typeface="Arial"/>
              </a:rPr>
              <a:t>m </a:t>
            </a:r>
            <a:r>
              <a:rPr sz="1800" dirty="0" err="1">
                <a:latin typeface="Arial"/>
                <a:cs typeface="Arial"/>
              </a:rPr>
              <a:t>bu</a:t>
            </a:r>
            <a:r>
              <a:rPr sz="1800" dirty="0">
                <a:latin typeface="Arial"/>
                <a:cs typeface="Arial"/>
              </a:rPr>
              <a:t> </a:t>
            </a:r>
            <a:r>
              <a:rPr lang="tr-TR" sz="1800" spc="35" dirty="0">
                <a:latin typeface="Arial"/>
                <a:cs typeface="Arial"/>
              </a:rPr>
              <a:t>ö</a:t>
            </a:r>
            <a:r>
              <a:rPr sz="1800" spc="35" dirty="0" err="1">
                <a:latin typeface="Arial"/>
                <a:cs typeface="Arial"/>
              </a:rPr>
              <a:t>zellikler</a:t>
            </a:r>
            <a:r>
              <a:rPr sz="1800" spc="35" dirty="0">
                <a:latin typeface="Arial"/>
                <a:cs typeface="Arial"/>
              </a:rPr>
              <a:t> </a:t>
            </a:r>
            <a:r>
              <a:rPr lang="tr-TR" spc="25" dirty="0">
                <a:latin typeface="Arial"/>
                <a:cs typeface="Arial"/>
              </a:rPr>
              <a:t>"</a:t>
            </a:r>
            <a:r>
              <a:rPr sz="1800" spc="25" dirty="0">
                <a:latin typeface="Arial"/>
                <a:cs typeface="Arial"/>
              </a:rPr>
              <a:t>Araba</a:t>
            </a:r>
            <a:r>
              <a:rPr lang="tr-TR" sz="1800" spc="25" dirty="0">
                <a:latin typeface="Arial"/>
                <a:cs typeface="Arial"/>
              </a:rPr>
              <a:t>"</a:t>
            </a:r>
            <a:r>
              <a:rPr sz="1800" spc="25" dirty="0">
                <a:latin typeface="Arial"/>
                <a:cs typeface="Arial"/>
              </a:rPr>
              <a:t> </a:t>
            </a:r>
            <a:r>
              <a:rPr sz="1800" spc="-50" dirty="0">
                <a:latin typeface="Arial"/>
                <a:cs typeface="Arial"/>
              </a:rPr>
              <a:t>s</a:t>
            </a:r>
            <a:r>
              <a:rPr lang="tr-TR" sz="1800" spc="-50" dirty="0">
                <a:latin typeface="Arial"/>
                <a:cs typeface="Arial"/>
              </a:rPr>
              <a:t>ı</a:t>
            </a:r>
            <a:r>
              <a:rPr sz="1800" spc="-50" dirty="0">
                <a:latin typeface="Arial"/>
                <a:cs typeface="Arial"/>
              </a:rPr>
              <a:t>n</a:t>
            </a:r>
            <a:r>
              <a:rPr lang="tr-TR" sz="1800" spc="-50" dirty="0">
                <a:latin typeface="Arial"/>
                <a:cs typeface="Arial"/>
              </a:rPr>
              <a:t>ı</a:t>
            </a:r>
            <a:r>
              <a:rPr sz="1800" spc="-50" dirty="0">
                <a:latin typeface="Arial"/>
                <a:cs typeface="Arial"/>
              </a:rPr>
              <a:t>f</a:t>
            </a:r>
            <a:r>
              <a:rPr lang="tr-TR" sz="1800" spc="-50" dirty="0">
                <a:latin typeface="Arial"/>
                <a:cs typeface="Arial"/>
              </a:rPr>
              <a:t>ı</a:t>
            </a:r>
            <a:r>
              <a:rPr sz="1800" spc="-50" dirty="0">
                <a:latin typeface="Arial"/>
                <a:cs typeface="Arial"/>
              </a:rPr>
              <a:t>n</a:t>
            </a:r>
            <a:r>
              <a:rPr lang="tr-TR" sz="1800" spc="-50" dirty="0">
                <a:latin typeface="Arial"/>
                <a:cs typeface="Arial"/>
              </a:rPr>
              <a:t>ı</a:t>
            </a:r>
            <a:r>
              <a:rPr sz="1800" spc="-50" dirty="0">
                <a:latin typeface="Arial"/>
                <a:cs typeface="Arial"/>
              </a:rPr>
              <a:t>n </a:t>
            </a:r>
            <a:r>
              <a:rPr sz="1800" spc="-5" dirty="0">
                <a:latin typeface="Arial"/>
                <a:cs typeface="Arial"/>
              </a:rPr>
              <a:t>birer </a:t>
            </a:r>
            <a:r>
              <a:rPr sz="1800" dirty="0">
                <a:latin typeface="Arial"/>
                <a:cs typeface="Arial"/>
              </a:rPr>
              <a:t>verisi; </a:t>
            </a:r>
            <a:r>
              <a:rPr sz="1800" spc="125" dirty="0">
                <a:latin typeface="Arial"/>
                <a:cs typeface="Arial"/>
              </a:rPr>
              <a:t>t</a:t>
            </a:r>
            <a:r>
              <a:rPr lang="tr-TR" sz="1800" spc="125" dirty="0">
                <a:latin typeface="Arial"/>
                <a:cs typeface="Arial"/>
              </a:rPr>
              <a:t>ü</a:t>
            </a:r>
            <a:r>
              <a:rPr sz="1800" spc="125" dirty="0">
                <a:latin typeface="Arial"/>
                <a:cs typeface="Arial"/>
              </a:rPr>
              <a:t>m </a:t>
            </a:r>
            <a:r>
              <a:rPr sz="1800" spc="-5" dirty="0">
                <a:latin typeface="Arial"/>
                <a:cs typeface="Arial"/>
              </a:rPr>
              <a:t>işlemler </a:t>
            </a:r>
            <a:r>
              <a:rPr sz="1800" dirty="0">
                <a:latin typeface="Arial"/>
                <a:cs typeface="Arial"/>
              </a:rPr>
              <a:t>de  birer </a:t>
            </a:r>
            <a:r>
              <a:rPr sz="1800" spc="-5" dirty="0">
                <a:latin typeface="Arial"/>
                <a:cs typeface="Arial"/>
              </a:rPr>
              <a:t>metodu </a:t>
            </a:r>
            <a:r>
              <a:rPr sz="1800" dirty="0">
                <a:latin typeface="Arial"/>
                <a:cs typeface="Arial"/>
              </a:rPr>
              <a:t>olur. </a:t>
            </a:r>
            <a:r>
              <a:rPr sz="1800" spc="-5" dirty="0">
                <a:latin typeface="Arial"/>
                <a:cs typeface="Arial"/>
              </a:rPr>
              <a:t>Bu </a:t>
            </a:r>
            <a:r>
              <a:rPr sz="1800" spc="-40" dirty="0">
                <a:latin typeface="Arial"/>
                <a:cs typeface="Arial"/>
              </a:rPr>
              <a:t>s</a:t>
            </a:r>
            <a:r>
              <a:rPr lang="tr-TR" sz="1800" spc="-40" dirty="0">
                <a:latin typeface="Arial"/>
                <a:cs typeface="Arial"/>
              </a:rPr>
              <a:t>ı</a:t>
            </a:r>
            <a:r>
              <a:rPr sz="1800" spc="-40" dirty="0">
                <a:latin typeface="Arial"/>
                <a:cs typeface="Arial"/>
              </a:rPr>
              <a:t>n</a:t>
            </a:r>
            <a:r>
              <a:rPr lang="tr-TR" sz="1800" spc="-40" dirty="0">
                <a:latin typeface="Arial"/>
                <a:cs typeface="Arial"/>
              </a:rPr>
              <a:t>ı</a:t>
            </a:r>
            <a:r>
              <a:rPr sz="1800" spc="-40" dirty="0">
                <a:latin typeface="Arial"/>
                <a:cs typeface="Arial"/>
              </a:rPr>
              <a:t>fa </a:t>
            </a:r>
            <a:r>
              <a:rPr sz="1800" spc="-10" dirty="0">
                <a:latin typeface="Arial"/>
                <a:cs typeface="Arial"/>
              </a:rPr>
              <a:t>ait </a:t>
            </a:r>
            <a:r>
              <a:rPr sz="1800" dirty="0" err="1">
                <a:latin typeface="Arial"/>
                <a:cs typeface="Arial"/>
              </a:rPr>
              <a:t>bir</a:t>
            </a:r>
            <a:r>
              <a:rPr sz="1800" dirty="0">
                <a:latin typeface="Arial"/>
                <a:cs typeface="Arial"/>
              </a:rPr>
              <a:t> </a:t>
            </a:r>
            <a:r>
              <a:rPr lang="tr-TR" sz="1800" spc="75" dirty="0">
                <a:latin typeface="Arial"/>
                <a:cs typeface="Arial"/>
              </a:rPr>
              <a:t>ö</a:t>
            </a:r>
            <a:r>
              <a:rPr sz="1800" spc="75" dirty="0" err="1">
                <a:latin typeface="Arial"/>
                <a:cs typeface="Arial"/>
              </a:rPr>
              <a:t>rnek</a:t>
            </a:r>
            <a:r>
              <a:rPr sz="1800" spc="75" dirty="0">
                <a:latin typeface="Arial"/>
                <a:cs typeface="Arial"/>
              </a:rPr>
              <a:t> </a:t>
            </a:r>
            <a:r>
              <a:rPr sz="1800" spc="-20" dirty="0">
                <a:latin typeface="Arial"/>
                <a:cs typeface="Arial"/>
              </a:rPr>
              <a:t>tan</a:t>
            </a:r>
            <a:r>
              <a:rPr lang="tr-TR" sz="1800" spc="-20" dirty="0">
                <a:latin typeface="Arial"/>
                <a:cs typeface="Arial"/>
              </a:rPr>
              <a:t>ı</a:t>
            </a:r>
            <a:r>
              <a:rPr sz="1800" spc="-20" dirty="0" err="1">
                <a:latin typeface="Arial"/>
                <a:cs typeface="Arial"/>
              </a:rPr>
              <a:t>mlar</a:t>
            </a:r>
            <a:r>
              <a:rPr sz="1800" spc="-20" dirty="0">
                <a:latin typeface="Arial"/>
                <a:cs typeface="Arial"/>
              </a:rPr>
              <a:t> </a:t>
            </a:r>
            <a:r>
              <a:rPr sz="1800" spc="-10" dirty="0" err="1">
                <a:latin typeface="Arial"/>
                <a:cs typeface="Arial"/>
              </a:rPr>
              <a:t>ve</a:t>
            </a:r>
            <a:r>
              <a:rPr sz="1800" spc="-10" dirty="0">
                <a:latin typeface="Arial"/>
                <a:cs typeface="Arial"/>
              </a:rPr>
              <a:t> </a:t>
            </a:r>
            <a:r>
              <a:rPr sz="1800" spc="-25" dirty="0">
                <a:latin typeface="Arial"/>
                <a:cs typeface="Arial"/>
              </a:rPr>
              <a:t>ad</a:t>
            </a:r>
            <a:r>
              <a:rPr lang="tr-TR" sz="1800" spc="-25" dirty="0">
                <a:latin typeface="Arial"/>
                <a:cs typeface="Arial"/>
              </a:rPr>
              <a:t>ı</a:t>
            </a:r>
            <a:r>
              <a:rPr sz="1800" spc="-25" dirty="0" err="1">
                <a:latin typeface="Arial"/>
                <a:cs typeface="Arial"/>
              </a:rPr>
              <a:t>na</a:t>
            </a:r>
            <a:r>
              <a:rPr sz="1800" spc="-25" dirty="0">
                <a:latin typeface="Arial"/>
                <a:cs typeface="Arial"/>
              </a:rPr>
              <a:t> </a:t>
            </a:r>
            <a:r>
              <a:rPr sz="1800" dirty="0">
                <a:latin typeface="Arial"/>
                <a:cs typeface="Arial"/>
              </a:rPr>
              <a:t>da </a:t>
            </a:r>
            <a:r>
              <a:rPr lang="tr-TR" spc="20" dirty="0">
                <a:latin typeface="Arial"/>
                <a:cs typeface="Arial"/>
              </a:rPr>
              <a:t>"</a:t>
            </a:r>
            <a:r>
              <a:rPr sz="1800" spc="20" dirty="0" err="1">
                <a:latin typeface="Arial"/>
                <a:cs typeface="Arial"/>
              </a:rPr>
              <a:t>ilkAraba</a:t>
            </a:r>
            <a:r>
              <a:rPr lang="tr-TR" sz="1800" spc="20" dirty="0">
                <a:latin typeface="Arial"/>
                <a:cs typeface="Arial"/>
              </a:rPr>
              <a:t>"</a:t>
            </a:r>
            <a:r>
              <a:rPr sz="1800" spc="20" dirty="0">
                <a:latin typeface="Arial"/>
                <a:cs typeface="Arial"/>
              </a:rPr>
              <a:t> </a:t>
            </a:r>
            <a:r>
              <a:rPr sz="1800" spc="-5" dirty="0">
                <a:latin typeface="Arial"/>
                <a:cs typeface="Arial"/>
              </a:rPr>
              <a:t>dersek, </a:t>
            </a:r>
            <a:r>
              <a:rPr sz="1800" dirty="0" err="1">
                <a:latin typeface="Arial"/>
                <a:cs typeface="Arial"/>
              </a:rPr>
              <a:t>bu</a:t>
            </a:r>
            <a:r>
              <a:rPr sz="1800" dirty="0">
                <a:latin typeface="Arial"/>
                <a:cs typeface="Arial"/>
              </a:rPr>
              <a:t>  </a:t>
            </a:r>
            <a:r>
              <a:rPr lang="tr-TR" sz="1800" spc="80" dirty="0">
                <a:latin typeface="Arial"/>
                <a:cs typeface="Arial"/>
              </a:rPr>
              <a:t>ö</a:t>
            </a:r>
            <a:r>
              <a:rPr sz="1800" spc="80" dirty="0" err="1">
                <a:latin typeface="Arial"/>
                <a:cs typeface="Arial"/>
              </a:rPr>
              <a:t>rnek</a:t>
            </a:r>
            <a:r>
              <a:rPr sz="1800" spc="80" dirty="0">
                <a:latin typeface="Arial"/>
                <a:cs typeface="Arial"/>
              </a:rPr>
              <a:t> </a:t>
            </a:r>
            <a:r>
              <a:rPr sz="1800" dirty="0">
                <a:latin typeface="Arial"/>
                <a:cs typeface="Arial"/>
              </a:rPr>
              <a:t>de </a:t>
            </a:r>
            <a:r>
              <a:rPr sz="1800" dirty="0" err="1">
                <a:latin typeface="Arial"/>
                <a:cs typeface="Arial"/>
              </a:rPr>
              <a:t>ait</a:t>
            </a:r>
            <a:r>
              <a:rPr sz="1800" dirty="0">
                <a:latin typeface="Arial"/>
                <a:cs typeface="Arial"/>
              </a:rPr>
              <a:t> </a:t>
            </a:r>
            <a:r>
              <a:rPr sz="1800" spc="-5" dirty="0" err="1">
                <a:latin typeface="Arial"/>
                <a:cs typeface="Arial"/>
              </a:rPr>
              <a:t>oldu</a:t>
            </a:r>
            <a:r>
              <a:rPr lang="tr-TR" sz="1800" spc="-5" dirty="0">
                <a:latin typeface="Arial"/>
                <a:cs typeface="Arial"/>
              </a:rPr>
              <a:t>ğ</a:t>
            </a:r>
            <a:r>
              <a:rPr sz="1800" spc="-5" dirty="0">
                <a:latin typeface="Arial"/>
                <a:cs typeface="Arial"/>
              </a:rPr>
              <a:t>u </a:t>
            </a:r>
            <a:r>
              <a:rPr sz="1800" spc="-45" dirty="0">
                <a:latin typeface="Arial"/>
                <a:cs typeface="Arial"/>
              </a:rPr>
              <a:t>s</a:t>
            </a:r>
            <a:r>
              <a:rPr lang="tr-TR" sz="1800" spc="-45" dirty="0">
                <a:latin typeface="Arial"/>
                <a:cs typeface="Arial"/>
              </a:rPr>
              <a:t>ı</a:t>
            </a:r>
            <a:r>
              <a:rPr sz="1800" spc="-45" dirty="0">
                <a:latin typeface="Arial"/>
                <a:cs typeface="Arial"/>
              </a:rPr>
              <a:t>n</a:t>
            </a:r>
            <a:r>
              <a:rPr lang="tr-TR" sz="1800" spc="-45" dirty="0">
                <a:latin typeface="Arial"/>
                <a:cs typeface="Arial"/>
              </a:rPr>
              <a:t>ı</a:t>
            </a:r>
            <a:r>
              <a:rPr sz="1800" spc="-45" dirty="0">
                <a:latin typeface="Arial"/>
                <a:cs typeface="Arial"/>
              </a:rPr>
              <a:t>f</a:t>
            </a:r>
            <a:r>
              <a:rPr lang="tr-TR" sz="1800" spc="-45" dirty="0">
                <a:latin typeface="Arial"/>
                <a:cs typeface="Arial"/>
              </a:rPr>
              <a:t>ı</a:t>
            </a:r>
            <a:r>
              <a:rPr sz="1800" spc="-45" dirty="0">
                <a:latin typeface="Arial"/>
                <a:cs typeface="Arial"/>
              </a:rPr>
              <a:t>n </a:t>
            </a:r>
            <a:r>
              <a:rPr sz="1800" spc="125" dirty="0">
                <a:latin typeface="Arial"/>
                <a:cs typeface="Arial"/>
              </a:rPr>
              <a:t>t</a:t>
            </a:r>
            <a:r>
              <a:rPr lang="tr-TR" sz="1800" spc="125" dirty="0">
                <a:latin typeface="Arial"/>
                <a:cs typeface="Arial"/>
              </a:rPr>
              <a:t>ü</a:t>
            </a:r>
            <a:r>
              <a:rPr sz="1800" spc="125" dirty="0">
                <a:latin typeface="Arial"/>
                <a:cs typeface="Arial"/>
              </a:rPr>
              <a:t>m </a:t>
            </a:r>
            <a:r>
              <a:rPr sz="1800" spc="-5" dirty="0">
                <a:latin typeface="Arial"/>
                <a:cs typeface="Arial"/>
              </a:rPr>
              <a:t>verilerine </a:t>
            </a:r>
            <a:r>
              <a:rPr sz="1800" spc="-10" dirty="0" err="1">
                <a:latin typeface="Arial"/>
                <a:cs typeface="Arial"/>
              </a:rPr>
              <a:t>ve</a:t>
            </a:r>
            <a:r>
              <a:rPr sz="1800" spc="-10" dirty="0">
                <a:latin typeface="Arial"/>
                <a:cs typeface="Arial"/>
              </a:rPr>
              <a:t> </a:t>
            </a:r>
            <a:r>
              <a:rPr sz="1800" spc="-15" dirty="0" err="1">
                <a:latin typeface="Arial"/>
                <a:cs typeface="Arial"/>
              </a:rPr>
              <a:t>metotlar</a:t>
            </a:r>
            <a:r>
              <a:rPr lang="tr-TR" sz="1800" spc="-15" dirty="0">
                <a:latin typeface="Arial"/>
                <a:cs typeface="Arial"/>
              </a:rPr>
              <a:t>ı</a:t>
            </a:r>
            <a:r>
              <a:rPr sz="1800" spc="-15" dirty="0" err="1">
                <a:latin typeface="Arial"/>
                <a:cs typeface="Arial"/>
              </a:rPr>
              <a:t>na</a:t>
            </a:r>
            <a:r>
              <a:rPr sz="1800" spc="-15" dirty="0">
                <a:latin typeface="Arial"/>
                <a:cs typeface="Arial"/>
              </a:rPr>
              <a:t> </a:t>
            </a:r>
            <a:r>
              <a:rPr sz="1800" spc="-5" dirty="0" err="1">
                <a:latin typeface="Arial"/>
                <a:cs typeface="Arial"/>
              </a:rPr>
              <a:t>sahip</a:t>
            </a:r>
            <a:r>
              <a:rPr sz="1800" spc="-190" dirty="0">
                <a:latin typeface="Arial"/>
                <a:cs typeface="Arial"/>
              </a:rPr>
              <a:t> </a:t>
            </a:r>
            <a:r>
              <a:rPr sz="1800" spc="-15" dirty="0" err="1">
                <a:latin typeface="Arial"/>
                <a:cs typeface="Arial"/>
              </a:rPr>
              <a:t>olacakt</a:t>
            </a:r>
            <a:r>
              <a:rPr lang="tr-TR" sz="1800" spc="-15" dirty="0">
                <a:latin typeface="Arial"/>
                <a:cs typeface="Arial"/>
              </a:rPr>
              <a:t>ı</a:t>
            </a:r>
            <a:r>
              <a:rPr sz="1800" spc="-15" dirty="0">
                <a:latin typeface="Arial"/>
                <a:cs typeface="Arial"/>
              </a:rPr>
              <a:t>r.</a:t>
            </a:r>
            <a:endParaRPr sz="1800" dirty="0">
              <a:latin typeface="Arial"/>
              <a:cs typeface="Arial"/>
            </a:endParaRPr>
          </a:p>
          <a:p>
            <a:pPr>
              <a:lnSpc>
                <a:spcPct val="100000"/>
              </a:lnSpc>
              <a:spcBef>
                <a:spcPts val="35"/>
              </a:spcBef>
            </a:pPr>
            <a:endParaRPr sz="1800" dirty="0">
              <a:latin typeface="Times New Roman"/>
              <a:cs typeface="Times New Roman"/>
            </a:endParaRPr>
          </a:p>
          <a:p>
            <a:pPr marL="12700" marR="117475" indent="913130">
              <a:lnSpc>
                <a:spcPct val="100000"/>
              </a:lnSpc>
            </a:pPr>
            <a:r>
              <a:rPr sz="1800" dirty="0" err="1">
                <a:latin typeface="Arial"/>
                <a:cs typeface="Arial"/>
              </a:rPr>
              <a:t>Burada</a:t>
            </a:r>
            <a:r>
              <a:rPr sz="1800" dirty="0">
                <a:latin typeface="Arial"/>
                <a:cs typeface="Arial"/>
              </a:rPr>
              <a:t> </a:t>
            </a:r>
            <a:r>
              <a:rPr lang="tr-TR" sz="1800" spc="60" dirty="0">
                <a:latin typeface="Arial"/>
                <a:cs typeface="Arial"/>
              </a:rPr>
              <a:t>ö</a:t>
            </a:r>
            <a:r>
              <a:rPr sz="1800" spc="60" dirty="0" err="1">
                <a:latin typeface="Arial"/>
                <a:cs typeface="Arial"/>
              </a:rPr>
              <a:t>nemli</a:t>
            </a:r>
            <a:r>
              <a:rPr sz="1800" spc="60" dirty="0">
                <a:latin typeface="Arial"/>
                <a:cs typeface="Arial"/>
              </a:rPr>
              <a:t> </a:t>
            </a:r>
            <a:r>
              <a:rPr sz="1800" spc="-5" dirty="0">
                <a:latin typeface="Arial"/>
                <a:cs typeface="Arial"/>
              </a:rPr>
              <a:t>olan, </a:t>
            </a:r>
            <a:r>
              <a:rPr sz="1800" dirty="0" err="1">
                <a:latin typeface="Arial"/>
                <a:cs typeface="Arial"/>
              </a:rPr>
              <a:t>bir</a:t>
            </a:r>
            <a:r>
              <a:rPr sz="1800" dirty="0">
                <a:latin typeface="Arial"/>
                <a:cs typeface="Arial"/>
              </a:rPr>
              <a:t> </a:t>
            </a:r>
            <a:r>
              <a:rPr sz="1800" spc="-55" dirty="0">
                <a:latin typeface="Arial"/>
                <a:cs typeface="Arial"/>
              </a:rPr>
              <a:t>s</a:t>
            </a:r>
            <a:r>
              <a:rPr lang="tr-TR" sz="1800" spc="-55" dirty="0">
                <a:latin typeface="Arial"/>
                <a:cs typeface="Arial"/>
              </a:rPr>
              <a:t>ı</a:t>
            </a:r>
            <a:r>
              <a:rPr sz="1800" spc="-55" dirty="0">
                <a:latin typeface="Arial"/>
                <a:cs typeface="Arial"/>
              </a:rPr>
              <a:t>n</a:t>
            </a:r>
            <a:r>
              <a:rPr lang="tr-TR" sz="1800" spc="-55" dirty="0">
                <a:latin typeface="Arial"/>
                <a:cs typeface="Arial"/>
              </a:rPr>
              <a:t>ı</a:t>
            </a:r>
            <a:r>
              <a:rPr sz="1800" spc="-55" dirty="0">
                <a:latin typeface="Arial"/>
                <a:cs typeface="Arial"/>
              </a:rPr>
              <a:t>f</a:t>
            </a:r>
            <a:r>
              <a:rPr lang="tr-TR" sz="1800" spc="-55" dirty="0">
                <a:latin typeface="Arial"/>
                <a:cs typeface="Arial"/>
              </a:rPr>
              <a:t>ı</a:t>
            </a:r>
            <a:r>
              <a:rPr sz="1800" spc="-55" dirty="0">
                <a:latin typeface="Arial"/>
                <a:cs typeface="Arial"/>
              </a:rPr>
              <a:t> </a:t>
            </a:r>
            <a:r>
              <a:rPr sz="1800" spc="-15" dirty="0">
                <a:latin typeface="Arial"/>
                <a:cs typeface="Arial"/>
              </a:rPr>
              <a:t>tan</a:t>
            </a:r>
            <a:r>
              <a:rPr lang="tr-TR" sz="1800" spc="-15" dirty="0">
                <a:latin typeface="Arial"/>
                <a:cs typeface="Arial"/>
              </a:rPr>
              <a:t>ı</a:t>
            </a:r>
            <a:r>
              <a:rPr sz="1800" spc="-15" dirty="0" err="1">
                <a:latin typeface="Arial"/>
                <a:cs typeface="Arial"/>
              </a:rPr>
              <a:t>mlarken</a:t>
            </a:r>
            <a:r>
              <a:rPr sz="1800" spc="-15" dirty="0">
                <a:latin typeface="Arial"/>
                <a:cs typeface="Arial"/>
              </a:rPr>
              <a:t> </a:t>
            </a:r>
            <a:r>
              <a:rPr sz="1800" spc="-5" dirty="0">
                <a:latin typeface="Arial"/>
                <a:cs typeface="Arial"/>
              </a:rPr>
              <a:t>o </a:t>
            </a:r>
            <a:r>
              <a:rPr sz="1800" spc="-50" dirty="0">
                <a:latin typeface="Arial"/>
                <a:cs typeface="Arial"/>
              </a:rPr>
              <a:t>s</a:t>
            </a:r>
            <a:r>
              <a:rPr lang="tr-TR" sz="1800" spc="-50" dirty="0">
                <a:latin typeface="Arial"/>
                <a:cs typeface="Arial"/>
              </a:rPr>
              <a:t>ı</a:t>
            </a:r>
            <a:r>
              <a:rPr sz="1800" spc="-50" dirty="0">
                <a:latin typeface="Arial"/>
                <a:cs typeface="Arial"/>
              </a:rPr>
              <a:t>n</a:t>
            </a:r>
            <a:r>
              <a:rPr lang="tr-TR" sz="1800" spc="-50" dirty="0">
                <a:latin typeface="Arial"/>
                <a:cs typeface="Arial"/>
              </a:rPr>
              <a:t>ı</a:t>
            </a:r>
            <a:r>
              <a:rPr sz="1800" spc="-50" dirty="0">
                <a:latin typeface="Arial"/>
                <a:cs typeface="Arial"/>
              </a:rPr>
              <a:t>f</a:t>
            </a:r>
            <a:r>
              <a:rPr lang="tr-TR" sz="1800" spc="-50" dirty="0">
                <a:latin typeface="Arial"/>
                <a:cs typeface="Arial"/>
              </a:rPr>
              <a:t>ı</a:t>
            </a:r>
            <a:r>
              <a:rPr sz="1800" spc="-50" dirty="0">
                <a:latin typeface="Arial"/>
                <a:cs typeface="Arial"/>
              </a:rPr>
              <a:t>n </a:t>
            </a:r>
            <a:r>
              <a:rPr sz="1800" spc="-5" dirty="0">
                <a:latin typeface="Arial"/>
                <a:cs typeface="Arial"/>
              </a:rPr>
              <a:t>verilerini </a:t>
            </a:r>
            <a:r>
              <a:rPr sz="1800" spc="-10" dirty="0" err="1">
                <a:latin typeface="Arial"/>
                <a:cs typeface="Arial"/>
              </a:rPr>
              <a:t>ve</a:t>
            </a:r>
            <a:r>
              <a:rPr sz="1800" spc="-10" dirty="0">
                <a:latin typeface="Arial"/>
                <a:cs typeface="Arial"/>
              </a:rPr>
              <a:t> </a:t>
            </a:r>
            <a:r>
              <a:rPr sz="1800" spc="-20" dirty="0" err="1">
                <a:latin typeface="Arial"/>
                <a:cs typeface="Arial"/>
              </a:rPr>
              <a:t>metotlar</a:t>
            </a:r>
            <a:r>
              <a:rPr lang="tr-TR" sz="1800" spc="-20" dirty="0">
                <a:latin typeface="Arial"/>
                <a:cs typeface="Arial"/>
              </a:rPr>
              <a:t>ı</a:t>
            </a:r>
            <a:r>
              <a:rPr sz="1800" spc="-20" dirty="0">
                <a:latin typeface="Arial"/>
                <a:cs typeface="Arial"/>
              </a:rPr>
              <a:t>n</a:t>
            </a:r>
            <a:r>
              <a:rPr lang="tr-TR" sz="1800" spc="-20" dirty="0">
                <a:latin typeface="Arial"/>
                <a:cs typeface="Arial"/>
              </a:rPr>
              <a:t>ı</a:t>
            </a:r>
            <a:r>
              <a:rPr sz="1800" spc="-20" dirty="0">
                <a:latin typeface="Arial"/>
                <a:cs typeface="Arial"/>
              </a:rPr>
              <a:t>  </a:t>
            </a:r>
            <a:r>
              <a:rPr sz="1800" dirty="0">
                <a:latin typeface="Arial"/>
                <a:cs typeface="Arial"/>
              </a:rPr>
              <a:t>do</a:t>
            </a:r>
            <a:r>
              <a:rPr lang="tr-TR" sz="1800" dirty="0">
                <a:latin typeface="Arial"/>
                <a:cs typeface="Arial"/>
              </a:rPr>
              <a:t>ğ</a:t>
            </a:r>
            <a:r>
              <a:rPr sz="1800" spc="-5" dirty="0" err="1">
                <a:latin typeface="Arial"/>
                <a:cs typeface="Arial"/>
              </a:rPr>
              <a:t>ru</a:t>
            </a:r>
            <a:r>
              <a:rPr sz="1800" spc="-5" dirty="0">
                <a:latin typeface="Arial"/>
                <a:cs typeface="Arial"/>
              </a:rPr>
              <a:t> </a:t>
            </a:r>
            <a:r>
              <a:rPr sz="1800" spc="-10" dirty="0">
                <a:latin typeface="Arial"/>
                <a:cs typeface="Arial"/>
              </a:rPr>
              <a:t>ve </a:t>
            </a:r>
            <a:r>
              <a:rPr sz="1800" dirty="0" err="1">
                <a:latin typeface="Arial"/>
                <a:cs typeface="Arial"/>
              </a:rPr>
              <a:t>eksiksiz</a:t>
            </a:r>
            <a:r>
              <a:rPr sz="1800" dirty="0">
                <a:latin typeface="Arial"/>
                <a:cs typeface="Arial"/>
              </a:rPr>
              <a:t> </a:t>
            </a:r>
            <a:r>
              <a:rPr sz="1800" spc="-20" dirty="0">
                <a:latin typeface="Arial"/>
                <a:cs typeface="Arial"/>
              </a:rPr>
              <a:t>tan</a:t>
            </a:r>
            <a:r>
              <a:rPr lang="tr-TR" sz="1800" spc="-20" dirty="0">
                <a:latin typeface="Arial"/>
                <a:cs typeface="Arial"/>
              </a:rPr>
              <a:t>ı</a:t>
            </a:r>
            <a:r>
              <a:rPr sz="1800" spc="-20" dirty="0" err="1">
                <a:latin typeface="Arial"/>
                <a:cs typeface="Arial"/>
              </a:rPr>
              <a:t>mlamakt</a:t>
            </a:r>
            <a:r>
              <a:rPr lang="tr-TR" sz="1800" spc="-20" dirty="0">
                <a:latin typeface="Arial"/>
                <a:cs typeface="Arial"/>
              </a:rPr>
              <a:t>ı</a:t>
            </a:r>
            <a:r>
              <a:rPr sz="1800" spc="-20" dirty="0">
                <a:latin typeface="Arial"/>
                <a:cs typeface="Arial"/>
              </a:rPr>
              <a:t>r.</a:t>
            </a:r>
            <a:endParaRPr sz="1800" dirty="0">
              <a:latin typeface="Arial"/>
              <a:cs typeface="Arial"/>
            </a:endParaRPr>
          </a:p>
        </p:txBody>
      </p:sp>
      <p:sp>
        <p:nvSpPr>
          <p:cNvPr id="4" name="object 4"/>
          <p:cNvSpPr txBox="1"/>
          <p:nvPr/>
        </p:nvSpPr>
        <p:spPr>
          <a:xfrm>
            <a:off x="9232798" y="6787512"/>
            <a:ext cx="152400" cy="240665"/>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sz="1200" spc="-5" dirty="0">
                <a:latin typeface="Arial Black"/>
                <a:cs typeface="Arial Black"/>
              </a:rPr>
              <a:t>7</a:t>
            </a:fld>
            <a:endParaRPr sz="1200">
              <a:latin typeface="Arial Black"/>
              <a:cs typeface="Arial Black"/>
            </a:endParaRPr>
          </a:p>
        </p:txBody>
      </p:sp>
      <p:sp>
        <p:nvSpPr>
          <p:cNvPr id="3" name="object 3"/>
          <p:cNvSpPr txBox="1"/>
          <p:nvPr/>
        </p:nvSpPr>
        <p:spPr>
          <a:xfrm>
            <a:off x="1281620" y="4179600"/>
            <a:ext cx="5205730" cy="1682512"/>
          </a:xfrm>
          <a:prstGeom prst="rect">
            <a:avLst/>
          </a:prstGeom>
        </p:spPr>
        <p:txBody>
          <a:bodyPr vert="horz" wrap="square" lIns="0" tIns="12700" rIns="0" bIns="0" rtlCol="0">
            <a:spAutoFit/>
          </a:bodyPr>
          <a:lstStyle/>
          <a:p>
            <a:pPr marL="12700">
              <a:lnSpc>
                <a:spcPct val="100000"/>
              </a:lnSpc>
              <a:spcBef>
                <a:spcPts val="100"/>
              </a:spcBef>
            </a:pPr>
            <a:r>
              <a:rPr sz="1800" dirty="0" err="1">
                <a:latin typeface="Arial"/>
                <a:cs typeface="Arial"/>
              </a:rPr>
              <a:t>Nesne</a:t>
            </a:r>
            <a:r>
              <a:rPr sz="1800" dirty="0">
                <a:latin typeface="Arial"/>
                <a:cs typeface="Arial"/>
              </a:rPr>
              <a:t> </a:t>
            </a:r>
            <a:r>
              <a:rPr sz="1800" spc="35" dirty="0">
                <a:latin typeface="Arial"/>
                <a:cs typeface="Arial"/>
              </a:rPr>
              <a:t>y</a:t>
            </a:r>
            <a:r>
              <a:rPr lang="tr-TR" sz="1800" spc="35" dirty="0">
                <a:latin typeface="Arial"/>
                <a:cs typeface="Arial"/>
              </a:rPr>
              <a:t>ö</a:t>
            </a:r>
            <a:r>
              <a:rPr sz="1800" spc="35" dirty="0" err="1">
                <a:latin typeface="Arial"/>
                <a:cs typeface="Arial"/>
              </a:rPr>
              <a:t>nelimli</a:t>
            </a:r>
            <a:r>
              <a:rPr sz="1800" spc="35" dirty="0">
                <a:latin typeface="Arial"/>
                <a:cs typeface="Arial"/>
              </a:rPr>
              <a:t> </a:t>
            </a:r>
            <a:r>
              <a:rPr sz="1800" spc="-5" dirty="0">
                <a:latin typeface="Arial"/>
                <a:cs typeface="Arial"/>
              </a:rPr>
              <a:t>programlama </a:t>
            </a:r>
            <a:r>
              <a:rPr sz="1800" spc="-5" dirty="0" err="1">
                <a:latin typeface="Arial"/>
                <a:cs typeface="Arial"/>
              </a:rPr>
              <a:t>geliştirme</a:t>
            </a:r>
            <a:r>
              <a:rPr sz="1800" spc="-10" dirty="0">
                <a:latin typeface="Arial"/>
                <a:cs typeface="Arial"/>
              </a:rPr>
              <a:t> </a:t>
            </a:r>
            <a:r>
              <a:rPr sz="1800" spc="35" dirty="0">
                <a:latin typeface="Arial"/>
                <a:cs typeface="Arial"/>
              </a:rPr>
              <a:t>s</a:t>
            </a:r>
            <a:r>
              <a:rPr lang="tr-TR" sz="1800" spc="35" dirty="0">
                <a:latin typeface="Arial"/>
                <a:cs typeface="Arial"/>
              </a:rPr>
              <a:t>ü</a:t>
            </a:r>
            <a:r>
              <a:rPr sz="1800" spc="35" dirty="0" err="1">
                <a:latin typeface="Arial"/>
                <a:cs typeface="Arial"/>
              </a:rPr>
              <a:t>recinde</a:t>
            </a:r>
            <a:r>
              <a:rPr sz="1800" spc="35" dirty="0">
                <a:latin typeface="Arial"/>
                <a:cs typeface="Arial"/>
              </a:rPr>
              <a:t>:</a:t>
            </a:r>
            <a:endParaRPr sz="1800" dirty="0">
              <a:latin typeface="Arial"/>
              <a:cs typeface="Arial"/>
            </a:endParaRPr>
          </a:p>
          <a:p>
            <a:pPr>
              <a:lnSpc>
                <a:spcPct val="100000"/>
              </a:lnSpc>
              <a:spcBef>
                <a:spcPts val="30"/>
              </a:spcBef>
            </a:pPr>
            <a:endParaRPr sz="1850" dirty="0">
              <a:latin typeface="Times New Roman"/>
              <a:cs typeface="Times New Roman"/>
            </a:endParaRPr>
          </a:p>
          <a:p>
            <a:pPr marL="12700">
              <a:lnSpc>
                <a:spcPct val="100000"/>
              </a:lnSpc>
            </a:pPr>
            <a:r>
              <a:rPr sz="1800" spc="10" dirty="0">
                <a:latin typeface="Arial"/>
                <a:cs typeface="Arial"/>
              </a:rPr>
              <a:t>nesneler</a:t>
            </a:r>
            <a:r>
              <a:rPr sz="1800" spc="-25" dirty="0">
                <a:latin typeface="Arial"/>
                <a:cs typeface="Arial"/>
              </a:rPr>
              <a:t> </a:t>
            </a:r>
            <a:r>
              <a:rPr sz="1800" spc="-5" dirty="0">
                <a:latin typeface="Arial"/>
                <a:cs typeface="Arial"/>
              </a:rPr>
              <a:t>belirlenir</a:t>
            </a:r>
            <a:endParaRPr sz="1800" dirty="0">
              <a:latin typeface="Arial"/>
              <a:cs typeface="Arial"/>
            </a:endParaRPr>
          </a:p>
          <a:p>
            <a:pPr marL="12700">
              <a:lnSpc>
                <a:spcPct val="100000"/>
              </a:lnSpc>
            </a:pPr>
            <a:r>
              <a:rPr sz="1800" spc="10" dirty="0">
                <a:latin typeface="Arial"/>
                <a:cs typeface="Arial"/>
              </a:rPr>
              <a:t></a:t>
            </a:r>
            <a:r>
              <a:rPr sz="1800" spc="10" dirty="0" err="1">
                <a:latin typeface="Arial"/>
                <a:cs typeface="Arial"/>
              </a:rPr>
              <a:t>nesneler</a:t>
            </a:r>
            <a:r>
              <a:rPr sz="1800" spc="10" dirty="0">
                <a:latin typeface="Arial"/>
                <a:cs typeface="Arial"/>
              </a:rPr>
              <a:t> </a:t>
            </a:r>
            <a:r>
              <a:rPr sz="1800" spc="-15" dirty="0" err="1">
                <a:latin typeface="Arial"/>
                <a:cs typeface="Arial"/>
              </a:rPr>
              <a:t>aras</a:t>
            </a:r>
            <a:r>
              <a:rPr lang="tr-TR" sz="1800" spc="-15" dirty="0">
                <a:latin typeface="Arial"/>
                <a:cs typeface="Arial"/>
              </a:rPr>
              <a:t>ı</a:t>
            </a:r>
            <a:r>
              <a:rPr sz="1800" spc="-15" dirty="0" err="1">
                <a:latin typeface="Arial"/>
                <a:cs typeface="Arial"/>
              </a:rPr>
              <a:t>ndaki</a:t>
            </a:r>
            <a:r>
              <a:rPr sz="1800" spc="-15" dirty="0">
                <a:latin typeface="Arial"/>
                <a:cs typeface="Arial"/>
              </a:rPr>
              <a:t> </a:t>
            </a:r>
            <a:r>
              <a:rPr sz="1800" spc="-5" dirty="0">
                <a:latin typeface="Arial"/>
                <a:cs typeface="Arial"/>
              </a:rPr>
              <a:t>ilişkiler</a:t>
            </a:r>
            <a:r>
              <a:rPr sz="1800" spc="-15" dirty="0">
                <a:latin typeface="Arial"/>
                <a:cs typeface="Arial"/>
              </a:rPr>
              <a:t> </a:t>
            </a:r>
            <a:r>
              <a:rPr sz="1800" spc="-5" dirty="0">
                <a:latin typeface="Arial"/>
                <a:cs typeface="Arial"/>
              </a:rPr>
              <a:t>belirlenir</a:t>
            </a:r>
            <a:endParaRPr sz="1800" dirty="0">
              <a:latin typeface="Arial"/>
              <a:cs typeface="Arial"/>
            </a:endParaRPr>
          </a:p>
          <a:p>
            <a:pPr marL="12700">
              <a:lnSpc>
                <a:spcPct val="100000"/>
              </a:lnSpc>
              <a:spcBef>
                <a:spcPts val="20"/>
              </a:spcBef>
            </a:pPr>
            <a:r>
              <a:rPr sz="1800" spc="5" dirty="0">
                <a:latin typeface="Arial"/>
                <a:cs typeface="Arial"/>
              </a:rPr>
              <a:t></a:t>
            </a:r>
            <a:r>
              <a:rPr sz="1800" spc="5" dirty="0" err="1">
                <a:latin typeface="Arial"/>
                <a:cs typeface="Arial"/>
              </a:rPr>
              <a:t>nesnelerin</a:t>
            </a:r>
            <a:r>
              <a:rPr sz="1800" spc="5" dirty="0">
                <a:latin typeface="Arial"/>
                <a:cs typeface="Arial"/>
              </a:rPr>
              <a:t> </a:t>
            </a:r>
            <a:r>
              <a:rPr lang="tr-TR" sz="1800" spc="30" dirty="0">
                <a:latin typeface="Arial"/>
                <a:cs typeface="Arial"/>
              </a:rPr>
              <a:t>ö</a:t>
            </a:r>
            <a:r>
              <a:rPr sz="1800" spc="30" dirty="0" err="1">
                <a:latin typeface="Arial"/>
                <a:cs typeface="Arial"/>
              </a:rPr>
              <a:t>zellikleri</a:t>
            </a:r>
            <a:r>
              <a:rPr sz="1800" spc="-15" dirty="0">
                <a:latin typeface="Arial"/>
                <a:cs typeface="Arial"/>
              </a:rPr>
              <a:t> </a:t>
            </a:r>
            <a:r>
              <a:rPr sz="1800" spc="-5" dirty="0">
                <a:latin typeface="Arial"/>
                <a:cs typeface="Arial"/>
              </a:rPr>
              <a:t>belirlenir</a:t>
            </a:r>
            <a:endParaRPr sz="1800" dirty="0">
              <a:latin typeface="Arial"/>
              <a:cs typeface="Arial"/>
            </a:endParaRPr>
          </a:p>
        </p:txBody>
      </p:sp>
      <p:sp>
        <p:nvSpPr>
          <p:cNvPr id="5" name="Date Placeholder 4">
            <a:extLst>
              <a:ext uri="{FF2B5EF4-FFF2-40B4-BE49-F238E27FC236}">
                <a16:creationId xmlns:a16="http://schemas.microsoft.com/office/drawing/2014/main" id="{21552F7C-D344-4089-8266-3AD9576373AD}"/>
              </a:ext>
            </a:extLst>
          </p:cNvPr>
          <p:cNvSpPr>
            <a:spLocks noGrp="1"/>
          </p:cNvSpPr>
          <p:nvPr>
            <p:ph type="dt" sz="half" idx="6"/>
          </p:nvPr>
        </p:nvSpPr>
        <p:spPr/>
        <p:txBody>
          <a:bodyPr/>
          <a:lstStyle/>
          <a:p>
            <a:fld id="{49CE041C-145D-437D-B595-432587BC077D}" type="datetime1">
              <a:rPr lang="en-US" smtClean="0"/>
              <a:t>02/25/2019</a:t>
            </a:fld>
            <a:endParaRPr lang="en-US"/>
          </a:p>
        </p:txBody>
      </p:sp>
      <p:sp>
        <p:nvSpPr>
          <p:cNvPr id="7" name="object 2">
            <a:extLst>
              <a:ext uri="{FF2B5EF4-FFF2-40B4-BE49-F238E27FC236}">
                <a16:creationId xmlns:a16="http://schemas.microsoft.com/office/drawing/2014/main" id="{A232E638-D2EF-4C13-A909-34BD3E3E0282}"/>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28847" y="1266926"/>
            <a:ext cx="8554720" cy="5250155"/>
          </a:xfrm>
          <a:prstGeom prst="rect">
            <a:avLst/>
          </a:prstGeom>
        </p:spPr>
        <p:txBody>
          <a:bodyPr vert="horz" wrap="square" lIns="0" tIns="12700" rIns="0" bIns="0" rtlCol="0">
            <a:spAutoFit/>
          </a:bodyPr>
          <a:lstStyle/>
          <a:p>
            <a:pPr marL="481330">
              <a:lnSpc>
                <a:spcPct val="100000"/>
              </a:lnSpc>
              <a:spcBef>
                <a:spcPts val="100"/>
              </a:spcBef>
            </a:pPr>
            <a:r>
              <a:rPr lang="tr-TR" spc="20" dirty="0">
                <a:latin typeface="Arial"/>
                <a:cs typeface="Arial"/>
              </a:rPr>
              <a:t>*Java nesne yönelimli bir dildir.</a:t>
            </a:r>
          </a:p>
          <a:p>
            <a:pPr marL="481330">
              <a:lnSpc>
                <a:spcPct val="100000"/>
              </a:lnSpc>
              <a:spcBef>
                <a:spcPts val="100"/>
              </a:spcBef>
            </a:pPr>
            <a:r>
              <a:rPr lang="tr-TR" spc="20" dirty="0">
                <a:latin typeface="Arial"/>
                <a:cs typeface="Arial"/>
              </a:rPr>
              <a:t>*</a:t>
            </a:r>
            <a:r>
              <a:rPr sz="1800" spc="20" dirty="0">
                <a:latin typeface="Arial"/>
                <a:cs typeface="Arial"/>
              </a:rPr>
              <a:t>Java </a:t>
            </a:r>
            <a:r>
              <a:rPr sz="1800" spc="-15" dirty="0" err="1">
                <a:latin typeface="Arial"/>
                <a:cs typeface="Arial"/>
              </a:rPr>
              <a:t>programlar</a:t>
            </a:r>
            <a:r>
              <a:rPr lang="tr-TR" sz="1800" spc="-15" dirty="0">
                <a:latin typeface="Arial"/>
                <a:cs typeface="Arial"/>
              </a:rPr>
              <a:t>ı</a:t>
            </a:r>
            <a:r>
              <a:rPr sz="1800" spc="-15" dirty="0">
                <a:latin typeface="Arial"/>
                <a:cs typeface="Arial"/>
              </a:rPr>
              <a:t> </a:t>
            </a:r>
            <a:r>
              <a:rPr sz="1800" spc="-5" dirty="0" err="1">
                <a:latin typeface="Arial"/>
                <a:cs typeface="Arial"/>
              </a:rPr>
              <a:t>platformdan</a:t>
            </a:r>
            <a:r>
              <a:rPr sz="1800" spc="-5" dirty="0">
                <a:latin typeface="Arial"/>
                <a:cs typeface="Arial"/>
              </a:rPr>
              <a:t> </a:t>
            </a:r>
            <a:r>
              <a:rPr lang="tr-TR" sz="1800" dirty="0">
                <a:latin typeface="Arial"/>
                <a:cs typeface="Arial"/>
              </a:rPr>
              <a:t>bağımsızdır.</a:t>
            </a:r>
            <a:endParaRPr sz="1800" dirty="0">
              <a:latin typeface="Arial"/>
              <a:cs typeface="Arial"/>
            </a:endParaRPr>
          </a:p>
          <a:p>
            <a:pPr marL="481330">
              <a:lnSpc>
                <a:spcPct val="100000"/>
              </a:lnSpc>
            </a:pPr>
            <a:r>
              <a:rPr lang="tr-TR" spc="20" dirty="0">
                <a:latin typeface="Arial"/>
                <a:cs typeface="Arial"/>
              </a:rPr>
              <a:t>*</a:t>
            </a:r>
            <a:r>
              <a:rPr sz="1800" spc="20" dirty="0">
                <a:latin typeface="Arial"/>
                <a:cs typeface="Arial"/>
              </a:rPr>
              <a:t>Java </a:t>
            </a:r>
            <a:r>
              <a:rPr sz="1800" spc="-5" dirty="0">
                <a:latin typeface="Arial"/>
                <a:cs typeface="Arial"/>
              </a:rPr>
              <a:t>derleyicisi, kaynak kodu byte </a:t>
            </a:r>
            <a:r>
              <a:rPr sz="1800" spc="-5" dirty="0" err="1">
                <a:latin typeface="Arial"/>
                <a:cs typeface="Arial"/>
              </a:rPr>
              <a:t>kod</a:t>
            </a:r>
            <a:r>
              <a:rPr sz="1800" spc="-5" dirty="0">
                <a:latin typeface="Arial"/>
                <a:cs typeface="Arial"/>
              </a:rPr>
              <a:t> </a:t>
            </a:r>
            <a:r>
              <a:rPr sz="1800" spc="-15" dirty="0" err="1">
                <a:latin typeface="Arial"/>
                <a:cs typeface="Arial"/>
              </a:rPr>
              <a:t>komutlar</a:t>
            </a:r>
            <a:r>
              <a:rPr lang="tr-TR" sz="1800" spc="-15" dirty="0">
                <a:latin typeface="Arial"/>
                <a:cs typeface="Arial"/>
              </a:rPr>
              <a:t>ı</a:t>
            </a:r>
            <a:r>
              <a:rPr sz="1800" spc="-15" dirty="0" err="1">
                <a:latin typeface="Arial"/>
                <a:cs typeface="Arial"/>
              </a:rPr>
              <a:t>na</a:t>
            </a:r>
            <a:r>
              <a:rPr sz="1800" spc="5" dirty="0">
                <a:latin typeface="Arial"/>
                <a:cs typeface="Arial"/>
              </a:rPr>
              <a:t> </a:t>
            </a:r>
            <a:r>
              <a:rPr lang="tr-TR" sz="1800" spc="-40" dirty="0">
                <a:latin typeface="Arial"/>
                <a:cs typeface="Arial"/>
              </a:rPr>
              <a:t>ç</a:t>
            </a:r>
            <a:r>
              <a:rPr sz="1800" spc="-40" dirty="0" err="1">
                <a:latin typeface="Arial"/>
                <a:cs typeface="Arial"/>
              </a:rPr>
              <a:t>evirir</a:t>
            </a:r>
            <a:r>
              <a:rPr sz="1800" spc="-40" dirty="0">
                <a:latin typeface="Arial"/>
                <a:cs typeface="Arial"/>
              </a:rPr>
              <a:t>.</a:t>
            </a:r>
            <a:endParaRPr sz="1800" dirty="0">
              <a:latin typeface="Arial"/>
              <a:cs typeface="Arial"/>
            </a:endParaRPr>
          </a:p>
          <a:p>
            <a:pPr marL="481330" marR="5080">
              <a:lnSpc>
                <a:spcPct val="100000"/>
              </a:lnSpc>
            </a:pPr>
            <a:r>
              <a:rPr lang="tr-TR" spc="15" dirty="0">
                <a:latin typeface="Arial"/>
                <a:cs typeface="Arial"/>
              </a:rPr>
              <a:t>*</a:t>
            </a:r>
            <a:r>
              <a:rPr sz="1800" spc="15" dirty="0">
                <a:latin typeface="Arial"/>
                <a:cs typeface="Arial"/>
              </a:rPr>
              <a:t>Byte </a:t>
            </a:r>
            <a:r>
              <a:rPr sz="1800" dirty="0" err="1">
                <a:latin typeface="Arial"/>
                <a:cs typeface="Arial"/>
              </a:rPr>
              <a:t>kod</a:t>
            </a:r>
            <a:r>
              <a:rPr sz="1800" dirty="0">
                <a:latin typeface="Arial"/>
                <a:cs typeface="Arial"/>
              </a:rPr>
              <a:t> </a:t>
            </a:r>
            <a:r>
              <a:rPr sz="1800" spc="-15" dirty="0" err="1">
                <a:latin typeface="Arial"/>
                <a:cs typeface="Arial"/>
              </a:rPr>
              <a:t>komutlar</a:t>
            </a:r>
            <a:r>
              <a:rPr lang="tr-TR" sz="1800" spc="-15" dirty="0">
                <a:latin typeface="Arial"/>
                <a:cs typeface="Arial"/>
              </a:rPr>
              <a:t>ı</a:t>
            </a:r>
            <a:r>
              <a:rPr sz="1800" spc="-15" dirty="0">
                <a:latin typeface="Arial"/>
                <a:cs typeface="Arial"/>
              </a:rPr>
              <a:t>, </a:t>
            </a:r>
            <a:r>
              <a:rPr sz="1800" spc="-5" dirty="0">
                <a:latin typeface="Arial"/>
                <a:cs typeface="Arial"/>
              </a:rPr>
              <a:t>Java </a:t>
            </a:r>
            <a:r>
              <a:rPr sz="1800" spc="-10" dirty="0">
                <a:latin typeface="Arial"/>
                <a:cs typeface="Arial"/>
              </a:rPr>
              <a:t>Virtual </a:t>
            </a:r>
            <a:r>
              <a:rPr sz="1800" spc="-5" dirty="0">
                <a:latin typeface="Arial"/>
                <a:cs typeface="Arial"/>
              </a:rPr>
              <a:t>Machine </a:t>
            </a:r>
            <a:r>
              <a:rPr sz="1800" spc="-10" dirty="0">
                <a:latin typeface="Arial"/>
                <a:cs typeface="Arial"/>
              </a:rPr>
              <a:t>(JVM) </a:t>
            </a:r>
            <a:r>
              <a:rPr sz="1800" spc="-15" dirty="0" err="1">
                <a:latin typeface="Arial"/>
                <a:cs typeface="Arial"/>
              </a:rPr>
              <a:t>taraf</a:t>
            </a:r>
            <a:r>
              <a:rPr lang="tr-TR" sz="1800" spc="-15" dirty="0">
                <a:latin typeface="Arial"/>
                <a:cs typeface="Arial"/>
              </a:rPr>
              <a:t>ı</a:t>
            </a:r>
            <a:r>
              <a:rPr sz="1800" spc="-15" dirty="0" err="1">
                <a:latin typeface="Arial"/>
                <a:cs typeface="Arial"/>
              </a:rPr>
              <a:t>ndan</a:t>
            </a:r>
            <a:r>
              <a:rPr sz="1800" spc="-15" dirty="0">
                <a:latin typeface="Arial"/>
                <a:cs typeface="Arial"/>
              </a:rPr>
              <a:t> </a:t>
            </a:r>
            <a:r>
              <a:rPr sz="1800" spc="155" dirty="0">
                <a:latin typeface="Arial"/>
                <a:cs typeface="Arial"/>
              </a:rPr>
              <a:t>y</a:t>
            </a:r>
            <a:r>
              <a:rPr lang="tr-TR" sz="1800" spc="155" dirty="0">
                <a:latin typeface="Arial"/>
                <a:cs typeface="Arial"/>
              </a:rPr>
              <a:t>ü</a:t>
            </a:r>
            <a:r>
              <a:rPr sz="1800" spc="155" dirty="0">
                <a:latin typeface="Arial"/>
                <a:cs typeface="Arial"/>
              </a:rPr>
              <a:t>r</a:t>
            </a:r>
            <a:r>
              <a:rPr lang="tr-TR" sz="1800" spc="155" dirty="0">
                <a:latin typeface="Arial"/>
                <a:cs typeface="Arial"/>
              </a:rPr>
              <a:t>ü</a:t>
            </a:r>
            <a:r>
              <a:rPr sz="1800" spc="155" dirty="0">
                <a:latin typeface="Arial"/>
                <a:cs typeface="Arial"/>
              </a:rPr>
              <a:t>t</a:t>
            </a:r>
            <a:r>
              <a:rPr lang="tr-TR" sz="1800" spc="155" dirty="0">
                <a:latin typeface="Arial"/>
                <a:cs typeface="Arial"/>
              </a:rPr>
              <a:t>ü</a:t>
            </a:r>
            <a:r>
              <a:rPr sz="1800" spc="155" dirty="0">
                <a:latin typeface="Arial"/>
                <a:cs typeface="Arial"/>
              </a:rPr>
              <a:t>l</a:t>
            </a:r>
            <a:r>
              <a:rPr lang="tr-TR" sz="1800" spc="155" dirty="0">
                <a:latin typeface="Arial"/>
                <a:cs typeface="Arial"/>
              </a:rPr>
              <a:t>ü</a:t>
            </a:r>
            <a:r>
              <a:rPr sz="1800" spc="155" dirty="0">
                <a:latin typeface="Arial"/>
                <a:cs typeface="Arial"/>
              </a:rPr>
              <a:t>r. </a:t>
            </a:r>
            <a:r>
              <a:rPr sz="1800" spc="-10" dirty="0">
                <a:latin typeface="Arial"/>
                <a:cs typeface="Arial"/>
              </a:rPr>
              <a:t>JVM, </a:t>
            </a:r>
            <a:r>
              <a:rPr lang="tr-TR" sz="1800" spc="95" dirty="0">
                <a:latin typeface="Arial"/>
                <a:cs typeface="Arial"/>
              </a:rPr>
              <a:t>ö</a:t>
            </a:r>
            <a:r>
              <a:rPr sz="1800" spc="95" dirty="0" err="1">
                <a:latin typeface="Arial"/>
                <a:cs typeface="Arial"/>
              </a:rPr>
              <a:t>zel</a:t>
            </a:r>
            <a:r>
              <a:rPr sz="1800" spc="95" dirty="0">
                <a:latin typeface="Arial"/>
                <a:cs typeface="Arial"/>
              </a:rPr>
              <a:t>  </a:t>
            </a:r>
            <a:r>
              <a:rPr sz="1800" dirty="0" err="1">
                <a:latin typeface="Arial"/>
                <a:cs typeface="Arial"/>
              </a:rPr>
              <a:t>bir</a:t>
            </a:r>
            <a:r>
              <a:rPr sz="1800" dirty="0">
                <a:latin typeface="Arial"/>
                <a:cs typeface="Arial"/>
              </a:rPr>
              <a:t> </a:t>
            </a:r>
            <a:r>
              <a:rPr sz="1800" spc="-35" dirty="0" err="1">
                <a:latin typeface="Arial"/>
                <a:cs typeface="Arial"/>
              </a:rPr>
              <a:t>yaz</a:t>
            </a:r>
            <a:r>
              <a:rPr lang="tr-TR" sz="1800" spc="-35" dirty="0">
                <a:latin typeface="Arial"/>
                <a:cs typeface="Arial"/>
              </a:rPr>
              <a:t>ı</a:t>
            </a:r>
            <a:r>
              <a:rPr sz="1800" spc="-35" dirty="0">
                <a:latin typeface="Arial"/>
                <a:cs typeface="Arial"/>
              </a:rPr>
              <a:t>l</a:t>
            </a:r>
            <a:r>
              <a:rPr lang="tr-TR" sz="1800" spc="-35" dirty="0">
                <a:latin typeface="Arial"/>
                <a:cs typeface="Arial"/>
              </a:rPr>
              <a:t>ı</a:t>
            </a:r>
            <a:r>
              <a:rPr sz="1800" spc="-35" dirty="0">
                <a:latin typeface="Arial"/>
                <a:cs typeface="Arial"/>
              </a:rPr>
              <a:t>md</a:t>
            </a:r>
            <a:r>
              <a:rPr lang="tr-TR" sz="1800" spc="-35" dirty="0">
                <a:latin typeface="Arial"/>
                <a:cs typeface="Arial"/>
              </a:rPr>
              <a:t>ı</a:t>
            </a:r>
            <a:r>
              <a:rPr sz="1800" spc="-35" dirty="0">
                <a:latin typeface="Arial"/>
                <a:cs typeface="Arial"/>
              </a:rPr>
              <a:t>r. </a:t>
            </a:r>
            <a:r>
              <a:rPr sz="1800" spc="-15" dirty="0" err="1">
                <a:latin typeface="Arial"/>
                <a:cs typeface="Arial"/>
              </a:rPr>
              <a:t>Bilgisayar</a:t>
            </a:r>
            <a:r>
              <a:rPr lang="tr-TR" sz="1800" spc="-15" dirty="0">
                <a:latin typeface="Arial"/>
                <a:cs typeface="Arial"/>
              </a:rPr>
              <a:t>ı</a:t>
            </a:r>
            <a:r>
              <a:rPr sz="1800" spc="-15" dirty="0">
                <a:latin typeface="Arial"/>
                <a:cs typeface="Arial"/>
              </a:rPr>
              <a:t>n </a:t>
            </a:r>
            <a:r>
              <a:rPr sz="1800" spc="-5" dirty="0">
                <a:latin typeface="Arial"/>
                <a:cs typeface="Arial"/>
              </a:rPr>
              <a:t>işletim </a:t>
            </a:r>
            <a:r>
              <a:rPr sz="1800" spc="-10" dirty="0">
                <a:latin typeface="Arial"/>
                <a:cs typeface="Arial"/>
              </a:rPr>
              <a:t>sistemi ile </a:t>
            </a:r>
            <a:r>
              <a:rPr sz="1800" spc="-10" dirty="0" err="1">
                <a:latin typeface="Arial"/>
                <a:cs typeface="Arial"/>
              </a:rPr>
              <a:t>kendi</a:t>
            </a:r>
            <a:r>
              <a:rPr sz="1800" spc="-10" dirty="0">
                <a:latin typeface="Arial"/>
                <a:cs typeface="Arial"/>
              </a:rPr>
              <a:t> </a:t>
            </a:r>
            <a:r>
              <a:rPr lang="tr-TR" sz="1800" spc="45" dirty="0">
                <a:latin typeface="Arial"/>
                <a:cs typeface="Arial"/>
              </a:rPr>
              <a:t>ü</a:t>
            </a:r>
            <a:r>
              <a:rPr sz="1800" spc="45" dirty="0" err="1">
                <a:latin typeface="Arial"/>
                <a:cs typeface="Arial"/>
              </a:rPr>
              <a:t>zerinde</a:t>
            </a:r>
            <a:r>
              <a:rPr sz="1800" spc="45" dirty="0">
                <a:latin typeface="Arial"/>
                <a:cs typeface="Arial"/>
              </a:rPr>
              <a:t> </a:t>
            </a:r>
            <a:r>
              <a:rPr lang="tr-TR" sz="1800" spc="-60" dirty="0">
                <a:latin typeface="Arial"/>
                <a:cs typeface="Arial"/>
              </a:rPr>
              <a:t>ç</a:t>
            </a:r>
            <a:r>
              <a:rPr sz="1800" spc="-60" dirty="0">
                <a:latin typeface="Arial"/>
                <a:cs typeface="Arial"/>
              </a:rPr>
              <a:t>al</a:t>
            </a:r>
            <a:r>
              <a:rPr lang="tr-TR" sz="1800" spc="-60" dirty="0">
                <a:latin typeface="Arial"/>
                <a:cs typeface="Arial"/>
              </a:rPr>
              <a:t>ı</a:t>
            </a:r>
            <a:r>
              <a:rPr sz="1800" spc="-60" dirty="0" err="1">
                <a:latin typeface="Arial"/>
                <a:cs typeface="Arial"/>
              </a:rPr>
              <a:t>şan</a:t>
            </a:r>
            <a:r>
              <a:rPr sz="1800" spc="-60" dirty="0">
                <a:latin typeface="Arial"/>
                <a:cs typeface="Arial"/>
              </a:rPr>
              <a:t> </a:t>
            </a:r>
            <a:r>
              <a:rPr sz="1800" spc="-5" dirty="0">
                <a:latin typeface="Arial"/>
                <a:cs typeface="Arial"/>
              </a:rPr>
              <a:t>Java  </a:t>
            </a:r>
            <a:r>
              <a:rPr sz="1800" spc="-15" dirty="0" err="1">
                <a:latin typeface="Arial"/>
                <a:cs typeface="Arial"/>
              </a:rPr>
              <a:t>uygulamas</a:t>
            </a:r>
            <a:r>
              <a:rPr lang="tr-TR" sz="1800" spc="-15" dirty="0">
                <a:latin typeface="Arial"/>
                <a:cs typeface="Arial"/>
              </a:rPr>
              <a:t>ı</a:t>
            </a:r>
            <a:r>
              <a:rPr sz="1800" spc="-15" dirty="0">
                <a:latin typeface="Arial"/>
                <a:cs typeface="Arial"/>
              </a:rPr>
              <a:t> </a:t>
            </a:r>
            <a:r>
              <a:rPr sz="1800" spc="-20" dirty="0" err="1">
                <a:latin typeface="Arial"/>
                <a:cs typeface="Arial"/>
              </a:rPr>
              <a:t>aras</a:t>
            </a:r>
            <a:r>
              <a:rPr lang="tr-TR" sz="1800" spc="-20" dirty="0">
                <a:latin typeface="Arial"/>
                <a:cs typeface="Arial"/>
              </a:rPr>
              <a:t>ı</a:t>
            </a:r>
            <a:r>
              <a:rPr sz="1800" spc="-20" dirty="0" err="1">
                <a:latin typeface="Arial"/>
                <a:cs typeface="Arial"/>
              </a:rPr>
              <a:t>nda</a:t>
            </a:r>
            <a:r>
              <a:rPr sz="1800" spc="-20" dirty="0">
                <a:latin typeface="Arial"/>
                <a:cs typeface="Arial"/>
              </a:rPr>
              <a:t> </a:t>
            </a:r>
            <a:r>
              <a:rPr sz="1800" dirty="0">
                <a:latin typeface="Arial"/>
                <a:cs typeface="Arial"/>
              </a:rPr>
              <a:t>bir </a:t>
            </a:r>
            <a:r>
              <a:rPr sz="1800" spc="-5" dirty="0">
                <a:latin typeface="Arial"/>
                <a:cs typeface="Arial"/>
              </a:rPr>
              <a:t>katman </a:t>
            </a:r>
            <a:r>
              <a:rPr sz="1800" spc="-10" dirty="0">
                <a:latin typeface="Arial"/>
                <a:cs typeface="Arial"/>
              </a:rPr>
              <a:t>olarak </a:t>
            </a:r>
            <a:r>
              <a:rPr sz="1800" spc="-5" dirty="0" err="1">
                <a:latin typeface="Arial"/>
                <a:cs typeface="Arial"/>
              </a:rPr>
              <a:t>yerini</a:t>
            </a:r>
            <a:r>
              <a:rPr sz="1800" spc="-5" dirty="0">
                <a:latin typeface="Arial"/>
                <a:cs typeface="Arial"/>
              </a:rPr>
              <a:t> </a:t>
            </a:r>
            <a:r>
              <a:rPr sz="1800" spc="-25" dirty="0">
                <a:latin typeface="Arial"/>
                <a:cs typeface="Arial"/>
              </a:rPr>
              <a:t>al</a:t>
            </a:r>
            <a:r>
              <a:rPr lang="tr-TR" sz="1800" spc="-25" dirty="0">
                <a:latin typeface="Arial"/>
                <a:cs typeface="Arial"/>
              </a:rPr>
              <a:t>ı</a:t>
            </a:r>
            <a:r>
              <a:rPr sz="1800" spc="-25" dirty="0">
                <a:latin typeface="Arial"/>
                <a:cs typeface="Arial"/>
              </a:rPr>
              <a:t>r. </a:t>
            </a:r>
            <a:r>
              <a:rPr sz="1800" spc="-5" dirty="0">
                <a:latin typeface="Arial"/>
                <a:cs typeface="Arial"/>
              </a:rPr>
              <a:t>Bu şekilde, işletim </a:t>
            </a:r>
            <a:r>
              <a:rPr sz="1800" spc="-5" dirty="0" err="1">
                <a:latin typeface="Arial"/>
                <a:cs typeface="Arial"/>
              </a:rPr>
              <a:t>sisteminin</a:t>
            </a:r>
            <a:r>
              <a:rPr sz="1800" spc="-5" dirty="0">
                <a:latin typeface="Arial"/>
                <a:cs typeface="Arial"/>
              </a:rPr>
              <a:t>  </a:t>
            </a:r>
            <a:r>
              <a:rPr sz="1800" spc="-35" dirty="0" err="1">
                <a:latin typeface="Arial"/>
                <a:cs typeface="Arial"/>
              </a:rPr>
              <a:t>haf</a:t>
            </a:r>
            <a:r>
              <a:rPr lang="tr-TR" sz="1800" spc="-35" dirty="0">
                <a:latin typeface="Arial"/>
                <a:cs typeface="Arial"/>
              </a:rPr>
              <a:t>ı</a:t>
            </a:r>
            <a:r>
              <a:rPr sz="1800" spc="-35" dirty="0" err="1">
                <a:latin typeface="Arial"/>
                <a:cs typeface="Arial"/>
              </a:rPr>
              <a:t>zas</a:t>
            </a:r>
            <a:r>
              <a:rPr lang="tr-TR" sz="1800" spc="-35" dirty="0">
                <a:latin typeface="Arial"/>
                <a:cs typeface="Arial"/>
              </a:rPr>
              <a:t>ı</a:t>
            </a:r>
            <a:r>
              <a:rPr sz="1800" spc="-35" dirty="0">
                <a:latin typeface="Arial"/>
                <a:cs typeface="Arial"/>
              </a:rPr>
              <a:t>n</a:t>
            </a:r>
            <a:r>
              <a:rPr lang="tr-TR" sz="1800" spc="-35" dirty="0">
                <a:latin typeface="Arial"/>
                <a:cs typeface="Arial"/>
              </a:rPr>
              <a:t>ı</a:t>
            </a:r>
            <a:r>
              <a:rPr sz="1800" spc="-35" dirty="0">
                <a:latin typeface="Arial"/>
                <a:cs typeface="Arial"/>
              </a:rPr>
              <a:t> </a:t>
            </a:r>
            <a:r>
              <a:rPr sz="1800" spc="-10" dirty="0">
                <a:latin typeface="Arial"/>
                <a:cs typeface="Arial"/>
              </a:rPr>
              <a:t>işgal</a:t>
            </a:r>
            <a:r>
              <a:rPr sz="1800" spc="45" dirty="0">
                <a:latin typeface="Arial"/>
                <a:cs typeface="Arial"/>
              </a:rPr>
              <a:t> </a:t>
            </a:r>
            <a:r>
              <a:rPr sz="1800" spc="-5" dirty="0">
                <a:latin typeface="Arial"/>
                <a:cs typeface="Arial"/>
              </a:rPr>
              <a:t>etmez.</a:t>
            </a:r>
            <a:endParaRPr sz="1800" dirty="0">
              <a:latin typeface="Arial"/>
              <a:cs typeface="Arial"/>
            </a:endParaRPr>
          </a:p>
          <a:p>
            <a:pPr marR="215900" algn="ctr">
              <a:lnSpc>
                <a:spcPct val="100000"/>
              </a:lnSpc>
              <a:spcBef>
                <a:spcPts val="785"/>
              </a:spcBef>
            </a:pPr>
            <a:r>
              <a:rPr lang="tr-TR" sz="1800" spc="-70" dirty="0">
                <a:latin typeface="Arial"/>
                <a:cs typeface="Arial"/>
              </a:rPr>
              <a:t>TAŞINILABİLİRDİR</a:t>
            </a:r>
            <a:endParaRPr sz="1800" dirty="0">
              <a:latin typeface="Arial"/>
              <a:cs typeface="Arial"/>
            </a:endParaRPr>
          </a:p>
          <a:p>
            <a:pPr>
              <a:lnSpc>
                <a:spcPct val="100000"/>
              </a:lnSpc>
              <a:spcBef>
                <a:spcPts val="55"/>
              </a:spcBef>
            </a:pPr>
            <a:endParaRPr sz="1850" dirty="0">
              <a:latin typeface="Times New Roman"/>
              <a:cs typeface="Times New Roman"/>
            </a:endParaRPr>
          </a:p>
          <a:p>
            <a:pPr marL="12700" marR="928369">
              <a:lnSpc>
                <a:spcPct val="100000"/>
              </a:lnSpc>
            </a:pPr>
            <a:r>
              <a:rPr lang="tr-TR" spc="20" dirty="0">
                <a:latin typeface="Arial"/>
                <a:cs typeface="Arial"/>
              </a:rPr>
              <a:t> *</a:t>
            </a:r>
            <a:r>
              <a:rPr sz="1800" spc="20" dirty="0">
                <a:latin typeface="Arial"/>
                <a:cs typeface="Arial"/>
              </a:rPr>
              <a:t>Java, </a:t>
            </a:r>
            <a:r>
              <a:rPr lang="tr-TR" sz="1800" spc="20" dirty="0">
                <a:latin typeface="Arial"/>
                <a:cs typeface="Arial"/>
              </a:rPr>
              <a:t>"</a:t>
            </a:r>
            <a:r>
              <a:rPr sz="1800" spc="20" dirty="0">
                <a:latin typeface="Arial"/>
                <a:cs typeface="Arial"/>
              </a:rPr>
              <a:t>Bir </a:t>
            </a:r>
            <a:r>
              <a:rPr sz="1800" spc="-5" dirty="0">
                <a:latin typeface="Arial"/>
                <a:cs typeface="Arial"/>
              </a:rPr>
              <a:t>kere </a:t>
            </a:r>
            <a:r>
              <a:rPr sz="1800" spc="-10" dirty="0">
                <a:latin typeface="Arial"/>
                <a:cs typeface="Arial"/>
              </a:rPr>
              <a:t>yaz, </a:t>
            </a:r>
            <a:r>
              <a:rPr sz="1800" dirty="0">
                <a:latin typeface="Arial"/>
                <a:cs typeface="Arial"/>
              </a:rPr>
              <a:t>her </a:t>
            </a:r>
            <a:r>
              <a:rPr sz="1800" spc="-10" dirty="0" err="1">
                <a:latin typeface="Arial"/>
                <a:cs typeface="Arial"/>
              </a:rPr>
              <a:t>yerde</a:t>
            </a:r>
            <a:r>
              <a:rPr sz="1800" spc="-10" dirty="0">
                <a:latin typeface="Arial"/>
                <a:cs typeface="Arial"/>
              </a:rPr>
              <a:t> </a:t>
            </a:r>
            <a:r>
              <a:rPr lang="tr-TR" sz="1800" spc="-40" dirty="0">
                <a:latin typeface="Arial"/>
                <a:cs typeface="Arial"/>
              </a:rPr>
              <a:t>ç</a:t>
            </a:r>
            <a:r>
              <a:rPr sz="1800" spc="-40" dirty="0">
                <a:latin typeface="Arial"/>
                <a:cs typeface="Arial"/>
              </a:rPr>
              <a:t>al</a:t>
            </a:r>
            <a:r>
              <a:rPr lang="tr-TR" sz="1800" spc="-40" dirty="0">
                <a:latin typeface="Arial"/>
                <a:cs typeface="Arial"/>
              </a:rPr>
              <a:t>ı</a:t>
            </a:r>
            <a:r>
              <a:rPr sz="1800" spc="-40" dirty="0" err="1">
                <a:latin typeface="Arial"/>
                <a:cs typeface="Arial"/>
              </a:rPr>
              <a:t>şt</a:t>
            </a:r>
            <a:r>
              <a:rPr lang="tr-TR" sz="1800" spc="-40" dirty="0">
                <a:latin typeface="Arial"/>
                <a:cs typeface="Arial"/>
              </a:rPr>
              <a:t>ı</a:t>
            </a:r>
            <a:r>
              <a:rPr sz="1800" spc="-40" dirty="0">
                <a:latin typeface="Arial"/>
                <a:cs typeface="Arial"/>
              </a:rPr>
              <a:t>r.</a:t>
            </a:r>
            <a:r>
              <a:rPr lang="tr-TR" sz="1800" spc="-40" dirty="0">
                <a:latin typeface="Arial"/>
                <a:cs typeface="Arial"/>
              </a:rPr>
              <a:t>"</a:t>
            </a:r>
            <a:r>
              <a:rPr sz="1800" spc="-40" dirty="0">
                <a:latin typeface="Arial"/>
                <a:cs typeface="Arial"/>
              </a:rPr>
              <a:t> </a:t>
            </a:r>
            <a:r>
              <a:rPr sz="1800" spc="-5" dirty="0">
                <a:latin typeface="Arial"/>
                <a:cs typeface="Arial"/>
              </a:rPr>
              <a:t>ilkesine %100 uyar. </a:t>
            </a:r>
            <a:endParaRPr lang="tr-TR" sz="1800" spc="-5" dirty="0">
              <a:latin typeface="Arial"/>
              <a:cs typeface="Arial"/>
            </a:endParaRPr>
          </a:p>
          <a:p>
            <a:pPr marL="12700" marR="928369">
              <a:lnSpc>
                <a:spcPct val="100000"/>
              </a:lnSpc>
            </a:pPr>
            <a:r>
              <a:rPr lang="tr-TR" spc="-5" dirty="0">
                <a:latin typeface="Arial"/>
                <a:cs typeface="Arial"/>
              </a:rPr>
              <a:t> *</a:t>
            </a:r>
            <a:r>
              <a:rPr sz="1800" spc="20" dirty="0">
                <a:latin typeface="Arial"/>
                <a:cs typeface="Arial"/>
              </a:rPr>
              <a:t>Java, </a:t>
            </a:r>
            <a:r>
              <a:rPr sz="1800" spc="-10" dirty="0" err="1">
                <a:latin typeface="Arial"/>
                <a:cs typeface="Arial"/>
              </a:rPr>
              <a:t>bir</a:t>
            </a:r>
            <a:r>
              <a:rPr sz="1800" spc="-10" dirty="0">
                <a:latin typeface="Arial"/>
                <a:cs typeface="Arial"/>
              </a:rPr>
              <a:t> </a:t>
            </a:r>
            <a:r>
              <a:rPr sz="1800" spc="-25" dirty="0" err="1">
                <a:latin typeface="Arial"/>
                <a:cs typeface="Arial"/>
              </a:rPr>
              <a:t>tamsay</a:t>
            </a:r>
            <a:r>
              <a:rPr lang="tr-TR" sz="1800" spc="-25" dirty="0">
                <a:latin typeface="Arial"/>
                <a:cs typeface="Arial"/>
              </a:rPr>
              <a:t>ı</a:t>
            </a:r>
            <a:r>
              <a:rPr sz="1800" spc="-25" dirty="0">
                <a:latin typeface="Arial"/>
                <a:cs typeface="Arial"/>
              </a:rPr>
              <a:t>n</a:t>
            </a:r>
            <a:r>
              <a:rPr lang="tr-TR" sz="1800" spc="-25" dirty="0">
                <a:latin typeface="Arial"/>
                <a:cs typeface="Arial"/>
              </a:rPr>
              <a:t>ı</a:t>
            </a:r>
            <a:r>
              <a:rPr sz="1800" spc="-25" dirty="0">
                <a:latin typeface="Arial"/>
                <a:cs typeface="Arial"/>
              </a:rPr>
              <a:t>n </a:t>
            </a:r>
            <a:r>
              <a:rPr sz="1800" spc="-5" dirty="0">
                <a:latin typeface="Arial"/>
                <a:cs typeface="Arial"/>
              </a:rPr>
              <a:t>boyut </a:t>
            </a:r>
            <a:r>
              <a:rPr sz="1800" spc="-10" dirty="0">
                <a:latin typeface="Arial"/>
                <a:cs typeface="Arial"/>
              </a:rPr>
              <a:t>ve </a:t>
            </a:r>
            <a:r>
              <a:rPr sz="1800" spc="-5" dirty="0" err="1">
                <a:latin typeface="Arial"/>
                <a:cs typeface="Arial"/>
              </a:rPr>
              <a:t>aritmetik</a:t>
            </a:r>
            <a:r>
              <a:rPr sz="1800" spc="-5" dirty="0">
                <a:latin typeface="Arial"/>
                <a:cs typeface="Arial"/>
              </a:rPr>
              <a:t> </a:t>
            </a:r>
            <a:r>
              <a:rPr sz="1800" spc="-35" dirty="0" err="1">
                <a:latin typeface="Arial"/>
                <a:cs typeface="Arial"/>
              </a:rPr>
              <a:t>davran</a:t>
            </a:r>
            <a:r>
              <a:rPr lang="tr-TR" sz="1800" spc="-35" dirty="0">
                <a:latin typeface="Arial"/>
                <a:cs typeface="Arial"/>
              </a:rPr>
              <a:t>ı</a:t>
            </a:r>
            <a:r>
              <a:rPr sz="1800" spc="-35" dirty="0">
                <a:latin typeface="Arial"/>
                <a:cs typeface="Arial"/>
              </a:rPr>
              <a:t>ş</a:t>
            </a:r>
            <a:r>
              <a:rPr lang="tr-TR" sz="1800" spc="-35" dirty="0">
                <a:latin typeface="Arial"/>
                <a:cs typeface="Arial"/>
              </a:rPr>
              <a:t>ı</a:t>
            </a:r>
            <a:r>
              <a:rPr sz="1800" spc="-35" dirty="0">
                <a:latin typeface="Arial"/>
                <a:cs typeface="Arial"/>
              </a:rPr>
              <a:t>n</a:t>
            </a:r>
            <a:r>
              <a:rPr lang="tr-TR" sz="1800" spc="-35" dirty="0">
                <a:latin typeface="Arial"/>
                <a:cs typeface="Arial"/>
              </a:rPr>
              <a:t>ı</a:t>
            </a:r>
            <a:r>
              <a:rPr sz="1800" spc="-35" dirty="0">
                <a:latin typeface="Arial"/>
                <a:cs typeface="Arial"/>
              </a:rPr>
              <a:t> </a:t>
            </a:r>
            <a:r>
              <a:rPr sz="1800" spc="-5" dirty="0">
                <a:latin typeface="Arial"/>
                <a:cs typeface="Arial"/>
              </a:rPr>
              <a:t>kendisi belirler; </a:t>
            </a:r>
            <a:r>
              <a:rPr sz="1800" spc="-15" dirty="0" err="1">
                <a:latin typeface="Arial"/>
                <a:cs typeface="Arial"/>
              </a:rPr>
              <a:t>bu</a:t>
            </a:r>
            <a:r>
              <a:rPr sz="1800" spc="-15" dirty="0">
                <a:latin typeface="Arial"/>
                <a:cs typeface="Arial"/>
              </a:rPr>
              <a:t> </a:t>
            </a:r>
            <a:r>
              <a:rPr sz="1800" spc="-5" dirty="0" err="1">
                <a:latin typeface="Arial"/>
                <a:cs typeface="Arial"/>
              </a:rPr>
              <a:t>işi</a:t>
            </a:r>
            <a:r>
              <a:rPr lang="tr-TR" sz="1800" spc="-5" dirty="0">
                <a:latin typeface="Arial"/>
                <a:cs typeface="Arial"/>
              </a:rPr>
              <a:t> </a:t>
            </a:r>
            <a:r>
              <a:rPr lang="tr-TR" sz="1800" spc="-75" dirty="0">
                <a:latin typeface="Arial"/>
                <a:cs typeface="Arial"/>
              </a:rPr>
              <a:t>ç</a:t>
            </a:r>
            <a:r>
              <a:rPr sz="1800" spc="-75" dirty="0">
                <a:latin typeface="Arial"/>
                <a:cs typeface="Arial"/>
              </a:rPr>
              <a:t>al</a:t>
            </a:r>
            <a:r>
              <a:rPr lang="tr-TR" sz="1800" spc="-75" dirty="0">
                <a:latin typeface="Arial"/>
                <a:cs typeface="Arial"/>
              </a:rPr>
              <a:t>ı</a:t>
            </a:r>
            <a:r>
              <a:rPr sz="1800" spc="-75" dirty="0" err="1">
                <a:latin typeface="Arial"/>
                <a:cs typeface="Arial"/>
              </a:rPr>
              <a:t>şt</a:t>
            </a:r>
            <a:r>
              <a:rPr lang="tr-TR" sz="1800" spc="-75" dirty="0">
                <a:latin typeface="Arial"/>
                <a:cs typeface="Arial"/>
              </a:rPr>
              <a:t>ı</a:t>
            </a:r>
            <a:r>
              <a:rPr lang="tr-TR" spc="235" dirty="0">
                <a:latin typeface="Arial"/>
                <a:cs typeface="Arial"/>
              </a:rPr>
              <a:t>ğı </a:t>
            </a:r>
            <a:r>
              <a:rPr sz="1800" spc="-5" dirty="0" err="1">
                <a:latin typeface="Arial"/>
                <a:cs typeface="Arial"/>
              </a:rPr>
              <a:t>makineye</a:t>
            </a:r>
            <a:r>
              <a:rPr sz="1800" spc="-5" dirty="0">
                <a:latin typeface="Arial"/>
                <a:cs typeface="Arial"/>
              </a:rPr>
              <a:t>/işletim </a:t>
            </a:r>
            <a:r>
              <a:rPr sz="1800" spc="-5" dirty="0" err="1">
                <a:latin typeface="Arial"/>
                <a:cs typeface="Arial"/>
              </a:rPr>
              <a:t>sistemine</a:t>
            </a:r>
            <a:r>
              <a:rPr sz="1800" dirty="0">
                <a:latin typeface="Arial"/>
                <a:cs typeface="Arial"/>
              </a:rPr>
              <a:t> </a:t>
            </a:r>
            <a:r>
              <a:rPr sz="1800" spc="-15" dirty="0">
                <a:latin typeface="Arial"/>
                <a:cs typeface="Arial"/>
              </a:rPr>
              <a:t>b</a:t>
            </a:r>
            <a:r>
              <a:rPr lang="tr-TR" sz="1800" spc="-15" dirty="0">
                <a:latin typeface="Arial"/>
                <a:cs typeface="Arial"/>
              </a:rPr>
              <a:t>ı</a:t>
            </a:r>
            <a:r>
              <a:rPr sz="1800" spc="-15" dirty="0" err="1">
                <a:latin typeface="Arial"/>
                <a:cs typeface="Arial"/>
              </a:rPr>
              <a:t>rakmaz</a:t>
            </a:r>
            <a:r>
              <a:rPr sz="1800" spc="-15" dirty="0">
                <a:latin typeface="Arial"/>
                <a:cs typeface="Arial"/>
              </a:rPr>
              <a:t>.</a:t>
            </a:r>
            <a:endParaRPr sz="1800" dirty="0">
              <a:latin typeface="Arial"/>
              <a:cs typeface="Arial"/>
            </a:endParaRPr>
          </a:p>
          <a:p>
            <a:pPr>
              <a:lnSpc>
                <a:spcPct val="100000"/>
              </a:lnSpc>
              <a:spcBef>
                <a:spcPts val="25"/>
              </a:spcBef>
            </a:pPr>
            <a:endParaRPr sz="2500" dirty="0">
              <a:latin typeface="Times New Roman"/>
              <a:cs typeface="Times New Roman"/>
            </a:endParaRPr>
          </a:p>
          <a:p>
            <a:pPr marL="65405" algn="ctr">
              <a:lnSpc>
                <a:spcPct val="100000"/>
              </a:lnSpc>
            </a:pPr>
            <a:r>
              <a:rPr sz="1800" spc="35" dirty="0">
                <a:latin typeface="Arial"/>
                <a:cs typeface="Arial"/>
              </a:rPr>
              <a:t>DA</a:t>
            </a:r>
            <a:r>
              <a:rPr lang="tr-TR" sz="1800" spc="35" dirty="0">
                <a:latin typeface="Arial"/>
                <a:cs typeface="Arial"/>
              </a:rPr>
              <a:t>Ğ</a:t>
            </a:r>
            <a:r>
              <a:rPr sz="1800" spc="35" dirty="0">
                <a:latin typeface="Arial"/>
                <a:cs typeface="Arial"/>
              </a:rPr>
              <a:t>ITIKTIR</a:t>
            </a:r>
            <a:endParaRPr sz="1800" dirty="0">
              <a:latin typeface="Arial"/>
              <a:cs typeface="Arial"/>
            </a:endParaRPr>
          </a:p>
          <a:p>
            <a:pPr>
              <a:lnSpc>
                <a:spcPct val="100000"/>
              </a:lnSpc>
              <a:spcBef>
                <a:spcPts val="30"/>
              </a:spcBef>
            </a:pPr>
            <a:endParaRPr sz="1850" dirty="0">
              <a:latin typeface="Times New Roman"/>
              <a:cs typeface="Times New Roman"/>
            </a:endParaRPr>
          </a:p>
          <a:p>
            <a:pPr marL="85725">
              <a:lnSpc>
                <a:spcPct val="100000"/>
              </a:lnSpc>
            </a:pPr>
            <a:r>
              <a:rPr lang="tr-TR" spc="20" dirty="0">
                <a:latin typeface="Arial"/>
                <a:cs typeface="Arial"/>
              </a:rPr>
              <a:t> *</a:t>
            </a:r>
            <a:r>
              <a:rPr sz="1800" spc="20" dirty="0">
                <a:latin typeface="Arial"/>
                <a:cs typeface="Arial"/>
              </a:rPr>
              <a:t>Java </a:t>
            </a:r>
            <a:r>
              <a:rPr sz="1800" spc="-10" dirty="0">
                <a:latin typeface="Arial"/>
                <a:cs typeface="Arial"/>
              </a:rPr>
              <a:t>TCP/IP </a:t>
            </a:r>
            <a:r>
              <a:rPr sz="1800" dirty="0">
                <a:latin typeface="Arial"/>
                <a:cs typeface="Arial"/>
              </a:rPr>
              <a:t>a</a:t>
            </a:r>
            <a:r>
              <a:rPr lang="tr-TR" sz="1800" dirty="0">
                <a:latin typeface="Arial"/>
                <a:cs typeface="Arial"/>
              </a:rPr>
              <a:t>ğ</a:t>
            </a:r>
            <a:r>
              <a:rPr sz="1800" dirty="0">
                <a:latin typeface="Arial"/>
                <a:cs typeface="Arial"/>
              </a:rPr>
              <a:t>  </a:t>
            </a:r>
            <a:r>
              <a:rPr sz="1800" spc="-5" dirty="0">
                <a:latin typeface="Arial"/>
                <a:cs typeface="Arial"/>
              </a:rPr>
              <a:t>yeteneklerine </a:t>
            </a:r>
            <a:r>
              <a:rPr sz="1800" dirty="0">
                <a:latin typeface="Arial"/>
                <a:cs typeface="Arial"/>
              </a:rPr>
              <a:t>sahiptir. </a:t>
            </a:r>
            <a:r>
              <a:rPr lang="tr-TR" sz="1800" u="sng" spc="65" dirty="0">
                <a:uFill>
                  <a:solidFill>
                    <a:srgbClr val="000000"/>
                  </a:solidFill>
                </a:uFill>
                <a:latin typeface="Arial"/>
                <a:cs typeface="Arial"/>
              </a:rPr>
              <a:t>ö</a:t>
            </a:r>
            <a:r>
              <a:rPr sz="1800" u="sng" spc="65" dirty="0" err="1">
                <a:uFill>
                  <a:solidFill>
                    <a:srgbClr val="000000"/>
                  </a:solidFill>
                </a:uFill>
                <a:latin typeface="Arial"/>
                <a:cs typeface="Arial"/>
              </a:rPr>
              <a:t>rnek</a:t>
            </a:r>
            <a:r>
              <a:rPr sz="1800" u="sng" spc="65" dirty="0">
                <a:uFill>
                  <a:solidFill>
                    <a:srgbClr val="000000"/>
                  </a:solidFill>
                </a:uFill>
                <a:latin typeface="Arial"/>
                <a:cs typeface="Arial"/>
              </a:rPr>
              <a:t>:</a:t>
            </a:r>
            <a:r>
              <a:rPr sz="1800" spc="65" dirty="0">
                <a:latin typeface="Arial"/>
                <a:cs typeface="Arial"/>
              </a:rPr>
              <a:t> </a:t>
            </a:r>
            <a:r>
              <a:rPr sz="1800" spc="-15" dirty="0">
                <a:latin typeface="Arial"/>
                <a:cs typeface="Arial"/>
              </a:rPr>
              <a:t>HTTP, </a:t>
            </a:r>
            <a:r>
              <a:rPr sz="1800" dirty="0">
                <a:latin typeface="Arial"/>
                <a:cs typeface="Arial"/>
              </a:rPr>
              <a:t>soket,</a:t>
            </a:r>
            <a:r>
              <a:rPr sz="1800" spc="-35" dirty="0">
                <a:latin typeface="Arial"/>
                <a:cs typeface="Arial"/>
              </a:rPr>
              <a:t> </a:t>
            </a:r>
            <a:r>
              <a:rPr sz="1800" spc="-15" dirty="0">
                <a:latin typeface="Arial"/>
                <a:cs typeface="Arial"/>
              </a:rPr>
              <a:t>vb.</a:t>
            </a:r>
            <a:endParaRPr sz="1800" dirty="0">
              <a:latin typeface="Arial"/>
              <a:cs typeface="Arial"/>
            </a:endParaRPr>
          </a:p>
          <a:p>
            <a:pPr marL="85725" marR="116205">
              <a:lnSpc>
                <a:spcPct val="100000"/>
              </a:lnSpc>
            </a:pPr>
            <a:r>
              <a:rPr lang="tr-TR" spc="20" dirty="0">
                <a:latin typeface="Arial"/>
                <a:cs typeface="Arial"/>
              </a:rPr>
              <a:t> *</a:t>
            </a:r>
            <a:r>
              <a:rPr sz="1800" spc="20" dirty="0">
                <a:latin typeface="Arial"/>
                <a:cs typeface="Arial"/>
              </a:rPr>
              <a:t>RMI </a:t>
            </a:r>
            <a:r>
              <a:rPr sz="1800" dirty="0">
                <a:latin typeface="Arial"/>
                <a:cs typeface="Arial"/>
              </a:rPr>
              <a:t>(Remote </a:t>
            </a:r>
            <a:r>
              <a:rPr sz="1800" spc="-5" dirty="0">
                <a:latin typeface="Arial"/>
                <a:cs typeface="Arial"/>
              </a:rPr>
              <a:t>Method Invocation) </a:t>
            </a:r>
            <a:r>
              <a:rPr sz="1800" spc="-10" dirty="0">
                <a:latin typeface="Arial"/>
                <a:cs typeface="Arial"/>
              </a:rPr>
              <a:t>ve EJBs </a:t>
            </a:r>
            <a:r>
              <a:rPr sz="1800" spc="-5" dirty="0">
                <a:latin typeface="Arial"/>
                <a:cs typeface="Arial"/>
              </a:rPr>
              <a:t>(Enterprise Java </a:t>
            </a:r>
            <a:r>
              <a:rPr sz="1800" dirty="0">
                <a:latin typeface="Arial"/>
                <a:cs typeface="Arial"/>
              </a:rPr>
              <a:t>Beans) </a:t>
            </a:r>
            <a:r>
              <a:rPr sz="1800" spc="-5" dirty="0">
                <a:latin typeface="Arial"/>
                <a:cs typeface="Arial"/>
              </a:rPr>
              <a:t>kullanarak, </a:t>
            </a:r>
            <a:r>
              <a:rPr sz="1800" dirty="0" err="1">
                <a:latin typeface="Arial"/>
                <a:cs typeface="Arial"/>
              </a:rPr>
              <a:t>bir</a:t>
            </a:r>
            <a:r>
              <a:rPr sz="1800" dirty="0">
                <a:latin typeface="Arial"/>
                <a:cs typeface="Arial"/>
              </a:rPr>
              <a:t>  </a:t>
            </a:r>
            <a:r>
              <a:rPr sz="1800" spc="-15" dirty="0">
                <a:latin typeface="Arial"/>
                <a:cs typeface="Arial"/>
              </a:rPr>
              <a:t>JVM</a:t>
            </a:r>
            <a:r>
              <a:rPr lang="tr-TR" sz="1800" spc="-15" dirty="0">
                <a:latin typeface="Arial"/>
                <a:cs typeface="Arial"/>
              </a:rPr>
              <a:t>'</a:t>
            </a:r>
            <a:r>
              <a:rPr sz="1800" spc="-15" dirty="0" err="1">
                <a:latin typeface="Arial"/>
                <a:cs typeface="Arial"/>
              </a:rPr>
              <a:t>deki</a:t>
            </a:r>
            <a:r>
              <a:rPr sz="1800" spc="-15" dirty="0">
                <a:latin typeface="Arial"/>
                <a:cs typeface="Arial"/>
              </a:rPr>
              <a:t> </a:t>
            </a:r>
            <a:r>
              <a:rPr sz="1800" spc="-5" dirty="0">
                <a:latin typeface="Arial"/>
                <a:cs typeface="Arial"/>
              </a:rPr>
              <a:t>nesneler, </a:t>
            </a:r>
            <a:r>
              <a:rPr sz="1800" spc="-10" dirty="0">
                <a:latin typeface="Arial"/>
                <a:cs typeface="Arial"/>
              </a:rPr>
              <a:t>di</a:t>
            </a:r>
            <a:r>
              <a:rPr lang="tr-TR" spc="-10" dirty="0">
                <a:latin typeface="Arial"/>
                <a:cs typeface="Arial"/>
              </a:rPr>
              <a:t>ğer </a:t>
            </a:r>
            <a:r>
              <a:rPr sz="1800" dirty="0" err="1">
                <a:latin typeface="Arial"/>
                <a:cs typeface="Arial"/>
              </a:rPr>
              <a:t>bir</a:t>
            </a:r>
            <a:r>
              <a:rPr sz="1800" dirty="0">
                <a:latin typeface="Arial"/>
                <a:cs typeface="Arial"/>
              </a:rPr>
              <a:t> </a:t>
            </a:r>
            <a:r>
              <a:rPr sz="1800" spc="-15" dirty="0">
                <a:latin typeface="Arial"/>
                <a:cs typeface="Arial"/>
              </a:rPr>
              <a:t>JVM</a:t>
            </a:r>
            <a:r>
              <a:rPr lang="tr-TR" sz="1800" spc="-15" dirty="0">
                <a:latin typeface="Arial"/>
                <a:cs typeface="Arial"/>
              </a:rPr>
              <a:t>'</a:t>
            </a:r>
            <a:r>
              <a:rPr sz="1800" spc="-15" dirty="0" err="1">
                <a:latin typeface="Arial"/>
                <a:cs typeface="Arial"/>
              </a:rPr>
              <a:t>deki</a:t>
            </a:r>
            <a:r>
              <a:rPr sz="1800" spc="-15" dirty="0">
                <a:latin typeface="Arial"/>
                <a:cs typeface="Arial"/>
              </a:rPr>
              <a:t> </a:t>
            </a:r>
            <a:r>
              <a:rPr sz="1800" spc="-5" dirty="0">
                <a:latin typeface="Arial"/>
                <a:cs typeface="Arial"/>
              </a:rPr>
              <a:t>nesnelerle</a:t>
            </a:r>
            <a:r>
              <a:rPr sz="1800" spc="25" dirty="0">
                <a:latin typeface="Arial"/>
                <a:cs typeface="Arial"/>
              </a:rPr>
              <a:t> </a:t>
            </a:r>
            <a:r>
              <a:rPr sz="1800" spc="-5" dirty="0" err="1">
                <a:latin typeface="Arial"/>
                <a:cs typeface="Arial"/>
              </a:rPr>
              <a:t>haberleşebilir</a:t>
            </a:r>
            <a:r>
              <a:rPr sz="1800" spc="-5" dirty="0">
                <a:latin typeface="Arial"/>
                <a:cs typeface="Arial"/>
              </a:rPr>
              <a:t>.</a:t>
            </a:r>
            <a:endParaRPr sz="1800" dirty="0">
              <a:latin typeface="Arial"/>
              <a:cs typeface="Arial"/>
            </a:endParaRPr>
          </a:p>
        </p:txBody>
      </p:sp>
      <p:sp>
        <p:nvSpPr>
          <p:cNvPr id="5" name="Date Placeholder 4">
            <a:extLst>
              <a:ext uri="{FF2B5EF4-FFF2-40B4-BE49-F238E27FC236}">
                <a16:creationId xmlns:a16="http://schemas.microsoft.com/office/drawing/2014/main" id="{7069AF7F-1345-4E46-B53F-637E2C868380}"/>
              </a:ext>
            </a:extLst>
          </p:cNvPr>
          <p:cNvSpPr>
            <a:spLocks noGrp="1"/>
          </p:cNvSpPr>
          <p:nvPr>
            <p:ph type="dt" sz="half" idx="6"/>
          </p:nvPr>
        </p:nvSpPr>
        <p:spPr/>
        <p:txBody>
          <a:bodyPr/>
          <a:lstStyle/>
          <a:p>
            <a:fld id="{11AC9D66-D3EB-4BF4-BCD0-F21D7F86F402}" type="datetime1">
              <a:rPr lang="en-US" smtClean="0"/>
              <a:t>02/25/2019</a:t>
            </a:fld>
            <a:endParaRPr lang="en-US"/>
          </a:p>
        </p:txBody>
      </p:sp>
      <p:sp>
        <p:nvSpPr>
          <p:cNvPr id="6" name="object 2">
            <a:extLst>
              <a:ext uri="{FF2B5EF4-FFF2-40B4-BE49-F238E27FC236}">
                <a16:creationId xmlns:a16="http://schemas.microsoft.com/office/drawing/2014/main" id="{1DBF42DD-242C-4A9C-8BD5-F24D9E49FCDC}"/>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
        <p:nvSpPr>
          <p:cNvPr id="7" name="TextBox 6">
            <a:extLst>
              <a:ext uri="{FF2B5EF4-FFF2-40B4-BE49-F238E27FC236}">
                <a16:creationId xmlns:a16="http://schemas.microsoft.com/office/drawing/2014/main" id="{FFFB943C-068A-4B87-BFCA-98F1A37FCBDE}"/>
              </a:ext>
            </a:extLst>
          </p:cNvPr>
          <p:cNvSpPr txBox="1"/>
          <p:nvPr/>
        </p:nvSpPr>
        <p:spPr>
          <a:xfrm>
            <a:off x="3892550" y="805261"/>
            <a:ext cx="2216569" cy="461665"/>
          </a:xfrm>
          <a:prstGeom prst="rect">
            <a:avLst/>
          </a:prstGeom>
          <a:noFill/>
        </p:spPr>
        <p:txBody>
          <a:bodyPr wrap="none" rtlCol="0">
            <a:spAutoFit/>
          </a:bodyPr>
          <a:lstStyle/>
          <a:p>
            <a:r>
              <a:rPr lang="tr-TR" sz="2400" b="1" dirty="0"/>
              <a:t>JAVA’NIN YAPISI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57698" y="6800212"/>
            <a:ext cx="202565" cy="215265"/>
          </a:xfrm>
          <a:prstGeom prst="rect">
            <a:avLst/>
          </a:prstGeom>
        </p:spPr>
        <p:txBody>
          <a:bodyPr vert="horz" wrap="square" lIns="0" tIns="15240" rIns="0" bIns="0" rtlCol="0">
            <a:spAutoFit/>
          </a:bodyPr>
          <a:lstStyle/>
          <a:p>
            <a:pPr>
              <a:lnSpc>
                <a:spcPct val="100000"/>
              </a:lnSpc>
              <a:spcBef>
                <a:spcPts val="120"/>
              </a:spcBef>
            </a:pPr>
            <a:r>
              <a:rPr sz="1200" spc="-15" dirty="0">
                <a:latin typeface="Arial Black"/>
                <a:cs typeface="Arial Black"/>
              </a:rPr>
              <a:t>1</a:t>
            </a:r>
            <a:r>
              <a:rPr sz="1200" spc="-5" dirty="0">
                <a:latin typeface="Arial Black"/>
                <a:cs typeface="Arial Black"/>
              </a:rPr>
              <a:t>3</a:t>
            </a:r>
            <a:endParaRPr sz="1200">
              <a:latin typeface="Arial Black"/>
              <a:cs typeface="Arial Black"/>
            </a:endParaRPr>
          </a:p>
        </p:txBody>
      </p:sp>
      <p:sp>
        <p:nvSpPr>
          <p:cNvPr id="3" name="object 3"/>
          <p:cNvSpPr/>
          <p:nvPr/>
        </p:nvSpPr>
        <p:spPr>
          <a:xfrm>
            <a:off x="770501" y="350373"/>
            <a:ext cx="274219" cy="53317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81638" y="484430"/>
            <a:ext cx="8569978" cy="27420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78593" y="484430"/>
            <a:ext cx="137160" cy="137160"/>
          </a:xfrm>
          <a:custGeom>
            <a:avLst/>
            <a:gdLst/>
            <a:ahLst/>
            <a:cxnLst/>
            <a:rect l="l" t="t" r="r" b="b"/>
            <a:pathLst>
              <a:path w="137159" h="137159">
                <a:moveTo>
                  <a:pt x="0" y="137102"/>
                </a:moveTo>
                <a:lnTo>
                  <a:pt x="137045" y="137102"/>
                </a:lnTo>
                <a:lnTo>
                  <a:pt x="137045" y="0"/>
                </a:lnTo>
                <a:lnTo>
                  <a:pt x="0" y="0"/>
                </a:lnTo>
                <a:lnTo>
                  <a:pt x="0" y="137102"/>
                </a:lnTo>
                <a:close/>
              </a:path>
            </a:pathLst>
          </a:custGeom>
          <a:solidFill>
            <a:srgbClr val="CCCCE6"/>
          </a:solidFill>
        </p:spPr>
        <p:txBody>
          <a:bodyPr wrap="square" lIns="0" tIns="0" rIns="0" bIns="0" rtlCol="0"/>
          <a:lstStyle/>
          <a:p>
            <a:endParaRPr/>
          </a:p>
        </p:txBody>
      </p:sp>
      <p:sp>
        <p:nvSpPr>
          <p:cNvPr id="6" name="object 6"/>
          <p:cNvSpPr/>
          <p:nvPr/>
        </p:nvSpPr>
        <p:spPr>
          <a:xfrm>
            <a:off x="1318684" y="350373"/>
            <a:ext cx="134620" cy="134620"/>
          </a:xfrm>
          <a:custGeom>
            <a:avLst/>
            <a:gdLst/>
            <a:ahLst/>
            <a:cxnLst/>
            <a:rect l="l" t="t" r="r" b="b"/>
            <a:pathLst>
              <a:path w="134619" h="134620">
                <a:moveTo>
                  <a:pt x="0" y="0"/>
                </a:moveTo>
                <a:lnTo>
                  <a:pt x="134000" y="0"/>
                </a:lnTo>
                <a:lnTo>
                  <a:pt x="134000" y="134056"/>
                </a:lnTo>
                <a:lnTo>
                  <a:pt x="0" y="134056"/>
                </a:lnTo>
                <a:lnTo>
                  <a:pt x="0" y="0"/>
                </a:lnTo>
                <a:close/>
              </a:path>
            </a:pathLst>
          </a:custGeom>
          <a:solidFill>
            <a:srgbClr val="CCCCE6"/>
          </a:solidFill>
        </p:spPr>
        <p:txBody>
          <a:bodyPr wrap="square" lIns="0" tIns="0" rIns="0" bIns="0" rtlCol="0"/>
          <a:lstStyle/>
          <a:p>
            <a:endParaRPr/>
          </a:p>
        </p:txBody>
      </p:sp>
      <p:sp>
        <p:nvSpPr>
          <p:cNvPr id="7" name="object 7"/>
          <p:cNvSpPr/>
          <p:nvPr/>
        </p:nvSpPr>
        <p:spPr>
          <a:xfrm>
            <a:off x="1318684" y="484430"/>
            <a:ext cx="134620" cy="140335"/>
          </a:xfrm>
          <a:custGeom>
            <a:avLst/>
            <a:gdLst/>
            <a:ahLst/>
            <a:cxnLst/>
            <a:rect l="l" t="t" r="r" b="b"/>
            <a:pathLst>
              <a:path w="134619" h="140334">
                <a:moveTo>
                  <a:pt x="0" y="0"/>
                </a:moveTo>
                <a:lnTo>
                  <a:pt x="134000" y="0"/>
                </a:lnTo>
                <a:lnTo>
                  <a:pt x="134000" y="140149"/>
                </a:lnTo>
                <a:lnTo>
                  <a:pt x="0" y="140149"/>
                </a:lnTo>
                <a:lnTo>
                  <a:pt x="0" y="0"/>
                </a:lnTo>
                <a:close/>
              </a:path>
            </a:pathLst>
          </a:custGeom>
          <a:solidFill>
            <a:srgbClr val="9999CC"/>
          </a:solidFill>
        </p:spPr>
        <p:txBody>
          <a:bodyPr wrap="square" lIns="0" tIns="0" rIns="0" bIns="0" rtlCol="0"/>
          <a:lstStyle/>
          <a:p>
            <a:endParaRPr/>
          </a:p>
        </p:txBody>
      </p:sp>
      <p:sp>
        <p:nvSpPr>
          <p:cNvPr id="8" name="object 8"/>
          <p:cNvSpPr/>
          <p:nvPr/>
        </p:nvSpPr>
        <p:spPr>
          <a:xfrm>
            <a:off x="1044592" y="624579"/>
            <a:ext cx="134620" cy="134620"/>
          </a:xfrm>
          <a:custGeom>
            <a:avLst/>
            <a:gdLst/>
            <a:ahLst/>
            <a:cxnLst/>
            <a:rect l="l" t="t" r="r" b="b"/>
            <a:pathLst>
              <a:path w="134619" h="134620">
                <a:moveTo>
                  <a:pt x="0" y="0"/>
                </a:moveTo>
                <a:lnTo>
                  <a:pt x="134000" y="0"/>
                </a:lnTo>
                <a:lnTo>
                  <a:pt x="134000" y="134056"/>
                </a:lnTo>
                <a:lnTo>
                  <a:pt x="0" y="134056"/>
                </a:lnTo>
                <a:lnTo>
                  <a:pt x="0" y="0"/>
                </a:lnTo>
                <a:close/>
              </a:path>
            </a:pathLst>
          </a:custGeom>
          <a:solidFill>
            <a:srgbClr val="CCCCE6"/>
          </a:solidFill>
        </p:spPr>
        <p:txBody>
          <a:bodyPr wrap="square" lIns="0" tIns="0" rIns="0" bIns="0" rtlCol="0"/>
          <a:lstStyle/>
          <a:p>
            <a:endParaRPr/>
          </a:p>
        </p:txBody>
      </p:sp>
      <p:sp>
        <p:nvSpPr>
          <p:cNvPr id="9" name="object 9"/>
          <p:cNvSpPr/>
          <p:nvPr/>
        </p:nvSpPr>
        <p:spPr>
          <a:xfrm>
            <a:off x="901456" y="487476"/>
            <a:ext cx="140335" cy="134620"/>
          </a:xfrm>
          <a:custGeom>
            <a:avLst/>
            <a:gdLst/>
            <a:ahLst/>
            <a:cxnLst/>
            <a:rect l="l" t="t" r="r" b="b"/>
            <a:pathLst>
              <a:path w="140334" h="134620">
                <a:moveTo>
                  <a:pt x="0" y="0"/>
                </a:moveTo>
                <a:lnTo>
                  <a:pt x="140091" y="0"/>
                </a:lnTo>
                <a:lnTo>
                  <a:pt x="140091" y="134056"/>
                </a:lnTo>
                <a:lnTo>
                  <a:pt x="0" y="134056"/>
                </a:lnTo>
                <a:lnTo>
                  <a:pt x="0" y="0"/>
                </a:lnTo>
                <a:close/>
              </a:path>
            </a:pathLst>
          </a:custGeom>
          <a:solidFill>
            <a:srgbClr val="00007C"/>
          </a:solidFill>
        </p:spPr>
        <p:txBody>
          <a:bodyPr wrap="square" lIns="0" tIns="0" rIns="0" bIns="0" rtlCol="0"/>
          <a:lstStyle/>
          <a:p>
            <a:endParaRPr/>
          </a:p>
        </p:txBody>
      </p:sp>
      <p:sp>
        <p:nvSpPr>
          <p:cNvPr id="10" name="object 10"/>
          <p:cNvSpPr/>
          <p:nvPr/>
        </p:nvSpPr>
        <p:spPr>
          <a:xfrm>
            <a:off x="1178593" y="621532"/>
            <a:ext cx="137160" cy="134620"/>
          </a:xfrm>
          <a:custGeom>
            <a:avLst/>
            <a:gdLst/>
            <a:ahLst/>
            <a:cxnLst/>
            <a:rect l="l" t="t" r="r" b="b"/>
            <a:pathLst>
              <a:path w="137159" h="134620">
                <a:moveTo>
                  <a:pt x="0" y="0"/>
                </a:moveTo>
                <a:lnTo>
                  <a:pt x="137045" y="0"/>
                </a:lnTo>
                <a:lnTo>
                  <a:pt x="137045" y="134056"/>
                </a:lnTo>
                <a:lnTo>
                  <a:pt x="0" y="134056"/>
                </a:lnTo>
                <a:lnTo>
                  <a:pt x="0" y="0"/>
                </a:lnTo>
                <a:close/>
              </a:path>
            </a:pathLst>
          </a:custGeom>
          <a:solidFill>
            <a:srgbClr val="9999CC"/>
          </a:solidFill>
        </p:spPr>
        <p:txBody>
          <a:bodyPr wrap="square" lIns="0" tIns="0" rIns="0" bIns="0" rtlCol="0"/>
          <a:lstStyle/>
          <a:p>
            <a:endParaRPr/>
          </a:p>
        </p:txBody>
      </p:sp>
      <p:sp>
        <p:nvSpPr>
          <p:cNvPr id="11" name="object 11"/>
          <p:cNvSpPr/>
          <p:nvPr/>
        </p:nvSpPr>
        <p:spPr>
          <a:xfrm>
            <a:off x="1044592" y="758635"/>
            <a:ext cx="134620" cy="134620"/>
          </a:xfrm>
          <a:custGeom>
            <a:avLst/>
            <a:gdLst/>
            <a:ahLst/>
            <a:cxnLst/>
            <a:rect l="l" t="t" r="r" b="b"/>
            <a:pathLst>
              <a:path w="134619" h="134619">
                <a:moveTo>
                  <a:pt x="0" y="0"/>
                </a:moveTo>
                <a:lnTo>
                  <a:pt x="134000" y="0"/>
                </a:lnTo>
                <a:lnTo>
                  <a:pt x="134000" y="134056"/>
                </a:lnTo>
                <a:lnTo>
                  <a:pt x="0" y="134056"/>
                </a:lnTo>
                <a:lnTo>
                  <a:pt x="0" y="0"/>
                </a:lnTo>
                <a:close/>
              </a:path>
            </a:pathLst>
          </a:custGeom>
          <a:solidFill>
            <a:srgbClr val="9999CC"/>
          </a:solidFill>
        </p:spPr>
        <p:txBody>
          <a:bodyPr wrap="square" lIns="0" tIns="0" rIns="0" bIns="0" rtlCol="0"/>
          <a:lstStyle/>
          <a:p>
            <a:endParaRPr/>
          </a:p>
        </p:txBody>
      </p:sp>
      <p:sp>
        <p:nvSpPr>
          <p:cNvPr id="13" name="object 13"/>
          <p:cNvSpPr/>
          <p:nvPr/>
        </p:nvSpPr>
        <p:spPr>
          <a:xfrm>
            <a:off x="1547839" y="825663"/>
            <a:ext cx="7012948" cy="14289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366647" y="2339888"/>
            <a:ext cx="7946369" cy="1389308"/>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1309547" y="3707870"/>
            <a:ext cx="7510104" cy="1160804"/>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1369738" y="4996637"/>
            <a:ext cx="8253915" cy="2208879"/>
          </a:xfrm>
          <a:prstGeom prst="rect">
            <a:avLst/>
          </a:prstGeom>
          <a:blipFill>
            <a:blip r:embed="rId7" cstate="print"/>
            <a:stretch>
              <a:fillRect/>
            </a:stretch>
          </a:blipFill>
        </p:spPr>
        <p:txBody>
          <a:bodyPr wrap="square" lIns="0" tIns="0" rIns="0" bIns="0" rtlCol="0"/>
          <a:lstStyle/>
          <a:p>
            <a:endParaRPr/>
          </a:p>
        </p:txBody>
      </p:sp>
      <p:sp>
        <p:nvSpPr>
          <p:cNvPr id="17" name="Date Placeholder 16">
            <a:extLst>
              <a:ext uri="{FF2B5EF4-FFF2-40B4-BE49-F238E27FC236}">
                <a16:creationId xmlns:a16="http://schemas.microsoft.com/office/drawing/2014/main" id="{F7F863F2-31EC-4D15-A25B-231A0A4C95C8}"/>
              </a:ext>
            </a:extLst>
          </p:cNvPr>
          <p:cNvSpPr>
            <a:spLocks noGrp="1"/>
          </p:cNvSpPr>
          <p:nvPr>
            <p:ph type="dt" sz="half" idx="6"/>
          </p:nvPr>
        </p:nvSpPr>
        <p:spPr/>
        <p:txBody>
          <a:bodyPr/>
          <a:lstStyle/>
          <a:p>
            <a:fld id="{9DAC7B6C-0FAA-4421-A126-7DAE70C06600}" type="datetime1">
              <a:rPr lang="en-US" smtClean="0"/>
              <a:t>02/25/2019</a:t>
            </a:fld>
            <a:endParaRPr lang="en-US"/>
          </a:p>
        </p:txBody>
      </p:sp>
      <p:sp>
        <p:nvSpPr>
          <p:cNvPr id="18" name="object 2">
            <a:extLst>
              <a:ext uri="{FF2B5EF4-FFF2-40B4-BE49-F238E27FC236}">
                <a16:creationId xmlns:a16="http://schemas.microsoft.com/office/drawing/2014/main" id="{A035AF23-3F1D-4C69-94F5-A559134F8983}"/>
              </a:ext>
            </a:extLst>
          </p:cNvPr>
          <p:cNvSpPr txBox="1"/>
          <p:nvPr/>
        </p:nvSpPr>
        <p:spPr>
          <a:xfrm>
            <a:off x="1534393" y="544851"/>
            <a:ext cx="3880485" cy="134652"/>
          </a:xfrm>
          <a:prstGeom prst="rect">
            <a:avLst/>
          </a:prstGeom>
        </p:spPr>
        <p:txBody>
          <a:bodyPr vert="horz" wrap="square" lIns="0" tIns="11430" rIns="0" bIns="0" rtlCol="0">
            <a:spAutoFit/>
          </a:bodyPr>
          <a:lstStyle/>
          <a:p>
            <a:pPr marL="12700">
              <a:lnSpc>
                <a:spcPct val="100000"/>
              </a:lnSpc>
              <a:spcBef>
                <a:spcPts val="90"/>
              </a:spcBef>
            </a:pPr>
            <a:r>
              <a:rPr lang="tr-TR" sz="800" b="1" spc="-5" dirty="0">
                <a:solidFill>
                  <a:srgbClr val="FFFF99"/>
                </a:solidFill>
                <a:latin typeface="Arial"/>
                <a:cs typeface="Arial"/>
              </a:rPr>
              <a:t>Nesne </a:t>
            </a:r>
            <a:r>
              <a:rPr lang="tr-TR" sz="800" b="1" spc="35" dirty="0">
                <a:solidFill>
                  <a:srgbClr val="FFFF99"/>
                </a:solidFill>
                <a:latin typeface="Arial"/>
                <a:cs typeface="Arial"/>
              </a:rPr>
              <a:t>Yönelimli Programlama – HANDAN YARICI</a:t>
            </a:r>
            <a:endParaRPr lang="tr-TR" sz="8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TotalTime>
  <Words>2283</Words>
  <Application>Microsoft Office PowerPoint</Application>
  <PresentationFormat>Custom</PresentationFormat>
  <Paragraphs>188</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Arial Black</vt:lpstr>
      <vt:lpstr>Calibri</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kaynak kodu   (HelloWorld.java)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HANDAN YARICI</cp:lastModifiedBy>
  <cp:revision>111</cp:revision>
  <dcterms:created xsi:type="dcterms:W3CDTF">2018-02-27T06:31:34Z</dcterms:created>
  <dcterms:modified xsi:type="dcterms:W3CDTF">2019-02-25T18:15:47Z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2018-02-27T00:00:00Z</vt:filetime>
  </property>
  <property fmtid="{D5CDD505-2E9C-101B-9397-08002B2CF9AE}" pid="3" name="TitusGUID">
    <vt:lpwstr>20d0ecf2-6914-4f90-ba95-b184afeb2859</vt:lpwstr>
  </property>
  <property fmtid="{D5CDD505-2E9C-101B-9397-08002B2CF9AE}" pid="4" name="TURKCELLCLASSIFICATION">
    <vt:lpwstr>TURKCELL DAHİLİ</vt:lpwstr>
  </property>
</Properties>
</file>