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38" r:id="rId4"/>
  </p:sldMasterIdLst>
  <p:notesMasterIdLst>
    <p:notesMasterId r:id="rId22"/>
  </p:notesMasterIdLst>
  <p:handoutMasterIdLst>
    <p:handoutMasterId r:id="rId23"/>
  </p:handoutMasterIdLst>
  <p:sldIdLst>
    <p:sldId id="290" r:id="rId5"/>
    <p:sldId id="325" r:id="rId6"/>
    <p:sldId id="326" r:id="rId7"/>
    <p:sldId id="327" r:id="rId8"/>
    <p:sldId id="328" r:id="rId9"/>
    <p:sldId id="329" r:id="rId10"/>
    <p:sldId id="330" r:id="rId11"/>
    <p:sldId id="331" r:id="rId12"/>
    <p:sldId id="332" r:id="rId13"/>
    <p:sldId id="316" r:id="rId14"/>
    <p:sldId id="333" r:id="rId15"/>
    <p:sldId id="334" r:id="rId16"/>
    <p:sldId id="335" r:id="rId17"/>
    <p:sldId id="336" r:id="rId18"/>
    <p:sldId id="337" r:id="rId19"/>
    <p:sldId id="338" r:id="rId20"/>
    <p:sldId id="289"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ACB"/>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2" autoAdjust="0"/>
    <p:restoredTop sz="76463" autoAdjust="0"/>
  </p:normalViewPr>
  <p:slideViewPr>
    <p:cSldViewPr snapToGrid="0">
      <p:cViewPr varScale="1">
        <p:scale>
          <a:sx n="66" d="100"/>
          <a:sy n="66" d="100"/>
        </p:scale>
        <p:origin x="1099" y="53"/>
      </p:cViewPr>
      <p:guideLst/>
    </p:cSldViewPr>
  </p:slideViewPr>
  <p:notesTextViewPr>
    <p:cViewPr>
      <p:scale>
        <a:sx n="1" d="1"/>
        <a:sy n="1" d="1"/>
      </p:scale>
      <p:origin x="0" y="0"/>
    </p:cViewPr>
  </p:notesTextViewPr>
  <p:notesViewPr>
    <p:cSldViewPr snapToGrid="0" showGuides="1">
      <p:cViewPr varScale="1">
        <p:scale>
          <a:sx n="60" d="100"/>
          <a:sy n="60" d="100"/>
        </p:scale>
        <p:origin x="3187" y="3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CB4F3C-75A8-4BB8-A18E-B730DDD68B5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AE10D8-98A5-4E68-A41F-7AA79FF696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5764CF-3664-45D0-9B27-4222DB1A6BA7}" type="datetimeFigureOut">
              <a:rPr lang="en-US" smtClean="0"/>
              <a:t>11/17/2021</a:t>
            </a:fld>
            <a:endParaRPr lang="en-US" dirty="0"/>
          </a:p>
        </p:txBody>
      </p:sp>
      <p:sp>
        <p:nvSpPr>
          <p:cNvPr id="4" name="Footer Placeholder 3">
            <a:extLst>
              <a:ext uri="{FF2B5EF4-FFF2-40B4-BE49-F238E27FC236}">
                <a16:creationId xmlns:a16="http://schemas.microsoft.com/office/drawing/2014/main" id="{177EF411-0DAB-4BCE-94A8-E903E20549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A11237F-7CCA-4423-B624-29C06FF2E7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8CD4AB-B9A2-4248-B31F-8EBC71546D8D}" type="slidenum">
              <a:rPr lang="en-US" smtClean="0"/>
              <a:t>‹#›</a:t>
            </a:fld>
            <a:endParaRPr lang="en-US" dirty="0"/>
          </a:p>
        </p:txBody>
      </p:sp>
    </p:spTree>
    <p:extLst>
      <p:ext uri="{BB962C8B-B14F-4D97-AF65-F5344CB8AC3E}">
        <p14:creationId xmlns:p14="http://schemas.microsoft.com/office/powerpoint/2010/main" val="28697791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7E720-7243-402E-A0D4-CE3189C951A5}" type="datetimeFigureOut">
              <a:rPr lang="en-US" noProof="0" smtClean="0"/>
              <a:t>11/17/2021</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BE9C73-6CDE-45E2-97F8-E3C5308FA232}" type="slidenum">
              <a:rPr lang="en-US" noProof="0" smtClean="0"/>
              <a:t>‹#›</a:t>
            </a:fld>
            <a:endParaRPr lang="en-US" noProof="0" dirty="0"/>
          </a:p>
        </p:txBody>
      </p:sp>
    </p:spTree>
    <p:extLst>
      <p:ext uri="{BB962C8B-B14F-4D97-AF65-F5344CB8AC3E}">
        <p14:creationId xmlns:p14="http://schemas.microsoft.com/office/powerpoint/2010/main" val="376349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a:t>
            </a:fld>
            <a:endParaRPr lang="en-US" dirty="0"/>
          </a:p>
        </p:txBody>
      </p:sp>
    </p:spTree>
    <p:extLst>
      <p:ext uri="{BB962C8B-B14F-4D97-AF65-F5344CB8AC3E}">
        <p14:creationId xmlns:p14="http://schemas.microsoft.com/office/powerpoint/2010/main" val="1567470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OSI </a:t>
            </a:r>
            <a:r>
              <a:rPr lang="tr-TR" dirty="0" err="1"/>
              <a:t>Layerları</a:t>
            </a:r>
            <a:r>
              <a:rPr lang="tr-TR" dirty="0"/>
              <a:t> </a:t>
            </a:r>
            <a:r>
              <a:rPr lang="tr-TR"/>
              <a:t>burada anlatabilirsin.</a:t>
            </a:r>
          </a:p>
        </p:txBody>
      </p:sp>
      <p:sp>
        <p:nvSpPr>
          <p:cNvPr id="4" name="Slide Number Placeholder 3"/>
          <p:cNvSpPr>
            <a:spLocks noGrp="1"/>
          </p:cNvSpPr>
          <p:nvPr>
            <p:ph type="sldNum" sz="quarter" idx="5"/>
          </p:nvPr>
        </p:nvSpPr>
        <p:spPr/>
        <p:txBody>
          <a:bodyPr/>
          <a:lstStyle/>
          <a:p>
            <a:fld id="{AABE9C73-6CDE-45E2-97F8-E3C5308FA232}" type="slidenum">
              <a:rPr lang="en-US" noProof="0" smtClean="0"/>
              <a:t>2</a:t>
            </a:fld>
            <a:endParaRPr lang="en-US" noProof="0" dirty="0"/>
          </a:p>
        </p:txBody>
      </p:sp>
    </p:spTree>
    <p:extLst>
      <p:ext uri="{BB962C8B-B14F-4D97-AF65-F5344CB8AC3E}">
        <p14:creationId xmlns:p14="http://schemas.microsoft.com/office/powerpoint/2010/main" val="2666035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10</a:t>
            </a:fld>
            <a:endParaRPr lang="en-US" noProof="0" dirty="0"/>
          </a:p>
        </p:txBody>
      </p:sp>
    </p:spTree>
    <p:extLst>
      <p:ext uri="{BB962C8B-B14F-4D97-AF65-F5344CB8AC3E}">
        <p14:creationId xmlns:p14="http://schemas.microsoft.com/office/powerpoint/2010/main" val="3351186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Step 1: </a:t>
            </a:r>
            <a:r>
              <a:rPr lang="en-US" sz="1200" b="0" i="0" kern="1200" dirty="0">
                <a:solidFill>
                  <a:schemeClr val="tx1"/>
                </a:solidFill>
                <a:effectLst/>
                <a:latin typeface="+mn-lt"/>
                <a:ea typeface="+mn-ea"/>
                <a:cs typeface="+mn-cs"/>
              </a:rPr>
              <a:t>Open Remix IDE on any of your browsers, select on the </a:t>
            </a:r>
            <a:r>
              <a:rPr lang="en-US" sz="1200" b="0" i="1" kern="1200" dirty="0">
                <a:solidFill>
                  <a:schemeClr val="tx1"/>
                </a:solidFill>
                <a:effectLst/>
                <a:latin typeface="+mn-lt"/>
                <a:ea typeface="+mn-ea"/>
                <a:cs typeface="+mn-cs"/>
              </a:rPr>
              <a:t>New File</a:t>
            </a:r>
            <a:r>
              <a:rPr lang="en-US" sz="1200" b="0" i="0" kern="1200" dirty="0">
                <a:solidFill>
                  <a:schemeClr val="tx1"/>
                </a:solidFill>
                <a:effectLst/>
                <a:latin typeface="+mn-lt"/>
                <a:ea typeface="+mn-ea"/>
                <a:cs typeface="+mn-cs"/>
              </a:rPr>
              <a:t> and click on </a:t>
            </a:r>
            <a:r>
              <a:rPr lang="en-US" sz="1200" b="0" i="1" kern="1200" dirty="0">
                <a:solidFill>
                  <a:schemeClr val="tx1"/>
                </a:solidFill>
                <a:effectLst/>
                <a:latin typeface="+mn-lt"/>
                <a:ea typeface="+mn-ea"/>
                <a:cs typeface="+mn-cs"/>
              </a:rPr>
              <a:t>Solidity</a:t>
            </a:r>
            <a:r>
              <a:rPr lang="en-US" sz="1200" b="0" i="0" kern="1200" dirty="0">
                <a:solidFill>
                  <a:schemeClr val="tx1"/>
                </a:solidFill>
                <a:effectLst/>
                <a:latin typeface="+mn-lt"/>
                <a:ea typeface="+mn-ea"/>
                <a:cs typeface="+mn-cs"/>
              </a:rPr>
              <a:t> to choose the environment. </a:t>
            </a:r>
            <a:endParaRPr lang="tr-TR"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Step 2: </a:t>
            </a:r>
            <a:r>
              <a:rPr lang="en-US" sz="1200" b="0" i="0" kern="1200" dirty="0">
                <a:solidFill>
                  <a:schemeClr val="tx1"/>
                </a:solidFill>
                <a:effectLst/>
                <a:latin typeface="+mn-lt"/>
                <a:ea typeface="+mn-ea"/>
                <a:cs typeface="+mn-cs"/>
              </a:rPr>
              <a:t>Write the Smart contract in the code section, and click the </a:t>
            </a:r>
            <a:r>
              <a:rPr lang="en-US" sz="1200" b="0" i="1" kern="1200" dirty="0">
                <a:solidFill>
                  <a:schemeClr val="tx1"/>
                </a:solidFill>
                <a:effectLst/>
                <a:latin typeface="+mn-lt"/>
                <a:ea typeface="+mn-ea"/>
                <a:cs typeface="+mn-cs"/>
              </a:rPr>
              <a:t>Compile button</a:t>
            </a:r>
            <a:r>
              <a:rPr lang="en-US" sz="1200" b="0" i="0" kern="1200" dirty="0">
                <a:solidFill>
                  <a:schemeClr val="tx1"/>
                </a:solidFill>
                <a:effectLst/>
                <a:latin typeface="+mn-lt"/>
                <a:ea typeface="+mn-ea"/>
                <a:cs typeface="+mn-cs"/>
              </a:rPr>
              <a:t> under the Compiler window to compile the contract. </a:t>
            </a:r>
            <a:endParaRPr lang="tr-TR"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Step 3: </a:t>
            </a:r>
            <a:r>
              <a:rPr lang="en-US" sz="1200" b="0" i="0" kern="1200" dirty="0">
                <a:solidFill>
                  <a:schemeClr val="tx1"/>
                </a:solidFill>
                <a:effectLst/>
                <a:latin typeface="+mn-lt"/>
                <a:ea typeface="+mn-ea"/>
                <a:cs typeface="+mn-cs"/>
              </a:rPr>
              <a:t>To execute the code, click on the </a:t>
            </a:r>
            <a:r>
              <a:rPr lang="en-US" sz="1200" b="0" i="1" kern="1200" dirty="0">
                <a:solidFill>
                  <a:schemeClr val="tx1"/>
                </a:solidFill>
                <a:effectLst/>
                <a:latin typeface="+mn-lt"/>
                <a:ea typeface="+mn-ea"/>
                <a:cs typeface="+mn-cs"/>
              </a:rPr>
              <a:t>Deploy button</a:t>
            </a:r>
            <a:r>
              <a:rPr lang="en-US" sz="1200" b="0" i="0" kern="1200" dirty="0">
                <a:solidFill>
                  <a:schemeClr val="tx1"/>
                </a:solidFill>
                <a:effectLst/>
                <a:latin typeface="+mn-lt"/>
                <a:ea typeface="+mn-ea"/>
                <a:cs typeface="+mn-cs"/>
              </a:rPr>
              <a:t> under Deploy and Run Transactions window. </a:t>
            </a:r>
            <a:endParaRPr lang="tr-TR"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Step 4: </a:t>
            </a:r>
            <a:r>
              <a:rPr lang="en-US" sz="1200" b="0" i="0" kern="1200" dirty="0">
                <a:solidFill>
                  <a:schemeClr val="tx1"/>
                </a:solidFill>
                <a:effectLst/>
                <a:latin typeface="+mn-lt"/>
                <a:ea typeface="+mn-ea"/>
                <a:cs typeface="+mn-cs"/>
              </a:rPr>
              <a:t>After deploying the code click on the method calls under the drop-down of deployed contracts to run the program, and for output, check to click on the drop-down on the console.</a:t>
            </a:r>
            <a:endParaRPr lang="tr-TR"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Step 5: </a:t>
            </a:r>
            <a:r>
              <a:rPr lang="en-US" sz="1200" b="0" i="0" kern="1200" dirty="0">
                <a:solidFill>
                  <a:schemeClr val="tx1"/>
                </a:solidFill>
                <a:effectLst/>
                <a:latin typeface="+mn-lt"/>
                <a:ea typeface="+mn-ea"/>
                <a:cs typeface="+mn-cs"/>
              </a:rPr>
              <a:t>For debugging click on the </a:t>
            </a:r>
            <a:r>
              <a:rPr lang="en-US" sz="1200" b="0" i="1" kern="1200" dirty="0">
                <a:solidFill>
                  <a:schemeClr val="tx1"/>
                </a:solidFill>
                <a:effectLst/>
                <a:latin typeface="+mn-lt"/>
                <a:ea typeface="+mn-ea"/>
                <a:cs typeface="+mn-cs"/>
              </a:rPr>
              <a:t>Debug button</a:t>
            </a:r>
            <a:r>
              <a:rPr lang="en-US" sz="1200" b="0" i="0" kern="1200" dirty="0">
                <a:solidFill>
                  <a:schemeClr val="tx1"/>
                </a:solidFill>
                <a:effectLst/>
                <a:latin typeface="+mn-lt"/>
                <a:ea typeface="+mn-ea"/>
                <a:cs typeface="+mn-cs"/>
              </a:rPr>
              <a:t> corresponding to the method call in the console. Here you can check each function call and variable assignments. </a:t>
            </a:r>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14</a:t>
            </a:fld>
            <a:endParaRPr lang="en-US" noProof="0" dirty="0"/>
          </a:p>
        </p:txBody>
      </p:sp>
    </p:spTree>
    <p:extLst>
      <p:ext uri="{BB962C8B-B14F-4D97-AF65-F5344CB8AC3E}">
        <p14:creationId xmlns:p14="http://schemas.microsoft.com/office/powerpoint/2010/main" val="251636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ABE9C73-6CDE-45E2-97F8-E3C5308FA232}" type="slidenum">
              <a:rPr lang="en-US" noProof="0" smtClean="0"/>
              <a:t>15</a:t>
            </a:fld>
            <a:endParaRPr lang="en-US" noProof="0" dirty="0"/>
          </a:p>
        </p:txBody>
      </p:sp>
    </p:spTree>
    <p:extLst>
      <p:ext uri="{BB962C8B-B14F-4D97-AF65-F5344CB8AC3E}">
        <p14:creationId xmlns:p14="http://schemas.microsoft.com/office/powerpoint/2010/main" val="3122430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BE9C73-6CDE-45E2-97F8-E3C5308FA232}" type="slidenum">
              <a:rPr lang="en-US" smtClean="0"/>
              <a:t>17</a:t>
            </a:fld>
            <a:endParaRPr lang="en-US" dirty="0"/>
          </a:p>
        </p:txBody>
      </p:sp>
    </p:spTree>
    <p:extLst>
      <p:ext uri="{BB962C8B-B14F-4D97-AF65-F5344CB8AC3E}">
        <p14:creationId xmlns:p14="http://schemas.microsoft.com/office/powerpoint/2010/main" val="3770199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11/17/2021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982019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1_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bg1">
                    <a:lumMod val="9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4680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Picture with Cap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CD7A40E7-331A-409D-8385-D6893D1EA86A}"/>
              </a:ext>
            </a:extLst>
          </p:cNvPr>
          <p:cNvSpPr/>
          <p:nvPr userDrawn="1"/>
        </p:nvSpPr>
        <p:spPr>
          <a:xfrm>
            <a:off x="948394" y="941695"/>
            <a:ext cx="5452526" cy="497461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23">
            <a:extLst>
              <a:ext uri="{FF2B5EF4-FFF2-40B4-BE49-F238E27FC236}">
                <a16:creationId xmlns:a16="http://schemas.microsoft.com/office/drawing/2014/main" id="{75561E95-1FD2-4358-9E4C-3D2E929E4872}"/>
              </a:ext>
            </a:extLst>
          </p:cNvPr>
          <p:cNvSpPr>
            <a:spLocks noGrp="1"/>
          </p:cNvSpPr>
          <p:nvPr>
            <p:ph type="pic" sz="quarter" idx="14"/>
          </p:nvPr>
        </p:nvSpPr>
        <p:spPr>
          <a:xfrm>
            <a:off x="0" y="0"/>
            <a:ext cx="12192000" cy="6858000"/>
          </a:xfrm>
          <a:custGeom>
            <a:avLst/>
            <a:gdLst>
              <a:gd name="connsiteX0" fmla="*/ 948394 w 12192000"/>
              <a:gd name="connsiteY0" fmla="*/ 941695 h 6858000"/>
              <a:gd name="connsiteX1" fmla="*/ 948394 w 12192000"/>
              <a:gd name="connsiteY1" fmla="*/ 5916305 h 6858000"/>
              <a:gd name="connsiteX2" fmla="*/ 6400920 w 12192000"/>
              <a:gd name="connsiteY2" fmla="*/ 5916305 h 6858000"/>
              <a:gd name="connsiteX3" fmla="*/ 6400920 w 12192000"/>
              <a:gd name="connsiteY3" fmla="*/ 94169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948394" y="941695"/>
                </a:moveTo>
                <a:lnTo>
                  <a:pt x="948394" y="5916305"/>
                </a:lnTo>
                <a:lnTo>
                  <a:pt x="6400920" y="5916305"/>
                </a:lnTo>
                <a:lnTo>
                  <a:pt x="6400920" y="941695"/>
                </a:lnTo>
                <a:close/>
                <a:moveTo>
                  <a:pt x="0" y="0"/>
                </a:moveTo>
                <a:lnTo>
                  <a:pt x="12192000" y="0"/>
                </a:lnTo>
                <a:lnTo>
                  <a:pt x="12192000" y="6858000"/>
                </a:lnTo>
                <a:lnTo>
                  <a:pt x="0" y="6858000"/>
                </a:lnTo>
                <a:close/>
              </a:path>
            </a:pathLst>
          </a:custGeom>
          <a:solidFill>
            <a:schemeClr val="accent1">
              <a:lumMod val="60000"/>
              <a:lumOff val="40000"/>
            </a:schemeClr>
          </a:solidFill>
        </p:spPr>
        <p:txBody>
          <a:bodyPr wrap="square">
            <a:noAutofit/>
          </a:bodyPr>
          <a:lstStyle>
            <a:lvl1pPr marL="0" indent="0" algn="ctr">
              <a:buNone/>
              <a:defRPr/>
            </a:lvl1pPr>
          </a:lstStyle>
          <a:p>
            <a:r>
              <a:rPr lang="en-US" noProof="0"/>
              <a:t>Click icon to add picture</a:t>
            </a:r>
            <a:endParaRPr lang="en-US" noProof="0" dirty="0"/>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noProof="0" smtClean="0"/>
              <a:t>11/17/2021</a:t>
            </a:fld>
            <a:endParaRPr lang="en-US" noProof="0"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noProof="0"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noProof="0" smtClean="0"/>
              <a:t>‹#›</a:t>
            </a:fld>
            <a:endParaRPr lang="en-US" noProof="0" dirty="0"/>
          </a:p>
        </p:txBody>
      </p:sp>
      <p:sp>
        <p:nvSpPr>
          <p:cNvPr id="22" name="Content Placeholder 3">
            <a:extLst>
              <a:ext uri="{FF2B5EF4-FFF2-40B4-BE49-F238E27FC236}">
                <a16:creationId xmlns:a16="http://schemas.microsoft.com/office/drawing/2014/main" id="{6E7077FF-6FAE-4A98-862F-3A2F931B9589}"/>
              </a:ext>
            </a:extLst>
          </p:cNvPr>
          <p:cNvSpPr>
            <a:spLocks noGrp="1"/>
          </p:cNvSpPr>
          <p:nvPr>
            <p:ph sz="half" idx="13"/>
          </p:nvPr>
        </p:nvSpPr>
        <p:spPr>
          <a:xfrm>
            <a:off x="1357950" y="2852792"/>
            <a:ext cx="4633415" cy="2572193"/>
          </a:xfrm>
        </p:spPr>
        <p:txBody>
          <a:bodyPr vert="horz" lIns="91440" tIns="45720" rIns="91440" bIns="45720" rtlCol="0">
            <a:normAutofit/>
          </a:bodyPr>
          <a:lstStyle>
            <a:lvl1pPr marL="0" indent="0">
              <a:buNone/>
              <a:defRPr>
                <a:solidFill>
                  <a:schemeClr val="bg1"/>
                </a:solidFill>
              </a:defRPr>
            </a:lvl1pPr>
          </a:lstStyle>
          <a:p>
            <a:pPr lvl="0"/>
            <a:r>
              <a:rPr lang="en-US" noProof="0"/>
              <a:t>Edit Master text styles</a:t>
            </a:r>
          </a:p>
        </p:txBody>
      </p:sp>
      <p:sp>
        <p:nvSpPr>
          <p:cNvPr id="23" name="Rectangle 22">
            <a:extLst>
              <a:ext uri="{FF2B5EF4-FFF2-40B4-BE49-F238E27FC236}">
                <a16:creationId xmlns:a16="http://schemas.microsoft.com/office/drawing/2014/main" id="{351E07B6-8D69-4F8A-9729-400511B37F8B}"/>
              </a:ext>
            </a:extLst>
          </p:cNvPr>
          <p:cNvSpPr/>
          <p:nvPr userDrawn="1"/>
        </p:nvSpPr>
        <p:spPr>
          <a:xfrm>
            <a:off x="1101715" y="1106424"/>
            <a:ext cx="5120640" cy="464515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357950" y="1352804"/>
            <a:ext cx="4633415" cy="1333641"/>
          </a:xfrm>
        </p:spPr>
        <p:txBody>
          <a:bodyPr anchor="b">
            <a:normAutofit/>
          </a:bodyPr>
          <a:lstStyle>
            <a:lvl1pPr algn="l" defTabSz="914400" rtl="0" eaLnBrk="1" latinLnBrk="0" hangingPunct="1">
              <a:lnSpc>
                <a:spcPct val="100000"/>
              </a:lnSpc>
              <a:spcBef>
                <a:spcPct val="0"/>
              </a:spcBef>
              <a:buNone/>
              <a:defRPr lang="en-US" sz="4800" b="0" kern="1200" cap="none" spc="0" baseline="0" dirty="0">
                <a:solidFill>
                  <a:schemeClr val="bg1"/>
                </a:solidFill>
                <a:effectLst/>
                <a:latin typeface="+mj-lt"/>
                <a:ea typeface="+mn-ea"/>
                <a:cs typeface="+mn-cs"/>
              </a:defRPr>
            </a:lvl1pPr>
          </a:lstStyle>
          <a:p>
            <a:r>
              <a:rPr lang="en-US" noProof="0"/>
              <a:t>Click to edit Master title style</a:t>
            </a:r>
          </a:p>
        </p:txBody>
      </p:sp>
    </p:spTree>
    <p:extLst>
      <p:ext uri="{BB962C8B-B14F-4D97-AF65-F5344CB8AC3E}">
        <p14:creationId xmlns:p14="http://schemas.microsoft.com/office/powerpoint/2010/main" val="2811138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11/17/2021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2401001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628558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11/17/2021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87034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05556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2F2F0876-DA34-44C2-B05E-66533803FE6E}"/>
              </a:ext>
            </a:extLst>
          </p:cNvPr>
          <p:cNvSpPr>
            <a:spLocks noGrp="1"/>
          </p:cNvSpPr>
          <p:nvPr>
            <p:ph type="pic" sz="quarter" idx="14"/>
          </p:nvPr>
        </p:nvSpPr>
        <p:spPr>
          <a:xfrm>
            <a:off x="233400" y="246600"/>
            <a:ext cx="11725200" cy="6364800"/>
          </a:xfrm>
        </p:spPr>
        <p:txBody>
          <a:bodyPr anchor="ctr" anchorCtr="0"/>
          <a:lstStyle>
            <a:lvl1pPr marL="0" indent="0" algn="ctr">
              <a:buNone/>
              <a:defRPr/>
            </a:lvl1pPr>
          </a:lstStyle>
          <a:p>
            <a:r>
              <a:rPr lang="en-US"/>
              <a:t>Click icon to add picture</a:t>
            </a:r>
            <a:endParaRPr lang="ru-RU"/>
          </a:p>
        </p:txBody>
      </p:sp>
      <p:sp>
        <p:nvSpPr>
          <p:cNvPr id="10" name="Picture Placeholder 9">
            <a:extLst>
              <a:ext uri="{FF2B5EF4-FFF2-40B4-BE49-F238E27FC236}">
                <a16:creationId xmlns:a16="http://schemas.microsoft.com/office/drawing/2014/main" id="{6E352C7E-BCE1-47CD-872E-2935DD89FC28}"/>
              </a:ext>
            </a:extLst>
          </p:cNvPr>
          <p:cNvSpPr>
            <a:spLocks noGrp="1"/>
          </p:cNvSpPr>
          <p:nvPr>
            <p:ph type="pic" sz="quarter" idx="13"/>
          </p:nvPr>
        </p:nvSpPr>
        <p:spPr>
          <a:xfrm>
            <a:off x="852488" y="2103438"/>
            <a:ext cx="5243512" cy="3748087"/>
          </a:xfrm>
        </p:spPr>
        <p:txBody>
          <a:bodyPr anchor="ctr" anchorCtr="0"/>
          <a:lstStyle>
            <a:lvl1pPr marL="0" indent="0" algn="ctr">
              <a:buNone/>
              <a:defRPr/>
            </a:lvl1pPr>
          </a:lstStyle>
          <a:p>
            <a:r>
              <a:rPr lang="en-US"/>
              <a:t>Click icon to add picture</a:t>
            </a:r>
            <a:endParaRPr lang="ru-RU" dirty="0"/>
          </a:p>
        </p:txBody>
      </p:sp>
      <p:sp>
        <p:nvSpPr>
          <p:cNvPr id="8" name="Title 7"/>
          <p:cNvSpPr>
            <a:spLocks noGrp="1"/>
          </p:cNvSpPr>
          <p:nvPr>
            <p:ph type="title"/>
          </p:nvPr>
        </p:nvSpPr>
        <p:spPr/>
        <p:txBody>
          <a:bodyPr/>
          <a:lstStyle>
            <a:lvl1pPr>
              <a:defRPr>
                <a:solidFill>
                  <a:schemeClr val="bg2">
                    <a:lumMod val="50000"/>
                  </a:schemeClr>
                </a:solidFill>
              </a:defRPr>
            </a:lvl1pPr>
          </a:lstStyle>
          <a:p>
            <a:r>
              <a:rPr lang="en-US"/>
              <a:t>Click to edit Master title style</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23926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23591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758772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65951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11/17/2021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696644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11/17/2021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560424787"/>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9" r:id="rId5"/>
    <p:sldLayoutId id="2147483730" r:id="rId6"/>
    <p:sldLayoutId id="2147483736" r:id="rId7"/>
    <p:sldLayoutId id="2147483737" r:id="rId8"/>
    <p:sldLayoutId id="2147483727" r:id="rId9"/>
    <p:sldLayoutId id="2147483741" r:id="rId10"/>
    <p:sldLayoutId id="2147483740" r:id="rId11"/>
    <p:sldLayoutId id="2147483728" r:id="rId12"/>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101blockchains.com/what-is-a-cryptocurrency/"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n in headphones with a laptop">
            <a:extLst>
              <a:ext uri="{FF2B5EF4-FFF2-40B4-BE49-F238E27FC236}">
                <a16:creationId xmlns:a16="http://schemas.microsoft.com/office/drawing/2014/main" id="{ADA04C7C-FE8B-4C2F-BF2E-CBD501A02DFD}"/>
              </a:ext>
            </a:extLst>
          </p:cNvPr>
          <p:cNvPicPr>
            <a:picLocks noChangeAspect="1"/>
          </p:cNvPicPr>
          <p:nvPr/>
        </p:nvPicPr>
        <p:blipFill>
          <a:blip r:embed="rId3">
            <a:duotone>
              <a:prstClr val="black"/>
              <a:schemeClr val="accent1">
                <a:tint val="45000"/>
                <a:satMod val="400000"/>
              </a:schemeClr>
            </a:duotone>
          </a:blip>
          <a:srcRect/>
          <a:stretch/>
        </p:blipFill>
        <p:spPr>
          <a:xfrm>
            <a:off x="11" y="11"/>
            <a:ext cx="12191978" cy="6857988"/>
          </a:xfrm>
          <a:prstGeom prst="rect">
            <a:avLst/>
          </a:prstGeom>
        </p:spPr>
      </p:pic>
      <p:sp>
        <p:nvSpPr>
          <p:cNvPr id="11" name="Rectangle 10">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noFill/>
          <a:ln w="9525" cap="sq" cmpd="sng" algn="ctr">
            <a:solidFill>
              <a:schemeClr val="tx1">
                <a:lumMod val="75000"/>
                <a:lumOff val="25000"/>
              </a:schemeClr>
            </a:solidFill>
            <a:prstDash val="solid"/>
            <a:miter lim="800000"/>
          </a:ln>
          <a:effectLst>
            <a:softEdge rad="0"/>
          </a:effectLst>
        </p:spPr>
      </p:sp>
      <p:sp>
        <p:nvSpPr>
          <p:cNvPr id="2" name="Title 1">
            <a:extLst>
              <a:ext uri="{FF2B5EF4-FFF2-40B4-BE49-F238E27FC236}">
                <a16:creationId xmlns:a16="http://schemas.microsoft.com/office/drawing/2014/main" id="{01253F3E-E6E8-4DEE-A6F6-D6A88FD391E3}"/>
              </a:ext>
            </a:extLst>
          </p:cNvPr>
          <p:cNvSpPr>
            <a:spLocks noGrp="1"/>
          </p:cNvSpPr>
          <p:nvPr>
            <p:ph type="ctrTitle"/>
          </p:nvPr>
        </p:nvSpPr>
        <p:spPr>
          <a:xfrm>
            <a:off x="1769532" y="2091263"/>
            <a:ext cx="8652938" cy="2461504"/>
          </a:xfrm>
        </p:spPr>
        <p:txBody>
          <a:bodyPr>
            <a:normAutofit/>
          </a:bodyPr>
          <a:lstStyle/>
          <a:p>
            <a:r>
              <a:rPr lang="tr-TR" dirty="0"/>
              <a:t>BLOCKCHAIN TEKNOLOJİSİ</a:t>
            </a:r>
            <a:endParaRPr lang="ru-RU" dirty="0"/>
          </a:p>
        </p:txBody>
      </p:sp>
      <p:sp>
        <p:nvSpPr>
          <p:cNvPr id="3" name="Subtitle 2">
            <a:extLst>
              <a:ext uri="{FF2B5EF4-FFF2-40B4-BE49-F238E27FC236}">
                <a16:creationId xmlns:a16="http://schemas.microsoft.com/office/drawing/2014/main" id="{1C954176-1A2D-47B9-B195-FB21407C0471}"/>
              </a:ext>
            </a:extLst>
          </p:cNvPr>
          <p:cNvSpPr>
            <a:spLocks noGrp="1"/>
          </p:cNvSpPr>
          <p:nvPr>
            <p:ph type="subTitle" idx="1"/>
          </p:nvPr>
        </p:nvSpPr>
        <p:spPr>
          <a:xfrm>
            <a:off x="1769532" y="4623127"/>
            <a:ext cx="8655200" cy="457201"/>
          </a:xfrm>
        </p:spPr>
        <p:txBody>
          <a:bodyPr>
            <a:normAutofit/>
          </a:bodyPr>
          <a:lstStyle/>
          <a:p>
            <a:pPr>
              <a:spcAft>
                <a:spcPts val="600"/>
              </a:spcAft>
            </a:pPr>
            <a:r>
              <a:rPr lang="tr-TR" sz="2400" dirty="0">
                <a:solidFill>
                  <a:schemeClr val="tx2">
                    <a:lumMod val="90000"/>
                  </a:schemeClr>
                </a:solidFill>
              </a:rPr>
              <a:t>BLOCKCHAIN TEMELLERİ</a:t>
            </a:r>
            <a:endParaRPr lang="ru-RU" sz="2400" dirty="0">
              <a:solidFill>
                <a:schemeClr val="tx2">
                  <a:lumMod val="90000"/>
                </a:schemeClr>
              </a:solidFill>
            </a:endParaRPr>
          </a:p>
        </p:txBody>
      </p:sp>
      <p:sp>
        <p:nvSpPr>
          <p:cNvPr id="13" name="Rectangle 12">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9525" cap="sq" cmpd="sng" algn="ctr">
            <a:solidFill>
              <a:schemeClr val="tx1">
                <a:lumMod val="75000"/>
                <a:lumOff val="25000"/>
                <a:alpha val="80000"/>
              </a:schemeClr>
            </a:solidFill>
            <a:prstDash val="solid"/>
            <a:miter lim="800000"/>
          </a:ln>
          <a:effectLst/>
        </p:spPr>
      </p:sp>
    </p:spTree>
    <p:extLst>
      <p:ext uri="{BB962C8B-B14F-4D97-AF65-F5344CB8AC3E}">
        <p14:creationId xmlns:p14="http://schemas.microsoft.com/office/powerpoint/2010/main" val="31735354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D605-C352-4F95-8BEE-D869DF266FFF}"/>
              </a:ext>
            </a:extLst>
          </p:cNvPr>
          <p:cNvSpPr>
            <a:spLocks noGrp="1"/>
          </p:cNvSpPr>
          <p:nvPr>
            <p:ph type="title"/>
          </p:nvPr>
        </p:nvSpPr>
        <p:spPr>
          <a:xfrm>
            <a:off x="526600" y="221561"/>
            <a:ext cx="10058400" cy="1371600"/>
          </a:xfrm>
        </p:spPr>
        <p:txBody>
          <a:bodyPr/>
          <a:lstStyle/>
          <a:p>
            <a:r>
              <a:rPr lang="tr-TR" dirty="0"/>
              <a:t>Smart </a:t>
            </a:r>
            <a:r>
              <a:rPr lang="tr-TR" dirty="0" err="1"/>
              <a:t>Contract</a:t>
            </a:r>
            <a:r>
              <a:rPr lang="tr-TR" dirty="0"/>
              <a:t> Platformları</a:t>
            </a:r>
          </a:p>
        </p:txBody>
      </p:sp>
      <p:sp>
        <p:nvSpPr>
          <p:cNvPr id="8" name="Content Placeholder 2">
            <a:extLst>
              <a:ext uri="{FF2B5EF4-FFF2-40B4-BE49-F238E27FC236}">
                <a16:creationId xmlns:a16="http://schemas.microsoft.com/office/drawing/2014/main" id="{F614EE3C-2F6F-4C4C-8458-6C3CB562CDD1}"/>
              </a:ext>
            </a:extLst>
          </p:cNvPr>
          <p:cNvSpPr txBox="1">
            <a:spLocks/>
          </p:cNvSpPr>
          <p:nvPr/>
        </p:nvSpPr>
        <p:spPr>
          <a:xfrm>
            <a:off x="606499" y="1426487"/>
            <a:ext cx="11273713" cy="5209952"/>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tr-TR" sz="2000" b="1" dirty="0" err="1"/>
              <a:t>Ethereum</a:t>
            </a:r>
            <a:r>
              <a:rPr lang="tr-TR" sz="2000" b="1" dirty="0"/>
              <a:t> , </a:t>
            </a:r>
            <a:r>
              <a:rPr lang="tr-TR" sz="2000" b="1" dirty="0" err="1"/>
              <a:t>Algorand</a:t>
            </a:r>
            <a:r>
              <a:rPr lang="tr-TR" sz="2000" b="1" dirty="0"/>
              <a:t>, </a:t>
            </a:r>
            <a:r>
              <a:rPr lang="tr-TR" sz="2000" b="1" dirty="0" err="1"/>
              <a:t>Avalanche</a:t>
            </a:r>
            <a:r>
              <a:rPr lang="tr-TR" sz="2000" b="1" dirty="0"/>
              <a:t>, </a:t>
            </a:r>
            <a:r>
              <a:rPr lang="tr-TR" sz="2000" b="1" dirty="0" err="1"/>
              <a:t>Binance</a:t>
            </a:r>
            <a:r>
              <a:rPr lang="tr-TR" sz="2000" b="1" dirty="0"/>
              <a:t> Smart </a:t>
            </a:r>
            <a:r>
              <a:rPr lang="tr-TR" sz="2000" b="1" dirty="0" err="1"/>
              <a:t>Chain</a:t>
            </a:r>
            <a:r>
              <a:rPr lang="tr-TR" sz="2000" b="1" dirty="0"/>
              <a:t>, </a:t>
            </a:r>
            <a:r>
              <a:rPr lang="tr-TR" sz="2000" b="1" dirty="0" err="1"/>
              <a:t>Cosmos</a:t>
            </a:r>
            <a:r>
              <a:rPr lang="tr-TR" sz="2000" b="1" dirty="0"/>
              <a:t>, </a:t>
            </a:r>
            <a:r>
              <a:rPr lang="tr-TR" sz="2000" b="1" dirty="0" err="1"/>
              <a:t>Polkadot</a:t>
            </a:r>
            <a:r>
              <a:rPr lang="tr-TR" sz="2000" b="1" dirty="0"/>
              <a:t>, Solana, </a:t>
            </a:r>
            <a:r>
              <a:rPr lang="tr-TR" sz="2000" b="1" dirty="0" err="1"/>
              <a:t>Cardano</a:t>
            </a:r>
            <a:r>
              <a:rPr lang="tr-TR" sz="2000" b="1" dirty="0"/>
              <a:t>, </a:t>
            </a:r>
            <a:r>
              <a:rPr lang="tr-TR" sz="2000" b="1" dirty="0" err="1"/>
              <a:t>Near</a:t>
            </a:r>
            <a:r>
              <a:rPr lang="tr-TR" sz="2000" b="1" dirty="0"/>
              <a:t>, </a:t>
            </a:r>
            <a:r>
              <a:rPr lang="tr-TR" sz="2000" b="1" dirty="0" err="1"/>
              <a:t>Tezos</a:t>
            </a:r>
            <a:r>
              <a:rPr lang="tr-TR" sz="2000" b="1" dirty="0"/>
              <a:t>, </a:t>
            </a:r>
            <a:r>
              <a:rPr lang="tr-TR" sz="2000" b="1" dirty="0" err="1"/>
              <a:t>Hedera</a:t>
            </a:r>
            <a:r>
              <a:rPr lang="tr-TR" sz="2000" b="1" dirty="0"/>
              <a:t> </a:t>
            </a:r>
            <a:r>
              <a:rPr lang="tr-TR" sz="2000" b="1" dirty="0" err="1"/>
              <a:t>etc</a:t>
            </a:r>
            <a:r>
              <a:rPr lang="tr-TR" sz="2000" b="1" dirty="0"/>
              <a:t>.</a:t>
            </a:r>
            <a:endParaRPr lang="tr-TR" sz="2000" dirty="0"/>
          </a:p>
        </p:txBody>
      </p:sp>
      <p:pic>
        <p:nvPicPr>
          <p:cNvPr id="3" name="Picture 2">
            <a:extLst>
              <a:ext uri="{FF2B5EF4-FFF2-40B4-BE49-F238E27FC236}">
                <a16:creationId xmlns:a16="http://schemas.microsoft.com/office/drawing/2014/main" id="{E264C329-F230-4BE1-BDD6-A42C46DAE83F}"/>
              </a:ext>
            </a:extLst>
          </p:cNvPr>
          <p:cNvPicPr>
            <a:picLocks noChangeAspect="1"/>
          </p:cNvPicPr>
          <p:nvPr/>
        </p:nvPicPr>
        <p:blipFill>
          <a:blip r:embed="rId3"/>
          <a:stretch>
            <a:fillRect/>
          </a:stretch>
        </p:blipFill>
        <p:spPr>
          <a:xfrm>
            <a:off x="388677" y="2455150"/>
            <a:ext cx="11411636" cy="4015585"/>
          </a:xfrm>
          <a:prstGeom prst="rect">
            <a:avLst/>
          </a:prstGeom>
        </p:spPr>
      </p:pic>
    </p:spTree>
    <p:extLst>
      <p:ext uri="{BB962C8B-B14F-4D97-AF65-F5344CB8AC3E}">
        <p14:creationId xmlns:p14="http://schemas.microsoft.com/office/powerpoint/2010/main" val="112335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ACCDA-FC9C-470E-89D4-ADE8EEA20B95}"/>
              </a:ext>
            </a:extLst>
          </p:cNvPr>
          <p:cNvSpPr>
            <a:spLocks noGrp="1"/>
          </p:cNvSpPr>
          <p:nvPr>
            <p:ph type="title"/>
          </p:nvPr>
        </p:nvSpPr>
        <p:spPr>
          <a:xfrm>
            <a:off x="819321" y="368629"/>
            <a:ext cx="10058400" cy="1371600"/>
          </a:xfrm>
        </p:spPr>
        <p:txBody>
          <a:bodyPr/>
          <a:lstStyle/>
          <a:p>
            <a:r>
              <a:rPr lang="tr-TR" dirty="0" err="1"/>
              <a:t>Solidity</a:t>
            </a:r>
            <a:endParaRPr lang="tr-TR" dirty="0"/>
          </a:p>
        </p:txBody>
      </p:sp>
      <p:sp>
        <p:nvSpPr>
          <p:cNvPr id="5" name="Rectangle 4">
            <a:extLst>
              <a:ext uri="{FF2B5EF4-FFF2-40B4-BE49-F238E27FC236}">
                <a16:creationId xmlns:a16="http://schemas.microsoft.com/office/drawing/2014/main" id="{5424A819-3D07-4A13-9345-1B26B43CE286}"/>
              </a:ext>
            </a:extLst>
          </p:cNvPr>
          <p:cNvSpPr/>
          <p:nvPr/>
        </p:nvSpPr>
        <p:spPr>
          <a:xfrm>
            <a:off x="730929" y="1493905"/>
            <a:ext cx="10978718" cy="2031325"/>
          </a:xfrm>
          <a:prstGeom prst="rect">
            <a:avLst/>
          </a:prstGeom>
        </p:spPr>
        <p:txBody>
          <a:bodyPr wrap="square">
            <a:spAutoFit/>
          </a:bodyPr>
          <a:lstStyle/>
          <a:p>
            <a:pPr marL="285750" indent="-285750">
              <a:buFont typeface="Arial" panose="020B0604020202020204" pitchFamily="34" charset="0"/>
              <a:buChar char="•"/>
            </a:pPr>
            <a:r>
              <a:rPr lang="tr-TR" dirty="0" err="1"/>
              <a:t>Solidity</a:t>
            </a:r>
            <a:r>
              <a:rPr lang="tr-TR" dirty="0"/>
              <a:t>, akıllı sözleşmeleri uygulamak için tasarlanmış üst düzey bir programlama dilidir.</a:t>
            </a:r>
          </a:p>
          <a:p>
            <a:pPr marL="285750" indent="-285750">
              <a:buFont typeface="Arial" panose="020B0604020202020204" pitchFamily="34" charset="0"/>
              <a:buChar char="•"/>
            </a:pPr>
            <a:r>
              <a:rPr lang="tr-TR" dirty="0"/>
              <a:t>Statik olarak yazılan nesne yönelimli (sözleşme yönelimli) bir dildir.</a:t>
            </a:r>
          </a:p>
          <a:p>
            <a:pPr marL="285750" indent="-285750">
              <a:buFont typeface="Arial" panose="020B0604020202020204" pitchFamily="34" charset="0"/>
              <a:buChar char="•"/>
            </a:pPr>
            <a:r>
              <a:rPr lang="tr-TR" dirty="0" err="1"/>
              <a:t>Solidity</a:t>
            </a:r>
            <a:r>
              <a:rPr lang="tr-TR" dirty="0"/>
              <a:t>, </a:t>
            </a:r>
            <a:r>
              <a:rPr lang="tr-TR" dirty="0" err="1"/>
              <a:t>Ethereum</a:t>
            </a:r>
            <a:r>
              <a:rPr lang="tr-TR" dirty="0"/>
              <a:t> Virtual Machine (EVM) üzerinde çalışan </a:t>
            </a:r>
            <a:r>
              <a:rPr lang="tr-TR" dirty="0" err="1"/>
              <a:t>Python</a:t>
            </a:r>
            <a:r>
              <a:rPr lang="tr-TR" dirty="0"/>
              <a:t>, c++ ve </a:t>
            </a:r>
            <a:r>
              <a:rPr lang="tr-TR" dirty="0" err="1"/>
              <a:t>JavaScript'ten</a:t>
            </a:r>
            <a:r>
              <a:rPr lang="tr-TR" dirty="0"/>
              <a:t> oldukça etkilenir.</a:t>
            </a:r>
          </a:p>
          <a:p>
            <a:pPr marL="285750" indent="-285750">
              <a:buFont typeface="Arial" panose="020B0604020202020204" pitchFamily="34" charset="0"/>
              <a:buChar char="•"/>
            </a:pPr>
            <a:r>
              <a:rPr lang="tr-TR" dirty="0" err="1"/>
              <a:t>Solidity</a:t>
            </a:r>
            <a:r>
              <a:rPr lang="tr-TR" dirty="0"/>
              <a:t>, karmaşık </a:t>
            </a:r>
            <a:r>
              <a:rPr lang="tr-TR" dirty="0" err="1"/>
              <a:t>user-defined</a:t>
            </a:r>
            <a:r>
              <a:rPr lang="tr-TR" dirty="0"/>
              <a:t> programlamayı, kütüphaneleri ve </a:t>
            </a:r>
            <a:r>
              <a:rPr lang="tr-TR" dirty="0" err="1"/>
              <a:t>inheritace’ı</a:t>
            </a:r>
            <a:r>
              <a:rPr lang="tr-TR" dirty="0"/>
              <a:t> destekler.</a:t>
            </a:r>
          </a:p>
          <a:p>
            <a:pPr marL="285750" indent="-285750">
              <a:buFont typeface="Arial" panose="020B0604020202020204" pitchFamily="34" charset="0"/>
              <a:buChar char="•"/>
            </a:pPr>
            <a:r>
              <a:rPr lang="tr-TR" dirty="0" err="1"/>
              <a:t>Solidity</a:t>
            </a:r>
            <a:r>
              <a:rPr lang="tr-TR" dirty="0"/>
              <a:t>, platformları çalıştıran blok zincirler için birincil dildir.</a:t>
            </a:r>
          </a:p>
          <a:p>
            <a:pPr marL="285750" indent="-285750">
              <a:buFont typeface="Arial" panose="020B0604020202020204" pitchFamily="34" charset="0"/>
              <a:buChar char="•"/>
            </a:pPr>
            <a:r>
              <a:rPr lang="tr-TR" dirty="0" err="1"/>
              <a:t>Solidity</a:t>
            </a:r>
            <a:r>
              <a:rPr lang="tr-TR" dirty="0"/>
              <a:t>, oylama, kör müzayedeler (</a:t>
            </a:r>
            <a:r>
              <a:rPr lang="tr-TR" dirty="0" err="1"/>
              <a:t>blind</a:t>
            </a:r>
            <a:r>
              <a:rPr lang="tr-TR" dirty="0"/>
              <a:t> </a:t>
            </a:r>
            <a:r>
              <a:rPr lang="tr-TR" dirty="0" err="1"/>
              <a:t>auctions</a:t>
            </a:r>
            <a:r>
              <a:rPr lang="tr-TR" dirty="0"/>
              <a:t>), kitle fonlaması, çok imzalı cüzdanlar vb. gibi sözleşmeler oluşturmak için kullanılabilir.</a:t>
            </a:r>
          </a:p>
        </p:txBody>
      </p:sp>
      <p:sp>
        <p:nvSpPr>
          <p:cNvPr id="7" name="Rectangle 6">
            <a:extLst>
              <a:ext uri="{FF2B5EF4-FFF2-40B4-BE49-F238E27FC236}">
                <a16:creationId xmlns:a16="http://schemas.microsoft.com/office/drawing/2014/main" id="{4590A49B-1BED-4E6C-8B16-68722751D2B7}"/>
              </a:ext>
            </a:extLst>
          </p:cNvPr>
          <p:cNvSpPr/>
          <p:nvPr/>
        </p:nvSpPr>
        <p:spPr>
          <a:xfrm>
            <a:off x="730929" y="3681692"/>
            <a:ext cx="3518592" cy="369332"/>
          </a:xfrm>
          <a:prstGeom prst="rect">
            <a:avLst/>
          </a:prstGeom>
        </p:spPr>
        <p:txBody>
          <a:bodyPr wrap="none">
            <a:spAutoFit/>
          </a:bodyPr>
          <a:lstStyle/>
          <a:p>
            <a:r>
              <a:rPr lang="tr-TR" b="1" dirty="0" err="1"/>
              <a:t>Ethereum</a:t>
            </a:r>
            <a:r>
              <a:rPr lang="tr-TR" b="1" dirty="0"/>
              <a:t> Virtual Machine(EVM)</a:t>
            </a:r>
          </a:p>
        </p:txBody>
      </p:sp>
      <p:sp>
        <p:nvSpPr>
          <p:cNvPr id="8" name="Rectangle 7">
            <a:extLst>
              <a:ext uri="{FF2B5EF4-FFF2-40B4-BE49-F238E27FC236}">
                <a16:creationId xmlns:a16="http://schemas.microsoft.com/office/drawing/2014/main" id="{78E92CAD-2BC1-4364-ACF5-E8FE1D48EB16}"/>
              </a:ext>
            </a:extLst>
          </p:cNvPr>
          <p:cNvSpPr/>
          <p:nvPr/>
        </p:nvSpPr>
        <p:spPr>
          <a:xfrm>
            <a:off x="730930" y="4130858"/>
            <a:ext cx="10978718" cy="923330"/>
          </a:xfrm>
          <a:prstGeom prst="rect">
            <a:avLst/>
          </a:prstGeom>
        </p:spPr>
        <p:txBody>
          <a:bodyPr wrap="square">
            <a:spAutoFit/>
          </a:bodyPr>
          <a:lstStyle/>
          <a:p>
            <a:r>
              <a:rPr lang="tr-TR" dirty="0"/>
              <a:t>Akıllı sözleşmeleri çalıştırma ortamıdır. </a:t>
            </a:r>
            <a:r>
              <a:rPr lang="tr-TR" dirty="0" err="1"/>
              <a:t>Public</a:t>
            </a:r>
            <a:r>
              <a:rPr lang="tr-TR" dirty="0"/>
              <a:t> networkte güvenilmeyen kodun güvenliğini ve yürütülmesini sağlamaya odaklanır. Programların birbirlerinin durumlarına erişimi olmadığını garantiler, ayrıca iletişimin herhangi bir olası müdahale olmadan kurulmasını sağlar.</a:t>
            </a:r>
          </a:p>
        </p:txBody>
      </p:sp>
      <p:sp>
        <p:nvSpPr>
          <p:cNvPr id="9" name="Rectangle 8">
            <a:extLst>
              <a:ext uri="{FF2B5EF4-FFF2-40B4-BE49-F238E27FC236}">
                <a16:creationId xmlns:a16="http://schemas.microsoft.com/office/drawing/2014/main" id="{1DA3BBBD-B6D5-4F72-8880-FE69FEEFD463}"/>
              </a:ext>
            </a:extLst>
          </p:cNvPr>
          <p:cNvSpPr/>
          <p:nvPr/>
        </p:nvSpPr>
        <p:spPr>
          <a:xfrm>
            <a:off x="819321" y="5128918"/>
            <a:ext cx="1675139" cy="369332"/>
          </a:xfrm>
          <a:prstGeom prst="rect">
            <a:avLst/>
          </a:prstGeom>
        </p:spPr>
        <p:txBody>
          <a:bodyPr wrap="none">
            <a:spAutoFit/>
          </a:bodyPr>
          <a:lstStyle/>
          <a:p>
            <a:r>
              <a:rPr lang="tr-TR" b="1" dirty="0"/>
              <a:t>Smart </a:t>
            </a:r>
            <a:r>
              <a:rPr lang="tr-TR" b="1" dirty="0" err="1"/>
              <a:t>Contract</a:t>
            </a:r>
            <a:endParaRPr lang="tr-TR" b="1" dirty="0"/>
          </a:p>
        </p:txBody>
      </p:sp>
      <p:sp>
        <p:nvSpPr>
          <p:cNvPr id="10" name="Rectangle 9">
            <a:extLst>
              <a:ext uri="{FF2B5EF4-FFF2-40B4-BE49-F238E27FC236}">
                <a16:creationId xmlns:a16="http://schemas.microsoft.com/office/drawing/2014/main" id="{D067B43C-7D95-4919-98E4-D4AAFF6E4D40}"/>
              </a:ext>
            </a:extLst>
          </p:cNvPr>
          <p:cNvSpPr/>
          <p:nvPr/>
        </p:nvSpPr>
        <p:spPr>
          <a:xfrm>
            <a:off x="730928" y="5498250"/>
            <a:ext cx="11165415" cy="646331"/>
          </a:xfrm>
          <a:prstGeom prst="rect">
            <a:avLst/>
          </a:prstGeom>
        </p:spPr>
        <p:txBody>
          <a:bodyPr wrap="square">
            <a:spAutoFit/>
          </a:bodyPr>
          <a:lstStyle/>
          <a:p>
            <a:r>
              <a:rPr lang="tr-TR" dirty="0"/>
              <a:t>EVM bayt koduna derlenen ve </a:t>
            </a:r>
            <a:r>
              <a:rPr lang="tr-TR" dirty="0" err="1"/>
              <a:t>execution</a:t>
            </a:r>
            <a:r>
              <a:rPr lang="tr-TR" dirty="0"/>
              <a:t> için blok zincirine dağıtılan üst düzey program kodlarıdır. Üçüncü şahısların müdahalesi olmadan güvenilir işlemler yapmamızı sağlar, bu işlemler izlenebilir ve geri alınamaz.</a:t>
            </a:r>
          </a:p>
        </p:txBody>
      </p:sp>
    </p:spTree>
    <p:extLst>
      <p:ext uri="{BB962C8B-B14F-4D97-AF65-F5344CB8AC3E}">
        <p14:creationId xmlns:p14="http://schemas.microsoft.com/office/powerpoint/2010/main" val="264314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A894500-9456-4322-945C-54FF8733796A}"/>
              </a:ext>
            </a:extLst>
          </p:cNvPr>
          <p:cNvPicPr>
            <a:picLocks noChangeAspect="1"/>
          </p:cNvPicPr>
          <p:nvPr/>
        </p:nvPicPr>
        <p:blipFill>
          <a:blip r:embed="rId2"/>
          <a:stretch>
            <a:fillRect/>
          </a:stretch>
        </p:blipFill>
        <p:spPr>
          <a:xfrm>
            <a:off x="573405" y="486627"/>
            <a:ext cx="3257931" cy="5884745"/>
          </a:xfrm>
          <a:prstGeom prst="rect">
            <a:avLst/>
          </a:prstGeom>
        </p:spPr>
      </p:pic>
      <p:pic>
        <p:nvPicPr>
          <p:cNvPr id="3074" name="Picture 2" descr="Smart contract">
            <a:extLst>
              <a:ext uri="{FF2B5EF4-FFF2-40B4-BE49-F238E27FC236}">
                <a16:creationId xmlns:a16="http://schemas.microsoft.com/office/drawing/2014/main" id="{BB7215D4-D616-47B9-8233-EBAE21499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4781" y="1104166"/>
            <a:ext cx="2731770" cy="4997140"/>
          </a:xfrm>
          <a:prstGeom prst="rect">
            <a:avLst/>
          </a:prstGeom>
          <a:noFill/>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E013F65D-A77D-44C4-97B1-E3803EB5AEE7}"/>
              </a:ext>
            </a:extLst>
          </p:cNvPr>
          <p:cNvSpPr/>
          <p:nvPr/>
        </p:nvSpPr>
        <p:spPr>
          <a:xfrm>
            <a:off x="4042029" y="3511296"/>
            <a:ext cx="2633091" cy="448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Rectangle 7">
            <a:extLst>
              <a:ext uri="{FF2B5EF4-FFF2-40B4-BE49-F238E27FC236}">
                <a16:creationId xmlns:a16="http://schemas.microsoft.com/office/drawing/2014/main" id="{9D0E6DCD-7705-43CF-A640-DF9D6C176FBC}"/>
              </a:ext>
            </a:extLst>
          </p:cNvPr>
          <p:cNvSpPr/>
          <p:nvPr/>
        </p:nvSpPr>
        <p:spPr>
          <a:xfrm>
            <a:off x="7704181" y="525861"/>
            <a:ext cx="1130438" cy="461665"/>
          </a:xfrm>
          <a:prstGeom prst="rect">
            <a:avLst/>
          </a:prstGeom>
        </p:spPr>
        <p:txBody>
          <a:bodyPr wrap="none">
            <a:spAutoFit/>
          </a:bodyPr>
          <a:lstStyle/>
          <a:p>
            <a:r>
              <a:rPr lang="tr-TR" sz="2400" b="1" dirty="0" err="1"/>
              <a:t>Output</a:t>
            </a:r>
            <a:endParaRPr lang="tr-TR" sz="2400" dirty="0"/>
          </a:p>
        </p:txBody>
      </p:sp>
    </p:spTree>
    <p:extLst>
      <p:ext uri="{BB962C8B-B14F-4D97-AF65-F5344CB8AC3E}">
        <p14:creationId xmlns:p14="http://schemas.microsoft.com/office/powerpoint/2010/main" val="2697396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0A5C-69E3-4067-A63A-3F1138F223DC}"/>
              </a:ext>
            </a:extLst>
          </p:cNvPr>
          <p:cNvSpPr>
            <a:spLocks noGrp="1"/>
          </p:cNvSpPr>
          <p:nvPr>
            <p:ph type="title"/>
          </p:nvPr>
        </p:nvSpPr>
        <p:spPr/>
        <p:txBody>
          <a:bodyPr/>
          <a:lstStyle/>
          <a:p>
            <a:r>
              <a:rPr lang="tr-TR" dirty="0"/>
              <a:t>Nasıl Çalıştırılır?</a:t>
            </a:r>
          </a:p>
        </p:txBody>
      </p:sp>
      <p:sp>
        <p:nvSpPr>
          <p:cNvPr id="5" name="Rectangle 4">
            <a:extLst>
              <a:ext uri="{FF2B5EF4-FFF2-40B4-BE49-F238E27FC236}">
                <a16:creationId xmlns:a16="http://schemas.microsoft.com/office/drawing/2014/main" id="{2F73FEEF-1C54-4E8D-97FF-D06F5BD883E2}"/>
              </a:ext>
            </a:extLst>
          </p:cNvPr>
          <p:cNvSpPr/>
          <p:nvPr/>
        </p:nvSpPr>
        <p:spPr>
          <a:xfrm>
            <a:off x="562252" y="1811369"/>
            <a:ext cx="10818922" cy="923330"/>
          </a:xfrm>
          <a:prstGeom prst="rect">
            <a:avLst/>
          </a:prstGeom>
        </p:spPr>
        <p:txBody>
          <a:bodyPr wrap="square">
            <a:spAutoFit/>
          </a:bodyPr>
          <a:lstStyle/>
          <a:p>
            <a:r>
              <a:rPr lang="en-US" b="1" dirty="0"/>
              <a:t>1. Offline Mode: </a:t>
            </a:r>
            <a:r>
              <a:rPr lang="en-US" dirty="0"/>
              <a:t>Running a solidity smart contract in Offline mode requires three prerequisites and 4 major steps to be followed to get the smart contract running:</a:t>
            </a:r>
          </a:p>
          <a:p>
            <a:endParaRPr lang="en-US" dirty="0"/>
          </a:p>
        </p:txBody>
      </p:sp>
      <p:pic>
        <p:nvPicPr>
          <p:cNvPr id="6" name="Picture 5">
            <a:extLst>
              <a:ext uri="{FF2B5EF4-FFF2-40B4-BE49-F238E27FC236}">
                <a16:creationId xmlns:a16="http://schemas.microsoft.com/office/drawing/2014/main" id="{18E4AA0F-8D56-4230-B40C-34FF1FBE9ECA}"/>
              </a:ext>
            </a:extLst>
          </p:cNvPr>
          <p:cNvPicPr>
            <a:picLocks noChangeAspect="1"/>
          </p:cNvPicPr>
          <p:nvPr/>
        </p:nvPicPr>
        <p:blipFill>
          <a:blip r:embed="rId2"/>
          <a:stretch>
            <a:fillRect/>
          </a:stretch>
        </p:blipFill>
        <p:spPr>
          <a:xfrm>
            <a:off x="4233620" y="2734698"/>
            <a:ext cx="7555925" cy="3663479"/>
          </a:xfrm>
          <a:prstGeom prst="rect">
            <a:avLst/>
          </a:prstGeom>
        </p:spPr>
      </p:pic>
      <p:sp>
        <p:nvSpPr>
          <p:cNvPr id="7" name="Rectangle 6">
            <a:extLst>
              <a:ext uri="{FF2B5EF4-FFF2-40B4-BE49-F238E27FC236}">
                <a16:creationId xmlns:a16="http://schemas.microsoft.com/office/drawing/2014/main" id="{232067B7-0F79-45AD-B8F8-68527C934B78}"/>
              </a:ext>
            </a:extLst>
          </p:cNvPr>
          <p:cNvSpPr/>
          <p:nvPr/>
        </p:nvSpPr>
        <p:spPr>
          <a:xfrm>
            <a:off x="481839" y="2522087"/>
            <a:ext cx="3832195" cy="3693319"/>
          </a:xfrm>
          <a:prstGeom prst="rect">
            <a:avLst/>
          </a:prstGeom>
        </p:spPr>
        <p:txBody>
          <a:bodyPr wrap="square">
            <a:spAutoFit/>
          </a:bodyPr>
          <a:lstStyle/>
          <a:p>
            <a:r>
              <a:rPr lang="en-US" b="1" dirty="0"/>
              <a:t>Prerequisites:</a:t>
            </a:r>
          </a:p>
          <a:p>
            <a:pPr marL="285750" indent="-285750">
              <a:buFont typeface="Arial" panose="020B0604020202020204" pitchFamily="34" charset="0"/>
              <a:buChar char="•"/>
            </a:pPr>
            <a:r>
              <a:rPr lang="en-US" dirty="0"/>
              <a:t>Download and install node.js.</a:t>
            </a:r>
          </a:p>
          <a:p>
            <a:pPr marL="285750" indent="-285750">
              <a:buFont typeface="Arial" panose="020B0604020202020204" pitchFamily="34" charset="0"/>
              <a:buChar char="•"/>
            </a:pPr>
            <a:r>
              <a:rPr lang="en-US" dirty="0"/>
              <a:t>Install Truffle globally.</a:t>
            </a:r>
          </a:p>
          <a:p>
            <a:pPr marL="285750" indent="-285750">
              <a:buFont typeface="Arial" panose="020B0604020202020204" pitchFamily="34" charset="0"/>
              <a:buChar char="•"/>
            </a:pPr>
            <a:r>
              <a:rPr lang="en-US" dirty="0"/>
              <a:t>Install ganache-cli</a:t>
            </a:r>
            <a:r>
              <a:rPr lang="tr-TR" dirty="0"/>
              <a:t> (</a:t>
            </a:r>
            <a:r>
              <a:rPr lang="tr-TR" dirty="0" err="1"/>
              <a:t>Ethereum</a:t>
            </a:r>
            <a:r>
              <a:rPr lang="tr-TR" dirty="0"/>
              <a:t> </a:t>
            </a:r>
            <a:r>
              <a:rPr lang="tr-TR" dirty="0" err="1"/>
              <a:t>Blockchain</a:t>
            </a:r>
            <a:r>
              <a:rPr lang="tr-TR" dirty="0"/>
              <a:t> Simulator)</a:t>
            </a:r>
            <a:r>
              <a:rPr lang="en-US" dirty="0"/>
              <a:t>.</a:t>
            </a:r>
          </a:p>
          <a:p>
            <a:r>
              <a:rPr lang="en-US" b="1" dirty="0"/>
              <a:t>Objectives:</a:t>
            </a:r>
          </a:p>
          <a:p>
            <a:pPr marL="285750" indent="-285750">
              <a:buFont typeface="Arial" panose="020B0604020202020204" pitchFamily="34" charset="0"/>
              <a:buChar char="•"/>
            </a:pPr>
            <a:r>
              <a:rPr lang="en-US" dirty="0"/>
              <a:t>Create a truffle project and configure a development network</a:t>
            </a:r>
          </a:p>
          <a:p>
            <a:pPr marL="285750" indent="-285750">
              <a:buFont typeface="Arial" panose="020B0604020202020204" pitchFamily="34" charset="0"/>
              <a:buChar char="•"/>
            </a:pPr>
            <a:r>
              <a:rPr lang="en-US" dirty="0"/>
              <a:t>Create and deploy smart contracts</a:t>
            </a:r>
          </a:p>
          <a:p>
            <a:pPr marL="285750" indent="-285750">
              <a:buFont typeface="Arial" panose="020B0604020202020204" pitchFamily="34" charset="0"/>
              <a:buChar char="•"/>
            </a:pPr>
            <a:r>
              <a:rPr lang="en-US" dirty="0"/>
              <a:t>Interact with the smart contract from Truffle console</a:t>
            </a:r>
          </a:p>
          <a:p>
            <a:pPr marL="285750" indent="-285750">
              <a:buFont typeface="Arial" panose="020B0604020202020204" pitchFamily="34" charset="0"/>
              <a:buChar char="•"/>
            </a:pPr>
            <a:r>
              <a:rPr lang="en-US" dirty="0"/>
              <a:t>Write tests for testing main features offered by Solidity</a:t>
            </a:r>
            <a:endParaRPr lang="tr-TR" dirty="0"/>
          </a:p>
        </p:txBody>
      </p:sp>
    </p:spTree>
    <p:extLst>
      <p:ext uri="{BB962C8B-B14F-4D97-AF65-F5344CB8AC3E}">
        <p14:creationId xmlns:p14="http://schemas.microsoft.com/office/powerpoint/2010/main" val="991852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0A5C-69E3-4067-A63A-3F1138F223DC}"/>
              </a:ext>
            </a:extLst>
          </p:cNvPr>
          <p:cNvSpPr>
            <a:spLocks noGrp="1"/>
          </p:cNvSpPr>
          <p:nvPr>
            <p:ph type="title"/>
          </p:nvPr>
        </p:nvSpPr>
        <p:spPr/>
        <p:txBody>
          <a:bodyPr/>
          <a:lstStyle/>
          <a:p>
            <a:r>
              <a:rPr lang="tr-TR" dirty="0"/>
              <a:t>Nasıl Çalıştırılır?</a:t>
            </a:r>
          </a:p>
        </p:txBody>
      </p:sp>
      <p:sp>
        <p:nvSpPr>
          <p:cNvPr id="5" name="Rectangle 4">
            <a:extLst>
              <a:ext uri="{FF2B5EF4-FFF2-40B4-BE49-F238E27FC236}">
                <a16:creationId xmlns:a16="http://schemas.microsoft.com/office/drawing/2014/main" id="{2F73FEEF-1C54-4E8D-97FF-D06F5BD883E2}"/>
              </a:ext>
            </a:extLst>
          </p:cNvPr>
          <p:cNvSpPr/>
          <p:nvPr/>
        </p:nvSpPr>
        <p:spPr>
          <a:xfrm>
            <a:off x="562252" y="1811369"/>
            <a:ext cx="10818922" cy="646331"/>
          </a:xfrm>
          <a:prstGeom prst="rect">
            <a:avLst/>
          </a:prstGeom>
        </p:spPr>
        <p:txBody>
          <a:bodyPr wrap="square">
            <a:spAutoFit/>
          </a:bodyPr>
          <a:lstStyle/>
          <a:p>
            <a:pPr fontAlgn="base"/>
            <a:r>
              <a:rPr lang="en-US" b="1" dirty="0"/>
              <a:t>2. Online Mode: </a:t>
            </a:r>
            <a:r>
              <a:rPr lang="en-US" dirty="0"/>
              <a:t>Remix IDE is generally used to compile and run Solidity smart contracts in the Online Mode.</a:t>
            </a:r>
          </a:p>
          <a:p>
            <a:endParaRPr lang="en-US" dirty="0"/>
          </a:p>
        </p:txBody>
      </p:sp>
      <p:pic>
        <p:nvPicPr>
          <p:cNvPr id="4098" name="Picture 2" descr="Remix IDE Startup Window">
            <a:extLst>
              <a:ext uri="{FF2B5EF4-FFF2-40B4-BE49-F238E27FC236}">
                <a16:creationId xmlns:a16="http://schemas.microsoft.com/office/drawing/2014/main" id="{402C4F85-8E31-4ACE-847A-69CFFC21F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896" y="2203100"/>
            <a:ext cx="8655728" cy="423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108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A0A5C-69E3-4067-A63A-3F1138F223DC}"/>
              </a:ext>
            </a:extLst>
          </p:cNvPr>
          <p:cNvSpPr>
            <a:spLocks noGrp="1"/>
          </p:cNvSpPr>
          <p:nvPr>
            <p:ph type="title"/>
          </p:nvPr>
        </p:nvSpPr>
        <p:spPr/>
        <p:txBody>
          <a:bodyPr/>
          <a:lstStyle/>
          <a:p>
            <a:r>
              <a:rPr lang="tr-TR" dirty="0"/>
              <a:t>Güvenlik Zafiyetlerini Anla!</a:t>
            </a:r>
          </a:p>
        </p:txBody>
      </p:sp>
      <p:pic>
        <p:nvPicPr>
          <p:cNvPr id="5122" name="Picture 2" descr="https://yos.io/assets/contract7.jpeg">
            <a:extLst>
              <a:ext uri="{FF2B5EF4-FFF2-40B4-BE49-F238E27FC236}">
                <a16:creationId xmlns:a16="http://schemas.microsoft.com/office/drawing/2014/main" id="{E16FFB1B-A7C5-42FC-BE69-A3A996DDF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110" y="1657682"/>
            <a:ext cx="9391701" cy="474296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41F4168-B980-44D0-ADAE-127CDA51C81A}"/>
              </a:ext>
            </a:extLst>
          </p:cNvPr>
          <p:cNvSpPr/>
          <p:nvPr/>
        </p:nvSpPr>
        <p:spPr>
          <a:xfrm>
            <a:off x="7191738" y="1794229"/>
            <a:ext cx="4602865" cy="1477328"/>
          </a:xfrm>
          <a:prstGeom prst="rect">
            <a:avLst/>
          </a:prstGeom>
        </p:spPr>
        <p:txBody>
          <a:bodyPr wrap="square">
            <a:spAutoFit/>
          </a:bodyPr>
          <a:lstStyle/>
          <a:p>
            <a:r>
              <a:rPr lang="en-US" dirty="0">
                <a:solidFill>
                  <a:srgbClr val="424242"/>
                </a:solidFill>
                <a:latin typeface="system-ui"/>
              </a:rPr>
              <a:t>However, smart contracts are </a:t>
            </a:r>
            <a:r>
              <a:rPr lang="en-US" b="1" dirty="0">
                <a:solidFill>
                  <a:srgbClr val="424242"/>
                </a:solidFill>
                <a:latin typeface="system-ui"/>
              </a:rPr>
              <a:t>immutable</a:t>
            </a:r>
            <a:r>
              <a:rPr lang="en-US" dirty="0">
                <a:solidFill>
                  <a:srgbClr val="424242"/>
                </a:solidFill>
                <a:latin typeface="system-ui"/>
              </a:rPr>
              <a:t>. It’s sometimes impossible to</a:t>
            </a:r>
            <a:r>
              <a:rPr lang="tr-TR" dirty="0">
                <a:solidFill>
                  <a:srgbClr val="424242"/>
                </a:solidFill>
                <a:latin typeface="system-ui"/>
              </a:rPr>
              <a:t> </a:t>
            </a:r>
            <a:r>
              <a:rPr lang="tr-TR" dirty="0" err="1">
                <a:solidFill>
                  <a:srgbClr val="424242"/>
                </a:solidFill>
                <a:latin typeface="system-ui"/>
              </a:rPr>
              <a:t>upgrade</a:t>
            </a:r>
            <a:r>
              <a:rPr lang="tr-TR" dirty="0">
                <a:solidFill>
                  <a:srgbClr val="424242"/>
                </a:solidFill>
                <a:latin typeface="system-ui"/>
              </a:rPr>
              <a:t> </a:t>
            </a:r>
            <a:r>
              <a:rPr lang="en-US" dirty="0">
                <a:solidFill>
                  <a:srgbClr val="424242"/>
                </a:solidFill>
                <a:latin typeface="system-ui"/>
              </a:rPr>
              <a:t>contracts that are already live. In this aspect, smart contracts are closer to virtual hardware development than software development.</a:t>
            </a:r>
            <a:endParaRPr lang="tr-TR" dirty="0"/>
          </a:p>
        </p:txBody>
      </p:sp>
    </p:spTree>
    <p:extLst>
      <p:ext uri="{BB962C8B-B14F-4D97-AF65-F5344CB8AC3E}">
        <p14:creationId xmlns:p14="http://schemas.microsoft.com/office/powerpoint/2010/main" val="2923020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294A7-62E6-460B-9011-2CC2B46FF394}"/>
              </a:ext>
            </a:extLst>
          </p:cNvPr>
          <p:cNvSpPr>
            <a:spLocks noGrp="1"/>
          </p:cNvSpPr>
          <p:nvPr>
            <p:ph type="title"/>
          </p:nvPr>
        </p:nvSpPr>
        <p:spPr/>
        <p:txBody>
          <a:bodyPr/>
          <a:lstStyle/>
          <a:p>
            <a:r>
              <a:rPr lang="tr-TR" dirty="0"/>
              <a:t>Sistemsel Riskler</a:t>
            </a:r>
          </a:p>
        </p:txBody>
      </p:sp>
      <p:sp>
        <p:nvSpPr>
          <p:cNvPr id="5" name="Rectangle 4">
            <a:extLst>
              <a:ext uri="{FF2B5EF4-FFF2-40B4-BE49-F238E27FC236}">
                <a16:creationId xmlns:a16="http://schemas.microsoft.com/office/drawing/2014/main" id="{56B13352-5031-4778-BFDB-92F3D142B1C1}"/>
              </a:ext>
            </a:extLst>
          </p:cNvPr>
          <p:cNvSpPr/>
          <p:nvPr/>
        </p:nvSpPr>
        <p:spPr>
          <a:xfrm>
            <a:off x="848810" y="1844591"/>
            <a:ext cx="10459656" cy="923330"/>
          </a:xfrm>
          <a:prstGeom prst="rect">
            <a:avLst/>
          </a:prstGeom>
        </p:spPr>
        <p:txBody>
          <a:bodyPr wrap="square">
            <a:spAutoFit/>
          </a:bodyPr>
          <a:lstStyle/>
          <a:p>
            <a:r>
              <a:rPr lang="tr-TR" b="1" dirty="0"/>
              <a:t>1. Akıllı Sözleşme Riski</a:t>
            </a:r>
          </a:p>
          <a:p>
            <a:r>
              <a:rPr lang="tr-TR" dirty="0"/>
              <a:t>Akıllı sözleşmelerde hatalar olabilir. Daima güvendiğiniz protokollerde bir hata bulunma olasılığını göz önünde bulundurun.</a:t>
            </a:r>
          </a:p>
        </p:txBody>
      </p:sp>
      <p:sp>
        <p:nvSpPr>
          <p:cNvPr id="7" name="Rectangle 6">
            <a:extLst>
              <a:ext uri="{FF2B5EF4-FFF2-40B4-BE49-F238E27FC236}">
                <a16:creationId xmlns:a16="http://schemas.microsoft.com/office/drawing/2014/main" id="{EE9DEFCB-26D5-476B-AD3B-2D0B7A5A7057}"/>
              </a:ext>
            </a:extLst>
          </p:cNvPr>
          <p:cNvSpPr/>
          <p:nvPr/>
        </p:nvSpPr>
        <p:spPr>
          <a:xfrm>
            <a:off x="848809" y="2901062"/>
            <a:ext cx="10644851" cy="2031325"/>
          </a:xfrm>
          <a:prstGeom prst="rect">
            <a:avLst/>
          </a:prstGeom>
        </p:spPr>
        <p:txBody>
          <a:bodyPr wrap="square">
            <a:spAutoFit/>
          </a:bodyPr>
          <a:lstStyle/>
          <a:p>
            <a:r>
              <a:rPr lang="tr-TR" b="1" dirty="0"/>
              <a:t>2. Karşı Taraf Riski</a:t>
            </a:r>
          </a:p>
          <a:p>
            <a:r>
              <a:rPr lang="tr-TR" dirty="0"/>
              <a:t>Bir protokol nasıl yönetilir? Bazı yönetişim modelleri, fonlar üzerinde doğrudan kontrol verebilir. Kontrol ve fonları açığa çıkaracak bir atakla </a:t>
            </a:r>
            <a:r>
              <a:rPr lang="tr-TR" dirty="0" err="1"/>
              <a:t>karşılaşıbilir</a:t>
            </a:r>
            <a:r>
              <a:rPr lang="tr-TR" dirty="0"/>
              <a:t>. </a:t>
            </a:r>
          </a:p>
          <a:p>
            <a:endParaRPr lang="tr-TR" dirty="0"/>
          </a:p>
          <a:p>
            <a:r>
              <a:rPr lang="tr-TR" dirty="0"/>
              <a:t>Karşı taraf riskini, protokolü kontrol eden taraf sayısı ve sahip sayısı ile ölçebilirsiniz. Farklı protokollerin farklı derecelerde ademi merkeziyetçilik ve kontrolleri vardır. Küçük bir topluluk ve sınırlı bir geçmişe sahip protokollere karşı dikkatli olun.</a:t>
            </a:r>
          </a:p>
        </p:txBody>
      </p:sp>
      <p:sp>
        <p:nvSpPr>
          <p:cNvPr id="9" name="Rectangle 8">
            <a:extLst>
              <a:ext uri="{FF2B5EF4-FFF2-40B4-BE49-F238E27FC236}">
                <a16:creationId xmlns:a16="http://schemas.microsoft.com/office/drawing/2014/main" id="{AFCA8F27-8CEB-46B9-B521-087CDDFDB936}"/>
              </a:ext>
            </a:extLst>
          </p:cNvPr>
          <p:cNvSpPr/>
          <p:nvPr/>
        </p:nvSpPr>
        <p:spPr>
          <a:xfrm>
            <a:off x="848809" y="5065528"/>
            <a:ext cx="10276391" cy="1200329"/>
          </a:xfrm>
          <a:prstGeom prst="rect">
            <a:avLst/>
          </a:prstGeom>
        </p:spPr>
        <p:txBody>
          <a:bodyPr wrap="square">
            <a:spAutoFit/>
          </a:bodyPr>
          <a:lstStyle/>
          <a:p>
            <a:r>
              <a:rPr lang="tr-TR" b="1" dirty="0"/>
              <a:t>3. Riski Azaltma</a:t>
            </a:r>
            <a:endParaRPr lang="tr-TR" dirty="0"/>
          </a:p>
          <a:p>
            <a:r>
              <a:rPr lang="tr-TR" dirty="0"/>
              <a:t>Yalnızca denetlenmiş akıllı sözleşmelerle etkileşim kurun.</a:t>
            </a:r>
          </a:p>
          <a:p>
            <a:r>
              <a:rPr lang="tr-TR" dirty="0"/>
              <a:t>Yalnızca önemli bir topluluğa ve ürüne sahip likit para birimleriyle etkileşim kurun.</a:t>
            </a:r>
          </a:p>
          <a:p>
            <a:r>
              <a:rPr lang="tr-TR" dirty="0"/>
              <a:t>Akıllı sözleşme sigortası satın alın .</a:t>
            </a:r>
          </a:p>
        </p:txBody>
      </p:sp>
    </p:spTree>
    <p:extLst>
      <p:ext uri="{BB962C8B-B14F-4D97-AF65-F5344CB8AC3E}">
        <p14:creationId xmlns:p14="http://schemas.microsoft.com/office/powerpoint/2010/main" val="1553905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8" name="Rectangle 107">
            <a:extLst>
              <a:ext uri="{FF2B5EF4-FFF2-40B4-BE49-F238E27FC236}">
                <a16:creationId xmlns:a16="http://schemas.microsoft.com/office/drawing/2014/main" id="{1419E3D9-C5FB-41A9-B6D2-DFB210BB6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0" name="Rectangle 109">
            <a:extLst>
              <a:ext uri="{FF2B5EF4-FFF2-40B4-BE49-F238E27FC236}">
                <a16:creationId xmlns:a16="http://schemas.microsoft.com/office/drawing/2014/main" id="{367909BF-1DF7-4ACE-8F58-6CF719BB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12" name="Rectangle 111">
            <a:extLst>
              <a:ext uri="{FF2B5EF4-FFF2-40B4-BE49-F238E27FC236}">
                <a16:creationId xmlns:a16="http://schemas.microsoft.com/office/drawing/2014/main" id="{89E8BEDB-0BBC-4F21-9CFB-8530D664C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14" name="Group 113">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5" name="Straight Connector 114">
              <a:extLst>
                <a:ext uri="{FF2B5EF4-FFF2-40B4-BE49-F238E27FC236}">
                  <a16:creationId xmlns:a16="http://schemas.microsoft.com/office/drawing/2014/main" id="{51D6D676-6F2F-4446-9935-2D8D038214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9BAEA2B-9C25-4B43-8C9A-A9D0C3E9B1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1FC5F3A-7F1A-4EE8-A913-C8E96ACC3C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19" name="Rectangle 118">
            <a:extLst>
              <a:ext uri="{FF2B5EF4-FFF2-40B4-BE49-F238E27FC236}">
                <a16:creationId xmlns:a16="http://schemas.microsoft.com/office/drawing/2014/main" id="{420551B3-B4DA-48EE-988C-4FAEAEB5C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Placeholder 9" descr="Laptop and notebook on the table">
            <a:extLst>
              <a:ext uri="{FF2B5EF4-FFF2-40B4-BE49-F238E27FC236}">
                <a16:creationId xmlns:a16="http://schemas.microsoft.com/office/drawing/2014/main" id="{201D9675-DFD6-4198-A186-4B82257CEE93}"/>
              </a:ext>
            </a:extLst>
          </p:cNvPr>
          <p:cNvPicPr>
            <a:picLocks noGrp="1" noChangeAspect="1"/>
          </p:cNvPicPr>
          <p:nvPr>
            <p:ph type="pic" idx="1"/>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p:blipFill>
        <p:spPr>
          <a:xfrm>
            <a:off x="7" y="10"/>
            <a:ext cx="12191982" cy="6857990"/>
          </a:xfrm>
          <a:prstGeom prst="rect">
            <a:avLst/>
          </a:prstGeom>
        </p:spPr>
      </p:pic>
      <p:sp>
        <p:nvSpPr>
          <p:cNvPr id="121" name="Rectangle 120">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123" name="Rectangle 122">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sp>
      <p:sp>
        <p:nvSpPr>
          <p:cNvPr id="3" name="Title 2">
            <a:extLst>
              <a:ext uri="{FF2B5EF4-FFF2-40B4-BE49-F238E27FC236}">
                <a16:creationId xmlns:a16="http://schemas.microsoft.com/office/drawing/2014/main" id="{E5AD4937-CA34-4C89-9BAF-9E011BE5736D}"/>
              </a:ext>
            </a:extLst>
          </p:cNvPr>
          <p:cNvSpPr>
            <a:spLocks noGrp="1"/>
          </p:cNvSpPr>
          <p:nvPr>
            <p:ph type="title"/>
          </p:nvPr>
        </p:nvSpPr>
        <p:spPr>
          <a:xfrm>
            <a:off x="1276055" y="2350017"/>
            <a:ext cx="4775075" cy="1630906"/>
          </a:xfrm>
        </p:spPr>
        <p:txBody>
          <a:bodyPr vert="horz" lIns="91440" tIns="45720" rIns="91440" bIns="45720" rtlCol="0" anchor="ctr">
            <a:normAutofit/>
          </a:bodyPr>
          <a:lstStyle/>
          <a:p>
            <a:pPr algn="ctr">
              <a:lnSpc>
                <a:spcPct val="83000"/>
              </a:lnSpc>
            </a:pPr>
            <a:r>
              <a:rPr lang="tr-TR" sz="4400" cap="all" spc="-100" dirty="0"/>
              <a:t>TEŞEKKÜRLER</a:t>
            </a:r>
            <a:r>
              <a:rPr lang="en-US" sz="4400" cap="all" spc="-100" dirty="0"/>
              <a:t>!</a:t>
            </a:r>
          </a:p>
        </p:txBody>
      </p:sp>
      <p:sp>
        <p:nvSpPr>
          <p:cNvPr id="4" name="Text Placeholder 3">
            <a:extLst>
              <a:ext uri="{FF2B5EF4-FFF2-40B4-BE49-F238E27FC236}">
                <a16:creationId xmlns:a16="http://schemas.microsoft.com/office/drawing/2014/main" id="{F2D4B761-DD6A-43A0-8600-88D390E1E08C}"/>
              </a:ext>
            </a:extLst>
          </p:cNvPr>
          <p:cNvSpPr>
            <a:spLocks noGrp="1"/>
          </p:cNvSpPr>
          <p:nvPr>
            <p:ph type="body" sz="half" idx="2"/>
          </p:nvPr>
        </p:nvSpPr>
        <p:spPr>
          <a:xfrm>
            <a:off x="1276055" y="3990546"/>
            <a:ext cx="4775075" cy="559656"/>
          </a:xfrm>
        </p:spPr>
        <p:txBody>
          <a:bodyPr vert="horz" lIns="91440" tIns="45720" rIns="91440" bIns="45720" rtlCol="0">
            <a:normAutofit lnSpcReduction="10000"/>
          </a:bodyPr>
          <a:lstStyle/>
          <a:p>
            <a:pPr algn="ctr">
              <a:lnSpc>
                <a:spcPct val="90000"/>
              </a:lnSpc>
              <a:spcBef>
                <a:spcPts val="0"/>
              </a:spcBef>
              <a:spcAft>
                <a:spcPts val="600"/>
              </a:spcAft>
            </a:pPr>
            <a:r>
              <a:rPr lang="tr-TR" sz="1500" spc="80" dirty="0">
                <a:solidFill>
                  <a:schemeClr val="tx1">
                    <a:lumMod val="75000"/>
                  </a:schemeClr>
                </a:solidFill>
              </a:rPr>
              <a:t>Handan YARICI</a:t>
            </a:r>
          </a:p>
          <a:p>
            <a:pPr algn="ctr">
              <a:lnSpc>
                <a:spcPct val="90000"/>
              </a:lnSpc>
              <a:spcBef>
                <a:spcPts val="0"/>
              </a:spcBef>
              <a:spcAft>
                <a:spcPts val="600"/>
              </a:spcAft>
            </a:pPr>
            <a:r>
              <a:rPr lang="tr-TR" sz="1500" spc="80" dirty="0">
                <a:solidFill>
                  <a:schemeClr val="tx1">
                    <a:lumMod val="75000"/>
                  </a:schemeClr>
                </a:solidFill>
              </a:rPr>
              <a:t>handanyarici@gmail.com</a:t>
            </a:r>
            <a:endParaRPr lang="en-US" sz="1500" spc="80" dirty="0">
              <a:solidFill>
                <a:schemeClr val="tx1">
                  <a:lumMod val="75000"/>
                </a:schemeClr>
              </a:solidFill>
            </a:endParaRPr>
          </a:p>
        </p:txBody>
      </p:sp>
    </p:spTree>
    <p:extLst>
      <p:ext uri="{BB962C8B-B14F-4D97-AF65-F5344CB8AC3E}">
        <p14:creationId xmlns:p14="http://schemas.microsoft.com/office/powerpoint/2010/main" val="110338050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47CC0-8729-45E2-A250-2EB09518B6B1}"/>
              </a:ext>
            </a:extLst>
          </p:cNvPr>
          <p:cNvSpPr>
            <a:spLocks noGrp="1"/>
          </p:cNvSpPr>
          <p:nvPr>
            <p:ph type="title"/>
          </p:nvPr>
        </p:nvSpPr>
        <p:spPr>
          <a:xfrm>
            <a:off x="598068" y="542689"/>
            <a:ext cx="10058400" cy="1371600"/>
          </a:xfrm>
        </p:spPr>
        <p:txBody>
          <a:bodyPr/>
          <a:lstStyle/>
          <a:p>
            <a:r>
              <a:rPr lang="tr-TR" dirty="0"/>
              <a:t>Ders İçeriği</a:t>
            </a:r>
          </a:p>
        </p:txBody>
      </p:sp>
      <p:grpSp>
        <p:nvGrpSpPr>
          <p:cNvPr id="3" name="Group 2">
            <a:extLst>
              <a:ext uri="{FF2B5EF4-FFF2-40B4-BE49-F238E27FC236}">
                <a16:creationId xmlns:a16="http://schemas.microsoft.com/office/drawing/2014/main" id="{048FADE8-7882-4ADA-AAAD-973618AE3F94}"/>
              </a:ext>
            </a:extLst>
          </p:cNvPr>
          <p:cNvGrpSpPr/>
          <p:nvPr/>
        </p:nvGrpSpPr>
        <p:grpSpPr>
          <a:xfrm>
            <a:off x="598068" y="1794915"/>
            <a:ext cx="3361284" cy="692253"/>
            <a:chOff x="727071" y="0"/>
            <a:chExt cx="4009848" cy="920339"/>
          </a:xfrm>
          <a:solidFill>
            <a:schemeClr val="bg1"/>
          </a:solidFill>
        </p:grpSpPr>
        <p:sp>
          <p:nvSpPr>
            <p:cNvPr id="4" name="Rectangle 3">
              <a:extLst>
                <a:ext uri="{FF2B5EF4-FFF2-40B4-BE49-F238E27FC236}">
                  <a16:creationId xmlns:a16="http://schemas.microsoft.com/office/drawing/2014/main" id="{6D64C873-8043-498D-AA64-A7B0C70F6DCE}"/>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45B8043-B6AD-40D2-91D5-534B3DC18F57}"/>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 </a:t>
              </a:r>
              <a:r>
                <a:rPr lang="tr-TR" sz="2100" b="1" kern="1200" dirty="0" err="1">
                  <a:solidFill>
                    <a:schemeClr val="accent1">
                      <a:lumMod val="75000"/>
                    </a:schemeClr>
                  </a:solidFill>
                </a:rPr>
                <a:t>Blockchain</a:t>
              </a:r>
              <a:r>
                <a:rPr lang="tr-TR" sz="2100" b="1" kern="1200" dirty="0">
                  <a:solidFill>
                    <a:schemeClr val="accent1">
                      <a:lumMod val="75000"/>
                    </a:schemeClr>
                  </a:solidFill>
                </a:rPr>
                <a:t> Nedir?</a:t>
              </a:r>
              <a:endParaRPr lang="en-US" sz="2100" b="1" kern="1200" dirty="0">
                <a:solidFill>
                  <a:schemeClr val="accent1">
                    <a:lumMod val="75000"/>
                  </a:schemeClr>
                </a:solidFill>
              </a:endParaRPr>
            </a:p>
          </p:txBody>
        </p:sp>
      </p:grpSp>
      <p:grpSp>
        <p:nvGrpSpPr>
          <p:cNvPr id="36" name="Group 35">
            <a:extLst>
              <a:ext uri="{FF2B5EF4-FFF2-40B4-BE49-F238E27FC236}">
                <a16:creationId xmlns:a16="http://schemas.microsoft.com/office/drawing/2014/main" id="{264647DC-22DA-40DE-A0B1-B7EFF5312037}"/>
              </a:ext>
            </a:extLst>
          </p:cNvPr>
          <p:cNvGrpSpPr/>
          <p:nvPr/>
        </p:nvGrpSpPr>
        <p:grpSpPr>
          <a:xfrm>
            <a:off x="598068" y="3647323"/>
            <a:ext cx="3361284" cy="692253"/>
            <a:chOff x="727071" y="0"/>
            <a:chExt cx="4009848" cy="920339"/>
          </a:xfrm>
          <a:solidFill>
            <a:schemeClr val="bg1"/>
          </a:solidFill>
        </p:grpSpPr>
        <p:sp>
          <p:nvSpPr>
            <p:cNvPr id="37" name="Rectangle 36">
              <a:extLst>
                <a:ext uri="{FF2B5EF4-FFF2-40B4-BE49-F238E27FC236}">
                  <a16:creationId xmlns:a16="http://schemas.microsoft.com/office/drawing/2014/main" id="{EB3241B9-0290-4FB8-BB7C-C94B8CC58DD1}"/>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38" name="TextBox 37">
              <a:extLst>
                <a:ext uri="{FF2B5EF4-FFF2-40B4-BE49-F238E27FC236}">
                  <a16:creationId xmlns:a16="http://schemas.microsoft.com/office/drawing/2014/main" id="{43DBBCC2-0BB9-4E52-B75B-A2844CE55C2D}"/>
                </a:ext>
              </a:extLst>
            </p:cNvPr>
            <p:cNvSpPr txBox="1"/>
            <p:nvPr/>
          </p:nvSpPr>
          <p:spPr>
            <a:xfrm>
              <a:off x="727071" y="0"/>
              <a:ext cx="4009848" cy="92033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3- </a:t>
              </a:r>
              <a:r>
                <a:rPr lang="tr-TR" sz="2100" b="1" kern="1200" dirty="0" err="1">
                  <a:solidFill>
                    <a:schemeClr val="accent1">
                      <a:lumMod val="75000"/>
                    </a:schemeClr>
                  </a:solidFill>
                </a:rPr>
                <a:t>Konsensus</a:t>
              </a:r>
              <a:r>
                <a:rPr lang="tr-TR" sz="2100" b="1" kern="1200" dirty="0">
                  <a:solidFill>
                    <a:schemeClr val="accent1">
                      <a:lumMod val="75000"/>
                    </a:schemeClr>
                  </a:solidFill>
                </a:rPr>
                <a:t> algoritmaları</a:t>
              </a:r>
              <a:endParaRPr lang="en-US" sz="2100" b="1" kern="1200" dirty="0">
                <a:solidFill>
                  <a:schemeClr val="accent1">
                    <a:lumMod val="75000"/>
                  </a:schemeClr>
                </a:solidFill>
              </a:endParaRPr>
            </a:p>
          </p:txBody>
        </p:sp>
      </p:grpSp>
      <p:grpSp>
        <p:nvGrpSpPr>
          <p:cNvPr id="39" name="Group 38">
            <a:extLst>
              <a:ext uri="{FF2B5EF4-FFF2-40B4-BE49-F238E27FC236}">
                <a16:creationId xmlns:a16="http://schemas.microsoft.com/office/drawing/2014/main" id="{007B977D-549A-4118-A288-7A5314136809}"/>
              </a:ext>
            </a:extLst>
          </p:cNvPr>
          <p:cNvGrpSpPr/>
          <p:nvPr/>
        </p:nvGrpSpPr>
        <p:grpSpPr>
          <a:xfrm>
            <a:off x="598068" y="4573527"/>
            <a:ext cx="3361284" cy="692253"/>
            <a:chOff x="727071" y="0"/>
            <a:chExt cx="4009848" cy="920339"/>
          </a:xfrm>
        </p:grpSpPr>
        <p:sp>
          <p:nvSpPr>
            <p:cNvPr id="40" name="Rectangle 39">
              <a:extLst>
                <a:ext uri="{FF2B5EF4-FFF2-40B4-BE49-F238E27FC236}">
                  <a16:creationId xmlns:a16="http://schemas.microsoft.com/office/drawing/2014/main" id="{41D964DA-B325-4DA6-8F22-A0057CCB69D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1" name="TextBox 40">
              <a:extLst>
                <a:ext uri="{FF2B5EF4-FFF2-40B4-BE49-F238E27FC236}">
                  <a16:creationId xmlns:a16="http://schemas.microsoft.com/office/drawing/2014/main" id="{E4F057F8-616D-433E-833E-9729AF4F9C2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dirty="0">
                  <a:solidFill>
                    <a:schemeClr val="accent1">
                      <a:lumMod val="75000"/>
                    </a:schemeClr>
                  </a:solidFill>
                </a:rPr>
                <a:t>4- </a:t>
              </a:r>
              <a:r>
                <a:rPr lang="tr-TR" sz="2100" b="1" dirty="0" err="1">
                  <a:solidFill>
                    <a:schemeClr val="accent1">
                      <a:lumMod val="75000"/>
                    </a:schemeClr>
                  </a:solidFill>
                </a:rPr>
                <a:t>Blockchain</a:t>
              </a:r>
              <a:r>
                <a:rPr lang="tr-TR" sz="2100" b="1" dirty="0">
                  <a:solidFill>
                    <a:schemeClr val="accent1">
                      <a:lumMod val="75000"/>
                    </a:schemeClr>
                  </a:solidFill>
                </a:rPr>
                <a:t> Platformları 1</a:t>
              </a:r>
              <a:endParaRPr lang="en-US" sz="2100" b="1" kern="1200" dirty="0">
                <a:solidFill>
                  <a:schemeClr val="accent1">
                    <a:lumMod val="75000"/>
                  </a:schemeClr>
                </a:solidFill>
              </a:endParaRPr>
            </a:p>
          </p:txBody>
        </p:sp>
      </p:grpSp>
      <p:grpSp>
        <p:nvGrpSpPr>
          <p:cNvPr id="42" name="Group 41">
            <a:extLst>
              <a:ext uri="{FF2B5EF4-FFF2-40B4-BE49-F238E27FC236}">
                <a16:creationId xmlns:a16="http://schemas.microsoft.com/office/drawing/2014/main" id="{1A25B7CA-1D43-4865-A94B-7AB4C9AC23BC}"/>
              </a:ext>
            </a:extLst>
          </p:cNvPr>
          <p:cNvGrpSpPr/>
          <p:nvPr/>
        </p:nvGrpSpPr>
        <p:grpSpPr>
          <a:xfrm>
            <a:off x="598068" y="5507840"/>
            <a:ext cx="3361284" cy="692253"/>
            <a:chOff x="727071" y="0"/>
            <a:chExt cx="4009848" cy="920339"/>
          </a:xfrm>
        </p:grpSpPr>
        <p:sp>
          <p:nvSpPr>
            <p:cNvPr id="43" name="Rectangle 42">
              <a:extLst>
                <a:ext uri="{FF2B5EF4-FFF2-40B4-BE49-F238E27FC236}">
                  <a16:creationId xmlns:a16="http://schemas.microsoft.com/office/drawing/2014/main" id="{22E867F6-90B1-460E-A27C-89FB710FB454}"/>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4" name="TextBox 43">
              <a:extLst>
                <a:ext uri="{FF2B5EF4-FFF2-40B4-BE49-F238E27FC236}">
                  <a16:creationId xmlns:a16="http://schemas.microsoft.com/office/drawing/2014/main" id="{86D39AB6-756F-417C-8E65-2E39214A391B}"/>
                </a:ext>
              </a:extLst>
            </p:cNvPr>
            <p:cNvSpPr txBox="1"/>
            <p:nvPr/>
          </p:nvSpPr>
          <p:spPr>
            <a:xfrm>
              <a:off x="727071" y="0"/>
              <a:ext cx="4009848" cy="920339"/>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algn="ctr" defTabSz="933450">
                <a:lnSpc>
                  <a:spcPct val="90000"/>
                </a:lnSpc>
                <a:spcBef>
                  <a:spcPct val="0"/>
                </a:spcBef>
                <a:spcAft>
                  <a:spcPct val="35000"/>
                </a:spcAft>
              </a:pPr>
              <a:r>
                <a:rPr lang="tr-TR" sz="2100" b="1" kern="1200" dirty="0">
                  <a:solidFill>
                    <a:schemeClr val="accent1">
                      <a:lumMod val="75000"/>
                    </a:schemeClr>
                  </a:solidFill>
                </a:rPr>
                <a:t>5-</a:t>
              </a:r>
              <a:r>
                <a:rPr lang="tr-TR" sz="2100" b="1" dirty="0">
                  <a:solidFill>
                    <a:schemeClr val="accent1">
                      <a:lumMod val="75000"/>
                    </a:schemeClr>
                  </a:solidFill>
                </a:rPr>
                <a:t>Blockchain Platformları 2</a:t>
              </a:r>
              <a:r>
                <a:rPr lang="tr-TR" sz="2100" b="1" kern="1200" dirty="0">
                  <a:solidFill>
                    <a:schemeClr val="accent1">
                      <a:lumMod val="75000"/>
                    </a:schemeClr>
                  </a:solidFill>
                </a:rPr>
                <a:t> </a:t>
              </a:r>
              <a:endParaRPr lang="en-US" sz="2100" b="1" kern="1200" dirty="0">
                <a:solidFill>
                  <a:schemeClr val="accent1">
                    <a:lumMod val="75000"/>
                  </a:schemeClr>
                </a:solidFill>
              </a:endParaRPr>
            </a:p>
          </p:txBody>
        </p:sp>
      </p:grpSp>
      <p:grpSp>
        <p:nvGrpSpPr>
          <p:cNvPr id="45" name="Group 44">
            <a:extLst>
              <a:ext uri="{FF2B5EF4-FFF2-40B4-BE49-F238E27FC236}">
                <a16:creationId xmlns:a16="http://schemas.microsoft.com/office/drawing/2014/main" id="{25BB4CB2-AC44-4A49-8BAA-66CD053C059B}"/>
              </a:ext>
            </a:extLst>
          </p:cNvPr>
          <p:cNvGrpSpPr/>
          <p:nvPr/>
        </p:nvGrpSpPr>
        <p:grpSpPr>
          <a:xfrm>
            <a:off x="4415358" y="1794915"/>
            <a:ext cx="3361284" cy="692253"/>
            <a:chOff x="727071" y="0"/>
            <a:chExt cx="4009848" cy="920339"/>
          </a:xfrm>
          <a:solidFill>
            <a:schemeClr val="accent1">
              <a:lumMod val="60000"/>
              <a:lumOff val="40000"/>
            </a:schemeClr>
          </a:solidFill>
        </p:grpSpPr>
        <p:sp>
          <p:nvSpPr>
            <p:cNvPr id="46" name="Rectangle 45">
              <a:extLst>
                <a:ext uri="{FF2B5EF4-FFF2-40B4-BE49-F238E27FC236}">
                  <a16:creationId xmlns:a16="http://schemas.microsoft.com/office/drawing/2014/main" id="{FFD5D8A7-4B85-4FB5-8A7D-D3069A3EAA3C}"/>
                </a:ext>
              </a:extLst>
            </p:cNvPr>
            <p:cNvSpPr/>
            <p:nvPr/>
          </p:nvSpPr>
          <p:spPr>
            <a:xfrm>
              <a:off x="727071" y="0"/>
              <a:ext cx="4009848" cy="920339"/>
            </a:xfrm>
            <a:prstGeom prst="rect">
              <a:avLst/>
            </a:prstGeom>
            <a:grp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47" name="TextBox 46">
              <a:extLst>
                <a:ext uri="{FF2B5EF4-FFF2-40B4-BE49-F238E27FC236}">
                  <a16:creationId xmlns:a16="http://schemas.microsoft.com/office/drawing/2014/main" id="{76524646-1681-4A91-AA36-7591AEC96466}"/>
                </a:ext>
              </a:extLst>
            </p:cNvPr>
            <p:cNvSpPr txBox="1"/>
            <p:nvPr/>
          </p:nvSpPr>
          <p:spPr>
            <a:xfrm>
              <a:off x="727071" y="0"/>
              <a:ext cx="4009848" cy="920339"/>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6- </a:t>
              </a:r>
              <a:r>
                <a:rPr lang="tr-TR" sz="2100" b="1" kern="1200" dirty="0" err="1">
                  <a:solidFill>
                    <a:schemeClr val="accent1">
                      <a:lumMod val="75000"/>
                    </a:schemeClr>
                  </a:solidFill>
                </a:rPr>
                <a:t>Kriptopara</a:t>
              </a:r>
              <a:endParaRPr lang="en-US" sz="2100" b="1" kern="1200" dirty="0">
                <a:solidFill>
                  <a:schemeClr val="accent1">
                    <a:lumMod val="75000"/>
                  </a:schemeClr>
                </a:solidFill>
              </a:endParaRPr>
            </a:p>
          </p:txBody>
        </p:sp>
      </p:grpSp>
      <p:grpSp>
        <p:nvGrpSpPr>
          <p:cNvPr id="48" name="Group 47">
            <a:extLst>
              <a:ext uri="{FF2B5EF4-FFF2-40B4-BE49-F238E27FC236}">
                <a16:creationId xmlns:a16="http://schemas.microsoft.com/office/drawing/2014/main" id="{7FE4152D-2E05-4477-AC9B-F576DB0863E4}"/>
              </a:ext>
            </a:extLst>
          </p:cNvPr>
          <p:cNvGrpSpPr/>
          <p:nvPr/>
        </p:nvGrpSpPr>
        <p:grpSpPr>
          <a:xfrm>
            <a:off x="4415358" y="2721119"/>
            <a:ext cx="3361284" cy="692253"/>
            <a:chOff x="727071" y="0"/>
            <a:chExt cx="4009848" cy="920339"/>
          </a:xfrm>
        </p:grpSpPr>
        <p:sp>
          <p:nvSpPr>
            <p:cNvPr id="49" name="Rectangle 48">
              <a:extLst>
                <a:ext uri="{FF2B5EF4-FFF2-40B4-BE49-F238E27FC236}">
                  <a16:creationId xmlns:a16="http://schemas.microsoft.com/office/drawing/2014/main" id="{9C16F275-4DEC-4EBF-8C8E-E97A56CDC7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0" name="TextBox 49">
              <a:extLst>
                <a:ext uri="{FF2B5EF4-FFF2-40B4-BE49-F238E27FC236}">
                  <a16:creationId xmlns:a16="http://schemas.microsoft.com/office/drawing/2014/main" id="{18053002-99CE-43CD-AD54-747E98F6E675}"/>
                </a:ext>
              </a:extLst>
            </p:cNvPr>
            <p:cNvSpPr txBox="1"/>
            <p:nvPr/>
          </p:nvSpPr>
          <p:spPr>
            <a:xfrm>
              <a:off x="727071" y="0"/>
              <a:ext cx="4009848" cy="920339"/>
            </a:xfrm>
            <a:prstGeom prst="rect">
              <a:avLst/>
            </a:prstGeom>
            <a:solidFill>
              <a:srgbClr val="DBDACB"/>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7-</a:t>
              </a:r>
              <a:r>
                <a:rPr lang="tr-TR" sz="2100" b="1" dirty="0">
                  <a:solidFill>
                    <a:schemeClr val="accent1">
                      <a:lumMod val="75000"/>
                    </a:schemeClr>
                  </a:solidFill>
                </a:rPr>
                <a:t> Akıllı Sözleşmeler</a:t>
              </a:r>
              <a:endParaRPr lang="en-US" sz="2100" b="1" kern="1200" dirty="0">
                <a:solidFill>
                  <a:schemeClr val="accent1">
                    <a:lumMod val="75000"/>
                  </a:schemeClr>
                </a:solidFill>
              </a:endParaRPr>
            </a:p>
          </p:txBody>
        </p:sp>
      </p:grpSp>
      <p:grpSp>
        <p:nvGrpSpPr>
          <p:cNvPr id="51" name="Group 50">
            <a:extLst>
              <a:ext uri="{FF2B5EF4-FFF2-40B4-BE49-F238E27FC236}">
                <a16:creationId xmlns:a16="http://schemas.microsoft.com/office/drawing/2014/main" id="{09D295F6-3CEC-4559-9310-AE74B5A545A6}"/>
              </a:ext>
            </a:extLst>
          </p:cNvPr>
          <p:cNvGrpSpPr/>
          <p:nvPr/>
        </p:nvGrpSpPr>
        <p:grpSpPr>
          <a:xfrm>
            <a:off x="4415358" y="3647323"/>
            <a:ext cx="3361284" cy="692253"/>
            <a:chOff x="727071" y="0"/>
            <a:chExt cx="4009848" cy="920339"/>
          </a:xfrm>
        </p:grpSpPr>
        <p:sp>
          <p:nvSpPr>
            <p:cNvPr id="52" name="Rectangle 51">
              <a:extLst>
                <a:ext uri="{FF2B5EF4-FFF2-40B4-BE49-F238E27FC236}">
                  <a16:creationId xmlns:a16="http://schemas.microsoft.com/office/drawing/2014/main" id="{29089E3A-048D-47BA-A9DA-A1F30EEC507E}"/>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3" name="TextBox 52">
              <a:extLst>
                <a:ext uri="{FF2B5EF4-FFF2-40B4-BE49-F238E27FC236}">
                  <a16:creationId xmlns:a16="http://schemas.microsoft.com/office/drawing/2014/main" id="{F2B4A02F-F065-4810-91D2-7C157DF3E57D}"/>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8- NFT, IPFS</a:t>
              </a:r>
              <a:endParaRPr lang="en-US" sz="2100" b="1" kern="1200" dirty="0">
                <a:solidFill>
                  <a:schemeClr val="accent1">
                    <a:lumMod val="75000"/>
                  </a:schemeClr>
                </a:solidFill>
              </a:endParaRPr>
            </a:p>
          </p:txBody>
        </p:sp>
      </p:grpSp>
      <p:grpSp>
        <p:nvGrpSpPr>
          <p:cNvPr id="54" name="Group 53">
            <a:extLst>
              <a:ext uri="{FF2B5EF4-FFF2-40B4-BE49-F238E27FC236}">
                <a16:creationId xmlns:a16="http://schemas.microsoft.com/office/drawing/2014/main" id="{31A047EC-122C-4AB1-9CF9-D497623A5A65}"/>
              </a:ext>
            </a:extLst>
          </p:cNvPr>
          <p:cNvGrpSpPr/>
          <p:nvPr/>
        </p:nvGrpSpPr>
        <p:grpSpPr>
          <a:xfrm>
            <a:off x="4415358" y="4573527"/>
            <a:ext cx="3361284" cy="692253"/>
            <a:chOff x="727071" y="0"/>
            <a:chExt cx="4009848" cy="920339"/>
          </a:xfrm>
        </p:grpSpPr>
        <p:sp>
          <p:nvSpPr>
            <p:cNvPr id="55" name="Rectangle 54">
              <a:extLst>
                <a:ext uri="{FF2B5EF4-FFF2-40B4-BE49-F238E27FC236}">
                  <a16:creationId xmlns:a16="http://schemas.microsoft.com/office/drawing/2014/main" id="{F4A1397D-904F-47E9-9A7E-7D5503F5E76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6" name="TextBox 55">
              <a:extLst>
                <a:ext uri="{FF2B5EF4-FFF2-40B4-BE49-F238E27FC236}">
                  <a16:creationId xmlns:a16="http://schemas.microsoft.com/office/drawing/2014/main" id="{BCCF7EF6-C49B-419F-9EE8-C533F8A3803E}"/>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lvl="0" algn="ctr" defTabSz="933450">
                <a:lnSpc>
                  <a:spcPct val="90000"/>
                </a:lnSpc>
                <a:spcBef>
                  <a:spcPct val="0"/>
                </a:spcBef>
                <a:spcAft>
                  <a:spcPct val="35000"/>
                </a:spcAft>
              </a:pPr>
              <a:r>
                <a:rPr lang="tr-TR" sz="2100" b="1" kern="1200" dirty="0">
                  <a:solidFill>
                    <a:schemeClr val="accent1">
                      <a:lumMod val="75000"/>
                    </a:schemeClr>
                  </a:solidFill>
                </a:rPr>
                <a:t>9- </a:t>
              </a:r>
              <a:r>
                <a:rPr lang="tr-TR" sz="2100" b="1" dirty="0" err="1">
                  <a:solidFill>
                    <a:schemeClr val="accent1">
                      <a:lumMod val="75000"/>
                    </a:schemeClr>
                  </a:solidFill>
                </a:rPr>
                <a:t>Dapps</a:t>
              </a:r>
              <a:r>
                <a:rPr lang="tr-TR" sz="2100" b="1" dirty="0">
                  <a:solidFill>
                    <a:schemeClr val="accent1">
                      <a:lumMod val="75000"/>
                    </a:schemeClr>
                  </a:solidFill>
                </a:rPr>
                <a:t>, Defi, DEX</a:t>
              </a:r>
              <a:endParaRPr lang="en-US" sz="2100" b="1" kern="1200" dirty="0">
                <a:solidFill>
                  <a:schemeClr val="accent1">
                    <a:lumMod val="75000"/>
                  </a:schemeClr>
                </a:solidFill>
              </a:endParaRPr>
            </a:p>
          </p:txBody>
        </p:sp>
      </p:grpSp>
      <p:grpSp>
        <p:nvGrpSpPr>
          <p:cNvPr id="57" name="Group 56">
            <a:extLst>
              <a:ext uri="{FF2B5EF4-FFF2-40B4-BE49-F238E27FC236}">
                <a16:creationId xmlns:a16="http://schemas.microsoft.com/office/drawing/2014/main" id="{601AE615-4867-4CF5-ABC5-C6B3CD6858BC}"/>
              </a:ext>
            </a:extLst>
          </p:cNvPr>
          <p:cNvGrpSpPr/>
          <p:nvPr/>
        </p:nvGrpSpPr>
        <p:grpSpPr>
          <a:xfrm>
            <a:off x="4415358" y="5507840"/>
            <a:ext cx="3361284" cy="692253"/>
            <a:chOff x="727071" y="0"/>
            <a:chExt cx="4009848" cy="920339"/>
          </a:xfrm>
        </p:grpSpPr>
        <p:sp>
          <p:nvSpPr>
            <p:cNvPr id="58" name="Rectangle 57">
              <a:extLst>
                <a:ext uri="{FF2B5EF4-FFF2-40B4-BE49-F238E27FC236}">
                  <a16:creationId xmlns:a16="http://schemas.microsoft.com/office/drawing/2014/main" id="{F7FA6954-ED8B-4CF5-99F7-57D388FD92B6}"/>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59" name="TextBox 58">
              <a:extLst>
                <a:ext uri="{FF2B5EF4-FFF2-40B4-BE49-F238E27FC236}">
                  <a16:creationId xmlns:a16="http://schemas.microsoft.com/office/drawing/2014/main" id="{5D1C818A-D3EC-4462-8909-63BBFE745648}"/>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10- </a:t>
              </a:r>
              <a:r>
                <a:rPr lang="tr-TR" sz="2100" b="1" kern="1200" dirty="0" err="1">
                  <a:solidFill>
                    <a:schemeClr val="accent1">
                      <a:lumMod val="75000"/>
                    </a:schemeClr>
                  </a:solidFill>
                </a:rPr>
                <a:t>Avalanche</a:t>
              </a:r>
              <a:endParaRPr lang="en-US" sz="2100" b="1" kern="1200" dirty="0">
                <a:solidFill>
                  <a:schemeClr val="accent1">
                    <a:lumMod val="75000"/>
                  </a:schemeClr>
                </a:solidFill>
              </a:endParaRPr>
            </a:p>
          </p:txBody>
        </p:sp>
      </p:grpSp>
      <p:grpSp>
        <p:nvGrpSpPr>
          <p:cNvPr id="60" name="Group 59">
            <a:extLst>
              <a:ext uri="{FF2B5EF4-FFF2-40B4-BE49-F238E27FC236}">
                <a16:creationId xmlns:a16="http://schemas.microsoft.com/office/drawing/2014/main" id="{0B26E45E-004A-4752-96D1-625B135D8BD5}"/>
              </a:ext>
            </a:extLst>
          </p:cNvPr>
          <p:cNvGrpSpPr/>
          <p:nvPr/>
        </p:nvGrpSpPr>
        <p:grpSpPr>
          <a:xfrm>
            <a:off x="8232648" y="1794915"/>
            <a:ext cx="3361284" cy="692253"/>
            <a:chOff x="727071" y="0"/>
            <a:chExt cx="4009848" cy="920339"/>
          </a:xfrm>
        </p:grpSpPr>
        <p:sp>
          <p:nvSpPr>
            <p:cNvPr id="61" name="Rectangle 60">
              <a:extLst>
                <a:ext uri="{FF2B5EF4-FFF2-40B4-BE49-F238E27FC236}">
                  <a16:creationId xmlns:a16="http://schemas.microsoft.com/office/drawing/2014/main" id="{BD422075-5E19-4B93-8AD4-67D059B3F965}"/>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2" name="TextBox 61">
              <a:extLst>
                <a:ext uri="{FF2B5EF4-FFF2-40B4-BE49-F238E27FC236}">
                  <a16:creationId xmlns:a16="http://schemas.microsoft.com/office/drawing/2014/main" id="{5475760D-74F0-4A48-81FD-59FAA95491FB}"/>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11- </a:t>
              </a:r>
              <a:r>
                <a:rPr lang="tr-TR" sz="2100" b="1" kern="1200" dirty="0" err="1">
                  <a:solidFill>
                    <a:schemeClr val="accent1">
                      <a:lumMod val="75000"/>
                    </a:schemeClr>
                  </a:solidFill>
                </a:rPr>
                <a:t>Hyperledger</a:t>
              </a:r>
              <a:endParaRPr lang="en-US" sz="2100" b="1" kern="1200" dirty="0">
                <a:solidFill>
                  <a:schemeClr val="accent1">
                    <a:lumMod val="75000"/>
                  </a:schemeClr>
                </a:solidFill>
              </a:endParaRPr>
            </a:p>
          </p:txBody>
        </p:sp>
      </p:grpSp>
      <p:grpSp>
        <p:nvGrpSpPr>
          <p:cNvPr id="63" name="Group 62">
            <a:extLst>
              <a:ext uri="{FF2B5EF4-FFF2-40B4-BE49-F238E27FC236}">
                <a16:creationId xmlns:a16="http://schemas.microsoft.com/office/drawing/2014/main" id="{653F6322-D8E2-4E02-B982-991609CA2383}"/>
              </a:ext>
            </a:extLst>
          </p:cNvPr>
          <p:cNvGrpSpPr/>
          <p:nvPr/>
        </p:nvGrpSpPr>
        <p:grpSpPr>
          <a:xfrm>
            <a:off x="8232648" y="2721119"/>
            <a:ext cx="3361284" cy="692253"/>
            <a:chOff x="727071" y="0"/>
            <a:chExt cx="4009848" cy="920339"/>
          </a:xfrm>
        </p:grpSpPr>
        <p:sp>
          <p:nvSpPr>
            <p:cNvPr id="64" name="Rectangle 63">
              <a:extLst>
                <a:ext uri="{FF2B5EF4-FFF2-40B4-BE49-F238E27FC236}">
                  <a16:creationId xmlns:a16="http://schemas.microsoft.com/office/drawing/2014/main" id="{D3E3EDE7-DF57-41A2-80C3-DEE3BB278DC2}"/>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5" name="TextBox 64">
              <a:extLst>
                <a:ext uri="{FF2B5EF4-FFF2-40B4-BE49-F238E27FC236}">
                  <a16:creationId xmlns:a16="http://schemas.microsoft.com/office/drawing/2014/main" id="{B518C97C-A578-45B3-8F72-7607E9737AB0}"/>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12- </a:t>
              </a:r>
              <a:r>
                <a:rPr lang="tr-TR" sz="2100" b="1" kern="1200" dirty="0" err="1">
                  <a:solidFill>
                    <a:schemeClr val="accent1">
                      <a:lumMod val="75000"/>
                    </a:schemeClr>
                  </a:solidFill>
                </a:rPr>
                <a:t>Blockchain</a:t>
              </a:r>
              <a:r>
                <a:rPr lang="tr-TR" sz="2100" b="1" kern="1200" dirty="0">
                  <a:solidFill>
                    <a:schemeClr val="accent1">
                      <a:lumMod val="75000"/>
                    </a:schemeClr>
                  </a:solidFill>
                </a:rPr>
                <a:t> uygulama alanları</a:t>
              </a:r>
              <a:endParaRPr lang="en-US" sz="2100" b="1" kern="1200" dirty="0">
                <a:solidFill>
                  <a:schemeClr val="accent1">
                    <a:lumMod val="75000"/>
                  </a:schemeClr>
                </a:solidFill>
              </a:endParaRPr>
            </a:p>
          </p:txBody>
        </p:sp>
      </p:grpSp>
      <p:grpSp>
        <p:nvGrpSpPr>
          <p:cNvPr id="66" name="Group 65">
            <a:extLst>
              <a:ext uri="{FF2B5EF4-FFF2-40B4-BE49-F238E27FC236}">
                <a16:creationId xmlns:a16="http://schemas.microsoft.com/office/drawing/2014/main" id="{F7B24CCD-0BA5-42AB-8150-CB4991AA58B0}"/>
              </a:ext>
            </a:extLst>
          </p:cNvPr>
          <p:cNvGrpSpPr/>
          <p:nvPr/>
        </p:nvGrpSpPr>
        <p:grpSpPr>
          <a:xfrm>
            <a:off x="8232648" y="3647323"/>
            <a:ext cx="3361284" cy="692253"/>
            <a:chOff x="727071" y="0"/>
            <a:chExt cx="4009848" cy="920339"/>
          </a:xfrm>
        </p:grpSpPr>
        <p:sp>
          <p:nvSpPr>
            <p:cNvPr id="67" name="Rectangle 66">
              <a:extLst>
                <a:ext uri="{FF2B5EF4-FFF2-40B4-BE49-F238E27FC236}">
                  <a16:creationId xmlns:a16="http://schemas.microsoft.com/office/drawing/2014/main" id="{A98A97C6-D747-46E5-BA8C-ABE12951D9E0}"/>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68" name="TextBox 67">
              <a:extLst>
                <a:ext uri="{FF2B5EF4-FFF2-40B4-BE49-F238E27FC236}">
                  <a16:creationId xmlns:a16="http://schemas.microsoft.com/office/drawing/2014/main" id="{45E76C4B-0FBD-4F75-9DDE-1D67EAC72CC7}"/>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13- </a:t>
              </a:r>
              <a:r>
                <a:rPr lang="tr-TR" sz="2100" b="1" kern="1200" dirty="0" err="1">
                  <a:solidFill>
                    <a:schemeClr val="accent1">
                      <a:lumMod val="75000"/>
                    </a:schemeClr>
                  </a:solidFill>
                </a:rPr>
                <a:t>Blockchain</a:t>
              </a:r>
              <a:r>
                <a:rPr lang="tr-TR" sz="2100" b="1" kern="1200" dirty="0">
                  <a:solidFill>
                    <a:schemeClr val="accent1">
                      <a:lumMod val="75000"/>
                    </a:schemeClr>
                  </a:solidFill>
                </a:rPr>
                <a:t> projeleri inceleme</a:t>
              </a:r>
              <a:endParaRPr lang="en-US" sz="2100" b="1" kern="1200" dirty="0">
                <a:solidFill>
                  <a:schemeClr val="accent1">
                    <a:lumMod val="75000"/>
                  </a:schemeClr>
                </a:solidFill>
              </a:endParaRPr>
            </a:p>
          </p:txBody>
        </p:sp>
      </p:grpSp>
      <p:grpSp>
        <p:nvGrpSpPr>
          <p:cNvPr id="69" name="Group 68">
            <a:extLst>
              <a:ext uri="{FF2B5EF4-FFF2-40B4-BE49-F238E27FC236}">
                <a16:creationId xmlns:a16="http://schemas.microsoft.com/office/drawing/2014/main" id="{EE6F7295-29D1-4EBB-AD3C-90E290FA6E6C}"/>
              </a:ext>
            </a:extLst>
          </p:cNvPr>
          <p:cNvGrpSpPr/>
          <p:nvPr/>
        </p:nvGrpSpPr>
        <p:grpSpPr>
          <a:xfrm>
            <a:off x="8232648" y="4573527"/>
            <a:ext cx="3361284" cy="692253"/>
            <a:chOff x="727071" y="0"/>
            <a:chExt cx="4009848" cy="920339"/>
          </a:xfrm>
        </p:grpSpPr>
        <p:sp>
          <p:nvSpPr>
            <p:cNvPr id="70" name="Rectangle 69">
              <a:extLst>
                <a:ext uri="{FF2B5EF4-FFF2-40B4-BE49-F238E27FC236}">
                  <a16:creationId xmlns:a16="http://schemas.microsoft.com/office/drawing/2014/main" id="{E4194C1B-C299-4133-A09E-7AA56CA5AEEC}"/>
                </a:ext>
              </a:extLst>
            </p:cNvPr>
            <p:cNvSpPr/>
            <p:nvPr/>
          </p:nvSpPr>
          <p:spPr>
            <a:xfrm>
              <a:off x="727071" y="0"/>
              <a:ext cx="4009848" cy="920339"/>
            </a:xfrm>
            <a:prstGeom prst="rect">
              <a:avLst/>
            </a:prstGeom>
            <a:solidFill>
              <a:schemeClr val="bg1"/>
            </a:solidFill>
            <a:ln>
              <a:solidFill>
                <a:schemeClr val="bg2">
                  <a:lumMod val="75000"/>
                </a:schemeClr>
              </a:solidFill>
            </a:ln>
          </p:spPr>
          <p:style>
            <a:lnRef idx="2">
              <a:scrgbClr r="0" g="0" b="0"/>
            </a:lnRef>
            <a:fillRef idx="1">
              <a:scrgbClr r="0" g="0" b="0"/>
            </a:fillRef>
            <a:effectRef idx="0">
              <a:schemeClr val="accent2">
                <a:hueOff val="0"/>
                <a:satOff val="0"/>
                <a:lumOff val="0"/>
                <a:alphaOff val="0"/>
              </a:schemeClr>
            </a:effectRef>
            <a:fontRef idx="minor">
              <a:schemeClr val="lt1"/>
            </a:fontRef>
          </p:style>
        </p:sp>
        <p:sp>
          <p:nvSpPr>
            <p:cNvPr id="71" name="TextBox 70">
              <a:extLst>
                <a:ext uri="{FF2B5EF4-FFF2-40B4-BE49-F238E27FC236}">
                  <a16:creationId xmlns:a16="http://schemas.microsoft.com/office/drawing/2014/main" id="{B9EF56E6-0FD5-4BC7-8F79-36223097F3A9}"/>
                </a:ext>
              </a:extLst>
            </p:cNvPr>
            <p:cNvSpPr txBox="1"/>
            <p:nvPr/>
          </p:nvSpPr>
          <p:spPr>
            <a:xfrm>
              <a:off x="727071" y="0"/>
              <a:ext cx="4009848" cy="9203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14 – Case </a:t>
              </a:r>
              <a:r>
                <a:rPr lang="tr-TR" sz="2100" b="1" kern="1200" dirty="0" err="1">
                  <a:solidFill>
                    <a:schemeClr val="accent1">
                      <a:lumMod val="75000"/>
                    </a:schemeClr>
                  </a:solidFill>
                </a:rPr>
                <a:t>Study</a:t>
              </a:r>
              <a:endParaRPr lang="en-US" sz="2100" b="1" kern="1200" dirty="0">
                <a:solidFill>
                  <a:schemeClr val="accent1">
                    <a:lumMod val="75000"/>
                  </a:schemeClr>
                </a:solidFill>
              </a:endParaRPr>
            </a:p>
          </p:txBody>
        </p:sp>
      </p:grpSp>
      <p:sp>
        <p:nvSpPr>
          <p:cNvPr id="72" name="TextBox 71">
            <a:extLst>
              <a:ext uri="{FF2B5EF4-FFF2-40B4-BE49-F238E27FC236}">
                <a16:creationId xmlns:a16="http://schemas.microsoft.com/office/drawing/2014/main" id="{409A04B9-E4EF-438A-9141-57FA6CE6D20A}"/>
              </a:ext>
            </a:extLst>
          </p:cNvPr>
          <p:cNvSpPr txBox="1"/>
          <p:nvPr/>
        </p:nvSpPr>
        <p:spPr>
          <a:xfrm>
            <a:off x="598068" y="2736747"/>
            <a:ext cx="3361284" cy="692253"/>
          </a:xfrm>
          <a:prstGeom prst="rect">
            <a:avLst/>
          </a:prstGeom>
          <a:solidFill>
            <a:schemeClr val="bg1"/>
          </a:solidFill>
        </p:spPr>
        <p:style>
          <a:lnRef idx="0">
            <a:scrgbClr r="0" g="0" b="0"/>
          </a:lnRef>
          <a:fillRef idx="0">
            <a:scrgbClr r="0" g="0" b="0"/>
          </a:fillRef>
          <a:effectRef idx="0">
            <a:scrgbClr r="0" g="0" b="0"/>
          </a:effectRef>
          <a:fontRef idx="minor">
            <a:schemeClr val="lt1"/>
          </a:fontRef>
        </p:style>
        <p:txBody>
          <a:bodyPr spcFirstLastPara="0" vert="horz" wrap="square" lIns="72000" tIns="80010" rIns="72000" bIns="80010" numCol="1" spcCol="1270" anchor="ctr" anchorCtr="0">
            <a:noAutofit/>
          </a:bodyPr>
          <a:lstStyle/>
          <a:p>
            <a:pPr marL="0" lvl="0" indent="0" algn="ctr" defTabSz="933450">
              <a:lnSpc>
                <a:spcPct val="90000"/>
              </a:lnSpc>
              <a:spcBef>
                <a:spcPct val="0"/>
              </a:spcBef>
              <a:spcAft>
                <a:spcPct val="35000"/>
              </a:spcAft>
              <a:buNone/>
            </a:pPr>
            <a:r>
              <a:rPr lang="tr-TR" sz="2100" b="1" kern="1200" dirty="0">
                <a:solidFill>
                  <a:schemeClr val="accent1">
                    <a:lumMod val="75000"/>
                  </a:schemeClr>
                </a:solidFill>
              </a:rPr>
              <a:t>2- Kriptoloji</a:t>
            </a:r>
            <a:endParaRPr lang="en-US" sz="2100" b="1" kern="1200" dirty="0">
              <a:solidFill>
                <a:schemeClr val="accent1">
                  <a:lumMod val="75000"/>
                </a:schemeClr>
              </a:solidFill>
            </a:endParaRPr>
          </a:p>
        </p:txBody>
      </p:sp>
    </p:spTree>
    <p:extLst>
      <p:ext uri="{BB962C8B-B14F-4D97-AF65-F5344CB8AC3E}">
        <p14:creationId xmlns:p14="http://schemas.microsoft.com/office/powerpoint/2010/main" val="4185714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75BF-383B-433F-ABD7-4F20347D8BCD}"/>
              </a:ext>
            </a:extLst>
          </p:cNvPr>
          <p:cNvSpPr>
            <a:spLocks noGrp="1"/>
          </p:cNvSpPr>
          <p:nvPr>
            <p:ph type="title"/>
          </p:nvPr>
        </p:nvSpPr>
        <p:spPr>
          <a:xfrm>
            <a:off x="463119" y="154322"/>
            <a:ext cx="10058400" cy="1371600"/>
          </a:xfrm>
        </p:spPr>
        <p:txBody>
          <a:bodyPr/>
          <a:lstStyle/>
          <a:p>
            <a:r>
              <a:rPr lang="tr-TR" dirty="0"/>
              <a:t>Smart </a:t>
            </a:r>
            <a:r>
              <a:rPr lang="tr-TR" dirty="0" err="1"/>
              <a:t>Contract</a:t>
            </a:r>
            <a:r>
              <a:rPr lang="tr-TR" dirty="0"/>
              <a:t> (Akıllı Sözleşme)</a:t>
            </a:r>
          </a:p>
        </p:txBody>
      </p:sp>
      <p:pic>
        <p:nvPicPr>
          <p:cNvPr id="3" name="Picture 2">
            <a:extLst>
              <a:ext uri="{FF2B5EF4-FFF2-40B4-BE49-F238E27FC236}">
                <a16:creationId xmlns:a16="http://schemas.microsoft.com/office/drawing/2014/main" id="{29124B25-F109-45EA-9C07-5E3AFD48BC23}"/>
              </a:ext>
            </a:extLst>
          </p:cNvPr>
          <p:cNvPicPr>
            <a:picLocks noChangeAspect="1"/>
          </p:cNvPicPr>
          <p:nvPr/>
        </p:nvPicPr>
        <p:blipFill>
          <a:blip r:embed="rId2"/>
          <a:stretch>
            <a:fillRect/>
          </a:stretch>
        </p:blipFill>
        <p:spPr>
          <a:xfrm>
            <a:off x="6263242" y="1383267"/>
            <a:ext cx="5322810" cy="2843473"/>
          </a:xfrm>
          <a:prstGeom prst="rect">
            <a:avLst/>
          </a:prstGeom>
        </p:spPr>
      </p:pic>
      <p:pic>
        <p:nvPicPr>
          <p:cNvPr id="4" name="Picture 3">
            <a:extLst>
              <a:ext uri="{FF2B5EF4-FFF2-40B4-BE49-F238E27FC236}">
                <a16:creationId xmlns:a16="http://schemas.microsoft.com/office/drawing/2014/main" id="{FD26FDC7-B09B-4930-A17C-544080C14F66}"/>
              </a:ext>
            </a:extLst>
          </p:cNvPr>
          <p:cNvPicPr>
            <a:picLocks noChangeAspect="1"/>
          </p:cNvPicPr>
          <p:nvPr/>
        </p:nvPicPr>
        <p:blipFill>
          <a:blip r:embed="rId3"/>
          <a:stretch>
            <a:fillRect/>
          </a:stretch>
        </p:blipFill>
        <p:spPr>
          <a:xfrm>
            <a:off x="6033116" y="4313075"/>
            <a:ext cx="5783062" cy="2109503"/>
          </a:xfrm>
          <a:prstGeom prst="rect">
            <a:avLst/>
          </a:prstGeom>
        </p:spPr>
      </p:pic>
      <p:sp>
        <p:nvSpPr>
          <p:cNvPr id="6" name="Rectangle 5">
            <a:extLst>
              <a:ext uri="{FF2B5EF4-FFF2-40B4-BE49-F238E27FC236}">
                <a16:creationId xmlns:a16="http://schemas.microsoft.com/office/drawing/2014/main" id="{E9D3D044-3DCB-4E90-ADCA-881D307AD8DF}"/>
              </a:ext>
            </a:extLst>
          </p:cNvPr>
          <p:cNvSpPr/>
          <p:nvPr/>
        </p:nvSpPr>
        <p:spPr>
          <a:xfrm>
            <a:off x="605948" y="1397675"/>
            <a:ext cx="5657294" cy="2031325"/>
          </a:xfrm>
          <a:prstGeom prst="rect">
            <a:avLst/>
          </a:prstGeom>
        </p:spPr>
        <p:txBody>
          <a:bodyPr wrap="square">
            <a:spAutoFit/>
          </a:bodyPr>
          <a:lstStyle/>
          <a:p>
            <a:r>
              <a:rPr lang="tr-TR" dirty="0"/>
              <a:t>İki taraf arasındaki anlaşmayı dijital ortamda oluşturmak, doğrulamak ve anlaşma maddelerinin uygulanmasını sağlamak amacıyla ortaya konulmuş kontratlardır. Akıllı kontratlar, </a:t>
            </a:r>
            <a:r>
              <a:rPr lang="tr-TR" dirty="0" err="1"/>
              <a:t>blokzincir</a:t>
            </a:r>
            <a:r>
              <a:rPr lang="tr-TR" dirty="0"/>
              <a:t> teknolojisinin sadece kripto paralar yaratmak ve transferini sağlamakla sınırlı kalmayıp, hayatımızın birçok alanında verimli değişiklikler ortaya çıkaracağının en somut örneklerinden birisidir.</a:t>
            </a:r>
          </a:p>
        </p:txBody>
      </p:sp>
      <p:sp>
        <p:nvSpPr>
          <p:cNvPr id="7" name="Rectangle 6">
            <a:extLst>
              <a:ext uri="{FF2B5EF4-FFF2-40B4-BE49-F238E27FC236}">
                <a16:creationId xmlns:a16="http://schemas.microsoft.com/office/drawing/2014/main" id="{A5B817A7-F4AA-472F-9AEE-CFCE5F2E1D22}"/>
              </a:ext>
            </a:extLst>
          </p:cNvPr>
          <p:cNvSpPr/>
          <p:nvPr/>
        </p:nvSpPr>
        <p:spPr>
          <a:xfrm>
            <a:off x="605948" y="3712910"/>
            <a:ext cx="5427168" cy="1477328"/>
          </a:xfrm>
          <a:prstGeom prst="rect">
            <a:avLst/>
          </a:prstGeom>
        </p:spPr>
        <p:txBody>
          <a:bodyPr wrap="square">
            <a:spAutoFit/>
          </a:bodyPr>
          <a:lstStyle/>
          <a:p>
            <a:r>
              <a:rPr lang="tr-TR" dirty="0"/>
              <a:t>Teknik açıdan, kod kullanılarak gömülü iki taraf arasındaki anlaşmayı tutan otomatik veya kendi kendini yürüten bir sözleşmedir. Akıllı sözleşme, </a:t>
            </a:r>
            <a:r>
              <a:rPr lang="tr-TR" dirty="0" err="1"/>
              <a:t>blockchain</a:t>
            </a:r>
            <a:r>
              <a:rPr lang="tr-TR" dirty="0"/>
              <a:t> teknolojisi üzerinde çalıştığı için dağıtılmış, merkezi olmayan ve şeffaftır.</a:t>
            </a:r>
          </a:p>
        </p:txBody>
      </p:sp>
    </p:spTree>
    <p:extLst>
      <p:ext uri="{BB962C8B-B14F-4D97-AF65-F5344CB8AC3E}">
        <p14:creationId xmlns:p14="http://schemas.microsoft.com/office/powerpoint/2010/main" val="835520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612C-9B31-497F-B67D-2DFF9AA59C73}"/>
              </a:ext>
            </a:extLst>
          </p:cNvPr>
          <p:cNvSpPr>
            <a:spLocks noGrp="1"/>
          </p:cNvSpPr>
          <p:nvPr>
            <p:ph type="title"/>
          </p:nvPr>
        </p:nvSpPr>
        <p:spPr>
          <a:xfrm>
            <a:off x="665085" y="195813"/>
            <a:ext cx="10058400" cy="1371600"/>
          </a:xfrm>
        </p:spPr>
        <p:txBody>
          <a:bodyPr/>
          <a:lstStyle/>
          <a:p>
            <a:r>
              <a:rPr lang="tr-TR" dirty="0"/>
              <a:t>Tarihçe</a:t>
            </a:r>
          </a:p>
        </p:txBody>
      </p:sp>
      <p:sp>
        <p:nvSpPr>
          <p:cNvPr id="4" name="Rectangle 3">
            <a:extLst>
              <a:ext uri="{FF2B5EF4-FFF2-40B4-BE49-F238E27FC236}">
                <a16:creationId xmlns:a16="http://schemas.microsoft.com/office/drawing/2014/main" id="{3D8C0F7E-635A-46AB-9F71-8D870746C78F}"/>
              </a:ext>
            </a:extLst>
          </p:cNvPr>
          <p:cNvSpPr/>
          <p:nvPr/>
        </p:nvSpPr>
        <p:spPr>
          <a:xfrm>
            <a:off x="665085" y="1192143"/>
            <a:ext cx="10278862" cy="2031325"/>
          </a:xfrm>
          <a:prstGeom prst="rect">
            <a:avLst/>
          </a:prstGeom>
        </p:spPr>
        <p:txBody>
          <a:bodyPr wrap="square">
            <a:spAutoFit/>
          </a:bodyPr>
          <a:lstStyle/>
          <a:p>
            <a:r>
              <a:rPr lang="tr-TR" dirty="0"/>
              <a:t>İlk kez 1994 yılında, Amerikalı avukat ve </a:t>
            </a:r>
            <a:r>
              <a:rPr lang="tr-TR" dirty="0" err="1"/>
              <a:t>kriptograf</a:t>
            </a:r>
            <a:r>
              <a:rPr lang="tr-TR" dirty="0"/>
              <a:t> </a:t>
            </a:r>
            <a:r>
              <a:rPr lang="tr-TR" dirty="0" err="1"/>
              <a:t>Nick</a:t>
            </a:r>
            <a:r>
              <a:rPr lang="tr-TR" dirty="0"/>
              <a:t> </a:t>
            </a:r>
            <a:r>
              <a:rPr lang="tr-TR" dirty="0" err="1"/>
              <a:t>Szabo</a:t>
            </a:r>
            <a:r>
              <a:rPr lang="tr-TR" dirty="0"/>
              <a:t> tarafından tanımlanan akıllı sözleşmeler, bir sözleşmenin şartlarını yerine getiren bilgisayarlı işlem protokolleri olarak ortaya çıkmıştır. Hukuk profesörü olan </a:t>
            </a:r>
            <a:r>
              <a:rPr lang="tr-TR" dirty="0" err="1"/>
              <a:t>Szabo</a:t>
            </a:r>
            <a:r>
              <a:rPr lang="tr-TR" dirty="0"/>
              <a:t> yayımladığı bir makalede türev ve tahvil gibi varlıklar için bu şekilde sözleşmeler yapılmasını önermiştir. </a:t>
            </a:r>
          </a:p>
          <a:p>
            <a:endParaRPr lang="tr-TR" dirty="0"/>
          </a:p>
          <a:p>
            <a:r>
              <a:rPr lang="tr-TR" dirty="0" err="1"/>
              <a:t>Nick</a:t>
            </a:r>
            <a:r>
              <a:rPr lang="tr-TR" dirty="0"/>
              <a:t> </a:t>
            </a:r>
            <a:r>
              <a:rPr lang="tr-TR" dirty="0" err="1"/>
              <a:t>Szabo</a:t>
            </a:r>
            <a:r>
              <a:rPr lang="tr-TR" dirty="0"/>
              <a:t> 1998 yılında bir </a:t>
            </a:r>
            <a:r>
              <a:rPr lang="tr-TR" dirty="0">
                <a:hlinkClick r:id="rId2"/>
              </a:rPr>
              <a:t>kripto para birimi</a:t>
            </a:r>
            <a:r>
              <a:rPr lang="tr-TR" dirty="0"/>
              <a:t> olan Bit Gold üzerinde çalıştı . Bit Gold, akıllı sözleşmeleri, yürütme amacıyla sözleşme yoluyla tanımlanabilen bilgisayarlı işlem protokolü olarak tanımlandı.</a:t>
            </a:r>
          </a:p>
          <a:p>
            <a:endParaRPr lang="tr-TR" dirty="0"/>
          </a:p>
        </p:txBody>
      </p:sp>
      <p:pic>
        <p:nvPicPr>
          <p:cNvPr id="1026" name="Picture 2" descr="History of the smart contracts. | Download Scientific Diagram">
            <a:extLst>
              <a:ext uri="{FF2B5EF4-FFF2-40B4-BE49-F238E27FC236}">
                <a16:creationId xmlns:a16="http://schemas.microsoft.com/office/drawing/2014/main" id="{77983F1D-DE0A-481B-8F94-12B08EAB11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6877" y="3804128"/>
            <a:ext cx="8096250"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6A5C79E-9225-4595-A409-6F2AE6FF0B61}"/>
              </a:ext>
            </a:extLst>
          </p:cNvPr>
          <p:cNvSpPr/>
          <p:nvPr/>
        </p:nvSpPr>
        <p:spPr>
          <a:xfrm>
            <a:off x="665085" y="2929585"/>
            <a:ext cx="10641367" cy="923330"/>
          </a:xfrm>
          <a:prstGeom prst="rect">
            <a:avLst/>
          </a:prstGeom>
        </p:spPr>
        <p:txBody>
          <a:bodyPr wrap="square">
            <a:spAutoFit/>
          </a:bodyPr>
          <a:lstStyle/>
          <a:p>
            <a:r>
              <a:rPr lang="tr-TR" dirty="0" err="1"/>
              <a:t>Bitcoin</a:t>
            </a:r>
            <a:r>
              <a:rPr lang="tr-TR" dirty="0"/>
              <a:t> protokolü yalnızca basit akıllı sözleşmeler oluşturmak için kullanılabilir. Örneğin bir ekip </a:t>
            </a:r>
            <a:r>
              <a:rPr lang="tr-TR" dirty="0" err="1"/>
              <a:t>bitcoin</a:t>
            </a:r>
            <a:r>
              <a:rPr lang="tr-TR" dirty="0"/>
              <a:t> üzerinde güvenilir olmayan emanette depolanan fonlarla ilgilenen bir akıllı sözleşme geliştirdi. Başka bir grup da </a:t>
            </a:r>
            <a:r>
              <a:rPr lang="tr-TR" dirty="0" err="1"/>
              <a:t>bitcoin</a:t>
            </a:r>
            <a:r>
              <a:rPr lang="tr-TR" dirty="0"/>
              <a:t> ağında verimli akıllı sözleşme çalışması yapmayı başardı. </a:t>
            </a:r>
            <a:r>
              <a:rPr lang="tr-TR" dirty="0" err="1"/>
              <a:t>Bitcoin'de</a:t>
            </a:r>
            <a:r>
              <a:rPr lang="tr-TR" dirty="0"/>
              <a:t> karmaşık akıllı sözleşme yönetimi sorununu çözen bir</a:t>
            </a:r>
          </a:p>
        </p:txBody>
      </p:sp>
      <p:sp>
        <p:nvSpPr>
          <p:cNvPr id="6" name="Rectangle 5">
            <a:extLst>
              <a:ext uri="{FF2B5EF4-FFF2-40B4-BE49-F238E27FC236}">
                <a16:creationId xmlns:a16="http://schemas.microsoft.com/office/drawing/2014/main" id="{49D88630-8BD6-4C34-98DB-718CE25B3FAD}"/>
              </a:ext>
            </a:extLst>
          </p:cNvPr>
          <p:cNvSpPr/>
          <p:nvPr/>
        </p:nvSpPr>
        <p:spPr>
          <a:xfrm>
            <a:off x="665085" y="3861799"/>
            <a:ext cx="3051792" cy="2308324"/>
          </a:xfrm>
          <a:prstGeom prst="rect">
            <a:avLst/>
          </a:prstGeom>
        </p:spPr>
        <p:txBody>
          <a:bodyPr wrap="square">
            <a:spAutoFit/>
          </a:bodyPr>
          <a:lstStyle/>
          <a:p>
            <a:r>
              <a:rPr lang="tr-TR" dirty="0"/>
              <a:t>FASTKITTN </a:t>
            </a:r>
            <a:r>
              <a:rPr lang="tr-TR" dirty="0" err="1"/>
              <a:t>framework</a:t>
            </a:r>
            <a:r>
              <a:rPr lang="tr-TR" dirty="0"/>
              <a:t> yayınladılar. </a:t>
            </a:r>
          </a:p>
          <a:p>
            <a:endParaRPr lang="tr-TR" dirty="0"/>
          </a:p>
          <a:p>
            <a:r>
              <a:rPr lang="tr-TR" dirty="0" err="1"/>
              <a:t>Ethereum</a:t>
            </a:r>
            <a:r>
              <a:rPr lang="tr-TR" dirty="0"/>
              <a:t>, akıllı sözleşmelerin bir blok zinciri ortamında çalışma şeklini değiştirdi. </a:t>
            </a:r>
            <a:r>
              <a:rPr lang="tr-TR" dirty="0" err="1"/>
              <a:t>Ethereum</a:t>
            </a:r>
            <a:r>
              <a:rPr lang="tr-TR" dirty="0"/>
              <a:t> akıllı sözleşmeler düşünülerek tasarlandı.</a:t>
            </a:r>
          </a:p>
        </p:txBody>
      </p:sp>
    </p:spTree>
    <p:extLst>
      <p:ext uri="{BB962C8B-B14F-4D97-AF65-F5344CB8AC3E}">
        <p14:creationId xmlns:p14="http://schemas.microsoft.com/office/powerpoint/2010/main" val="205578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33E5E-5035-4D06-A484-D29C8F0CBEA1}"/>
              </a:ext>
            </a:extLst>
          </p:cNvPr>
          <p:cNvSpPr>
            <a:spLocks noGrp="1"/>
          </p:cNvSpPr>
          <p:nvPr>
            <p:ph type="title"/>
          </p:nvPr>
        </p:nvSpPr>
        <p:spPr>
          <a:xfrm>
            <a:off x="809348" y="481659"/>
            <a:ext cx="10058400" cy="1371600"/>
          </a:xfrm>
        </p:spPr>
        <p:txBody>
          <a:bodyPr/>
          <a:lstStyle/>
          <a:p>
            <a:r>
              <a:rPr lang="tr-TR" dirty="0"/>
              <a:t>Nasıl Çalışır?</a:t>
            </a:r>
          </a:p>
        </p:txBody>
      </p:sp>
      <p:pic>
        <p:nvPicPr>
          <p:cNvPr id="3" name="Picture 2">
            <a:extLst>
              <a:ext uri="{FF2B5EF4-FFF2-40B4-BE49-F238E27FC236}">
                <a16:creationId xmlns:a16="http://schemas.microsoft.com/office/drawing/2014/main" id="{4A7A0777-B7E5-4A7E-8D58-E43DD320335F}"/>
              </a:ext>
            </a:extLst>
          </p:cNvPr>
          <p:cNvPicPr>
            <a:picLocks noChangeAspect="1"/>
          </p:cNvPicPr>
          <p:nvPr/>
        </p:nvPicPr>
        <p:blipFill>
          <a:blip r:embed="rId2"/>
          <a:stretch>
            <a:fillRect/>
          </a:stretch>
        </p:blipFill>
        <p:spPr>
          <a:xfrm>
            <a:off x="4394955" y="4233350"/>
            <a:ext cx="7343775" cy="2219325"/>
          </a:xfrm>
          <a:prstGeom prst="rect">
            <a:avLst/>
          </a:prstGeom>
        </p:spPr>
      </p:pic>
      <p:sp>
        <p:nvSpPr>
          <p:cNvPr id="5" name="Rectangle 4">
            <a:extLst>
              <a:ext uri="{FF2B5EF4-FFF2-40B4-BE49-F238E27FC236}">
                <a16:creationId xmlns:a16="http://schemas.microsoft.com/office/drawing/2014/main" id="{EEF4C335-E9DD-4567-99D4-838D92E27AFB}"/>
              </a:ext>
            </a:extLst>
          </p:cNvPr>
          <p:cNvSpPr/>
          <p:nvPr/>
        </p:nvSpPr>
        <p:spPr>
          <a:xfrm>
            <a:off x="646590" y="1648027"/>
            <a:ext cx="10898820" cy="2308324"/>
          </a:xfrm>
          <a:prstGeom prst="rect">
            <a:avLst/>
          </a:prstGeom>
        </p:spPr>
        <p:txBody>
          <a:bodyPr wrap="square">
            <a:spAutoFit/>
          </a:bodyPr>
          <a:lstStyle/>
          <a:p>
            <a:r>
              <a:rPr lang="tr-TR" dirty="0"/>
              <a:t>Smart </a:t>
            </a:r>
            <a:r>
              <a:rPr lang="tr-TR" dirty="0" err="1"/>
              <a:t>Contract</a:t>
            </a:r>
            <a:r>
              <a:rPr lang="tr-TR" dirty="0"/>
              <a:t> kodu, bir </a:t>
            </a:r>
            <a:r>
              <a:rPr lang="tr-TR" dirty="0" err="1"/>
              <a:t>Blokzincir’deki</a:t>
            </a:r>
            <a:r>
              <a:rPr lang="tr-TR" dirty="0"/>
              <a:t> bir adrese işlem olarak gönderilir ve burada o </a:t>
            </a:r>
            <a:r>
              <a:rPr lang="tr-TR" dirty="0" err="1"/>
              <a:t>Blokzincir’in</a:t>
            </a:r>
            <a:r>
              <a:rPr lang="tr-TR" dirty="0"/>
              <a:t> fikir birliği mekanizması tarafından doğrulanır. Bu işlem bir bloğa dahil edildiğinde, akıllı sözleşme başlatılır ve geri döndürülemez.</a:t>
            </a:r>
          </a:p>
          <a:p>
            <a:endParaRPr lang="tr-TR" dirty="0"/>
          </a:p>
          <a:p>
            <a:r>
              <a:rPr lang="tr-TR" dirty="0"/>
              <a:t>Akıllı sözleşmelerin arkasında “</a:t>
            </a:r>
            <a:r>
              <a:rPr lang="tr-TR" dirty="0" err="1"/>
              <a:t>if-then</a:t>
            </a:r>
            <a:r>
              <a:rPr lang="tr-TR" dirty="0"/>
              <a:t> prensibi” adı verilen ve “x olursa y yap” şeklinde çalışan bir prensip bulunmaktadır. Sözleşmenin tarafları konu üzerinde anlaştıktan sonra sözleşme hazırlanarak </a:t>
            </a:r>
            <a:r>
              <a:rPr lang="tr-TR" dirty="0" err="1"/>
              <a:t>kriptografik</a:t>
            </a:r>
            <a:r>
              <a:rPr lang="tr-TR" dirty="0"/>
              <a:t> olarak imzalanır ve </a:t>
            </a:r>
            <a:r>
              <a:rPr lang="tr-TR" dirty="0" err="1"/>
              <a:t>Blokzincir’e</a:t>
            </a:r>
            <a:r>
              <a:rPr lang="tr-TR" dirty="0"/>
              <a:t> yüklenir. </a:t>
            </a:r>
            <a:r>
              <a:rPr lang="tr-TR" dirty="0" err="1"/>
              <a:t>Blokzincir’e</a:t>
            </a:r>
            <a:r>
              <a:rPr lang="tr-TR" dirty="0"/>
              <a:t> yüklenen sözleşmeler, </a:t>
            </a:r>
            <a:r>
              <a:rPr lang="tr-TR" dirty="0" err="1"/>
              <a:t>Blokzincir’de</a:t>
            </a:r>
            <a:r>
              <a:rPr lang="tr-TR" dirty="0"/>
              <a:t> yer alan başka bileşenlerle iletişim kurabilir ve bu şekilde sözleşmede belirtilen işlemin tetiklenebilmesi için bilgi gönderimi sağlayabilir. Bu sayede sözleşmede tanımlanan şartlar otomatik olarak çalıştırılmış olur. </a:t>
            </a:r>
          </a:p>
        </p:txBody>
      </p:sp>
      <p:sp>
        <p:nvSpPr>
          <p:cNvPr id="6" name="Rectangle 5">
            <a:extLst>
              <a:ext uri="{FF2B5EF4-FFF2-40B4-BE49-F238E27FC236}">
                <a16:creationId xmlns:a16="http://schemas.microsoft.com/office/drawing/2014/main" id="{332B5DC6-D18C-42D8-A02D-4ED9169754B6}"/>
              </a:ext>
            </a:extLst>
          </p:cNvPr>
          <p:cNvSpPr/>
          <p:nvPr/>
        </p:nvSpPr>
        <p:spPr>
          <a:xfrm>
            <a:off x="646590" y="4118986"/>
            <a:ext cx="3870155" cy="923330"/>
          </a:xfrm>
          <a:prstGeom prst="rect">
            <a:avLst/>
          </a:prstGeom>
        </p:spPr>
        <p:txBody>
          <a:bodyPr wrap="square">
            <a:spAutoFit/>
          </a:bodyPr>
          <a:lstStyle/>
          <a:p>
            <a:r>
              <a:rPr lang="tr-TR" dirty="0"/>
              <a:t>Akıllı sözleşme, koşul karşılandığında yürütülür. Koşul karşılanmazsa, akıllı sözleşme sağlanan koşula göre yürütülür.</a:t>
            </a:r>
          </a:p>
        </p:txBody>
      </p:sp>
      <p:sp>
        <p:nvSpPr>
          <p:cNvPr id="7" name="Rectangle 6">
            <a:extLst>
              <a:ext uri="{FF2B5EF4-FFF2-40B4-BE49-F238E27FC236}">
                <a16:creationId xmlns:a16="http://schemas.microsoft.com/office/drawing/2014/main" id="{E3CE7D26-B106-4DB0-8CBB-38DDE3D03A07}"/>
              </a:ext>
            </a:extLst>
          </p:cNvPr>
          <p:cNvSpPr/>
          <p:nvPr/>
        </p:nvSpPr>
        <p:spPr>
          <a:xfrm>
            <a:off x="646590" y="5204951"/>
            <a:ext cx="3650202" cy="923330"/>
          </a:xfrm>
          <a:prstGeom prst="rect">
            <a:avLst/>
          </a:prstGeom>
        </p:spPr>
        <p:txBody>
          <a:bodyPr wrap="square">
            <a:spAutoFit/>
          </a:bodyPr>
          <a:lstStyle/>
          <a:p>
            <a:r>
              <a:rPr lang="tr-TR" dirty="0"/>
              <a:t>Değişmezlik ve güvenlik sağlamak için akıllı sözleşmenin kopyaları </a:t>
            </a:r>
            <a:r>
              <a:rPr lang="tr-TR" dirty="0" err="1"/>
              <a:t>ledgerda</a:t>
            </a:r>
            <a:r>
              <a:rPr lang="tr-TR" dirty="0"/>
              <a:t> dağıtık olarak tutulur.</a:t>
            </a:r>
          </a:p>
        </p:txBody>
      </p:sp>
    </p:spTree>
    <p:extLst>
      <p:ext uri="{BB962C8B-B14F-4D97-AF65-F5344CB8AC3E}">
        <p14:creationId xmlns:p14="http://schemas.microsoft.com/office/powerpoint/2010/main" val="249937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84B15-1A88-4ACF-A0A3-4D9301DDA4CC}"/>
              </a:ext>
            </a:extLst>
          </p:cNvPr>
          <p:cNvSpPr>
            <a:spLocks noGrp="1"/>
          </p:cNvSpPr>
          <p:nvPr>
            <p:ph type="title"/>
          </p:nvPr>
        </p:nvSpPr>
        <p:spPr>
          <a:xfrm>
            <a:off x="837459" y="392265"/>
            <a:ext cx="10058400" cy="1371600"/>
          </a:xfrm>
        </p:spPr>
        <p:txBody>
          <a:bodyPr/>
          <a:lstStyle/>
          <a:p>
            <a:r>
              <a:rPr lang="tr-TR" dirty="0"/>
              <a:t>Örnek</a:t>
            </a:r>
          </a:p>
        </p:txBody>
      </p:sp>
      <p:sp>
        <p:nvSpPr>
          <p:cNvPr id="4" name="Rectangle 3">
            <a:extLst>
              <a:ext uri="{FF2B5EF4-FFF2-40B4-BE49-F238E27FC236}">
                <a16:creationId xmlns:a16="http://schemas.microsoft.com/office/drawing/2014/main" id="{34E72985-5F2A-4F55-8481-1D6C721F06AA}"/>
              </a:ext>
            </a:extLst>
          </p:cNvPr>
          <p:cNvSpPr/>
          <p:nvPr/>
        </p:nvSpPr>
        <p:spPr>
          <a:xfrm>
            <a:off x="606640" y="1532618"/>
            <a:ext cx="11120763" cy="4247317"/>
          </a:xfrm>
          <a:prstGeom prst="rect">
            <a:avLst/>
          </a:prstGeom>
        </p:spPr>
        <p:txBody>
          <a:bodyPr wrap="square">
            <a:spAutoFit/>
          </a:bodyPr>
          <a:lstStyle/>
          <a:p>
            <a:r>
              <a:rPr lang="tr-TR" dirty="0"/>
              <a:t>Bir mülk gördünüz ve satın almaya karar verdiniz.</a:t>
            </a:r>
          </a:p>
          <a:p>
            <a:r>
              <a:rPr lang="tr-TR" dirty="0"/>
              <a:t>Bir gayrimenkul anlaşması sırasında dikkat edilmesi gereken birçok parametre vardır.</a:t>
            </a:r>
          </a:p>
          <a:p>
            <a:r>
              <a:rPr lang="tr-TR" dirty="0"/>
              <a:t>Örneğin, kredi tutarlarını, taksit süresini ve diğer koşulları belirlemeniz gerekir. </a:t>
            </a:r>
          </a:p>
          <a:p>
            <a:r>
              <a:rPr lang="tr-TR" dirty="0"/>
              <a:t>Akıllı sözleşmeyi başlatmak için akıllı sözleşmeyi imzalamanız ve harekete geçirmeniz gerekir.</a:t>
            </a:r>
          </a:p>
          <a:p>
            <a:endParaRPr lang="tr-TR" dirty="0"/>
          </a:p>
          <a:p>
            <a:r>
              <a:rPr lang="tr-TR" dirty="0"/>
              <a:t>Örneğin, gayrimenkul değerinin %20'sini peşin ödemeye karar verdiniz. Bunun ardından kalan gayrimenkul değerini taksitler halinde ve olabilecek diğer koşullarda ödemeye karar verdiniz. Satıcı, tartışılan koşullara dayalı olarak akıllı bir sözleşme oluşturur. Akıllı sözleşme, ikiniz de her şeyin doğru bir şekilde belgelendiğine karar verdiğinizde harekete geçer. </a:t>
            </a:r>
          </a:p>
          <a:p>
            <a:endParaRPr lang="tr-TR" dirty="0"/>
          </a:p>
          <a:p>
            <a:r>
              <a:rPr lang="tr-TR" dirty="0"/>
              <a:t>Zamanla taksitleri ödersiniz ve bu akıllı sözleşme ile kayıt altına alınır. Mülkün mülkiyeti, tüm ödeme satıcıya aktarıldığında size geçer. Her şey herhangi bir aracı veya tarafın müdahalesi olmadan otomatik olarak yapılır. </a:t>
            </a:r>
          </a:p>
          <a:p>
            <a:endParaRPr lang="tr-TR" dirty="0"/>
          </a:p>
          <a:p>
            <a:r>
              <a:rPr lang="tr-TR" dirty="0"/>
              <a:t>Geleneksel bir yöntemle yapılan bir gayrimenkul anlaşmasına kıyasla, anlaşmanın tamamını tamamlarken zamandan ve emekten tasarruf edebilirsiniz. Aracı olmadığı için hem alıcı hem de satıcı tasarruf eder. Ayrıca akıllı sözleşme, bankaları, alıcıları, satıcıları ve sigortacıyı içeren akıllı sözleşmede bir olay meydana geldiğinde tüm ilişkili tarafları bilgilendirecektir.</a:t>
            </a:r>
          </a:p>
        </p:txBody>
      </p:sp>
      <p:pic>
        <p:nvPicPr>
          <p:cNvPr id="2050" name="Picture 2" descr="Dünyanın En Nefes Kesen Lüks Villa Tasarım Fikirleri">
            <a:extLst>
              <a:ext uri="{FF2B5EF4-FFF2-40B4-BE49-F238E27FC236}">
                <a16:creationId xmlns:a16="http://schemas.microsoft.com/office/drawing/2014/main" id="{83AF48A3-DECA-4C1D-846E-AAABE399B3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6724" y="384639"/>
            <a:ext cx="3050679" cy="2030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066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635F1-08E2-41FA-BB57-EB6619E88568}"/>
              </a:ext>
            </a:extLst>
          </p:cNvPr>
          <p:cNvSpPr>
            <a:spLocks noGrp="1"/>
          </p:cNvSpPr>
          <p:nvPr>
            <p:ph type="title"/>
          </p:nvPr>
        </p:nvSpPr>
        <p:spPr>
          <a:xfrm>
            <a:off x="547457" y="376264"/>
            <a:ext cx="10058400" cy="1371600"/>
          </a:xfrm>
        </p:spPr>
        <p:txBody>
          <a:bodyPr/>
          <a:lstStyle/>
          <a:p>
            <a:r>
              <a:rPr lang="tr-TR" dirty="0"/>
              <a:t>Avantajlar</a:t>
            </a:r>
          </a:p>
        </p:txBody>
      </p:sp>
      <p:pic>
        <p:nvPicPr>
          <p:cNvPr id="3" name="Picture 2">
            <a:extLst>
              <a:ext uri="{FF2B5EF4-FFF2-40B4-BE49-F238E27FC236}">
                <a16:creationId xmlns:a16="http://schemas.microsoft.com/office/drawing/2014/main" id="{C09EE1D2-29D5-4D68-9657-A8D011329DA9}"/>
              </a:ext>
            </a:extLst>
          </p:cNvPr>
          <p:cNvPicPr>
            <a:picLocks noChangeAspect="1"/>
          </p:cNvPicPr>
          <p:nvPr/>
        </p:nvPicPr>
        <p:blipFill>
          <a:blip r:embed="rId2"/>
          <a:stretch>
            <a:fillRect/>
          </a:stretch>
        </p:blipFill>
        <p:spPr>
          <a:xfrm>
            <a:off x="4083728" y="376264"/>
            <a:ext cx="7699898" cy="1972899"/>
          </a:xfrm>
          <a:prstGeom prst="rect">
            <a:avLst/>
          </a:prstGeom>
        </p:spPr>
      </p:pic>
      <p:sp>
        <p:nvSpPr>
          <p:cNvPr id="5" name="Rectangle 4">
            <a:extLst>
              <a:ext uri="{FF2B5EF4-FFF2-40B4-BE49-F238E27FC236}">
                <a16:creationId xmlns:a16="http://schemas.microsoft.com/office/drawing/2014/main" id="{EBBF0924-A6C5-46FA-B283-6E7DAD32B04A}"/>
              </a:ext>
            </a:extLst>
          </p:cNvPr>
          <p:cNvSpPr/>
          <p:nvPr/>
        </p:nvSpPr>
        <p:spPr>
          <a:xfrm>
            <a:off x="547457" y="2155482"/>
            <a:ext cx="11348621" cy="4247317"/>
          </a:xfrm>
          <a:prstGeom prst="rect">
            <a:avLst/>
          </a:prstGeom>
        </p:spPr>
        <p:txBody>
          <a:bodyPr wrap="square">
            <a:spAutoFit/>
          </a:bodyPr>
          <a:lstStyle/>
          <a:p>
            <a:pPr marL="285750" indent="-285750">
              <a:buFont typeface="Arial" panose="020B0604020202020204" pitchFamily="34" charset="0"/>
              <a:buChar char="•"/>
            </a:pPr>
            <a:r>
              <a:rPr lang="tr-TR" b="1" dirty="0"/>
              <a:t>Güvenli</a:t>
            </a:r>
          </a:p>
          <a:p>
            <a:r>
              <a:rPr lang="tr-TR" dirty="0"/>
              <a:t>Akıllı sözleşmeler, sözleşmelerin yürütülmesi için güvenli bir ortam sağlar. Bu, sözleşme ayrıntılarını ve diğer önemli bilgileri sızdırmaktan korur. Ayrıca, akıllı sözleşme yürütme, herhangi bir üçüncü taraf veya insandan etkilenmez ve bu da onları bilgisayar korsanlarından arındırır. Güvenliği sağlamak için tüm kritik bilgiler </a:t>
            </a:r>
            <a:r>
              <a:rPr lang="tr-TR" dirty="0" err="1"/>
              <a:t>kriptografi</a:t>
            </a:r>
            <a:r>
              <a:rPr lang="tr-TR" dirty="0"/>
              <a:t> ile güvence altına alınır.</a:t>
            </a:r>
          </a:p>
          <a:p>
            <a:pPr marL="285750" indent="-285750">
              <a:buFont typeface="Arial" panose="020B0604020202020204" pitchFamily="34" charset="0"/>
              <a:buChar char="•"/>
            </a:pPr>
            <a:r>
              <a:rPr lang="tr-TR" b="1" dirty="0"/>
              <a:t>Otonom</a:t>
            </a:r>
          </a:p>
          <a:p>
            <a:r>
              <a:rPr lang="tr-TR" dirty="0"/>
              <a:t>Akıllı sözleşmeler dağıtıldıktan sonra, herhangi bir müdahale olmadan kendilerini yürütebilir ve tamamlayabilirler.</a:t>
            </a:r>
          </a:p>
          <a:p>
            <a:pPr marL="285750" indent="-285750">
              <a:buFont typeface="Arial" panose="020B0604020202020204" pitchFamily="34" charset="0"/>
              <a:buChar char="•"/>
            </a:pPr>
            <a:r>
              <a:rPr lang="tr-TR" b="1" dirty="0"/>
              <a:t>Kesintisiz</a:t>
            </a:r>
          </a:p>
          <a:p>
            <a:r>
              <a:rPr lang="tr-TR" dirty="0"/>
              <a:t>Akıllı sözleşmeler, herhangi bir üçüncü taraf tarafından kesintiye uğratılamaz. </a:t>
            </a:r>
          </a:p>
          <a:p>
            <a:pPr marL="285750" indent="-285750">
              <a:buFont typeface="Arial" panose="020B0604020202020204" pitchFamily="34" charset="0"/>
              <a:buChar char="•"/>
            </a:pPr>
            <a:r>
              <a:rPr lang="tr-TR" b="1" dirty="0"/>
              <a:t>Güven problemi yok</a:t>
            </a:r>
          </a:p>
          <a:p>
            <a:r>
              <a:rPr lang="tr-TR" dirty="0"/>
              <a:t>Akıllı sözleşmeler, tüm tarafların çıkarlarının korunduğu güvenilir bir ortam sağlar.</a:t>
            </a:r>
          </a:p>
          <a:p>
            <a:pPr marL="285750" indent="-285750">
              <a:buFont typeface="Arial" panose="020B0604020202020204" pitchFamily="34" charset="0"/>
              <a:buChar char="•"/>
            </a:pPr>
            <a:r>
              <a:rPr lang="tr-TR" b="1" dirty="0"/>
              <a:t>Uygun Maliyetli</a:t>
            </a:r>
          </a:p>
          <a:p>
            <a:r>
              <a:rPr lang="tr-TR" dirty="0"/>
              <a:t>Akıllı sözleşmeler, otonom çalıştığı ve herhangi bir aracı gerektirmediği için uygun maliyetlidir.</a:t>
            </a:r>
          </a:p>
          <a:p>
            <a:pPr marL="285750" indent="-285750">
              <a:buFont typeface="Arial" panose="020B0604020202020204" pitchFamily="34" charset="0"/>
              <a:buChar char="•"/>
            </a:pPr>
            <a:r>
              <a:rPr lang="tr-TR" b="1" dirty="0"/>
              <a:t>Performans</a:t>
            </a:r>
          </a:p>
          <a:p>
            <a:r>
              <a:rPr lang="tr-TR" dirty="0"/>
              <a:t>Akıllı sözleşmeler hızlıdır! Bir sözleşme, gerçek dünyadaki belge tabanlı sözleşmeler söz konusu olduğunda saatlere kıyasla dakikalar içinde yürütülebilir.</a:t>
            </a:r>
          </a:p>
        </p:txBody>
      </p:sp>
    </p:spTree>
    <p:extLst>
      <p:ext uri="{BB962C8B-B14F-4D97-AF65-F5344CB8AC3E}">
        <p14:creationId xmlns:p14="http://schemas.microsoft.com/office/powerpoint/2010/main" val="875738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1A9E-4174-418B-84F7-81E9821532D1}"/>
              </a:ext>
            </a:extLst>
          </p:cNvPr>
          <p:cNvSpPr>
            <a:spLocks noGrp="1"/>
          </p:cNvSpPr>
          <p:nvPr>
            <p:ph type="title"/>
          </p:nvPr>
        </p:nvSpPr>
        <p:spPr>
          <a:xfrm>
            <a:off x="704295" y="314120"/>
            <a:ext cx="10058400" cy="1371600"/>
          </a:xfrm>
        </p:spPr>
        <p:txBody>
          <a:bodyPr/>
          <a:lstStyle/>
          <a:p>
            <a:r>
              <a:rPr lang="tr-TR" dirty="0"/>
              <a:t>Zorluklar</a:t>
            </a:r>
          </a:p>
        </p:txBody>
      </p:sp>
      <p:sp>
        <p:nvSpPr>
          <p:cNvPr id="3" name="Rectangle 2">
            <a:extLst>
              <a:ext uri="{FF2B5EF4-FFF2-40B4-BE49-F238E27FC236}">
                <a16:creationId xmlns:a16="http://schemas.microsoft.com/office/drawing/2014/main" id="{176946D8-47B1-4666-9B21-B5E156CF8A03}"/>
              </a:ext>
            </a:extLst>
          </p:cNvPr>
          <p:cNvSpPr/>
          <p:nvPr/>
        </p:nvSpPr>
        <p:spPr>
          <a:xfrm>
            <a:off x="526741" y="1333650"/>
            <a:ext cx="11138517" cy="5078313"/>
          </a:xfrm>
          <a:prstGeom prst="rect">
            <a:avLst/>
          </a:prstGeom>
        </p:spPr>
        <p:txBody>
          <a:bodyPr wrap="square">
            <a:spAutoFit/>
          </a:bodyPr>
          <a:lstStyle/>
          <a:p>
            <a:pPr marL="285750" indent="-285750">
              <a:buFont typeface="Arial" panose="020B0604020202020204" pitchFamily="34" charset="0"/>
              <a:buChar char="•"/>
            </a:pPr>
            <a:r>
              <a:rPr lang="tr-TR" b="1" dirty="0"/>
              <a:t>Benimseme Eğrisi</a:t>
            </a:r>
          </a:p>
          <a:p>
            <a:r>
              <a:rPr lang="tr-TR" dirty="0"/>
              <a:t>Yeni bir aşama olan </a:t>
            </a:r>
            <a:r>
              <a:rPr lang="tr-TR" dirty="0" err="1"/>
              <a:t>Blockchain</a:t>
            </a:r>
            <a:r>
              <a:rPr lang="tr-TR" dirty="0"/>
              <a:t>, akıllı sözleşmelerin benimsenmesini de etkiler. Ayrıca, işletmelerin önce merkezi olmayan bir defter tabanlı ağa ihtiyaç duydukları için akıllı sözleşmeleri uygulamak için birçok zorluğun üstesinden gelmeleri gerekiyor.</a:t>
            </a:r>
          </a:p>
          <a:p>
            <a:pPr marL="285750" indent="-285750">
              <a:buFont typeface="Arial" panose="020B0604020202020204" pitchFamily="34" charset="0"/>
              <a:buChar char="•"/>
            </a:pPr>
            <a:r>
              <a:rPr lang="tr-TR" b="1" dirty="0"/>
              <a:t>Yasal ve düzenlemeler</a:t>
            </a:r>
          </a:p>
          <a:p>
            <a:r>
              <a:rPr lang="tr-TR" dirty="0"/>
              <a:t>Bir akıllı sözleşme uygulamasının ekosisteme ve yürütülmesi gereken yere göre düzenlemelere uyması gerekir.</a:t>
            </a:r>
          </a:p>
          <a:p>
            <a:pPr marL="285750" indent="-285750">
              <a:buFont typeface="Arial" panose="020B0604020202020204" pitchFamily="34" charset="0"/>
              <a:buChar char="•"/>
            </a:pPr>
            <a:r>
              <a:rPr lang="tr-TR" b="1" dirty="0"/>
              <a:t>Standartlaştırılmamış</a:t>
            </a:r>
          </a:p>
          <a:p>
            <a:r>
              <a:rPr lang="tr-TR" dirty="0"/>
              <a:t>Akıllı sözleşmeler, çevrimiçi olarak sunulan çoklu yaklaşımlar ve çözümlerle hala standart hale getirilmemiştir.</a:t>
            </a:r>
          </a:p>
          <a:p>
            <a:pPr marL="285750" indent="-285750">
              <a:buFont typeface="Arial" panose="020B0604020202020204" pitchFamily="34" charset="0"/>
              <a:buChar char="•"/>
            </a:pPr>
            <a:r>
              <a:rPr lang="tr-TR" b="1" dirty="0"/>
              <a:t>Öğrenme Eğrisi</a:t>
            </a:r>
          </a:p>
          <a:p>
            <a:r>
              <a:rPr lang="tr-TR" dirty="0" err="1"/>
              <a:t>Blockchain</a:t>
            </a:r>
            <a:r>
              <a:rPr lang="tr-TR" dirty="0"/>
              <a:t> ve akıllı sözleşmelerde uzmanlaşmak kolay değildir. Bu nedenle, geliştiricinin sadece kodlama yeteneğine sahip olması değil, aynı zamanda sözleşme için yazdığı kodun hukuk tarafını da anlaması gerekir.</a:t>
            </a:r>
          </a:p>
          <a:p>
            <a:pPr marL="285750" indent="-285750">
              <a:buFont typeface="Arial" panose="020B0604020202020204" pitchFamily="34" charset="0"/>
              <a:buChar char="•"/>
            </a:pPr>
            <a:r>
              <a:rPr lang="tr-TR" b="1" dirty="0"/>
              <a:t>İş ekosistemi karmaşıklığı</a:t>
            </a:r>
          </a:p>
          <a:p>
            <a:r>
              <a:rPr lang="tr-TR" dirty="0"/>
              <a:t>Sisteme eklenen akıllı sözleşmeler geçici değildir. Özellikle karmaşık bir iş ekosisteminde düzenleme/eklemeyi engeller.</a:t>
            </a:r>
          </a:p>
          <a:p>
            <a:pPr marL="285750" indent="-285750">
              <a:buFont typeface="Arial" panose="020B0604020202020204" pitchFamily="34" charset="0"/>
              <a:buChar char="•"/>
            </a:pPr>
            <a:r>
              <a:rPr lang="tr-TR" b="1" dirty="0"/>
              <a:t>Veri gizliliği</a:t>
            </a:r>
          </a:p>
          <a:p>
            <a:r>
              <a:rPr lang="tr-TR" dirty="0"/>
              <a:t>Blok zinciri değişmezdir ve KVKK uyumludur.</a:t>
            </a:r>
          </a:p>
          <a:p>
            <a:endParaRPr lang="tr-TR" dirty="0"/>
          </a:p>
          <a:p>
            <a:pPr marL="285750" indent="-285750">
              <a:buFont typeface="Arial" panose="020B0604020202020204" pitchFamily="34" charset="0"/>
              <a:buChar char="•"/>
            </a:pPr>
            <a:r>
              <a:rPr lang="tr-TR" dirty="0"/>
              <a:t>Bunun dışında akıllı sözleşmelerin uygulanabilir olmasını engelleyen bir rekabet var. Taraflar orta noktaya karar vermekte ve tüm süreci etkilemekte zorlanırlar. </a:t>
            </a:r>
          </a:p>
        </p:txBody>
      </p:sp>
    </p:spTree>
    <p:extLst>
      <p:ext uri="{BB962C8B-B14F-4D97-AF65-F5344CB8AC3E}">
        <p14:creationId xmlns:p14="http://schemas.microsoft.com/office/powerpoint/2010/main" val="3775700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CD331-3FB3-4807-96A1-A4985EBC05C9}"/>
              </a:ext>
            </a:extLst>
          </p:cNvPr>
          <p:cNvSpPr>
            <a:spLocks noGrp="1"/>
          </p:cNvSpPr>
          <p:nvPr>
            <p:ph type="title"/>
          </p:nvPr>
        </p:nvSpPr>
        <p:spPr>
          <a:xfrm>
            <a:off x="702816" y="518307"/>
            <a:ext cx="10058400" cy="1371600"/>
          </a:xfrm>
        </p:spPr>
        <p:txBody>
          <a:bodyPr/>
          <a:lstStyle/>
          <a:p>
            <a:r>
              <a:rPr lang="tr-TR" dirty="0"/>
              <a:t>Kullanım Alanları</a:t>
            </a:r>
          </a:p>
        </p:txBody>
      </p:sp>
      <p:pic>
        <p:nvPicPr>
          <p:cNvPr id="3" name="Picture 2">
            <a:extLst>
              <a:ext uri="{FF2B5EF4-FFF2-40B4-BE49-F238E27FC236}">
                <a16:creationId xmlns:a16="http://schemas.microsoft.com/office/drawing/2014/main" id="{0C1B64BB-286D-4F1A-B6AF-BCDB0738E903}"/>
              </a:ext>
            </a:extLst>
          </p:cNvPr>
          <p:cNvPicPr>
            <a:picLocks noChangeAspect="1"/>
          </p:cNvPicPr>
          <p:nvPr/>
        </p:nvPicPr>
        <p:blipFill>
          <a:blip r:embed="rId2"/>
          <a:stretch>
            <a:fillRect/>
          </a:stretch>
        </p:blipFill>
        <p:spPr>
          <a:xfrm>
            <a:off x="945656" y="4067731"/>
            <a:ext cx="8491307" cy="2395887"/>
          </a:xfrm>
          <a:prstGeom prst="rect">
            <a:avLst/>
          </a:prstGeom>
        </p:spPr>
      </p:pic>
      <p:pic>
        <p:nvPicPr>
          <p:cNvPr id="4" name="Picture 3">
            <a:extLst>
              <a:ext uri="{FF2B5EF4-FFF2-40B4-BE49-F238E27FC236}">
                <a16:creationId xmlns:a16="http://schemas.microsoft.com/office/drawing/2014/main" id="{F9F19D05-B50A-4EFE-BF2F-617B9A66C778}"/>
              </a:ext>
            </a:extLst>
          </p:cNvPr>
          <p:cNvPicPr>
            <a:picLocks noChangeAspect="1"/>
          </p:cNvPicPr>
          <p:nvPr/>
        </p:nvPicPr>
        <p:blipFill>
          <a:blip r:embed="rId3"/>
          <a:stretch>
            <a:fillRect/>
          </a:stretch>
        </p:blipFill>
        <p:spPr>
          <a:xfrm>
            <a:off x="6373797" y="437965"/>
            <a:ext cx="5410200" cy="3552825"/>
          </a:xfrm>
          <a:prstGeom prst="rect">
            <a:avLst/>
          </a:prstGeom>
        </p:spPr>
      </p:pic>
      <p:sp>
        <p:nvSpPr>
          <p:cNvPr id="6" name="Rectangle 5">
            <a:extLst>
              <a:ext uri="{FF2B5EF4-FFF2-40B4-BE49-F238E27FC236}">
                <a16:creationId xmlns:a16="http://schemas.microsoft.com/office/drawing/2014/main" id="{AC3BCDE6-72A0-45F3-B141-D096A3DD6DD8}"/>
              </a:ext>
            </a:extLst>
          </p:cNvPr>
          <p:cNvSpPr/>
          <p:nvPr/>
        </p:nvSpPr>
        <p:spPr>
          <a:xfrm>
            <a:off x="562252" y="1813269"/>
            <a:ext cx="5533748" cy="1477328"/>
          </a:xfrm>
          <a:prstGeom prst="rect">
            <a:avLst/>
          </a:prstGeom>
        </p:spPr>
        <p:txBody>
          <a:bodyPr wrap="square">
            <a:spAutoFit/>
          </a:bodyPr>
          <a:lstStyle/>
          <a:p>
            <a:r>
              <a:rPr lang="tr-TR" dirty="0"/>
              <a:t>Özellikle </a:t>
            </a:r>
            <a:r>
              <a:rPr lang="tr-TR" dirty="0" err="1"/>
              <a:t>Ethereum</a:t>
            </a:r>
            <a:r>
              <a:rPr lang="tr-TR" dirty="0"/>
              <a:t> ağında sıkça kullanılan akıllı sözleşmeler genel olarak merkezi olmayan finansta (</a:t>
            </a:r>
            <a:r>
              <a:rPr lang="tr-TR" dirty="0" err="1"/>
              <a:t>DeFi</a:t>
            </a:r>
            <a:r>
              <a:rPr lang="tr-TR" dirty="0"/>
              <a:t>) oldukça popülerdir ve finanstan oyuna, borsalardan medyaya kadar çeşitli </a:t>
            </a:r>
            <a:r>
              <a:rPr lang="tr-TR" dirty="0" err="1"/>
              <a:t>blokzinciri</a:t>
            </a:r>
            <a:r>
              <a:rPr lang="tr-TR" dirty="0"/>
              <a:t> ağlarında binlerce </a:t>
            </a:r>
            <a:r>
              <a:rPr lang="tr-TR" dirty="0" err="1"/>
              <a:t>dApp</a:t>
            </a:r>
            <a:r>
              <a:rPr lang="tr-TR" dirty="0"/>
              <a:t> akıllı sözleşmeleri farklı şekillerde kullanmaktadır. </a:t>
            </a:r>
          </a:p>
        </p:txBody>
      </p:sp>
    </p:spTree>
    <p:extLst>
      <p:ext uri="{BB962C8B-B14F-4D97-AF65-F5344CB8AC3E}">
        <p14:creationId xmlns:p14="http://schemas.microsoft.com/office/powerpoint/2010/main" val="20201636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
      <a:dk1>
        <a:srgbClr val="000000"/>
      </a:dk1>
      <a:lt1>
        <a:srgbClr val="FFFFFF"/>
      </a:lt1>
      <a:dk2>
        <a:srgbClr val="41242D"/>
      </a:dk2>
      <a:lt2>
        <a:srgbClr val="E2E2E8"/>
      </a:lt2>
      <a:accent1>
        <a:srgbClr val="A5A27D"/>
      </a:accent1>
      <a:accent2>
        <a:srgbClr val="B79A7A"/>
      </a:accent2>
      <a:accent3>
        <a:srgbClr val="C2948F"/>
      </a:accent3>
      <a:accent4>
        <a:srgbClr val="BA7F91"/>
      </a:accent4>
      <a:accent5>
        <a:srgbClr val="C390B5"/>
      </a:accent5>
      <a:accent6>
        <a:srgbClr val="B17FBA"/>
      </a:accent6>
      <a:hlink>
        <a:srgbClr val="6D71B0"/>
      </a:hlink>
      <a:folHlink>
        <a:srgbClr val="7F7F7F"/>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Classic-Corporate_Teach a Course_04_Win32_MO - v4" id="{2AE1B83A-9721-4EF8-B275-2624D019C8C0}" vid="{8CDF83C5-BCF3-42CE-9DDC-151D6253CC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96A612-58F4-4E9A-9665-3987CC3AC4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5E4A76-0180-4CD0-B081-82F74A336136}">
  <ds:schemaRefs>
    <ds:schemaRef ds:uri="http://schemas.openxmlformats.org/package/2006/metadata/core-properties"/>
    <ds:schemaRef ds:uri="http://schemas.microsoft.com/office/2006/documentManagement/types"/>
    <ds:schemaRef ds:uri="71af3243-3dd4-4a8d-8c0d-dd76da1f02a5"/>
    <ds:schemaRef ds:uri="http://purl.org/dc/elements/1.1/"/>
    <ds:schemaRef ds:uri="http://purl.org/dc/terms/"/>
    <ds:schemaRef ds:uri="http://purl.org/dc/dcmitype/"/>
    <ds:schemaRef ds:uri="http://www.w3.org/XML/1998/namespace"/>
    <ds:schemaRef ds:uri="http://schemas.microsoft.com/office/infopath/2007/PartnerControl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41243E30-12F4-4BE3-B27D-23AB115E9D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Teach a course presentation</Template>
  <TotalTime>0</TotalTime>
  <Words>1585</Words>
  <Application>Microsoft Office PowerPoint</Application>
  <PresentationFormat>Widescreen</PresentationFormat>
  <Paragraphs>130</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Garamond</vt:lpstr>
      <vt:lpstr>system-ui</vt:lpstr>
      <vt:lpstr>SavonVTI</vt:lpstr>
      <vt:lpstr>BLOCKCHAIN TEKNOLOJİSİ</vt:lpstr>
      <vt:lpstr>Ders İçeriği</vt:lpstr>
      <vt:lpstr>Smart Contract (Akıllı Sözleşme)</vt:lpstr>
      <vt:lpstr>Tarihçe</vt:lpstr>
      <vt:lpstr>Nasıl Çalışır?</vt:lpstr>
      <vt:lpstr>Örnek</vt:lpstr>
      <vt:lpstr>Avantajlar</vt:lpstr>
      <vt:lpstr>Zorluklar</vt:lpstr>
      <vt:lpstr>Kullanım Alanları</vt:lpstr>
      <vt:lpstr>Smart Contract Platformları</vt:lpstr>
      <vt:lpstr>Solidity</vt:lpstr>
      <vt:lpstr>PowerPoint Presentation</vt:lpstr>
      <vt:lpstr>Nasıl Çalıştırılır?</vt:lpstr>
      <vt:lpstr>Nasıl Çalıştırılır?</vt:lpstr>
      <vt:lpstr>Güvenlik Zafiyetlerini Anla!</vt:lpstr>
      <vt:lpstr>Sistemsel Riskler</vt:lpstr>
      <vt:lpstr>TEŞEKKÜRLER!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2021-07-27T18:43:06Z</dcterms:created>
  <dcterms:modified xsi:type="dcterms:W3CDTF">2021-11-17T19:04:50Z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TitusGUID">
    <vt:lpwstr>dfe637c9-2ca0-4cc5-ac85-3017e8be294a</vt:lpwstr>
  </property>
  <property fmtid="{D5CDD505-2E9C-101B-9397-08002B2CF9AE}" pid="4" name="TURKCELLCLASSIFICATION">
    <vt:lpwstr>TURKCELL DAHİLİ</vt:lpwstr>
  </property>
</Properties>
</file>