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29"/>
  </p:notesMasterIdLst>
  <p:handoutMasterIdLst>
    <p:handoutMasterId r:id="rId30"/>
  </p:handoutMasterIdLst>
  <p:sldIdLst>
    <p:sldId id="290" r:id="rId5"/>
    <p:sldId id="325" r:id="rId6"/>
    <p:sldId id="313" r:id="rId7"/>
    <p:sldId id="327" r:id="rId8"/>
    <p:sldId id="328" r:id="rId9"/>
    <p:sldId id="329" r:id="rId10"/>
    <p:sldId id="314" r:id="rId11"/>
    <p:sldId id="330" r:id="rId12"/>
    <p:sldId id="316" r:id="rId13"/>
    <p:sldId id="322" r:id="rId14"/>
    <p:sldId id="317" r:id="rId15"/>
    <p:sldId id="331" r:id="rId16"/>
    <p:sldId id="323" r:id="rId17"/>
    <p:sldId id="318" r:id="rId18"/>
    <p:sldId id="320" r:id="rId19"/>
    <p:sldId id="321" r:id="rId20"/>
    <p:sldId id="332" r:id="rId21"/>
    <p:sldId id="333" r:id="rId22"/>
    <p:sldId id="334" r:id="rId23"/>
    <p:sldId id="335" r:id="rId24"/>
    <p:sldId id="336" r:id="rId25"/>
    <p:sldId id="337" r:id="rId26"/>
    <p:sldId id="310" r:id="rId27"/>
    <p:sldId id="289"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AC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5268" autoAdjust="0"/>
  </p:normalViewPr>
  <p:slideViewPr>
    <p:cSldViewPr snapToGrid="0">
      <p:cViewPr varScale="1">
        <p:scale>
          <a:sx n="86" d="100"/>
          <a:sy n="86" d="100"/>
        </p:scale>
        <p:origin x="566" y="72"/>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11/5/2021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11/5/2021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cademy.binance.com/tr/articles/proof-of-stake-explained"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academy.binance.com/en/glossary/block" TargetMode="External"/><Relationship Id="rId5" Type="http://schemas.openxmlformats.org/officeDocument/2006/relationships/hyperlink" Target="https://academy.binance.com/tr/articles/what-is-bnb" TargetMode="External"/><Relationship Id="rId4" Type="http://schemas.openxmlformats.org/officeDocument/2006/relationships/hyperlink" Target="https://academy.binance.com/tr/articles/what-is-a-blockchain-consensus-algorith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mithandcrown.com/projects/bitcoi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hestreet.com/crypto/ethereum/ethereum-2-upgrade-what-you-need-to-know#:~:text=Ethereum%202.0%20will%20implement%20a,prevents%20many%20from%20using%20it."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utilli.com/2021/04/26/the-lightning-network-is-poised-to-disrupt-utility-payments/#:~:text=Visa%2C%20for%20example%2C%20handles%20about,%2C%20a%20widely%20debated%20figur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Ava </a:t>
            </a:r>
            <a:r>
              <a:rPr lang="tr-TR" dirty="0" err="1"/>
              <a:t>Labs</a:t>
            </a:r>
            <a:r>
              <a:rPr lang="tr-TR" dirty="0"/>
              <a:t> Eylül 2020’de kurulmuş, fon toplama turunda 6 milyon USD ve daha sonra düzenlediği özel ve herkese açık </a:t>
            </a:r>
            <a:r>
              <a:rPr lang="tr-TR" dirty="0" err="1"/>
              <a:t>token</a:t>
            </a:r>
            <a:r>
              <a:rPr lang="tr-TR" dirty="0"/>
              <a:t> satışları ile toplamda 48.000.000 USD toplamıştır. </a:t>
            </a:r>
          </a:p>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14</a:t>
            </a:fld>
            <a:endParaRPr lang="en-US" noProof="0" dirty="0"/>
          </a:p>
        </p:txBody>
      </p:sp>
    </p:spTree>
    <p:extLst>
      <p:ext uri="{BB962C8B-B14F-4D97-AF65-F5344CB8AC3E}">
        <p14:creationId xmlns:p14="http://schemas.microsoft.com/office/powerpoint/2010/main" val="94919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err="1">
                <a:solidFill>
                  <a:schemeClr val="tx1"/>
                </a:solidFill>
                <a:effectLst/>
                <a:latin typeface="+mn-lt"/>
                <a:ea typeface="+mn-ea"/>
                <a:cs typeface="+mn-cs"/>
              </a:rPr>
              <a:t>Binance</a:t>
            </a:r>
            <a:r>
              <a:rPr lang="tr-TR" sz="1200" b="0" i="0" kern="1200" dirty="0">
                <a:solidFill>
                  <a:schemeClr val="tx1"/>
                </a:solidFill>
                <a:effectLst/>
                <a:latin typeface="+mn-lt"/>
                <a:ea typeface="+mn-ea"/>
                <a:cs typeface="+mn-cs"/>
              </a:rPr>
              <a:t> Smart </a:t>
            </a:r>
            <a:r>
              <a:rPr lang="tr-TR" sz="1200" b="0" i="0" kern="1200" dirty="0" err="1">
                <a:solidFill>
                  <a:schemeClr val="tx1"/>
                </a:solidFill>
                <a:effectLst/>
                <a:latin typeface="+mn-lt"/>
                <a:ea typeface="+mn-ea"/>
                <a:cs typeface="+mn-cs"/>
              </a:rPr>
              <a:t>Chain</a:t>
            </a:r>
            <a:r>
              <a:rPr lang="tr-TR" sz="1200" b="0" i="0" kern="1200" dirty="0">
                <a:solidFill>
                  <a:schemeClr val="tx1"/>
                </a:solidFill>
                <a:effectLst/>
                <a:latin typeface="+mn-lt"/>
                <a:ea typeface="+mn-ea"/>
                <a:cs typeface="+mn-cs"/>
              </a:rPr>
              <a:t>, yaklaşık 3 saniyelik blok sürelerine bir </a:t>
            </a:r>
            <a:r>
              <a:rPr lang="tr-TR" sz="1200" b="0" i="0" u="sng" kern="1200" dirty="0" err="1">
                <a:solidFill>
                  <a:schemeClr val="tx1"/>
                </a:solidFill>
                <a:effectLst/>
                <a:latin typeface="+mn-lt"/>
                <a:ea typeface="+mn-ea"/>
                <a:cs typeface="+mn-cs"/>
                <a:hlinkClick r:id="rId3"/>
              </a:rPr>
              <a:t>Proof</a:t>
            </a:r>
            <a:r>
              <a:rPr lang="tr-TR" sz="1200" b="0" i="0" u="sng" kern="1200" dirty="0">
                <a:solidFill>
                  <a:schemeClr val="tx1"/>
                </a:solidFill>
                <a:effectLst/>
                <a:latin typeface="+mn-lt"/>
                <a:ea typeface="+mn-ea"/>
                <a:cs typeface="+mn-cs"/>
                <a:hlinkClick r:id="rId3"/>
              </a:rPr>
              <a:t> of </a:t>
            </a:r>
            <a:r>
              <a:rPr lang="tr-TR" sz="1200" b="0" i="0" u="sng" kern="1200" dirty="0" err="1">
                <a:solidFill>
                  <a:schemeClr val="tx1"/>
                </a:solidFill>
                <a:effectLst/>
                <a:latin typeface="+mn-lt"/>
                <a:ea typeface="+mn-ea"/>
                <a:cs typeface="+mn-cs"/>
                <a:hlinkClick r:id="rId3"/>
              </a:rPr>
              <a:t>Stake</a:t>
            </a:r>
            <a:r>
              <a:rPr lang="tr-TR" sz="1200" b="0" i="0" kern="1200" dirty="0">
                <a:solidFill>
                  <a:schemeClr val="tx1"/>
                </a:solidFill>
                <a:effectLst/>
                <a:latin typeface="+mn-lt"/>
                <a:ea typeface="+mn-ea"/>
                <a:cs typeface="+mn-cs"/>
              </a:rPr>
              <a:t> </a:t>
            </a:r>
            <a:r>
              <a:rPr lang="tr-TR" sz="1200" b="0" i="0" u="sng" kern="1200" dirty="0">
                <a:solidFill>
                  <a:schemeClr val="tx1"/>
                </a:solidFill>
                <a:effectLst/>
                <a:latin typeface="+mn-lt"/>
                <a:ea typeface="+mn-ea"/>
                <a:cs typeface="+mn-cs"/>
                <a:hlinkClick r:id="rId4"/>
              </a:rPr>
              <a:t>mutabakat algoritması</a:t>
            </a:r>
            <a:r>
              <a:rPr lang="tr-TR" sz="1200" b="0" i="0" kern="1200" dirty="0">
                <a:solidFill>
                  <a:schemeClr val="tx1"/>
                </a:solidFill>
                <a:effectLst/>
                <a:latin typeface="+mn-lt"/>
                <a:ea typeface="+mn-ea"/>
                <a:cs typeface="+mn-cs"/>
              </a:rPr>
              <a:t> ile ulaşır. Kullanılan algoritma, katılımcıların doğrulayıcı olmak için </a:t>
            </a:r>
            <a:r>
              <a:rPr lang="tr-TR" sz="1200" b="0" i="0" u="sng" kern="1200" dirty="0" err="1">
                <a:solidFill>
                  <a:schemeClr val="tx1"/>
                </a:solidFill>
                <a:effectLst/>
                <a:latin typeface="+mn-lt"/>
                <a:ea typeface="+mn-ea"/>
                <a:cs typeface="+mn-cs"/>
                <a:hlinkClick r:id="rId5"/>
              </a:rPr>
              <a:t>BNB</a:t>
            </a:r>
            <a:r>
              <a:rPr lang="tr-TR" sz="1200" b="0" i="0" kern="1200" dirty="0" err="1">
                <a:solidFill>
                  <a:schemeClr val="tx1"/>
                </a:solidFill>
                <a:effectLst/>
                <a:latin typeface="+mn-lt"/>
                <a:ea typeface="+mn-ea"/>
                <a:cs typeface="+mn-cs"/>
              </a:rPr>
              <a:t>'lerini</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stake</a:t>
            </a:r>
            <a:r>
              <a:rPr lang="tr-TR" sz="1200" b="0" i="0" kern="1200" dirty="0">
                <a:solidFill>
                  <a:schemeClr val="tx1"/>
                </a:solidFill>
                <a:effectLst/>
                <a:latin typeface="+mn-lt"/>
                <a:ea typeface="+mn-ea"/>
                <a:cs typeface="+mn-cs"/>
              </a:rPr>
              <a:t> ettiği </a:t>
            </a:r>
            <a:r>
              <a:rPr lang="tr-TR" sz="1200" b="0" i="1" kern="1200" dirty="0" err="1">
                <a:solidFill>
                  <a:schemeClr val="tx1"/>
                </a:solidFill>
                <a:effectLst/>
                <a:latin typeface="+mn-lt"/>
                <a:ea typeface="+mn-ea"/>
                <a:cs typeface="+mn-cs"/>
              </a:rPr>
              <a:t>Proof</a:t>
            </a:r>
            <a:r>
              <a:rPr lang="tr-TR" sz="1200" b="0" i="1" kern="1200" dirty="0">
                <a:solidFill>
                  <a:schemeClr val="tx1"/>
                </a:solidFill>
                <a:effectLst/>
                <a:latin typeface="+mn-lt"/>
                <a:ea typeface="+mn-ea"/>
                <a:cs typeface="+mn-cs"/>
              </a:rPr>
              <a:t> of </a:t>
            </a:r>
            <a:r>
              <a:rPr lang="tr-TR" sz="1200" b="0" i="1" kern="1200" dirty="0" err="1">
                <a:solidFill>
                  <a:schemeClr val="tx1"/>
                </a:solidFill>
                <a:effectLst/>
                <a:latin typeface="+mn-lt"/>
                <a:ea typeface="+mn-ea"/>
                <a:cs typeface="+mn-cs"/>
              </a:rPr>
              <a:t>Staked</a:t>
            </a:r>
            <a:r>
              <a:rPr lang="tr-TR" sz="1200" b="0" i="1" kern="1200" dirty="0">
                <a:solidFill>
                  <a:schemeClr val="tx1"/>
                </a:solidFill>
                <a:effectLst/>
                <a:latin typeface="+mn-lt"/>
                <a:ea typeface="+mn-ea"/>
                <a:cs typeface="+mn-cs"/>
              </a:rPr>
              <a:t> </a:t>
            </a:r>
            <a:r>
              <a:rPr lang="tr-TR" sz="1200" b="0" i="1" kern="1200" dirty="0" err="1">
                <a:solidFill>
                  <a:schemeClr val="tx1"/>
                </a:solidFill>
                <a:effectLst/>
                <a:latin typeface="+mn-lt"/>
                <a:ea typeface="+mn-ea"/>
                <a:cs typeface="+mn-cs"/>
              </a:rPr>
              <a:t>Authority</a:t>
            </a:r>
            <a:r>
              <a:rPr lang="tr-TR" sz="1200" b="0" i="0" kern="1200" dirty="0" err="1">
                <a:solidFill>
                  <a:schemeClr val="tx1"/>
                </a:solidFill>
                <a:effectLst/>
                <a:latin typeface="+mn-lt"/>
                <a:ea typeface="+mn-ea"/>
                <a:cs typeface="+mn-cs"/>
              </a:rPr>
              <a:t>'dir</a:t>
            </a:r>
            <a:r>
              <a:rPr lang="tr-TR" sz="1200" b="0" i="0" kern="1200" dirty="0">
                <a:solidFill>
                  <a:schemeClr val="tx1"/>
                </a:solidFill>
                <a:effectLst/>
                <a:latin typeface="+mn-lt"/>
                <a:ea typeface="+mn-ea"/>
                <a:cs typeface="+mn-cs"/>
              </a:rPr>
              <a:t> (</a:t>
            </a:r>
            <a:r>
              <a:rPr lang="tr-TR" sz="1200" b="0" i="1" kern="1200" dirty="0" err="1">
                <a:solidFill>
                  <a:schemeClr val="tx1"/>
                </a:solidFill>
                <a:effectLst/>
                <a:latin typeface="+mn-lt"/>
                <a:ea typeface="+mn-ea"/>
                <a:cs typeface="+mn-cs"/>
              </a:rPr>
              <a:t>PoSA</a:t>
            </a:r>
            <a:r>
              <a:rPr lang="tr-TR" sz="1200" b="0" i="0" kern="1200" dirty="0">
                <a:solidFill>
                  <a:schemeClr val="tx1"/>
                </a:solidFill>
                <a:effectLst/>
                <a:latin typeface="+mn-lt"/>
                <a:ea typeface="+mn-ea"/>
                <a:cs typeface="+mn-cs"/>
              </a:rPr>
              <a:t>). Kullanıcılar geçerli bir </a:t>
            </a:r>
            <a:r>
              <a:rPr lang="tr-TR" sz="1200" b="0" i="0" u="sng" kern="1200" dirty="0">
                <a:solidFill>
                  <a:schemeClr val="tx1"/>
                </a:solidFill>
                <a:effectLst/>
                <a:latin typeface="+mn-lt"/>
                <a:ea typeface="+mn-ea"/>
                <a:cs typeface="+mn-cs"/>
                <a:hlinkClick r:id="rId6"/>
              </a:rPr>
              <a:t>blok</a:t>
            </a:r>
            <a:r>
              <a:rPr lang="tr-TR" sz="1200" b="0" i="0" kern="1200" dirty="0">
                <a:solidFill>
                  <a:schemeClr val="tx1"/>
                </a:solidFill>
                <a:effectLst/>
                <a:latin typeface="+mn-lt"/>
                <a:ea typeface="+mn-ea"/>
                <a:cs typeface="+mn-cs"/>
              </a:rPr>
              <a:t> önerisi yaparlarsa, bu bloğun içindeki işlemlerin işlem ücretlerini alır.</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15</a:t>
            </a:fld>
            <a:endParaRPr lang="en-US" noProof="0" dirty="0"/>
          </a:p>
        </p:txBody>
      </p:sp>
    </p:spTree>
    <p:extLst>
      <p:ext uri="{BB962C8B-B14F-4D97-AF65-F5344CB8AC3E}">
        <p14:creationId xmlns:p14="http://schemas.microsoft.com/office/powerpoint/2010/main" val="3323972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Internet of Blockchains, a network of blockchains able to communicate with each other in a decentralized way.</a:t>
            </a:r>
            <a:endParaRPr lang="tr-TR" dirty="0"/>
          </a:p>
          <a:p>
            <a:endParaRPr lang="tr-TR" dirty="0"/>
          </a:p>
          <a:p>
            <a:r>
              <a:rPr lang="tr-TR" sz="1200" b="0" i="0" kern="1200" dirty="0" err="1">
                <a:solidFill>
                  <a:schemeClr val="tx1"/>
                </a:solidFill>
                <a:effectLst/>
                <a:latin typeface="+mn-lt"/>
                <a:ea typeface="+mn-ea"/>
                <a:cs typeface="+mn-cs"/>
              </a:rPr>
              <a:t>Cosmos'un</a:t>
            </a:r>
            <a:r>
              <a:rPr lang="tr-TR" sz="1200" b="0" i="0" kern="1200" dirty="0">
                <a:solidFill>
                  <a:schemeClr val="tx1"/>
                </a:solidFill>
                <a:effectLst/>
                <a:latin typeface="+mn-lt"/>
                <a:ea typeface="+mn-ea"/>
                <a:cs typeface="+mn-cs"/>
              </a:rPr>
              <a:t> vizyonu, geliştiricilerin birbirleriyle işlem yapmalarına izin vererek blok zincirleri oluşturmalarını ve blok zincirleri arasındaki engelleri aşmalarını kolaylaştırmaktır. Bu noktada ana amaç, birbirleriyle merkezi olmayan bir şekilde iletişim kurabilen bir blok zincirleri interneti oluşturmaktır. </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16</a:t>
            </a:fld>
            <a:endParaRPr lang="en-US" noProof="0" dirty="0"/>
          </a:p>
        </p:txBody>
      </p:sp>
    </p:spTree>
    <p:extLst>
      <p:ext uri="{BB962C8B-B14F-4D97-AF65-F5344CB8AC3E}">
        <p14:creationId xmlns:p14="http://schemas.microsoft.com/office/powerpoint/2010/main" val="2481207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17</a:t>
            </a:fld>
            <a:endParaRPr lang="en-US" noProof="0" dirty="0"/>
          </a:p>
        </p:txBody>
      </p:sp>
    </p:spTree>
    <p:extLst>
      <p:ext uri="{BB962C8B-B14F-4D97-AF65-F5344CB8AC3E}">
        <p14:creationId xmlns:p14="http://schemas.microsoft.com/office/powerpoint/2010/main" val="1258078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18</a:t>
            </a:fld>
            <a:endParaRPr lang="en-US" noProof="0" dirty="0"/>
          </a:p>
        </p:txBody>
      </p:sp>
    </p:spTree>
    <p:extLst>
      <p:ext uri="{BB962C8B-B14F-4D97-AF65-F5344CB8AC3E}">
        <p14:creationId xmlns:p14="http://schemas.microsoft.com/office/powerpoint/2010/main" val="607234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AABE9C73-6CDE-45E2-97F8-E3C5308FA232}" type="slidenum">
              <a:rPr lang="en-US" noProof="0" smtClean="0"/>
              <a:t>19</a:t>
            </a:fld>
            <a:endParaRPr lang="en-US" noProof="0" dirty="0"/>
          </a:p>
        </p:txBody>
      </p:sp>
    </p:spTree>
    <p:extLst>
      <p:ext uri="{BB962C8B-B14F-4D97-AF65-F5344CB8AC3E}">
        <p14:creationId xmlns:p14="http://schemas.microsoft.com/office/powerpoint/2010/main" val="43352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https://near.org/use-cases/creators/</a:t>
            </a:r>
          </a:p>
          <a:p>
            <a:endParaRPr lang="tr-TR" dirty="0"/>
          </a:p>
          <a:p>
            <a:r>
              <a:rPr lang="tr-TR" dirty="0" err="1"/>
              <a:t>Doomslug</a:t>
            </a:r>
            <a:r>
              <a:rPr lang="tr-TR" dirty="0"/>
              <a:t> tarafından üretilen bir bloğun, en az bir katılımcı kesilmediği sürece geri döndürülemez olmasıdır. </a:t>
            </a:r>
            <a:r>
              <a:rPr lang="tr-TR" dirty="0" err="1"/>
              <a:t>Doomslug</a:t>
            </a:r>
            <a:r>
              <a:rPr lang="tr-TR" dirty="0"/>
              <a:t> ayrıca, BFT konsensüs algoritmalarının gerektirdiği şekilde değil, tüm katılımcıların yarısından biraz fazlası çevrimiçi ve dürüst olduğu sürece blokları üretmeye ve sonlandırmaya devam etmesi gibi güzel bir özelliğe sahiptir (sonuç </a:t>
            </a:r>
            <a:r>
              <a:rPr lang="tr-TR" dirty="0" err="1"/>
              <a:t>gadget'ı</a:t>
            </a:r>
            <a:r>
              <a:rPr lang="tr-TR" dirty="0"/>
              <a:t> elbette ⅔'den azsa durur). katılımcılar çevrimiçidir).</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20</a:t>
            </a:fld>
            <a:endParaRPr lang="en-US" noProof="0" dirty="0"/>
          </a:p>
        </p:txBody>
      </p:sp>
    </p:spTree>
    <p:extLst>
      <p:ext uri="{BB962C8B-B14F-4D97-AF65-F5344CB8AC3E}">
        <p14:creationId xmlns:p14="http://schemas.microsoft.com/office/powerpoint/2010/main" val="3765099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AABE9C73-6CDE-45E2-97F8-E3C5308FA232}" type="slidenum">
              <a:rPr lang="en-US" noProof="0" smtClean="0"/>
              <a:t>21</a:t>
            </a:fld>
            <a:endParaRPr lang="en-US" noProof="0" dirty="0"/>
          </a:p>
        </p:txBody>
      </p:sp>
    </p:spTree>
    <p:extLst>
      <p:ext uri="{BB962C8B-B14F-4D97-AF65-F5344CB8AC3E}">
        <p14:creationId xmlns:p14="http://schemas.microsoft.com/office/powerpoint/2010/main" val="205408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1" i="0" kern="1200" dirty="0">
                <a:solidFill>
                  <a:schemeClr val="tx1"/>
                </a:solidFill>
                <a:effectLst/>
                <a:latin typeface="+mn-lt"/>
                <a:ea typeface="+mn-ea"/>
                <a:cs typeface="+mn-cs"/>
              </a:rPr>
              <a:t>Dedikodu protokolünü kullanan düğümler verileri topluluktaki diğer düğümlerle etkili ve hızlı bir şekilde paylaşıyorlar. Bu yeni 'dedikodu hakkında dedikodu' protokolünü kullanarak otomatik bir şekilde </a:t>
            </a:r>
            <a:r>
              <a:rPr lang="tr-TR" sz="1200" b="1" i="0" kern="1200" dirty="0" err="1">
                <a:solidFill>
                  <a:schemeClr val="tx1"/>
                </a:solidFill>
                <a:effectLst/>
                <a:latin typeface="+mn-lt"/>
                <a:ea typeface="+mn-ea"/>
                <a:cs typeface="+mn-cs"/>
              </a:rPr>
              <a:t>hashgraph</a:t>
            </a:r>
            <a:r>
              <a:rPr lang="tr-TR" sz="1200" b="1" i="0" kern="1200" dirty="0">
                <a:solidFill>
                  <a:schemeClr val="tx1"/>
                </a:solidFill>
                <a:effectLst/>
                <a:latin typeface="+mn-lt"/>
                <a:ea typeface="+mn-ea"/>
                <a:cs typeface="+mn-cs"/>
              </a:rPr>
              <a:t> veri yapısı inşa ediyor. </a:t>
            </a:r>
            <a:r>
              <a:rPr lang="tr-TR" sz="1200" b="1" i="0" kern="1200" dirty="0" err="1">
                <a:solidFill>
                  <a:schemeClr val="tx1"/>
                </a:solidFill>
                <a:effectLst/>
                <a:latin typeface="+mn-lt"/>
                <a:ea typeface="+mn-ea"/>
                <a:cs typeface="+mn-cs"/>
              </a:rPr>
              <a:t>Kriptografik</a:t>
            </a:r>
            <a:r>
              <a:rPr lang="tr-TR" sz="1200" b="1" i="0" kern="1200" dirty="0">
                <a:solidFill>
                  <a:schemeClr val="tx1"/>
                </a:solidFill>
                <a:effectLst/>
                <a:latin typeface="+mn-lt"/>
                <a:ea typeface="+mn-ea"/>
                <a:cs typeface="+mn-cs"/>
              </a:rPr>
              <a:t> olarak güvenli olan bu veri yapısı topluluğun iletişim tarihini içeriyor. Bunu girdi olarak kullanan düğümler, diğer düğümler ile aynı sanal oylama mutabakat algoritmasını yürütüyorlar. Topluluk işlem emri ve zaman ile ilgili internet üzerinden bağlantı kurmadan mutabakata ulaşıyor. Her olay yaratıcısı tarafından dijital olarak imzalanıyor.”</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22</a:t>
            </a:fld>
            <a:endParaRPr lang="en-US" noProof="0" dirty="0"/>
          </a:p>
        </p:txBody>
      </p:sp>
    </p:spTree>
    <p:extLst>
      <p:ext uri="{BB962C8B-B14F-4D97-AF65-F5344CB8AC3E}">
        <p14:creationId xmlns:p14="http://schemas.microsoft.com/office/powerpoint/2010/main" val="2477974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Blockchain</a:t>
            </a:r>
            <a:r>
              <a:rPr lang="tr-TR" dirty="0"/>
              <a:t> 3.0 olduğunu iddia eden networkler: </a:t>
            </a:r>
            <a:r>
              <a:rPr lang="tr-TR" dirty="0" err="1"/>
              <a:t>avalanche</a:t>
            </a:r>
            <a:r>
              <a:rPr lang="tr-TR" dirty="0"/>
              <a:t>, </a:t>
            </a:r>
            <a:r>
              <a:rPr lang="tr-TR" dirty="0" err="1"/>
              <a:t>hedera</a:t>
            </a:r>
            <a:r>
              <a:rPr lang="tr-TR" dirty="0"/>
              <a:t>, </a:t>
            </a:r>
            <a:r>
              <a:rPr lang="tr-TR" dirty="0" err="1"/>
              <a:t>cosmos</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23</a:t>
            </a:fld>
            <a:endParaRPr lang="en-US" noProof="0" dirty="0"/>
          </a:p>
        </p:txBody>
      </p:sp>
    </p:spTree>
    <p:extLst>
      <p:ext uri="{BB962C8B-B14F-4D97-AF65-F5344CB8AC3E}">
        <p14:creationId xmlns:p14="http://schemas.microsoft.com/office/powerpoint/2010/main" val="23028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OSI </a:t>
            </a:r>
            <a:r>
              <a:rPr lang="tr-TR" dirty="0" err="1"/>
              <a:t>Layerları</a:t>
            </a:r>
            <a:r>
              <a:rPr lang="tr-TR" dirty="0"/>
              <a:t> burada anlatabilirsin.</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2</a:t>
            </a:fld>
            <a:endParaRPr lang="en-US" noProof="0" dirty="0"/>
          </a:p>
        </p:txBody>
      </p:sp>
    </p:spTree>
    <p:extLst>
      <p:ext uri="{BB962C8B-B14F-4D97-AF65-F5344CB8AC3E}">
        <p14:creationId xmlns:p14="http://schemas.microsoft.com/office/powerpoint/2010/main" val="2666035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24</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3</a:t>
            </a:fld>
            <a:endParaRPr lang="en-US" noProof="0" dirty="0"/>
          </a:p>
        </p:txBody>
      </p:sp>
    </p:spTree>
    <p:extLst>
      <p:ext uri="{BB962C8B-B14F-4D97-AF65-F5344CB8AC3E}">
        <p14:creationId xmlns:p14="http://schemas.microsoft.com/office/powerpoint/2010/main" val="4228990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err="1">
                <a:solidFill>
                  <a:schemeClr val="tx1"/>
                </a:solidFill>
                <a:effectLst/>
                <a:latin typeface="+mn-lt"/>
                <a:ea typeface="+mn-ea"/>
                <a:cs typeface="+mn-cs"/>
              </a:rPr>
              <a:t>Ethereum</a:t>
            </a:r>
            <a:r>
              <a:rPr lang="tr-TR" sz="1200" b="0" i="0" kern="1200" dirty="0">
                <a:solidFill>
                  <a:schemeClr val="tx1"/>
                </a:solidFill>
                <a:effectLst/>
                <a:latin typeface="+mn-lt"/>
                <a:ea typeface="+mn-ea"/>
                <a:cs typeface="+mn-cs"/>
              </a:rPr>
              <a:t>, bu düğümlerin her bir işlemi hesaplaması ve gerçekleştirmesi için sıra tabanlı çalışıyor. Bu nedenle, doğrulama sürecine işlemlerin tamamlanması uzun zaman alabiliyor. Şu anda </a:t>
            </a:r>
            <a:r>
              <a:rPr lang="tr-TR" sz="1200" b="0" i="0" kern="1200" dirty="0" err="1">
                <a:solidFill>
                  <a:schemeClr val="tx1"/>
                </a:solidFill>
                <a:effectLst/>
                <a:latin typeface="+mn-lt"/>
                <a:ea typeface="+mn-ea"/>
                <a:cs typeface="+mn-cs"/>
              </a:rPr>
              <a:t>Ethereum</a:t>
            </a:r>
            <a:r>
              <a:rPr lang="tr-TR" sz="1200" b="0" i="0" kern="1200" dirty="0">
                <a:solidFill>
                  <a:schemeClr val="tx1"/>
                </a:solidFill>
                <a:effectLst/>
                <a:latin typeface="+mn-lt"/>
                <a:ea typeface="+mn-ea"/>
                <a:cs typeface="+mn-cs"/>
              </a:rPr>
              <a:t> saniyede yaklaşık 10 işlem (TPS) gerçekleştiriyor. Karşılaştırma yapmak gerekirse Visa, saniyede ortalama 24 bin işlemin üstesinden geliyor. Tüm defter kaydı her bilgisayarda tutulduğundan ve doğrulama zinciri günbegün uzadığından, ağa bilgisayar eklemek verimliliği artırmıyor.</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4</a:t>
            </a:fld>
            <a:endParaRPr lang="en-US" noProof="0" dirty="0"/>
          </a:p>
        </p:txBody>
      </p:sp>
    </p:spTree>
    <p:extLst>
      <p:ext uri="{BB962C8B-B14F-4D97-AF65-F5344CB8AC3E}">
        <p14:creationId xmlns:p14="http://schemas.microsoft.com/office/powerpoint/2010/main" val="2407580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7</a:t>
            </a:fld>
            <a:endParaRPr lang="en-US" noProof="0" dirty="0"/>
          </a:p>
        </p:txBody>
      </p:sp>
    </p:spTree>
    <p:extLst>
      <p:ext uri="{BB962C8B-B14F-4D97-AF65-F5344CB8AC3E}">
        <p14:creationId xmlns:p14="http://schemas.microsoft.com/office/powerpoint/2010/main" val="4149208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9</a:t>
            </a:fld>
            <a:endParaRPr lang="en-US" noProof="0" dirty="0"/>
          </a:p>
        </p:txBody>
      </p:sp>
    </p:spTree>
    <p:extLst>
      <p:ext uri="{BB962C8B-B14F-4D97-AF65-F5344CB8AC3E}">
        <p14:creationId xmlns:p14="http://schemas.microsoft.com/office/powerpoint/2010/main" val="3351186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err="1">
                <a:solidFill>
                  <a:schemeClr val="tx1"/>
                </a:solidFill>
                <a:effectLst/>
                <a:latin typeface="+mn-lt"/>
                <a:ea typeface="+mn-ea"/>
                <a:cs typeface="+mn-cs"/>
              </a:rPr>
              <a:t>Bitcoin</a:t>
            </a:r>
            <a:r>
              <a:rPr lang="tr-TR" sz="1200" b="0" i="0" kern="1200" dirty="0">
                <a:solidFill>
                  <a:schemeClr val="tx1"/>
                </a:solidFill>
                <a:effectLst/>
                <a:latin typeface="+mn-lt"/>
                <a:ea typeface="+mn-ea"/>
                <a:cs typeface="+mn-cs"/>
              </a:rPr>
              <a:t> sisteminde bir blokun oluşması 10 dakika sürmektedir. </a:t>
            </a:r>
            <a:r>
              <a:rPr lang="tr-TR" sz="1200" b="0" i="0" kern="1200" dirty="0" err="1">
                <a:solidFill>
                  <a:schemeClr val="tx1"/>
                </a:solidFill>
                <a:effectLst/>
                <a:latin typeface="+mn-lt"/>
                <a:ea typeface="+mn-ea"/>
                <a:cs typeface="+mn-cs"/>
              </a:rPr>
              <a:t>Ethereum</a:t>
            </a:r>
            <a:r>
              <a:rPr lang="tr-TR" sz="1200" b="0" i="0" kern="1200" dirty="0">
                <a:solidFill>
                  <a:schemeClr val="tx1"/>
                </a:solidFill>
                <a:effectLst/>
                <a:latin typeface="+mn-lt"/>
                <a:ea typeface="+mn-ea"/>
                <a:cs typeface="+mn-cs"/>
              </a:rPr>
              <a:t> sistemin de bir blokun oluşma süresi 15 saniye olduğundan onaylama süresi çok daha kısadır.</a:t>
            </a:r>
          </a:p>
          <a:p>
            <a:pPr rtl="0" eaLnBrk="1" fontAlgn="t" latinLnBrk="0" hangingPunct="1"/>
            <a:r>
              <a:rPr lang="tr-TR" sz="1200" b="0" i="0" kern="1200" dirty="0">
                <a:solidFill>
                  <a:schemeClr val="tx1"/>
                </a:solidFill>
                <a:effectLst/>
                <a:latin typeface="+mn-lt"/>
                <a:ea typeface="+mn-ea"/>
                <a:cs typeface="+mn-cs"/>
              </a:rPr>
              <a:t>Örneğin, bir işlemin nihai olduğunu düşünmeden önce </a:t>
            </a:r>
            <a:r>
              <a:rPr lang="tr-TR" sz="1200" b="1" i="0" u="none" strike="noStrike" kern="1200" dirty="0" err="1">
                <a:solidFill>
                  <a:schemeClr val="tx1"/>
                </a:solidFill>
                <a:effectLst/>
                <a:latin typeface="+mn-lt"/>
                <a:ea typeface="+mn-ea"/>
                <a:cs typeface="+mn-cs"/>
                <a:hlinkClick r:id="rId3"/>
              </a:rPr>
              <a:t>Bitcoin</a:t>
            </a:r>
            <a:r>
              <a:rPr lang="tr-TR" sz="1200" b="0" i="0" kern="1200" dirty="0">
                <a:solidFill>
                  <a:schemeClr val="tx1"/>
                </a:solidFill>
                <a:effectLst/>
                <a:latin typeface="+mn-lt"/>
                <a:ea typeface="+mn-ea"/>
                <a:cs typeface="+mn-cs"/>
              </a:rPr>
              <a:t> blok zincirine altı ek blok eklenene kadar bir süre beklemeniz önerilir . Büyük kripto varlıkların çoğu </a:t>
            </a:r>
            <a:r>
              <a:rPr lang="tr-TR" sz="1200" b="0" i="0" kern="1200" dirty="0" err="1">
                <a:solidFill>
                  <a:schemeClr val="tx1"/>
                </a:solidFill>
                <a:effectLst/>
                <a:latin typeface="+mn-lt"/>
                <a:ea typeface="+mn-ea"/>
                <a:cs typeface="+mn-cs"/>
              </a:rPr>
              <a:t>olasılıksal</a:t>
            </a:r>
            <a:r>
              <a:rPr lang="tr-TR" sz="1200" b="0" i="0" kern="1200" dirty="0">
                <a:solidFill>
                  <a:schemeClr val="tx1"/>
                </a:solidFill>
                <a:effectLst/>
                <a:latin typeface="+mn-lt"/>
                <a:ea typeface="+mn-ea"/>
                <a:cs typeface="+mn-cs"/>
              </a:rPr>
              <a:t> kesinlik sunar.</a:t>
            </a:r>
          </a:p>
          <a:p>
            <a:pPr rtl="0" eaLnBrk="1" fontAlgn="t" latinLnBrk="0" hangingPunct="1"/>
            <a:r>
              <a:rPr lang="tr-TR" sz="1200" b="1" i="0" u="none" strike="noStrike" kern="1200" dirty="0">
                <a:solidFill>
                  <a:schemeClr val="tx1"/>
                </a:solidFill>
                <a:effectLst/>
                <a:latin typeface="+mn-lt"/>
                <a:ea typeface="+mn-ea"/>
                <a:cs typeface="+mn-cs"/>
              </a:rPr>
              <a:t> </a:t>
            </a:r>
          </a:p>
          <a:p>
            <a:pPr rtl="0" eaLnBrk="1" fontAlgn="t" latinLnBrk="0" hangingPunct="1"/>
            <a:endParaRPr lang="tr-TR" sz="1200" b="1" i="0" u="none" strike="noStrike" kern="1200" dirty="0">
              <a:solidFill>
                <a:schemeClr val="tx1"/>
              </a:solidFill>
              <a:effectLst/>
              <a:latin typeface="+mn-lt"/>
              <a:ea typeface="+mn-ea"/>
              <a:cs typeface="+mn-cs"/>
            </a:endParaRPr>
          </a:p>
          <a:p>
            <a:pPr rtl="0" eaLnBrk="1" fontAlgn="t" latinLnBrk="0" hangingPunct="1"/>
            <a:r>
              <a:rPr lang="tr-TR" sz="1200" b="1" i="0" u="none" strike="noStrike" kern="1200" dirty="0" err="1">
                <a:solidFill>
                  <a:schemeClr val="tx1"/>
                </a:solidFill>
                <a:effectLst/>
                <a:latin typeface="+mn-lt"/>
                <a:ea typeface="+mn-ea"/>
                <a:cs typeface="+mn-cs"/>
              </a:rPr>
              <a:t>Masternode</a:t>
            </a:r>
            <a:r>
              <a:rPr lang="tr-TR" sz="1200" b="1" i="0" u="none" strike="noStrike" kern="1200" dirty="0">
                <a:solidFill>
                  <a:schemeClr val="tx1"/>
                </a:solidFill>
                <a:effectLst/>
                <a:latin typeface="+mn-lt"/>
                <a:ea typeface="+mn-ea"/>
                <a:cs typeface="+mn-cs"/>
              </a:rPr>
              <a:t> </a:t>
            </a:r>
            <a:r>
              <a:rPr lang="tr-TR" sz="1200" b="1" i="0" u="none" strike="noStrike" kern="1200" dirty="0" err="1">
                <a:solidFill>
                  <a:schemeClr val="tx1"/>
                </a:solidFill>
                <a:effectLst/>
                <a:latin typeface="+mn-lt"/>
                <a:ea typeface="+mn-ea"/>
                <a:cs typeface="+mn-cs"/>
              </a:rPr>
              <a:t>lu</a:t>
            </a:r>
            <a:r>
              <a:rPr lang="tr-TR" sz="1200" b="1" i="0" u="none" strike="noStrike" kern="1200" dirty="0">
                <a:solidFill>
                  <a:schemeClr val="tx1"/>
                </a:solidFill>
                <a:effectLst/>
                <a:latin typeface="+mn-lt"/>
                <a:ea typeface="+mn-ea"/>
                <a:cs typeface="+mn-cs"/>
              </a:rPr>
              <a:t> </a:t>
            </a:r>
            <a:r>
              <a:rPr lang="tr-TR" sz="1200" b="1" i="0" u="none" strike="noStrike" kern="1200" dirty="0" err="1">
                <a:solidFill>
                  <a:schemeClr val="tx1"/>
                </a:solidFill>
                <a:effectLst/>
                <a:latin typeface="+mn-lt"/>
                <a:ea typeface="+mn-ea"/>
                <a:cs typeface="+mn-cs"/>
              </a:rPr>
              <a:t>blockchain</a:t>
            </a:r>
            <a:r>
              <a:rPr lang="tr-TR" sz="1200" b="1" i="0" u="none" strike="noStrike" kern="1200" dirty="0">
                <a:solidFill>
                  <a:schemeClr val="tx1"/>
                </a:solidFill>
                <a:effectLst/>
                <a:latin typeface="+mn-lt"/>
                <a:ea typeface="+mn-ea"/>
                <a:cs typeface="+mn-cs"/>
              </a:rPr>
              <a:t> liderli lidersiz (ilk ayağa kalkan </a:t>
            </a:r>
            <a:r>
              <a:rPr lang="tr-TR" sz="1200" b="1" i="0" u="none" strike="noStrike" kern="1200" dirty="0" err="1">
                <a:solidFill>
                  <a:schemeClr val="tx1"/>
                </a:solidFill>
                <a:effectLst/>
                <a:latin typeface="+mn-lt"/>
                <a:ea typeface="+mn-ea"/>
                <a:cs typeface="+mn-cs"/>
              </a:rPr>
              <a:t>nodu</a:t>
            </a:r>
            <a:r>
              <a:rPr lang="tr-TR" sz="1200" b="1" i="0" u="none" strike="noStrike" kern="1200" dirty="0">
                <a:solidFill>
                  <a:schemeClr val="tx1"/>
                </a:solidFill>
                <a:effectLst/>
                <a:latin typeface="+mn-lt"/>
                <a:ea typeface="+mn-ea"/>
                <a:cs typeface="+mn-cs"/>
              </a:rPr>
              <a:t> lider </a:t>
            </a:r>
            <a:r>
              <a:rPr lang="tr-TR" sz="1200" b="1" i="0" u="none" strike="noStrike" kern="1200" dirty="0" err="1">
                <a:solidFill>
                  <a:schemeClr val="tx1"/>
                </a:solidFill>
                <a:effectLst/>
                <a:latin typeface="+mn-lt"/>
                <a:ea typeface="+mn-ea"/>
                <a:cs typeface="+mn-cs"/>
              </a:rPr>
              <a:t>node</a:t>
            </a:r>
            <a:r>
              <a:rPr lang="tr-TR" sz="1200" b="1" i="0" u="none" strike="noStrike" kern="1200" dirty="0">
                <a:solidFill>
                  <a:schemeClr val="tx1"/>
                </a:solidFill>
                <a:effectLst/>
                <a:latin typeface="+mn-lt"/>
                <a:ea typeface="+mn-ea"/>
                <a:cs typeface="+mn-cs"/>
              </a:rPr>
              <a:t> seçiyor)tamamen dağıtık</a:t>
            </a:r>
          </a:p>
          <a:p>
            <a:pPr rtl="0" eaLnBrk="1" fontAlgn="t" latinLnBrk="0" hangingPunct="1"/>
            <a:endParaRPr lang="tr-TR" sz="1200" b="0" i="0" u="none" strike="noStrike" kern="1200" dirty="0">
              <a:solidFill>
                <a:schemeClr val="tx1"/>
              </a:solidFill>
              <a:effectLst/>
              <a:latin typeface="+mn-lt"/>
              <a:ea typeface="+mn-ea"/>
              <a:cs typeface="+mn-cs"/>
            </a:endParaRPr>
          </a:p>
          <a:p>
            <a:pPr rtl="0" eaLnBrk="1" fontAlgn="t" latinLnBrk="0" hangingPunct="1"/>
            <a:r>
              <a:rPr lang="tr-TR" sz="1200" b="1" i="0" u="none" strike="noStrike" kern="1200" dirty="0">
                <a:solidFill>
                  <a:schemeClr val="tx1"/>
                </a:solidFill>
                <a:effectLst/>
                <a:latin typeface="+mn-lt"/>
                <a:ea typeface="+mn-ea"/>
                <a:cs typeface="+mn-cs"/>
              </a:rPr>
              <a:t>Geliştirici</a:t>
            </a:r>
            <a:endParaRPr lang="tr-TR" sz="1200" b="0" i="0" u="none" strike="noStrike" kern="1200" dirty="0">
              <a:solidFill>
                <a:schemeClr val="tx1"/>
              </a:solidFill>
              <a:effectLst/>
              <a:latin typeface="+mn-lt"/>
              <a:ea typeface="+mn-ea"/>
              <a:cs typeface="+mn-cs"/>
            </a:endParaRPr>
          </a:p>
          <a:p>
            <a:pPr rtl="0" eaLnBrk="1" fontAlgn="t" latinLnBrk="0" hangingPunct="1"/>
            <a:r>
              <a:rPr lang="tr-TR" sz="1200" b="1" i="0" u="none" strike="noStrike" kern="1200" dirty="0">
                <a:solidFill>
                  <a:schemeClr val="tx1"/>
                </a:solidFill>
                <a:effectLst/>
                <a:latin typeface="+mn-lt"/>
                <a:ea typeface="+mn-ea"/>
                <a:cs typeface="+mn-cs"/>
              </a:rPr>
              <a:t>Vaadi</a:t>
            </a:r>
            <a:endParaRPr lang="tr-TR" sz="1200" b="0" i="0" u="none" strike="noStrike" kern="1200" dirty="0">
              <a:solidFill>
                <a:schemeClr val="tx1"/>
              </a:solidFill>
              <a:effectLst/>
              <a:latin typeface="+mn-lt"/>
              <a:ea typeface="+mn-ea"/>
              <a:cs typeface="+mn-cs"/>
            </a:endParaRPr>
          </a:p>
          <a:p>
            <a:pPr rtl="0" eaLnBrk="1" fontAlgn="t" latinLnBrk="0" hangingPunct="1"/>
            <a:r>
              <a:rPr lang="tr-TR" sz="1200" b="1" i="0" u="none" strike="noStrike" kern="1200" dirty="0">
                <a:solidFill>
                  <a:schemeClr val="tx1"/>
                </a:solidFill>
                <a:effectLst/>
                <a:latin typeface="+mn-lt"/>
                <a:ea typeface="+mn-ea"/>
                <a:cs typeface="+mn-cs"/>
              </a:rPr>
              <a:t>Avantajı</a:t>
            </a:r>
            <a:endParaRPr lang="tr-TR" sz="1200" b="0" i="0" u="none" strike="noStrike" kern="1200" dirty="0">
              <a:solidFill>
                <a:schemeClr val="tx1"/>
              </a:solidFill>
              <a:effectLst/>
              <a:latin typeface="+mn-lt"/>
              <a:ea typeface="+mn-ea"/>
              <a:cs typeface="+mn-cs"/>
            </a:endParaRPr>
          </a:p>
          <a:p>
            <a:pPr rtl="0" eaLnBrk="1" fontAlgn="t" latinLnBrk="0" hangingPunct="1"/>
            <a:r>
              <a:rPr lang="tr-TR" sz="1200" b="1" i="0" u="none" strike="noStrike" kern="1200" dirty="0">
                <a:solidFill>
                  <a:schemeClr val="tx1"/>
                </a:solidFill>
                <a:effectLst/>
                <a:latin typeface="+mn-lt"/>
                <a:ea typeface="+mn-ea"/>
                <a:cs typeface="+mn-cs"/>
              </a:rPr>
              <a:t>Dezavantajı</a:t>
            </a:r>
            <a:endParaRPr lang="tr-TR" sz="1200" b="0" i="0" u="none" strike="noStrike" kern="1200" dirty="0">
              <a:solidFill>
                <a:schemeClr val="tx1"/>
              </a:solidFill>
              <a:effectLst/>
              <a:latin typeface="+mn-lt"/>
              <a:ea typeface="+mn-ea"/>
              <a:cs typeface="+mn-cs"/>
            </a:endParaRPr>
          </a:p>
          <a:p>
            <a:pPr rtl="0" eaLnBrk="1" fontAlgn="t" latinLnBrk="0" hangingPunct="1"/>
            <a:r>
              <a:rPr lang="tr-TR" sz="1200" b="1" i="0" u="none" strike="noStrike" kern="1200" dirty="0">
                <a:solidFill>
                  <a:schemeClr val="tx1"/>
                </a:solidFill>
                <a:effectLst/>
                <a:latin typeface="+mn-lt"/>
                <a:ea typeface="+mn-ea"/>
                <a:cs typeface="+mn-cs"/>
              </a:rPr>
              <a:t>#</a:t>
            </a:r>
            <a:r>
              <a:rPr lang="tr-TR" sz="1200" b="1" i="0" u="none" strike="noStrike" kern="1200" dirty="0" err="1">
                <a:solidFill>
                  <a:schemeClr val="tx1"/>
                </a:solidFill>
                <a:effectLst/>
                <a:latin typeface="+mn-lt"/>
                <a:ea typeface="+mn-ea"/>
                <a:cs typeface="+mn-cs"/>
              </a:rPr>
              <a:t>tps</a:t>
            </a:r>
            <a:endParaRPr lang="tr-TR" sz="1200" b="0" i="0" u="none" strike="noStrike" kern="1200" dirty="0">
              <a:solidFill>
                <a:schemeClr val="tx1"/>
              </a:solidFill>
              <a:effectLst/>
              <a:latin typeface="+mn-lt"/>
              <a:ea typeface="+mn-ea"/>
              <a:cs typeface="+mn-cs"/>
            </a:endParaRPr>
          </a:p>
          <a:p>
            <a:pPr rtl="0" eaLnBrk="1" fontAlgn="t" latinLnBrk="0" hangingPunct="1"/>
            <a:r>
              <a:rPr lang="tr-TR" sz="1200" b="1" i="0" u="none" strike="noStrike" kern="1200" dirty="0">
                <a:solidFill>
                  <a:schemeClr val="tx1"/>
                </a:solidFill>
                <a:effectLst/>
                <a:latin typeface="+mn-lt"/>
                <a:ea typeface="+mn-ea"/>
                <a:cs typeface="+mn-cs"/>
              </a:rPr>
              <a:t>#of </a:t>
            </a:r>
            <a:r>
              <a:rPr lang="tr-TR" sz="1200" b="1" i="0" u="none" strike="noStrike" kern="1200" dirty="0" err="1">
                <a:solidFill>
                  <a:schemeClr val="tx1"/>
                </a:solidFill>
                <a:effectLst/>
                <a:latin typeface="+mn-lt"/>
                <a:ea typeface="+mn-ea"/>
                <a:cs typeface="+mn-cs"/>
              </a:rPr>
              <a:t>validators</a:t>
            </a:r>
            <a:endParaRPr lang="tr-TR" sz="1200" b="0" i="0" u="none" strike="noStrike" kern="1200" dirty="0">
              <a:solidFill>
                <a:schemeClr val="tx1"/>
              </a:solidFill>
              <a:effectLst/>
              <a:latin typeface="+mn-lt"/>
              <a:ea typeface="+mn-ea"/>
              <a:cs typeface="+mn-cs"/>
            </a:endParaRPr>
          </a:p>
          <a:p>
            <a:pPr rtl="0" eaLnBrk="1" fontAlgn="t" latinLnBrk="0" hangingPunct="1"/>
            <a:r>
              <a:rPr lang="tr-TR" sz="1200" b="1" i="0" u="none" strike="noStrike" kern="1200" dirty="0">
                <a:solidFill>
                  <a:schemeClr val="tx1"/>
                </a:solidFill>
                <a:effectLst/>
                <a:latin typeface="+mn-lt"/>
                <a:ea typeface="+mn-ea"/>
                <a:cs typeface="+mn-cs"/>
              </a:rPr>
              <a:t>#</a:t>
            </a:r>
            <a:r>
              <a:rPr lang="tr-TR" sz="1200" b="1" i="0" u="none" strike="noStrike" kern="1200" dirty="0" err="1">
                <a:solidFill>
                  <a:schemeClr val="tx1"/>
                </a:solidFill>
                <a:effectLst/>
                <a:latin typeface="+mn-lt"/>
                <a:ea typeface="+mn-ea"/>
                <a:cs typeface="+mn-cs"/>
              </a:rPr>
              <a:t>transaction</a:t>
            </a:r>
            <a:r>
              <a:rPr lang="tr-TR" sz="1200" b="1" i="0" u="none" strike="noStrike" kern="1200" dirty="0">
                <a:solidFill>
                  <a:schemeClr val="tx1"/>
                </a:solidFill>
                <a:effectLst/>
                <a:latin typeface="+mn-lt"/>
                <a:ea typeface="+mn-ea"/>
                <a:cs typeface="+mn-cs"/>
              </a:rPr>
              <a:t> </a:t>
            </a:r>
            <a:r>
              <a:rPr lang="tr-TR" sz="1200" b="1" i="0" u="none" strike="noStrike" kern="1200" dirty="0" err="1">
                <a:solidFill>
                  <a:schemeClr val="tx1"/>
                </a:solidFill>
                <a:effectLst/>
                <a:latin typeface="+mn-lt"/>
                <a:ea typeface="+mn-ea"/>
                <a:cs typeface="+mn-cs"/>
              </a:rPr>
              <a:t>finality</a:t>
            </a:r>
            <a:endParaRPr lang="tr-TR" sz="1200" b="0" i="0" u="none" strike="noStrike" kern="1200" dirty="0">
              <a:solidFill>
                <a:schemeClr val="tx1"/>
              </a:solidFill>
              <a:effectLst/>
              <a:latin typeface="+mn-lt"/>
              <a:ea typeface="+mn-ea"/>
              <a:cs typeface="+mn-cs"/>
            </a:endParaRPr>
          </a:p>
          <a:p>
            <a:pPr rtl="0" eaLnBrk="1" fontAlgn="t" latinLnBrk="0" hangingPunct="1"/>
            <a:r>
              <a:rPr lang="tr-TR" sz="1200" b="1" i="0" u="none" strike="noStrike" kern="1200" dirty="0">
                <a:solidFill>
                  <a:schemeClr val="tx1"/>
                </a:solidFill>
                <a:effectLst/>
                <a:latin typeface="+mn-lt"/>
                <a:ea typeface="+mn-ea"/>
                <a:cs typeface="+mn-cs"/>
              </a:rPr>
              <a:t>Örnek Proje</a:t>
            </a:r>
            <a:endParaRPr lang="tr-TR" sz="1200" b="0" i="0" u="none" strike="noStrike" kern="1200" dirty="0">
              <a:solidFill>
                <a:schemeClr val="tx1"/>
              </a:solidFill>
              <a:effectLst/>
              <a:latin typeface="+mn-lt"/>
              <a:ea typeface="+mn-ea"/>
              <a:cs typeface="+mn-cs"/>
            </a:endParaRPr>
          </a:p>
          <a:p>
            <a:endParaRPr lang="tr-TR"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10</a:t>
            </a:fld>
            <a:endParaRPr lang="en-US" noProof="0" dirty="0"/>
          </a:p>
        </p:txBody>
      </p:sp>
    </p:spTree>
    <p:extLst>
      <p:ext uri="{BB962C8B-B14F-4D97-AF65-F5344CB8AC3E}">
        <p14:creationId xmlns:p14="http://schemas.microsoft.com/office/powerpoint/2010/main" val="405781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ETH 2.0 network will scale to a </a:t>
            </a:r>
            <a:r>
              <a:rPr lang="en-US" sz="1200" b="0" i="0" u="none" strike="noStrike" kern="1200" dirty="0">
                <a:solidFill>
                  <a:schemeClr val="tx1"/>
                </a:solidFill>
                <a:effectLst/>
                <a:latin typeface="+mn-lt"/>
                <a:ea typeface="+mn-ea"/>
                <a:cs typeface="+mn-cs"/>
                <a:hlinkClick r:id="rId3"/>
              </a:rPr>
              <a:t>potential 100,000 transactions/sec</a:t>
            </a:r>
            <a:r>
              <a:rPr lang="en-US" sz="1200" b="0" i="0" kern="1200" dirty="0">
                <a:solidFill>
                  <a:schemeClr val="tx1"/>
                </a:solidFill>
                <a:effectLst/>
                <a:latin typeface="+mn-lt"/>
                <a:ea typeface="+mn-ea"/>
                <a:cs typeface="+mn-cs"/>
              </a:rPr>
              <a:t>; for comparison, </a:t>
            </a:r>
            <a:r>
              <a:rPr lang="en-US" sz="1200" b="0" i="0" u="none" strike="noStrike" kern="1200" dirty="0">
                <a:solidFill>
                  <a:schemeClr val="tx1"/>
                </a:solidFill>
                <a:effectLst/>
                <a:latin typeface="+mn-lt"/>
                <a:ea typeface="+mn-ea"/>
                <a:cs typeface="+mn-cs"/>
                <a:hlinkClick r:id="rId4"/>
              </a:rPr>
              <a:t>VISA averages 1700 transactions/sec</a:t>
            </a:r>
            <a:r>
              <a:rPr lang="en-US" sz="1200" b="0" i="0" kern="1200" dirty="0">
                <a:solidFill>
                  <a:schemeClr val="tx1"/>
                </a:solidFill>
                <a:effectLst/>
                <a:latin typeface="+mn-lt"/>
                <a:ea typeface="+mn-ea"/>
                <a:cs typeface="+mn-cs"/>
              </a:rPr>
              <a:t> and claims it can do 24,000.</a:t>
            </a:r>
            <a:endParaRPr lang="tr-TR" sz="1200" b="0" i="0" kern="1200" dirty="0">
              <a:solidFill>
                <a:schemeClr val="tx1"/>
              </a:solidFill>
              <a:effectLst/>
              <a:latin typeface="+mn-lt"/>
              <a:ea typeface="+mn-ea"/>
              <a:cs typeface="+mn-cs"/>
            </a:endParaRPr>
          </a:p>
          <a:p>
            <a:pPr rtl="0" eaLnBrk="1" fontAlgn="t" latinLnBrk="0" hangingPunct="1"/>
            <a:r>
              <a:rPr lang="tr-TR" sz="1200" b="1" i="0" u="none" strike="noStrike" kern="1200" dirty="0">
                <a:solidFill>
                  <a:schemeClr val="tx1"/>
                </a:solidFill>
                <a:effectLst/>
                <a:latin typeface="+mn-lt"/>
                <a:ea typeface="+mn-ea"/>
                <a:cs typeface="+mn-cs"/>
              </a:rPr>
              <a:t> </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11</a:t>
            </a:fld>
            <a:endParaRPr lang="en-US" noProof="0" dirty="0"/>
          </a:p>
        </p:txBody>
      </p:sp>
    </p:spTree>
    <p:extLst>
      <p:ext uri="{BB962C8B-B14F-4D97-AF65-F5344CB8AC3E}">
        <p14:creationId xmlns:p14="http://schemas.microsoft.com/office/powerpoint/2010/main" val="2132521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err="1">
                <a:solidFill>
                  <a:schemeClr val="tx1"/>
                </a:solidFill>
                <a:effectLst/>
                <a:latin typeface="+mn-lt"/>
                <a:ea typeface="+mn-ea"/>
                <a:cs typeface="+mn-cs"/>
              </a:rPr>
              <a:t>Algorand</a:t>
            </a:r>
            <a:r>
              <a:rPr lang="tr-TR" sz="1200" b="0" i="0" kern="1200" dirty="0">
                <a:solidFill>
                  <a:schemeClr val="tx1"/>
                </a:solidFill>
                <a:effectLst/>
                <a:latin typeface="+mn-lt"/>
                <a:ea typeface="+mn-ea"/>
                <a:cs typeface="+mn-cs"/>
              </a:rPr>
              <a:t> üzerinde bir hesaptan bir hesaba yapılan gönderimler 4 saniye kadar kısa bir sürede gerçekleşirken </a:t>
            </a:r>
            <a:r>
              <a:rPr lang="tr-TR" sz="1200" b="0" i="0" kern="1200" dirty="0" err="1">
                <a:solidFill>
                  <a:schemeClr val="tx1"/>
                </a:solidFill>
                <a:effectLst/>
                <a:latin typeface="+mn-lt"/>
                <a:ea typeface="+mn-ea"/>
                <a:cs typeface="+mn-cs"/>
              </a:rPr>
              <a:t>Ethereum'da</a:t>
            </a:r>
            <a:r>
              <a:rPr lang="tr-TR" sz="1200" b="0" i="0" kern="1200" dirty="0">
                <a:solidFill>
                  <a:schemeClr val="tx1"/>
                </a:solidFill>
                <a:effectLst/>
                <a:latin typeface="+mn-lt"/>
                <a:ea typeface="+mn-ea"/>
                <a:cs typeface="+mn-cs"/>
              </a:rPr>
              <a:t> yüksek işlem ücretleri (</a:t>
            </a:r>
            <a:r>
              <a:rPr lang="tr-TR" sz="1200" b="0" i="0" kern="1200" dirty="0" err="1">
                <a:solidFill>
                  <a:schemeClr val="tx1"/>
                </a:solidFill>
                <a:effectLst/>
                <a:latin typeface="+mn-lt"/>
                <a:ea typeface="+mn-ea"/>
                <a:cs typeface="+mn-cs"/>
              </a:rPr>
              <a:t>gas</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fee</a:t>
            </a:r>
            <a:r>
              <a:rPr lang="tr-TR" sz="1200" b="0" i="0" kern="1200" dirty="0">
                <a:solidFill>
                  <a:schemeClr val="tx1"/>
                </a:solidFill>
                <a:effectLst/>
                <a:latin typeface="+mn-lt"/>
                <a:ea typeface="+mn-ea"/>
                <a:cs typeface="+mn-cs"/>
              </a:rPr>
              <a:t>) nedeniyle düşük ücretli işlemler kimi zaman günlerce onay beklemektedir. </a:t>
            </a:r>
            <a:r>
              <a:rPr lang="tr-TR" sz="1200" b="0" i="0" kern="1200" dirty="0" err="1">
                <a:solidFill>
                  <a:schemeClr val="tx1"/>
                </a:solidFill>
                <a:effectLst/>
                <a:latin typeface="+mn-lt"/>
                <a:ea typeface="+mn-ea"/>
                <a:cs typeface="+mn-cs"/>
              </a:rPr>
              <a:t>Algorand</a:t>
            </a:r>
            <a:r>
              <a:rPr lang="tr-TR" sz="1200" b="0" i="0" kern="1200" dirty="0">
                <a:solidFill>
                  <a:schemeClr val="tx1"/>
                </a:solidFill>
                <a:effectLst/>
                <a:latin typeface="+mn-lt"/>
                <a:ea typeface="+mn-ea"/>
                <a:cs typeface="+mn-cs"/>
              </a:rPr>
              <a:t> iyileştirilmiş işlem süresinin yanı sıra düşük işlem ücreti ile </a:t>
            </a:r>
            <a:r>
              <a:rPr lang="tr-TR" sz="1200" b="0" i="0" kern="1200" dirty="0" err="1">
                <a:solidFill>
                  <a:schemeClr val="tx1"/>
                </a:solidFill>
                <a:effectLst/>
                <a:latin typeface="+mn-lt"/>
                <a:ea typeface="+mn-ea"/>
                <a:cs typeface="+mn-cs"/>
              </a:rPr>
              <a:t>merkeziyetsiz</a:t>
            </a:r>
            <a:r>
              <a:rPr lang="tr-TR" sz="1200" b="0" i="0" kern="1200" dirty="0">
                <a:solidFill>
                  <a:schemeClr val="tx1"/>
                </a:solidFill>
                <a:effectLst/>
                <a:latin typeface="+mn-lt"/>
                <a:ea typeface="+mn-ea"/>
                <a:cs typeface="+mn-cs"/>
              </a:rPr>
              <a:t> finans işlemlerinde alternatif olmaktadır. Özellikle son dönemde </a:t>
            </a:r>
            <a:r>
              <a:rPr lang="tr-TR" sz="1200" b="0" i="0" kern="1200" dirty="0" err="1">
                <a:solidFill>
                  <a:schemeClr val="tx1"/>
                </a:solidFill>
                <a:effectLst/>
                <a:latin typeface="+mn-lt"/>
                <a:ea typeface="+mn-ea"/>
                <a:cs typeface="+mn-cs"/>
              </a:rPr>
              <a:t>Ethereum</a:t>
            </a:r>
            <a:r>
              <a:rPr lang="tr-TR" sz="1200" b="0" i="0" kern="1200" dirty="0">
                <a:solidFill>
                  <a:schemeClr val="tx1"/>
                </a:solidFill>
                <a:effectLst/>
                <a:latin typeface="+mn-lt"/>
                <a:ea typeface="+mn-ea"/>
                <a:cs typeface="+mn-cs"/>
              </a:rPr>
              <a:t> kullanımı, yüksek işlem ücretleri nedeniyle kısıtlı kalmışken kullanıcılar </a:t>
            </a:r>
            <a:r>
              <a:rPr lang="tr-TR" sz="1200" b="0" i="0" kern="1200" dirty="0" err="1">
                <a:solidFill>
                  <a:schemeClr val="tx1"/>
                </a:solidFill>
                <a:effectLst/>
                <a:latin typeface="+mn-lt"/>
                <a:ea typeface="+mn-ea"/>
                <a:cs typeface="+mn-cs"/>
              </a:rPr>
              <a:t>Algorand</a:t>
            </a:r>
            <a:r>
              <a:rPr lang="tr-TR" sz="1200" b="0" i="0" kern="1200" dirty="0">
                <a:solidFill>
                  <a:schemeClr val="tx1"/>
                </a:solidFill>
                <a:effectLst/>
                <a:latin typeface="+mn-lt"/>
                <a:ea typeface="+mn-ea"/>
                <a:cs typeface="+mn-cs"/>
              </a:rPr>
              <a:t> üzerinde 0,001 USD kadar düşük ücretlerle </a:t>
            </a:r>
            <a:r>
              <a:rPr lang="tr-TR" sz="1200" b="0" i="0" kern="1200" dirty="0" err="1">
                <a:solidFill>
                  <a:schemeClr val="tx1"/>
                </a:solidFill>
                <a:effectLst/>
                <a:latin typeface="+mn-lt"/>
                <a:ea typeface="+mn-ea"/>
                <a:cs typeface="+mn-cs"/>
              </a:rPr>
              <a:t>merkeziyetsiz</a:t>
            </a:r>
            <a:r>
              <a:rPr lang="tr-TR" sz="1200" b="0" i="0" kern="1200" dirty="0">
                <a:solidFill>
                  <a:schemeClr val="tx1"/>
                </a:solidFill>
                <a:effectLst/>
                <a:latin typeface="+mn-lt"/>
                <a:ea typeface="+mn-ea"/>
                <a:cs typeface="+mn-cs"/>
              </a:rPr>
              <a:t> finans işlemlerini gerçekleştirebilmektedir.</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13</a:t>
            </a:fld>
            <a:endParaRPr lang="en-US" noProof="0" dirty="0"/>
          </a:p>
        </p:txBody>
      </p:sp>
    </p:spTree>
    <p:extLst>
      <p:ext uri="{BB962C8B-B14F-4D97-AF65-F5344CB8AC3E}">
        <p14:creationId xmlns:p14="http://schemas.microsoft.com/office/powerpoint/2010/main" val="7034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11/5/2021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avascan.info/"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bscscan.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xplorer.solana.com/" TargetMode="External"/><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tr-TR" dirty="0"/>
              <a:t>BLOCKCHAIN TEKNOLOJİSİ</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tr-TR" sz="2400" dirty="0">
                <a:solidFill>
                  <a:schemeClr val="tx2">
                    <a:lumMod val="90000"/>
                  </a:schemeClr>
                </a:solidFill>
              </a:rPr>
              <a:t>BLOCKCHAIN TEMELLERİ</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515684" y="238431"/>
            <a:ext cx="10058400" cy="1371600"/>
          </a:xfrm>
        </p:spPr>
        <p:txBody>
          <a:bodyPr/>
          <a:lstStyle/>
          <a:p>
            <a:r>
              <a:rPr lang="tr-TR" dirty="0"/>
              <a:t>Metrikler</a:t>
            </a:r>
          </a:p>
        </p:txBody>
      </p:sp>
      <p:sp>
        <p:nvSpPr>
          <p:cNvPr id="4" name="Rectangle 3">
            <a:extLst>
              <a:ext uri="{FF2B5EF4-FFF2-40B4-BE49-F238E27FC236}">
                <a16:creationId xmlns:a16="http://schemas.microsoft.com/office/drawing/2014/main" id="{9A05AA24-BDF5-418C-8BFE-44511FC6B781}"/>
              </a:ext>
            </a:extLst>
          </p:cNvPr>
          <p:cNvSpPr/>
          <p:nvPr/>
        </p:nvSpPr>
        <p:spPr>
          <a:xfrm>
            <a:off x="743712" y="1409976"/>
            <a:ext cx="10932604" cy="4431983"/>
          </a:xfrm>
          <a:prstGeom prst="rect">
            <a:avLst/>
          </a:prstGeom>
        </p:spPr>
        <p:txBody>
          <a:bodyPr wrap="square">
            <a:spAutoFit/>
          </a:bodyPr>
          <a:lstStyle/>
          <a:p>
            <a:pPr marL="342900" indent="-342900">
              <a:buFont typeface="Arial" panose="020B0604020202020204" pitchFamily="34" charset="0"/>
              <a:buChar char="•"/>
            </a:pPr>
            <a:r>
              <a:rPr lang="tr-TR" sz="2800" b="1" dirty="0"/>
              <a:t>TPS :</a:t>
            </a:r>
            <a:r>
              <a:rPr lang="tr-TR" sz="2000" dirty="0"/>
              <a:t>Saniye başındaki transfer hızı ve kapasitesini belirleyen bir tanımlama.</a:t>
            </a:r>
          </a:p>
          <a:p>
            <a:pPr marL="800100" lvl="1" indent="-342900">
              <a:buFont typeface="Arial" panose="020B0604020202020204" pitchFamily="34" charset="0"/>
              <a:buChar char="•"/>
            </a:pPr>
            <a:r>
              <a:rPr lang="tr-TR" sz="2000" dirty="0"/>
              <a:t>Ölçeklenebilirlik probleminin çözülmesi açısından TPS değerinin yüksek olması gerekir.</a:t>
            </a:r>
          </a:p>
          <a:p>
            <a:pPr marL="342900" indent="-342900">
              <a:buFont typeface="Arial" panose="020B0604020202020204" pitchFamily="34" charset="0"/>
              <a:buChar char="•"/>
            </a:pPr>
            <a:r>
              <a:rPr lang="tr-TR" sz="2800" b="1" dirty="0" err="1"/>
              <a:t>Transaction</a:t>
            </a:r>
            <a:r>
              <a:rPr lang="tr-TR" sz="2800" b="1" dirty="0"/>
              <a:t> </a:t>
            </a:r>
            <a:r>
              <a:rPr lang="tr-TR" sz="2800" b="1" dirty="0" err="1"/>
              <a:t>Finality</a:t>
            </a:r>
            <a:r>
              <a:rPr lang="tr-TR" sz="2800" b="1" dirty="0"/>
              <a:t>: </a:t>
            </a:r>
            <a:r>
              <a:rPr lang="tr-TR" sz="2000" dirty="0" err="1"/>
              <a:t>Blockzincirine</a:t>
            </a:r>
            <a:r>
              <a:rPr lang="tr-TR" sz="2000" dirty="0"/>
              <a:t> eklenen işlemi  geri almanın veya değiştirmenin imkansız hale geldiği andır.</a:t>
            </a:r>
          </a:p>
          <a:p>
            <a:pPr marL="800100" lvl="1" indent="-342900">
              <a:buFont typeface="Arial" panose="020B0604020202020204" pitchFamily="34" charset="0"/>
              <a:buChar char="•"/>
            </a:pPr>
            <a:r>
              <a:rPr lang="tr-TR" sz="2800" b="1" dirty="0" err="1"/>
              <a:t>Probability</a:t>
            </a:r>
            <a:r>
              <a:rPr lang="tr-TR" sz="2800" b="1" dirty="0"/>
              <a:t>: </a:t>
            </a:r>
            <a:r>
              <a:rPr lang="tr-TR" dirty="0"/>
              <a:t>İşlemden sonra blok zincirine daha fazla blok eklendikçe bir işlemin kesinliği arttığında ortaya çıkar. İşlemin tamamlandığı kabul edilene kadar eklenmesi için önerilen blok sayısı</a:t>
            </a:r>
            <a:endParaRPr lang="tr-TR" sz="2800" b="1" dirty="0"/>
          </a:p>
          <a:p>
            <a:pPr marL="800100" lvl="1" indent="-342900">
              <a:buFont typeface="Arial" panose="020B0604020202020204" pitchFamily="34" charset="0"/>
              <a:buChar char="•"/>
            </a:pPr>
            <a:r>
              <a:rPr lang="tr-TR" sz="2800" b="1" dirty="0" err="1"/>
              <a:t>Deterministic</a:t>
            </a:r>
            <a:r>
              <a:rPr lang="tr-TR" sz="2800" b="1" dirty="0"/>
              <a:t> </a:t>
            </a:r>
            <a:r>
              <a:rPr lang="tr-TR" dirty="0"/>
              <a:t>kesinlik, bir işlem blok zincirine eklendikten hemen sonra nihai olarak kabul edildiğinde ortaya çıkar. Bunun gerçekleşmesi için, bir "lider" eklenecek bir blok önermeli ve ardından doğrulayıcıların belirli bir kısmı bunu onaylamalıdır. </a:t>
            </a:r>
            <a:r>
              <a:rPr lang="tr-TR" dirty="0" err="1"/>
              <a:t>Deterministic</a:t>
            </a:r>
            <a:r>
              <a:rPr lang="tr-TR" dirty="0"/>
              <a:t> kesinlik daha az yaygındır, sadece PBFT tarafından sağlanır.</a:t>
            </a:r>
            <a:endParaRPr lang="tr-TR" sz="2800" b="1" dirty="0"/>
          </a:p>
          <a:p>
            <a:pPr marL="342900" indent="-342900">
              <a:buFont typeface="Arial" panose="020B0604020202020204" pitchFamily="34" charset="0"/>
              <a:buChar char="•"/>
            </a:pPr>
            <a:r>
              <a:rPr lang="tr-TR" sz="2800" b="1" dirty="0" err="1"/>
              <a:t>Number</a:t>
            </a:r>
            <a:r>
              <a:rPr lang="tr-TR" sz="2800" b="1" dirty="0"/>
              <a:t> of </a:t>
            </a:r>
            <a:r>
              <a:rPr lang="tr-TR" sz="2800" b="1" dirty="0" err="1"/>
              <a:t>validators</a:t>
            </a:r>
            <a:r>
              <a:rPr lang="tr-TR" sz="2800" b="1" dirty="0"/>
              <a:t>: </a:t>
            </a:r>
            <a:r>
              <a:rPr lang="tr-TR" dirty="0"/>
              <a:t>POS algoritmalı sistemlerde blok işlemlerini onaylayan katılımcı sayısı.</a:t>
            </a:r>
            <a:endParaRPr lang="tr-TR" sz="2800" b="1" dirty="0"/>
          </a:p>
          <a:p>
            <a:pPr marL="342900" indent="-342900">
              <a:buFont typeface="Arial" panose="020B0604020202020204" pitchFamily="34" charset="0"/>
              <a:buChar char="•"/>
            </a:pPr>
            <a:r>
              <a:rPr lang="tr-TR" sz="2800" b="1" dirty="0" err="1"/>
              <a:t>Block</a:t>
            </a:r>
            <a:r>
              <a:rPr lang="tr-TR" sz="2800" b="1" dirty="0"/>
              <a:t> Time: </a:t>
            </a:r>
            <a:r>
              <a:rPr lang="tr-TR" dirty="0"/>
              <a:t>Yeni bir blok veya veri dosyası üretmek için geçen sürenin bir ölçüsüdür .</a:t>
            </a:r>
            <a:endParaRPr lang="tr-TR" sz="2800" b="1" dirty="0"/>
          </a:p>
          <a:p>
            <a:pPr marL="342900" indent="-342900">
              <a:buFont typeface="Arial" panose="020B0604020202020204" pitchFamily="34" charset="0"/>
              <a:buChar char="•"/>
            </a:pPr>
            <a:endParaRPr lang="tr-TR" sz="2000" dirty="0"/>
          </a:p>
        </p:txBody>
      </p:sp>
    </p:spTree>
    <p:extLst>
      <p:ext uri="{BB962C8B-B14F-4D97-AF65-F5344CB8AC3E}">
        <p14:creationId xmlns:p14="http://schemas.microsoft.com/office/powerpoint/2010/main" val="299088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515684" y="238431"/>
            <a:ext cx="10058400" cy="1371600"/>
          </a:xfrm>
        </p:spPr>
        <p:txBody>
          <a:bodyPr/>
          <a:lstStyle/>
          <a:p>
            <a:r>
              <a:rPr lang="tr-TR" dirty="0" err="1"/>
              <a:t>Ethereum</a:t>
            </a:r>
            <a:endParaRPr lang="tr-TR" dirty="0"/>
          </a:p>
        </p:txBody>
      </p:sp>
      <p:pic>
        <p:nvPicPr>
          <p:cNvPr id="3" name="Picture 2">
            <a:extLst>
              <a:ext uri="{FF2B5EF4-FFF2-40B4-BE49-F238E27FC236}">
                <a16:creationId xmlns:a16="http://schemas.microsoft.com/office/drawing/2014/main" id="{CF164074-A3C1-42D4-A2ED-BD83ED0EF03F}"/>
              </a:ext>
            </a:extLst>
          </p:cNvPr>
          <p:cNvPicPr>
            <a:picLocks noChangeAspect="1"/>
          </p:cNvPicPr>
          <p:nvPr/>
        </p:nvPicPr>
        <p:blipFill>
          <a:blip r:embed="rId3"/>
          <a:stretch>
            <a:fillRect/>
          </a:stretch>
        </p:blipFill>
        <p:spPr>
          <a:xfrm>
            <a:off x="4101634" y="3901096"/>
            <a:ext cx="7574682" cy="2571825"/>
          </a:xfrm>
          <a:prstGeom prst="rect">
            <a:avLst/>
          </a:prstGeom>
        </p:spPr>
      </p:pic>
      <p:sp>
        <p:nvSpPr>
          <p:cNvPr id="4" name="Rectangle 3">
            <a:extLst>
              <a:ext uri="{FF2B5EF4-FFF2-40B4-BE49-F238E27FC236}">
                <a16:creationId xmlns:a16="http://schemas.microsoft.com/office/drawing/2014/main" id="{9A05AA24-BDF5-418C-8BFE-44511FC6B781}"/>
              </a:ext>
            </a:extLst>
          </p:cNvPr>
          <p:cNvSpPr/>
          <p:nvPr/>
        </p:nvSpPr>
        <p:spPr>
          <a:xfrm>
            <a:off x="574168" y="1279521"/>
            <a:ext cx="11180064" cy="2000548"/>
          </a:xfrm>
          <a:prstGeom prst="rect">
            <a:avLst/>
          </a:prstGeom>
        </p:spPr>
        <p:txBody>
          <a:bodyPr wrap="square">
            <a:spAutoFit/>
          </a:bodyPr>
          <a:lstStyle/>
          <a:p>
            <a:pPr marL="342900" indent="-342900">
              <a:buFont typeface="Arial" panose="020B0604020202020204" pitchFamily="34" charset="0"/>
              <a:buChar char="•"/>
            </a:pPr>
            <a:r>
              <a:rPr lang="tr-TR" sz="2000" dirty="0" err="1"/>
              <a:t>Ethereum</a:t>
            </a:r>
            <a:r>
              <a:rPr lang="tr-TR" sz="2000" dirty="0"/>
              <a:t> 1.0 (POW) -&gt; 2.0 (POS)</a:t>
            </a:r>
          </a:p>
          <a:p>
            <a:pPr marL="342900" indent="-342900">
              <a:buFont typeface="Arial" panose="020B0604020202020204" pitchFamily="34" charset="0"/>
              <a:buChar char="•"/>
            </a:pPr>
            <a:r>
              <a:rPr lang="tr-TR" sz="2000" dirty="0"/>
              <a:t>POS modeliyle ve </a:t>
            </a:r>
            <a:r>
              <a:rPr lang="tr-TR" sz="2000" dirty="0" err="1"/>
              <a:t>sharding</a:t>
            </a:r>
            <a:r>
              <a:rPr lang="tr-TR" sz="2000" dirty="0"/>
              <a:t> kullanımı ile </a:t>
            </a:r>
            <a:r>
              <a:rPr lang="tr-TR" sz="2000" dirty="0" err="1"/>
              <a:t>transaction</a:t>
            </a:r>
            <a:r>
              <a:rPr lang="tr-TR" sz="2000" dirty="0"/>
              <a:t> hızı artarak ücretlerin düşürülmesi hedeflenmiştir.</a:t>
            </a:r>
          </a:p>
          <a:p>
            <a:pPr marL="342900" indent="-342900">
              <a:buFont typeface="Arial" panose="020B0604020202020204" pitchFamily="34" charset="0"/>
              <a:buChar char="•"/>
            </a:pPr>
            <a:r>
              <a:rPr lang="tr-TR" sz="2400" b="1" dirty="0"/>
              <a:t>Avantaj</a:t>
            </a:r>
          </a:p>
          <a:p>
            <a:pPr marL="800100" lvl="1" indent="-342900">
              <a:buFont typeface="Arial" panose="020B0604020202020204" pitchFamily="34" charset="0"/>
              <a:buChar char="•"/>
            </a:pPr>
            <a:r>
              <a:rPr lang="tr-TR" dirty="0"/>
              <a:t>Blok zincirinin daha karmaşık uygulamalar için kullanılması konusunda öncü olması</a:t>
            </a:r>
          </a:p>
          <a:p>
            <a:pPr marL="800100" lvl="1" indent="-342900">
              <a:buFont typeface="Arial" panose="020B0604020202020204" pitchFamily="34" charset="0"/>
              <a:buChar char="•"/>
            </a:pPr>
            <a:r>
              <a:rPr lang="tr-TR" dirty="0"/>
              <a:t>Pek çok proje için sözleşmelerin ve bunun yanında farklı fon biçimlerinin oluşturulmasına izin verebilmesi (ICO).</a:t>
            </a:r>
          </a:p>
          <a:p>
            <a:pPr marL="800100" lvl="1" indent="-342900">
              <a:buFont typeface="Arial" panose="020B0604020202020204" pitchFamily="34" charset="0"/>
              <a:buChar char="•"/>
            </a:pPr>
            <a:endParaRPr lang="tr-TR" sz="2400" b="1" dirty="0"/>
          </a:p>
        </p:txBody>
      </p:sp>
      <p:graphicFrame>
        <p:nvGraphicFramePr>
          <p:cNvPr id="5" name="Table 4">
            <a:extLst>
              <a:ext uri="{FF2B5EF4-FFF2-40B4-BE49-F238E27FC236}">
                <a16:creationId xmlns:a16="http://schemas.microsoft.com/office/drawing/2014/main" id="{392C15DA-C6FA-43E7-8DBA-E793CA8F50AE}"/>
              </a:ext>
            </a:extLst>
          </p:cNvPr>
          <p:cNvGraphicFramePr>
            <a:graphicFrameLocks noGrp="1"/>
          </p:cNvGraphicFramePr>
          <p:nvPr>
            <p:extLst>
              <p:ext uri="{D42A27DB-BD31-4B8C-83A1-F6EECF244321}">
                <p14:modId xmlns:p14="http://schemas.microsoft.com/office/powerpoint/2010/main" val="2700642437"/>
              </p:ext>
            </p:extLst>
          </p:nvPr>
        </p:nvGraphicFramePr>
        <p:xfrm>
          <a:off x="430340" y="4321159"/>
          <a:ext cx="3585950" cy="1957385"/>
        </p:xfrm>
        <a:graphic>
          <a:graphicData uri="http://schemas.openxmlformats.org/drawingml/2006/table">
            <a:tbl>
              <a:tblPr firstRow="1" bandRow="1">
                <a:tableStyleId>{5C22544A-7EE6-4342-B048-85BDC9FD1C3A}</a:tableStyleId>
              </a:tblPr>
              <a:tblGrid>
                <a:gridCol w="1898332">
                  <a:extLst>
                    <a:ext uri="{9D8B030D-6E8A-4147-A177-3AD203B41FA5}">
                      <a16:colId xmlns:a16="http://schemas.microsoft.com/office/drawing/2014/main" val="2328287647"/>
                    </a:ext>
                  </a:extLst>
                </a:gridCol>
                <a:gridCol w="1687618">
                  <a:extLst>
                    <a:ext uri="{9D8B030D-6E8A-4147-A177-3AD203B41FA5}">
                      <a16:colId xmlns:a16="http://schemas.microsoft.com/office/drawing/2014/main" val="2082572110"/>
                    </a:ext>
                  </a:extLst>
                </a:gridCol>
              </a:tblGrid>
              <a:tr h="391477">
                <a:tc>
                  <a:txBody>
                    <a:bodyPr/>
                    <a:lstStyle/>
                    <a:p>
                      <a:r>
                        <a:rPr lang="tr-TR" dirty="0" err="1"/>
                        <a:t>Ethereum</a:t>
                      </a:r>
                      <a:r>
                        <a:rPr lang="tr-TR" dirty="0"/>
                        <a:t> 2.0</a:t>
                      </a:r>
                    </a:p>
                  </a:txBody>
                  <a:tcPr/>
                </a:tc>
                <a:tc>
                  <a:txBody>
                    <a:bodyPr/>
                    <a:lstStyle/>
                    <a:p>
                      <a:endParaRPr lang="tr-TR" dirty="0"/>
                    </a:p>
                  </a:txBody>
                  <a:tcPr/>
                </a:tc>
                <a:extLst>
                  <a:ext uri="{0D108BD9-81ED-4DB2-BD59-A6C34878D82A}">
                    <a16:rowId xmlns:a16="http://schemas.microsoft.com/office/drawing/2014/main" val="3675368777"/>
                  </a:ext>
                </a:extLst>
              </a:tr>
              <a:tr h="391477">
                <a:tc>
                  <a:txBody>
                    <a:bodyPr/>
                    <a:lstStyle/>
                    <a:p>
                      <a:r>
                        <a:rPr lang="tr-TR" b="1" dirty="0"/>
                        <a:t>TPS</a:t>
                      </a:r>
                    </a:p>
                  </a:txBody>
                  <a:tcPr/>
                </a:tc>
                <a:tc>
                  <a:txBody>
                    <a:bodyPr/>
                    <a:lstStyle/>
                    <a:p>
                      <a:pPr algn="r"/>
                      <a:r>
                        <a:rPr lang="tr-TR" dirty="0"/>
                        <a:t>100.000</a:t>
                      </a:r>
                    </a:p>
                  </a:txBody>
                  <a:tcPr/>
                </a:tc>
                <a:extLst>
                  <a:ext uri="{0D108BD9-81ED-4DB2-BD59-A6C34878D82A}">
                    <a16:rowId xmlns:a16="http://schemas.microsoft.com/office/drawing/2014/main" val="2410573208"/>
                  </a:ext>
                </a:extLst>
              </a:tr>
              <a:tr h="391477">
                <a:tc>
                  <a:txBody>
                    <a:bodyPr/>
                    <a:lstStyle/>
                    <a:p>
                      <a:r>
                        <a:rPr lang="tr-TR" b="1" dirty="0" err="1"/>
                        <a:t>Validators</a:t>
                      </a:r>
                      <a:endParaRPr lang="tr-TR" b="1" dirty="0"/>
                    </a:p>
                  </a:txBody>
                  <a:tcPr/>
                </a:tc>
                <a:tc>
                  <a:txBody>
                    <a:bodyPr/>
                    <a:lstStyle/>
                    <a:p>
                      <a:pPr algn="r"/>
                      <a:r>
                        <a:rPr lang="tr-TR" dirty="0"/>
                        <a:t>200.000</a:t>
                      </a:r>
                    </a:p>
                  </a:txBody>
                  <a:tcPr/>
                </a:tc>
                <a:extLst>
                  <a:ext uri="{0D108BD9-81ED-4DB2-BD59-A6C34878D82A}">
                    <a16:rowId xmlns:a16="http://schemas.microsoft.com/office/drawing/2014/main" val="2601231210"/>
                  </a:ext>
                </a:extLst>
              </a:tr>
              <a:tr h="391477">
                <a:tc>
                  <a:txBody>
                    <a:bodyPr/>
                    <a:lstStyle/>
                    <a:p>
                      <a:r>
                        <a:rPr lang="tr-TR" b="1" dirty="0" err="1"/>
                        <a:t>Finality</a:t>
                      </a:r>
                      <a:r>
                        <a:rPr lang="tr-TR" b="1" dirty="0"/>
                        <a:t> (</a:t>
                      </a:r>
                      <a:r>
                        <a:rPr lang="tr-TR" b="1" dirty="0" err="1"/>
                        <a:t>sec</a:t>
                      </a:r>
                      <a:r>
                        <a:rPr lang="tr-TR" b="1" dirty="0"/>
                        <a:t>)</a:t>
                      </a:r>
                    </a:p>
                  </a:txBody>
                  <a:tcPr/>
                </a:tc>
                <a:tc>
                  <a:txBody>
                    <a:bodyPr/>
                    <a:lstStyle/>
                    <a:p>
                      <a:pPr algn="r"/>
                      <a:r>
                        <a:rPr lang="tr-TR" b="1" dirty="0"/>
                        <a:t>768 (6-12 </a:t>
                      </a:r>
                      <a:r>
                        <a:rPr lang="tr-TR" b="1" dirty="0" err="1"/>
                        <a:t>min</a:t>
                      </a:r>
                      <a:r>
                        <a:rPr lang="tr-TR" b="1" dirty="0"/>
                        <a:t>)</a:t>
                      </a:r>
                    </a:p>
                  </a:txBody>
                  <a:tcPr/>
                </a:tc>
                <a:extLst>
                  <a:ext uri="{0D108BD9-81ED-4DB2-BD59-A6C34878D82A}">
                    <a16:rowId xmlns:a16="http://schemas.microsoft.com/office/drawing/2014/main" val="1271034080"/>
                  </a:ext>
                </a:extLst>
              </a:tr>
              <a:tr h="391477">
                <a:tc>
                  <a:txBody>
                    <a:bodyPr/>
                    <a:lstStyle/>
                    <a:p>
                      <a:r>
                        <a:rPr lang="tr-TR" b="1" dirty="0" err="1"/>
                        <a:t>Block</a:t>
                      </a:r>
                      <a:r>
                        <a:rPr lang="tr-TR" b="1" dirty="0"/>
                        <a:t> Time (</a:t>
                      </a:r>
                      <a:r>
                        <a:rPr lang="tr-TR" b="1" dirty="0" err="1"/>
                        <a:t>sec</a:t>
                      </a:r>
                      <a:r>
                        <a:rPr lang="tr-TR" b="1" dirty="0"/>
                        <a:t>)</a:t>
                      </a:r>
                    </a:p>
                  </a:txBody>
                  <a:tcPr/>
                </a:tc>
                <a:tc>
                  <a:txBody>
                    <a:bodyPr/>
                    <a:lstStyle/>
                    <a:p>
                      <a:pPr algn="r"/>
                      <a:r>
                        <a:rPr lang="tr-TR" dirty="0"/>
                        <a:t>12</a:t>
                      </a:r>
                    </a:p>
                  </a:txBody>
                  <a:tcPr/>
                </a:tc>
                <a:extLst>
                  <a:ext uri="{0D108BD9-81ED-4DB2-BD59-A6C34878D82A}">
                    <a16:rowId xmlns:a16="http://schemas.microsoft.com/office/drawing/2014/main" val="2868686067"/>
                  </a:ext>
                </a:extLst>
              </a:tr>
            </a:tbl>
          </a:graphicData>
        </a:graphic>
      </p:graphicFrame>
      <p:pic>
        <p:nvPicPr>
          <p:cNvPr id="6" name="Picture 5">
            <a:extLst>
              <a:ext uri="{FF2B5EF4-FFF2-40B4-BE49-F238E27FC236}">
                <a16:creationId xmlns:a16="http://schemas.microsoft.com/office/drawing/2014/main" id="{B7737980-3AE4-4FD5-9E12-974C6EA38D48}"/>
              </a:ext>
            </a:extLst>
          </p:cNvPr>
          <p:cNvPicPr>
            <a:picLocks noChangeAspect="1"/>
          </p:cNvPicPr>
          <p:nvPr/>
        </p:nvPicPr>
        <p:blipFill>
          <a:blip r:embed="rId4"/>
          <a:stretch>
            <a:fillRect/>
          </a:stretch>
        </p:blipFill>
        <p:spPr>
          <a:xfrm>
            <a:off x="10917366" y="400356"/>
            <a:ext cx="895350" cy="1047750"/>
          </a:xfrm>
          <a:prstGeom prst="rect">
            <a:avLst/>
          </a:prstGeom>
        </p:spPr>
      </p:pic>
      <p:sp>
        <p:nvSpPr>
          <p:cNvPr id="7" name="Rectangle 6">
            <a:extLst>
              <a:ext uri="{FF2B5EF4-FFF2-40B4-BE49-F238E27FC236}">
                <a16:creationId xmlns:a16="http://schemas.microsoft.com/office/drawing/2014/main" id="{D9082663-52FC-4D81-8945-4DA549F2B27C}"/>
              </a:ext>
            </a:extLst>
          </p:cNvPr>
          <p:cNvSpPr/>
          <p:nvPr/>
        </p:nvSpPr>
        <p:spPr>
          <a:xfrm>
            <a:off x="557382" y="3036584"/>
            <a:ext cx="7997189" cy="707886"/>
          </a:xfrm>
          <a:prstGeom prst="rect">
            <a:avLst/>
          </a:prstGeom>
        </p:spPr>
        <p:txBody>
          <a:bodyPr wrap="none">
            <a:spAutoFit/>
          </a:bodyPr>
          <a:lstStyle/>
          <a:p>
            <a:r>
              <a:rPr lang="tr-TR" sz="2000" dirty="0"/>
              <a:t>ETH 2.0'ın ETH 1.0'dan %99,95 Daha Az Enerji Kullanacağını tahmin ediyor.</a:t>
            </a:r>
          </a:p>
          <a:p>
            <a:r>
              <a:rPr lang="tr-TR" sz="2000" dirty="0"/>
              <a:t>İlk etapta 64 </a:t>
            </a:r>
            <a:r>
              <a:rPr lang="tr-TR" sz="2000" dirty="0" err="1"/>
              <a:t>shard</a:t>
            </a:r>
            <a:r>
              <a:rPr lang="tr-TR" sz="2000" dirty="0"/>
              <a:t> ve her </a:t>
            </a:r>
            <a:r>
              <a:rPr lang="tr-TR" sz="2000" dirty="0" err="1"/>
              <a:t>shard’da</a:t>
            </a:r>
            <a:r>
              <a:rPr lang="tr-TR" sz="2000" dirty="0"/>
              <a:t> 128 </a:t>
            </a:r>
            <a:r>
              <a:rPr lang="tr-TR" sz="2000" dirty="0" err="1"/>
              <a:t>validator</a:t>
            </a:r>
            <a:r>
              <a:rPr lang="tr-TR" sz="2000" dirty="0"/>
              <a:t> planlanıyor.</a:t>
            </a:r>
          </a:p>
        </p:txBody>
      </p:sp>
    </p:spTree>
    <p:extLst>
      <p:ext uri="{BB962C8B-B14F-4D97-AF65-F5344CB8AC3E}">
        <p14:creationId xmlns:p14="http://schemas.microsoft.com/office/powerpoint/2010/main" val="3554911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deltecbank.com/wp-content/uploads/2021/10/pic4-1.jpg">
            <a:extLst>
              <a:ext uri="{FF2B5EF4-FFF2-40B4-BE49-F238E27FC236}">
                <a16:creationId xmlns:a16="http://schemas.microsoft.com/office/drawing/2014/main" id="{989C1672-AA5B-4B68-BB8B-666C30CDF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362" y="569190"/>
            <a:ext cx="10166890" cy="5719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67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515684" y="238431"/>
            <a:ext cx="10058400" cy="1371600"/>
          </a:xfrm>
        </p:spPr>
        <p:txBody>
          <a:bodyPr/>
          <a:lstStyle/>
          <a:p>
            <a:r>
              <a:rPr lang="tr-TR" dirty="0" err="1"/>
              <a:t>Algorand</a:t>
            </a:r>
            <a:endParaRPr lang="tr-TR" dirty="0"/>
          </a:p>
        </p:txBody>
      </p:sp>
      <p:sp>
        <p:nvSpPr>
          <p:cNvPr id="4" name="Rectangle 3">
            <a:extLst>
              <a:ext uri="{FF2B5EF4-FFF2-40B4-BE49-F238E27FC236}">
                <a16:creationId xmlns:a16="http://schemas.microsoft.com/office/drawing/2014/main" id="{9A05AA24-BDF5-418C-8BFE-44511FC6B781}"/>
              </a:ext>
            </a:extLst>
          </p:cNvPr>
          <p:cNvSpPr/>
          <p:nvPr/>
        </p:nvSpPr>
        <p:spPr>
          <a:xfrm>
            <a:off x="574168" y="1279521"/>
            <a:ext cx="11180064" cy="2616101"/>
          </a:xfrm>
          <a:prstGeom prst="rect">
            <a:avLst/>
          </a:prstGeom>
        </p:spPr>
        <p:txBody>
          <a:bodyPr wrap="square">
            <a:spAutoFit/>
          </a:bodyPr>
          <a:lstStyle/>
          <a:p>
            <a:pPr marL="342900" indent="-342900">
              <a:buFont typeface="Arial" panose="020B0604020202020204" pitchFamily="34" charset="0"/>
              <a:buChar char="•"/>
            </a:pPr>
            <a:r>
              <a:rPr lang="tr-TR" sz="2000" dirty="0" err="1"/>
              <a:t>Pure</a:t>
            </a:r>
            <a:r>
              <a:rPr lang="tr-TR" sz="2000" dirty="0"/>
              <a:t> </a:t>
            </a:r>
            <a:r>
              <a:rPr lang="tr-TR" sz="2000" dirty="0" err="1"/>
              <a:t>Proof</a:t>
            </a:r>
            <a:r>
              <a:rPr lang="tr-TR" sz="2000" dirty="0"/>
              <a:t> of </a:t>
            </a:r>
            <a:r>
              <a:rPr lang="tr-TR" sz="2000" dirty="0" err="1"/>
              <a:t>Stake</a:t>
            </a:r>
            <a:r>
              <a:rPr lang="tr-TR" sz="2000" dirty="0"/>
              <a:t> konsensüs algoritmasıyla </a:t>
            </a:r>
            <a:r>
              <a:rPr lang="tr-TR" sz="2000" dirty="0" err="1"/>
              <a:t>Ethereum’dan</a:t>
            </a:r>
            <a:r>
              <a:rPr lang="tr-TR" sz="2000" dirty="0"/>
              <a:t> ön plana çıkmayı hedeflemektedir. Protokol milyonlarca kullanıcıya ölçeklenebilir ve yüksek bir işlem oranı sağlayabilir. PPOS mekanizması sayesinde </a:t>
            </a:r>
            <a:r>
              <a:rPr lang="tr-TR" sz="2000" dirty="0" err="1"/>
              <a:t>fork</a:t>
            </a:r>
            <a:r>
              <a:rPr lang="tr-TR" sz="2000" dirty="0"/>
              <a:t> olmadan, </a:t>
            </a:r>
            <a:r>
              <a:rPr lang="tr-TR" sz="2000" b="1" dirty="0"/>
              <a:t>anında işlem kesinliği </a:t>
            </a:r>
            <a:r>
              <a:rPr lang="tr-TR" sz="2000" dirty="0"/>
              <a:t>sağlar.</a:t>
            </a:r>
          </a:p>
          <a:p>
            <a:pPr marL="342900" indent="-342900">
              <a:buFont typeface="Arial" panose="020B0604020202020204" pitchFamily="34" charset="0"/>
              <a:buChar char="•"/>
            </a:pPr>
            <a:endParaRPr lang="tr-TR" sz="2400" b="1" dirty="0"/>
          </a:p>
          <a:p>
            <a:pPr marL="342900" indent="-342900">
              <a:buFont typeface="Arial" panose="020B0604020202020204" pitchFamily="34" charset="0"/>
              <a:buChar char="•"/>
            </a:pPr>
            <a:r>
              <a:rPr lang="tr-TR" sz="2000" dirty="0"/>
              <a:t>Bir sonraki bloğu oluşturan kullanıcı komitesi her turda rastgele ve gizlice seçildiğinden, komitenin </a:t>
            </a:r>
            <a:r>
              <a:rPr lang="tr-TR" sz="2000" dirty="0" err="1"/>
              <a:t>Algorand’ı</a:t>
            </a:r>
            <a:r>
              <a:rPr lang="tr-TR" sz="2000" dirty="0"/>
              <a:t> hata toleranslı hale getirmesi veya saldırı hedeflemesi imkansızdır.</a:t>
            </a:r>
          </a:p>
          <a:p>
            <a:pPr marL="342900" indent="-342900">
              <a:buFont typeface="Arial" panose="020B0604020202020204" pitchFamily="34" charset="0"/>
              <a:buChar char="•"/>
            </a:pPr>
            <a:endParaRPr lang="tr-TR" sz="2000" dirty="0"/>
          </a:p>
          <a:p>
            <a:pPr marL="342900" indent="-342900">
              <a:buFont typeface="Arial" panose="020B0604020202020204" pitchFamily="34" charset="0"/>
              <a:buChar char="•"/>
            </a:pPr>
            <a:r>
              <a:rPr lang="tr-TR" sz="2000" dirty="0" err="1"/>
              <a:t>Permissionless</a:t>
            </a:r>
            <a:r>
              <a:rPr lang="tr-TR" sz="2000" dirty="0"/>
              <a:t> – Open Source – Open </a:t>
            </a:r>
            <a:r>
              <a:rPr lang="tr-TR" sz="2000" dirty="0" err="1"/>
              <a:t>Participation</a:t>
            </a:r>
            <a:endParaRPr lang="tr-TR" sz="2000" dirty="0"/>
          </a:p>
        </p:txBody>
      </p:sp>
      <p:graphicFrame>
        <p:nvGraphicFramePr>
          <p:cNvPr id="5" name="Table 4">
            <a:extLst>
              <a:ext uri="{FF2B5EF4-FFF2-40B4-BE49-F238E27FC236}">
                <a16:creationId xmlns:a16="http://schemas.microsoft.com/office/drawing/2014/main" id="{392C15DA-C6FA-43E7-8DBA-E793CA8F50AE}"/>
              </a:ext>
            </a:extLst>
          </p:cNvPr>
          <p:cNvGraphicFramePr>
            <a:graphicFrameLocks noGrp="1"/>
          </p:cNvGraphicFramePr>
          <p:nvPr>
            <p:extLst>
              <p:ext uri="{D42A27DB-BD31-4B8C-83A1-F6EECF244321}">
                <p14:modId xmlns:p14="http://schemas.microsoft.com/office/powerpoint/2010/main" val="3550291757"/>
              </p:ext>
            </p:extLst>
          </p:nvPr>
        </p:nvGraphicFramePr>
        <p:xfrm>
          <a:off x="743712" y="4376928"/>
          <a:ext cx="4035552" cy="1957385"/>
        </p:xfrm>
        <a:graphic>
          <a:graphicData uri="http://schemas.openxmlformats.org/drawingml/2006/table">
            <a:tbl>
              <a:tblPr firstRow="1" bandRow="1">
                <a:tableStyleId>{5C22544A-7EE6-4342-B048-85BDC9FD1C3A}</a:tableStyleId>
              </a:tblPr>
              <a:tblGrid>
                <a:gridCol w="1914144">
                  <a:extLst>
                    <a:ext uri="{9D8B030D-6E8A-4147-A177-3AD203B41FA5}">
                      <a16:colId xmlns:a16="http://schemas.microsoft.com/office/drawing/2014/main" val="2328287647"/>
                    </a:ext>
                  </a:extLst>
                </a:gridCol>
                <a:gridCol w="2121408">
                  <a:extLst>
                    <a:ext uri="{9D8B030D-6E8A-4147-A177-3AD203B41FA5}">
                      <a16:colId xmlns:a16="http://schemas.microsoft.com/office/drawing/2014/main" val="2082572110"/>
                    </a:ext>
                  </a:extLst>
                </a:gridCol>
              </a:tblGrid>
              <a:tr h="391477">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675368777"/>
                  </a:ext>
                </a:extLst>
              </a:tr>
              <a:tr h="391477">
                <a:tc>
                  <a:txBody>
                    <a:bodyPr/>
                    <a:lstStyle/>
                    <a:p>
                      <a:r>
                        <a:rPr lang="tr-TR" b="1" dirty="0"/>
                        <a:t>TPS</a:t>
                      </a:r>
                    </a:p>
                  </a:txBody>
                  <a:tcPr/>
                </a:tc>
                <a:tc>
                  <a:txBody>
                    <a:bodyPr/>
                    <a:lstStyle/>
                    <a:p>
                      <a:pPr algn="r"/>
                      <a:r>
                        <a:rPr lang="tr-TR" sz="1800" b="0" i="1" kern="1200" dirty="0">
                          <a:solidFill>
                            <a:schemeClr val="dk1"/>
                          </a:solidFill>
                          <a:effectLst/>
                          <a:latin typeface="+mn-lt"/>
                          <a:ea typeface="+mn-ea"/>
                          <a:cs typeface="+mn-cs"/>
                        </a:rPr>
                        <a:t> 1,000 </a:t>
                      </a:r>
                      <a:r>
                        <a:rPr lang="tr-TR" sz="1800" b="0" i="1" kern="1200" dirty="0" err="1">
                          <a:solidFill>
                            <a:schemeClr val="dk1"/>
                          </a:solidFill>
                          <a:effectLst/>
                          <a:latin typeface="+mn-lt"/>
                          <a:ea typeface="+mn-ea"/>
                          <a:cs typeface="+mn-cs"/>
                        </a:rPr>
                        <a:t>to</a:t>
                      </a:r>
                      <a:r>
                        <a:rPr lang="tr-TR" sz="1800" b="0" i="1" kern="1200" dirty="0">
                          <a:solidFill>
                            <a:schemeClr val="dk1"/>
                          </a:solidFill>
                          <a:effectLst/>
                          <a:latin typeface="+mn-lt"/>
                          <a:ea typeface="+mn-ea"/>
                          <a:cs typeface="+mn-cs"/>
                        </a:rPr>
                        <a:t> 46,000</a:t>
                      </a:r>
                      <a:r>
                        <a:rPr lang="tr-TR" sz="1800" b="0" i="0" kern="1200" dirty="0">
                          <a:solidFill>
                            <a:schemeClr val="dk1"/>
                          </a:solidFill>
                          <a:effectLst/>
                          <a:latin typeface="+mn-lt"/>
                          <a:ea typeface="+mn-ea"/>
                          <a:cs typeface="+mn-cs"/>
                        </a:rPr>
                        <a:t>.</a:t>
                      </a:r>
                      <a:endParaRPr lang="tr-TR" dirty="0"/>
                    </a:p>
                  </a:txBody>
                  <a:tcPr/>
                </a:tc>
                <a:extLst>
                  <a:ext uri="{0D108BD9-81ED-4DB2-BD59-A6C34878D82A}">
                    <a16:rowId xmlns:a16="http://schemas.microsoft.com/office/drawing/2014/main" val="2410573208"/>
                  </a:ext>
                </a:extLst>
              </a:tr>
              <a:tr h="391477">
                <a:tc>
                  <a:txBody>
                    <a:bodyPr/>
                    <a:lstStyle/>
                    <a:p>
                      <a:r>
                        <a:rPr lang="tr-TR" b="1" dirty="0" err="1"/>
                        <a:t>Validators</a:t>
                      </a:r>
                      <a:endParaRPr lang="tr-TR" b="1" dirty="0"/>
                    </a:p>
                  </a:txBody>
                  <a:tcPr/>
                </a:tc>
                <a:tc>
                  <a:txBody>
                    <a:bodyPr/>
                    <a:lstStyle/>
                    <a:p>
                      <a:pPr algn="r"/>
                      <a:r>
                        <a:rPr lang="tr-TR" dirty="0"/>
                        <a:t>421</a:t>
                      </a:r>
                    </a:p>
                  </a:txBody>
                  <a:tcPr/>
                </a:tc>
                <a:extLst>
                  <a:ext uri="{0D108BD9-81ED-4DB2-BD59-A6C34878D82A}">
                    <a16:rowId xmlns:a16="http://schemas.microsoft.com/office/drawing/2014/main" val="2601231210"/>
                  </a:ext>
                </a:extLst>
              </a:tr>
              <a:tr h="391477">
                <a:tc>
                  <a:txBody>
                    <a:bodyPr/>
                    <a:lstStyle/>
                    <a:p>
                      <a:r>
                        <a:rPr lang="tr-TR" b="1" dirty="0" err="1"/>
                        <a:t>Finality</a:t>
                      </a:r>
                      <a:r>
                        <a:rPr lang="tr-TR" b="1" dirty="0"/>
                        <a:t> (</a:t>
                      </a:r>
                      <a:r>
                        <a:rPr lang="tr-TR" b="1" dirty="0" err="1"/>
                        <a:t>sec</a:t>
                      </a:r>
                      <a:r>
                        <a:rPr lang="tr-TR" b="1" dirty="0"/>
                        <a:t>)</a:t>
                      </a:r>
                    </a:p>
                  </a:txBody>
                  <a:tcPr/>
                </a:tc>
                <a:tc>
                  <a:txBody>
                    <a:bodyPr/>
                    <a:lstStyle/>
                    <a:p>
                      <a:pPr algn="r"/>
                      <a:r>
                        <a:rPr lang="tr-TR" dirty="0"/>
                        <a:t>4.5-&gt;2.5</a:t>
                      </a:r>
                    </a:p>
                  </a:txBody>
                  <a:tcPr/>
                </a:tc>
                <a:extLst>
                  <a:ext uri="{0D108BD9-81ED-4DB2-BD59-A6C34878D82A}">
                    <a16:rowId xmlns:a16="http://schemas.microsoft.com/office/drawing/2014/main" val="1271034080"/>
                  </a:ext>
                </a:extLst>
              </a:tr>
              <a:tr h="391477">
                <a:tc>
                  <a:txBody>
                    <a:bodyPr/>
                    <a:lstStyle/>
                    <a:p>
                      <a:r>
                        <a:rPr lang="tr-TR" b="1" dirty="0" err="1"/>
                        <a:t>Block</a:t>
                      </a:r>
                      <a:r>
                        <a:rPr lang="tr-TR" b="1" dirty="0"/>
                        <a:t> Time (</a:t>
                      </a:r>
                      <a:r>
                        <a:rPr lang="tr-TR" b="1" dirty="0" err="1"/>
                        <a:t>sec</a:t>
                      </a:r>
                      <a:r>
                        <a:rPr lang="tr-TR" b="1" dirty="0"/>
                        <a:t>)</a:t>
                      </a:r>
                    </a:p>
                  </a:txBody>
                  <a:tcPr/>
                </a:tc>
                <a:tc>
                  <a:txBody>
                    <a:bodyPr/>
                    <a:lstStyle/>
                    <a:p>
                      <a:pPr algn="r"/>
                      <a:r>
                        <a:rPr lang="tr-TR" dirty="0"/>
                        <a:t>0.5</a:t>
                      </a:r>
                    </a:p>
                  </a:txBody>
                  <a:tcPr/>
                </a:tc>
                <a:extLst>
                  <a:ext uri="{0D108BD9-81ED-4DB2-BD59-A6C34878D82A}">
                    <a16:rowId xmlns:a16="http://schemas.microsoft.com/office/drawing/2014/main" val="2868686067"/>
                  </a:ext>
                </a:extLst>
              </a:tr>
            </a:tbl>
          </a:graphicData>
        </a:graphic>
      </p:graphicFrame>
      <p:pic>
        <p:nvPicPr>
          <p:cNvPr id="7" name="Picture 6">
            <a:extLst>
              <a:ext uri="{FF2B5EF4-FFF2-40B4-BE49-F238E27FC236}">
                <a16:creationId xmlns:a16="http://schemas.microsoft.com/office/drawing/2014/main" id="{9216E8B0-2AAC-4D97-8C09-CCE3A2B994EA}"/>
              </a:ext>
            </a:extLst>
          </p:cNvPr>
          <p:cNvPicPr>
            <a:picLocks noChangeAspect="1"/>
          </p:cNvPicPr>
          <p:nvPr/>
        </p:nvPicPr>
        <p:blipFill>
          <a:blip r:embed="rId3"/>
          <a:stretch>
            <a:fillRect/>
          </a:stretch>
        </p:blipFill>
        <p:spPr>
          <a:xfrm>
            <a:off x="11072242" y="385079"/>
            <a:ext cx="742950" cy="771525"/>
          </a:xfrm>
          <a:prstGeom prst="rect">
            <a:avLst/>
          </a:prstGeom>
        </p:spPr>
      </p:pic>
      <p:pic>
        <p:nvPicPr>
          <p:cNvPr id="6" name="Picture 5">
            <a:extLst>
              <a:ext uri="{FF2B5EF4-FFF2-40B4-BE49-F238E27FC236}">
                <a16:creationId xmlns:a16="http://schemas.microsoft.com/office/drawing/2014/main" id="{926AD353-551F-4001-9BD7-F44D3697B716}"/>
              </a:ext>
            </a:extLst>
          </p:cNvPr>
          <p:cNvPicPr>
            <a:picLocks noChangeAspect="1"/>
          </p:cNvPicPr>
          <p:nvPr/>
        </p:nvPicPr>
        <p:blipFill>
          <a:blip r:embed="rId4"/>
          <a:stretch>
            <a:fillRect/>
          </a:stretch>
        </p:blipFill>
        <p:spPr>
          <a:xfrm>
            <a:off x="7646861" y="3356128"/>
            <a:ext cx="3631883" cy="2538986"/>
          </a:xfrm>
          <a:prstGeom prst="rect">
            <a:avLst/>
          </a:prstGeom>
        </p:spPr>
      </p:pic>
      <p:sp>
        <p:nvSpPr>
          <p:cNvPr id="8" name="Rectangle 7">
            <a:extLst>
              <a:ext uri="{FF2B5EF4-FFF2-40B4-BE49-F238E27FC236}">
                <a16:creationId xmlns:a16="http://schemas.microsoft.com/office/drawing/2014/main" id="{1AAC19EA-782A-414E-A61F-5BFDCF83D108}"/>
              </a:ext>
            </a:extLst>
          </p:cNvPr>
          <p:cNvSpPr/>
          <p:nvPr/>
        </p:nvSpPr>
        <p:spPr>
          <a:xfrm>
            <a:off x="5452874" y="5826590"/>
            <a:ext cx="7118222" cy="646331"/>
          </a:xfrm>
          <a:prstGeom prst="rect">
            <a:avLst/>
          </a:prstGeom>
        </p:spPr>
        <p:txBody>
          <a:bodyPr wrap="square">
            <a:spAutoFit/>
          </a:bodyPr>
          <a:lstStyle/>
          <a:p>
            <a:r>
              <a:rPr lang="tr-TR" dirty="0"/>
              <a:t>Ekipte MIT gibi çok saygın üniversitelerden akademisyenleri barındırır.</a:t>
            </a:r>
          </a:p>
          <a:p>
            <a:r>
              <a:rPr lang="tr-TR" dirty="0"/>
              <a:t>Silvio </a:t>
            </a:r>
            <a:r>
              <a:rPr lang="tr-TR" dirty="0" err="1"/>
              <a:t>Micali</a:t>
            </a:r>
            <a:r>
              <a:rPr lang="tr-TR" dirty="0"/>
              <a:t> Turing ödülü almıştır.</a:t>
            </a:r>
          </a:p>
        </p:txBody>
      </p:sp>
    </p:spTree>
    <p:extLst>
      <p:ext uri="{BB962C8B-B14F-4D97-AF65-F5344CB8AC3E}">
        <p14:creationId xmlns:p14="http://schemas.microsoft.com/office/powerpoint/2010/main" val="312420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601028" y="360351"/>
            <a:ext cx="10058400" cy="1371600"/>
          </a:xfrm>
        </p:spPr>
        <p:txBody>
          <a:bodyPr/>
          <a:lstStyle/>
          <a:p>
            <a:r>
              <a:rPr lang="tr-TR" dirty="0" err="1"/>
              <a:t>Avalanche</a:t>
            </a:r>
            <a:endParaRPr lang="tr-TR" dirty="0"/>
          </a:p>
        </p:txBody>
      </p:sp>
      <p:graphicFrame>
        <p:nvGraphicFramePr>
          <p:cNvPr id="3" name="Table 2">
            <a:extLst>
              <a:ext uri="{FF2B5EF4-FFF2-40B4-BE49-F238E27FC236}">
                <a16:creationId xmlns:a16="http://schemas.microsoft.com/office/drawing/2014/main" id="{52DFB49E-C2F6-43D2-902C-89CB53E3525D}"/>
              </a:ext>
            </a:extLst>
          </p:cNvPr>
          <p:cNvGraphicFramePr>
            <a:graphicFrameLocks noGrp="1"/>
          </p:cNvGraphicFramePr>
          <p:nvPr>
            <p:extLst>
              <p:ext uri="{D42A27DB-BD31-4B8C-83A1-F6EECF244321}">
                <p14:modId xmlns:p14="http://schemas.microsoft.com/office/powerpoint/2010/main" val="2262924234"/>
              </p:ext>
            </p:extLst>
          </p:nvPr>
        </p:nvGraphicFramePr>
        <p:xfrm>
          <a:off x="743711" y="4051195"/>
          <a:ext cx="5766816" cy="2205988"/>
        </p:xfrm>
        <a:graphic>
          <a:graphicData uri="http://schemas.openxmlformats.org/drawingml/2006/table">
            <a:tbl>
              <a:tblPr firstRow="1" bandRow="1">
                <a:tableStyleId>{5C22544A-7EE6-4342-B048-85BDC9FD1C3A}</a:tableStyleId>
              </a:tblPr>
              <a:tblGrid>
                <a:gridCol w="1926336">
                  <a:extLst>
                    <a:ext uri="{9D8B030D-6E8A-4147-A177-3AD203B41FA5}">
                      <a16:colId xmlns:a16="http://schemas.microsoft.com/office/drawing/2014/main" val="2328287647"/>
                    </a:ext>
                  </a:extLst>
                </a:gridCol>
                <a:gridCol w="3840480">
                  <a:extLst>
                    <a:ext uri="{9D8B030D-6E8A-4147-A177-3AD203B41FA5}">
                      <a16:colId xmlns:a16="http://schemas.microsoft.com/office/drawing/2014/main" val="2082572110"/>
                    </a:ext>
                  </a:extLst>
                </a:gridCol>
              </a:tblGrid>
              <a:tr h="391477">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675368777"/>
                  </a:ext>
                </a:extLst>
              </a:tr>
              <a:tr h="391477">
                <a:tc>
                  <a:txBody>
                    <a:bodyPr/>
                    <a:lstStyle/>
                    <a:p>
                      <a:r>
                        <a:rPr lang="tr-TR" b="1" dirty="0"/>
                        <a:t>TPS</a:t>
                      </a:r>
                    </a:p>
                  </a:txBody>
                  <a:tcPr/>
                </a:tc>
                <a:tc>
                  <a:txBody>
                    <a:bodyPr/>
                    <a:lstStyle/>
                    <a:p>
                      <a:pPr algn="r"/>
                      <a:r>
                        <a:rPr lang="tr-TR" sz="1800" b="0" i="0" kern="1200" dirty="0">
                          <a:solidFill>
                            <a:schemeClr val="dk1"/>
                          </a:solidFill>
                          <a:effectLst/>
                          <a:latin typeface="+mn-lt"/>
                          <a:ea typeface="+mn-ea"/>
                          <a:cs typeface="+mn-cs"/>
                        </a:rPr>
                        <a:t>6.500 (&gt; 4,500 </a:t>
                      </a:r>
                      <a:r>
                        <a:rPr lang="tr-TR" sz="1800" b="0" i="0" kern="1200" dirty="0" err="1">
                          <a:solidFill>
                            <a:schemeClr val="dk1"/>
                          </a:solidFill>
                          <a:effectLst/>
                          <a:latin typeface="+mn-lt"/>
                          <a:ea typeface="+mn-ea"/>
                          <a:cs typeface="+mn-cs"/>
                        </a:rPr>
                        <a:t>tps</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per</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subnet</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Unlimited</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subnets</a:t>
                      </a:r>
                      <a:r>
                        <a:rPr lang="tr-TR" sz="1800" b="0" i="0" kern="1200" dirty="0">
                          <a:solidFill>
                            <a:schemeClr val="dk1"/>
                          </a:solidFill>
                          <a:effectLst/>
                          <a:latin typeface="+mn-lt"/>
                          <a:ea typeface="+mn-ea"/>
                          <a:cs typeface="+mn-cs"/>
                        </a:rPr>
                        <a:t>)</a:t>
                      </a:r>
                      <a:endParaRPr lang="tr-TR" dirty="0"/>
                    </a:p>
                  </a:txBody>
                  <a:tcPr/>
                </a:tc>
                <a:extLst>
                  <a:ext uri="{0D108BD9-81ED-4DB2-BD59-A6C34878D82A}">
                    <a16:rowId xmlns:a16="http://schemas.microsoft.com/office/drawing/2014/main" val="2410573208"/>
                  </a:ext>
                </a:extLst>
              </a:tr>
              <a:tr h="391477">
                <a:tc>
                  <a:txBody>
                    <a:bodyPr/>
                    <a:lstStyle/>
                    <a:p>
                      <a:r>
                        <a:rPr lang="tr-TR" b="1" dirty="0" err="1"/>
                        <a:t>Validators</a:t>
                      </a:r>
                      <a:endParaRPr lang="tr-TR" b="1" dirty="0"/>
                    </a:p>
                  </a:txBody>
                  <a:tcPr/>
                </a:tc>
                <a:tc>
                  <a:txBody>
                    <a:bodyPr/>
                    <a:lstStyle/>
                    <a:p>
                      <a:pPr algn="r"/>
                      <a:r>
                        <a:rPr lang="tr-TR" dirty="0"/>
                        <a:t>1103 (</a:t>
                      </a:r>
                      <a:r>
                        <a:rPr lang="tr-TR" sz="1800" b="0" i="0" kern="1200" dirty="0" err="1">
                          <a:solidFill>
                            <a:schemeClr val="dk1"/>
                          </a:solidFill>
                          <a:effectLst/>
                          <a:latin typeface="+mn-lt"/>
                          <a:ea typeface="+mn-ea"/>
                          <a:cs typeface="+mn-cs"/>
                        </a:rPr>
                        <a:t>Thousands</a:t>
                      </a:r>
                      <a:r>
                        <a:rPr lang="tr-TR" sz="1800" b="0" i="0" kern="1200" dirty="0">
                          <a:solidFill>
                            <a:schemeClr val="dk1"/>
                          </a:solidFill>
                          <a:effectLst/>
                          <a:latin typeface="+mn-lt"/>
                          <a:ea typeface="+mn-ea"/>
                          <a:cs typeface="+mn-cs"/>
                        </a:rPr>
                        <a:t> of </a:t>
                      </a:r>
                      <a:r>
                        <a:rPr lang="tr-TR" sz="1800" b="0" i="0" kern="1200" dirty="0" err="1">
                          <a:solidFill>
                            <a:schemeClr val="dk1"/>
                          </a:solidFill>
                          <a:effectLst/>
                          <a:latin typeface="+mn-lt"/>
                          <a:ea typeface="+mn-ea"/>
                          <a:cs typeface="+mn-cs"/>
                        </a:rPr>
                        <a:t>nodes</a:t>
                      </a:r>
                      <a:r>
                        <a:rPr lang="tr-TR" dirty="0"/>
                        <a:t>) </a:t>
                      </a:r>
                    </a:p>
                  </a:txBody>
                  <a:tcPr/>
                </a:tc>
                <a:extLst>
                  <a:ext uri="{0D108BD9-81ED-4DB2-BD59-A6C34878D82A}">
                    <a16:rowId xmlns:a16="http://schemas.microsoft.com/office/drawing/2014/main" val="2601231210"/>
                  </a:ext>
                </a:extLst>
              </a:tr>
              <a:tr h="391477">
                <a:tc>
                  <a:txBody>
                    <a:bodyPr/>
                    <a:lstStyle/>
                    <a:p>
                      <a:r>
                        <a:rPr lang="tr-TR" b="1" dirty="0" err="1"/>
                        <a:t>Finality</a:t>
                      </a:r>
                      <a:r>
                        <a:rPr lang="tr-TR" b="1" dirty="0"/>
                        <a:t> (</a:t>
                      </a:r>
                      <a:r>
                        <a:rPr lang="tr-TR" b="1" dirty="0" err="1"/>
                        <a:t>sec</a:t>
                      </a:r>
                      <a:r>
                        <a:rPr lang="tr-TR" b="1" dirty="0"/>
                        <a:t>)</a:t>
                      </a:r>
                    </a:p>
                  </a:txBody>
                  <a:tcPr/>
                </a:tc>
                <a:tc>
                  <a:txBody>
                    <a:bodyPr/>
                    <a:lstStyle/>
                    <a:p>
                      <a:pPr algn="r"/>
                      <a:r>
                        <a:rPr lang="tr-TR" dirty="0"/>
                        <a:t>0,6</a:t>
                      </a:r>
                    </a:p>
                  </a:txBody>
                  <a:tcPr/>
                </a:tc>
                <a:extLst>
                  <a:ext uri="{0D108BD9-81ED-4DB2-BD59-A6C34878D82A}">
                    <a16:rowId xmlns:a16="http://schemas.microsoft.com/office/drawing/2014/main" val="1271034080"/>
                  </a:ext>
                </a:extLst>
              </a:tr>
              <a:tr h="391477">
                <a:tc>
                  <a:txBody>
                    <a:bodyPr/>
                    <a:lstStyle/>
                    <a:p>
                      <a:r>
                        <a:rPr lang="tr-TR" b="1" dirty="0" err="1"/>
                        <a:t>Block</a:t>
                      </a:r>
                      <a:r>
                        <a:rPr lang="tr-TR" b="1" dirty="0"/>
                        <a:t> Time (</a:t>
                      </a:r>
                      <a:r>
                        <a:rPr lang="tr-TR" b="1" dirty="0" err="1"/>
                        <a:t>sec</a:t>
                      </a:r>
                      <a:r>
                        <a:rPr lang="tr-TR" b="1" dirty="0"/>
                        <a:t>)</a:t>
                      </a:r>
                    </a:p>
                  </a:txBody>
                  <a:tcPr/>
                </a:tc>
                <a:tc>
                  <a:txBody>
                    <a:bodyPr/>
                    <a:lstStyle/>
                    <a:p>
                      <a:pPr algn="r"/>
                      <a:r>
                        <a:rPr lang="tr-TR" dirty="0"/>
                        <a:t>1-3</a:t>
                      </a:r>
                    </a:p>
                  </a:txBody>
                  <a:tcPr/>
                </a:tc>
                <a:extLst>
                  <a:ext uri="{0D108BD9-81ED-4DB2-BD59-A6C34878D82A}">
                    <a16:rowId xmlns:a16="http://schemas.microsoft.com/office/drawing/2014/main" val="2868686067"/>
                  </a:ext>
                </a:extLst>
              </a:tr>
            </a:tbl>
          </a:graphicData>
        </a:graphic>
      </p:graphicFrame>
      <p:sp>
        <p:nvSpPr>
          <p:cNvPr id="5" name="Rectangle 4">
            <a:extLst>
              <a:ext uri="{FF2B5EF4-FFF2-40B4-BE49-F238E27FC236}">
                <a16:creationId xmlns:a16="http://schemas.microsoft.com/office/drawing/2014/main" id="{66C3F0A6-270D-415A-B482-C2C6E1BCC9A8}"/>
              </a:ext>
            </a:extLst>
          </p:cNvPr>
          <p:cNvSpPr/>
          <p:nvPr/>
        </p:nvSpPr>
        <p:spPr>
          <a:xfrm>
            <a:off x="560832" y="1338688"/>
            <a:ext cx="11070336" cy="2031325"/>
          </a:xfrm>
          <a:prstGeom prst="rect">
            <a:avLst/>
          </a:prstGeom>
        </p:spPr>
        <p:txBody>
          <a:bodyPr wrap="square">
            <a:spAutoFit/>
          </a:bodyPr>
          <a:lstStyle/>
          <a:p>
            <a:r>
              <a:rPr lang="tr-TR" dirty="0" err="1"/>
              <a:t>Avalanche</a:t>
            </a:r>
            <a:r>
              <a:rPr lang="tr-TR" dirty="0"/>
              <a:t> ağı, </a:t>
            </a:r>
            <a:r>
              <a:rPr lang="tr-TR" dirty="0" err="1"/>
              <a:t>merkeziyetsizlikten</a:t>
            </a:r>
            <a:r>
              <a:rPr lang="tr-TR" dirty="0"/>
              <a:t> ödün vermeden ölçeklenebilirliği iyileştirmeyi hedefler. </a:t>
            </a:r>
            <a:r>
              <a:rPr lang="tr-TR" dirty="0" err="1"/>
              <a:t>DAG’lar</a:t>
            </a:r>
            <a:r>
              <a:rPr lang="tr-TR" dirty="0"/>
              <a:t> ile optimize edilmiş bir mutabakat protokolünden faydalanarak işlemleri işlemek ve doğrulamak için tüm </a:t>
            </a:r>
            <a:r>
              <a:rPr lang="tr-TR" dirty="0" err="1"/>
              <a:t>node’ları</a:t>
            </a:r>
            <a:r>
              <a:rPr lang="tr-TR" dirty="0"/>
              <a:t> kullanır. DAG, ağın işlemleri paralel bir şekilde işlemesine imkan tanır.</a:t>
            </a:r>
          </a:p>
          <a:p>
            <a:endParaRPr lang="tr-TR" dirty="0"/>
          </a:p>
          <a:p>
            <a:r>
              <a:rPr lang="tr-TR" dirty="0"/>
              <a:t>Ana ağı üç </a:t>
            </a:r>
            <a:r>
              <a:rPr lang="tr-TR" dirty="0" err="1"/>
              <a:t>blockchainden</a:t>
            </a:r>
            <a:r>
              <a:rPr lang="tr-TR" dirty="0"/>
              <a:t> oluşur: </a:t>
            </a:r>
            <a:r>
              <a:rPr lang="tr-TR" b="1" dirty="0"/>
              <a:t>X-</a:t>
            </a:r>
            <a:r>
              <a:rPr lang="tr-TR" b="1" dirty="0" err="1"/>
              <a:t>Chain</a:t>
            </a:r>
            <a:r>
              <a:rPr lang="tr-TR" dirty="0"/>
              <a:t>, varlıkları yönetmek için kullanılır ve </a:t>
            </a:r>
            <a:r>
              <a:rPr lang="tr-TR" dirty="0" err="1"/>
              <a:t>Avalanche</a:t>
            </a:r>
            <a:r>
              <a:rPr lang="tr-TR" dirty="0"/>
              <a:t> mutabakat protokolünü kullanır.</a:t>
            </a:r>
            <a:r>
              <a:rPr lang="tr-TR" b="1" dirty="0"/>
              <a:t> </a:t>
            </a:r>
            <a:r>
              <a:rPr lang="tr-TR" dirty="0"/>
              <a:t>İşlem ücretleri AVAX ile ödenir. </a:t>
            </a:r>
            <a:r>
              <a:rPr lang="tr-TR" b="1" dirty="0"/>
              <a:t>C-</a:t>
            </a:r>
            <a:r>
              <a:rPr lang="tr-TR" b="1" dirty="0" err="1"/>
              <a:t>Chain</a:t>
            </a:r>
            <a:r>
              <a:rPr lang="tr-TR" b="1" dirty="0"/>
              <a:t> </a:t>
            </a:r>
            <a:r>
              <a:rPr lang="tr-TR" dirty="0"/>
              <a:t>akıllı sözleşmeler oluşturmak ve</a:t>
            </a:r>
            <a:r>
              <a:rPr lang="tr-TR" b="1" dirty="0"/>
              <a:t> P-</a:t>
            </a:r>
            <a:r>
              <a:rPr lang="tr-TR" b="1" dirty="0" err="1"/>
              <a:t>Chain</a:t>
            </a:r>
            <a:r>
              <a:rPr lang="tr-TR" b="1" dirty="0"/>
              <a:t> </a:t>
            </a:r>
            <a:r>
              <a:rPr lang="tr-TR" dirty="0"/>
              <a:t>ise doğrulayıcıları koordine etmek içindir. Bu iki </a:t>
            </a:r>
            <a:r>
              <a:rPr lang="tr-TR" dirty="0" err="1"/>
              <a:t>blockchain</a:t>
            </a:r>
            <a:r>
              <a:rPr lang="tr-TR" dirty="0"/>
              <a:t>, </a:t>
            </a:r>
            <a:r>
              <a:rPr lang="tr-TR" dirty="0" err="1"/>
              <a:t>Snowman</a:t>
            </a:r>
            <a:r>
              <a:rPr lang="tr-TR" dirty="0"/>
              <a:t> mutabakat protokolünü kullanır.</a:t>
            </a:r>
          </a:p>
        </p:txBody>
      </p:sp>
      <p:grpSp>
        <p:nvGrpSpPr>
          <p:cNvPr id="9" name="Group 8">
            <a:extLst>
              <a:ext uri="{FF2B5EF4-FFF2-40B4-BE49-F238E27FC236}">
                <a16:creationId xmlns:a16="http://schemas.microsoft.com/office/drawing/2014/main" id="{37D5C51C-9476-4ACA-BF9F-2945D3203FEF}"/>
              </a:ext>
            </a:extLst>
          </p:cNvPr>
          <p:cNvGrpSpPr/>
          <p:nvPr/>
        </p:nvGrpSpPr>
        <p:grpSpPr>
          <a:xfrm>
            <a:off x="7139957" y="4508314"/>
            <a:ext cx="4572001" cy="1957385"/>
            <a:chOff x="6681217" y="4193145"/>
            <a:chExt cx="4674091" cy="2088771"/>
          </a:xfrm>
        </p:grpSpPr>
        <p:pic>
          <p:nvPicPr>
            <p:cNvPr id="6" name="Picture 5">
              <a:extLst>
                <a:ext uri="{FF2B5EF4-FFF2-40B4-BE49-F238E27FC236}">
                  <a16:creationId xmlns:a16="http://schemas.microsoft.com/office/drawing/2014/main" id="{70287B8A-7C6A-45F7-BD18-24547D9CDAC6}"/>
                </a:ext>
              </a:extLst>
            </p:cNvPr>
            <p:cNvPicPr>
              <a:picLocks noChangeAspect="1"/>
            </p:cNvPicPr>
            <p:nvPr/>
          </p:nvPicPr>
          <p:blipFill>
            <a:blip r:embed="rId3"/>
            <a:stretch>
              <a:fillRect/>
            </a:stretch>
          </p:blipFill>
          <p:spPr>
            <a:xfrm>
              <a:off x="6681217" y="4197250"/>
              <a:ext cx="1453859" cy="2084665"/>
            </a:xfrm>
            <a:prstGeom prst="rect">
              <a:avLst/>
            </a:prstGeom>
          </p:spPr>
        </p:pic>
        <p:pic>
          <p:nvPicPr>
            <p:cNvPr id="7" name="Picture 6">
              <a:extLst>
                <a:ext uri="{FF2B5EF4-FFF2-40B4-BE49-F238E27FC236}">
                  <a16:creationId xmlns:a16="http://schemas.microsoft.com/office/drawing/2014/main" id="{5A3B5714-444F-4D00-B714-21016CEAD5A3}"/>
                </a:ext>
              </a:extLst>
            </p:cNvPr>
            <p:cNvPicPr>
              <a:picLocks noChangeAspect="1"/>
            </p:cNvPicPr>
            <p:nvPr/>
          </p:nvPicPr>
          <p:blipFill>
            <a:blip r:embed="rId4"/>
            <a:stretch>
              <a:fillRect/>
            </a:stretch>
          </p:blipFill>
          <p:spPr>
            <a:xfrm>
              <a:off x="8168640" y="4197251"/>
              <a:ext cx="1851089" cy="2084665"/>
            </a:xfrm>
            <a:prstGeom prst="rect">
              <a:avLst/>
            </a:prstGeom>
          </p:spPr>
        </p:pic>
        <p:pic>
          <p:nvPicPr>
            <p:cNvPr id="8" name="Picture 7">
              <a:extLst>
                <a:ext uri="{FF2B5EF4-FFF2-40B4-BE49-F238E27FC236}">
                  <a16:creationId xmlns:a16="http://schemas.microsoft.com/office/drawing/2014/main" id="{AE8AA6AE-3228-4D5B-9828-2B77C3B51DB9}"/>
                </a:ext>
              </a:extLst>
            </p:cNvPr>
            <p:cNvPicPr>
              <a:picLocks noChangeAspect="1"/>
            </p:cNvPicPr>
            <p:nvPr/>
          </p:nvPicPr>
          <p:blipFill>
            <a:blip r:embed="rId5"/>
            <a:stretch>
              <a:fillRect/>
            </a:stretch>
          </p:blipFill>
          <p:spPr>
            <a:xfrm>
              <a:off x="10019729" y="4193145"/>
              <a:ext cx="1335579" cy="2084665"/>
            </a:xfrm>
            <a:prstGeom prst="rect">
              <a:avLst/>
            </a:prstGeom>
          </p:spPr>
        </p:pic>
      </p:grpSp>
      <p:graphicFrame>
        <p:nvGraphicFramePr>
          <p:cNvPr id="12" name="Table 11">
            <a:extLst>
              <a:ext uri="{FF2B5EF4-FFF2-40B4-BE49-F238E27FC236}">
                <a16:creationId xmlns:a16="http://schemas.microsoft.com/office/drawing/2014/main" id="{BEB8DCB2-4C61-4BED-BCE4-996CA275AC13}"/>
              </a:ext>
            </a:extLst>
          </p:cNvPr>
          <p:cNvGraphicFramePr>
            <a:graphicFrameLocks noGrp="1"/>
          </p:cNvGraphicFramePr>
          <p:nvPr>
            <p:extLst>
              <p:ext uri="{D42A27DB-BD31-4B8C-83A1-F6EECF244321}">
                <p14:modId xmlns:p14="http://schemas.microsoft.com/office/powerpoint/2010/main" val="4228633591"/>
              </p:ext>
            </p:extLst>
          </p:nvPr>
        </p:nvGraphicFramePr>
        <p:xfrm>
          <a:off x="7098826" y="3319383"/>
          <a:ext cx="4579620" cy="1097280"/>
        </p:xfrm>
        <a:graphic>
          <a:graphicData uri="http://schemas.openxmlformats.org/drawingml/2006/table">
            <a:tbl>
              <a:tblPr/>
              <a:tblGrid>
                <a:gridCol w="2289810">
                  <a:extLst>
                    <a:ext uri="{9D8B030D-6E8A-4147-A177-3AD203B41FA5}">
                      <a16:colId xmlns:a16="http://schemas.microsoft.com/office/drawing/2014/main" val="839171077"/>
                    </a:ext>
                  </a:extLst>
                </a:gridCol>
                <a:gridCol w="2289810">
                  <a:extLst>
                    <a:ext uri="{9D8B030D-6E8A-4147-A177-3AD203B41FA5}">
                      <a16:colId xmlns:a16="http://schemas.microsoft.com/office/drawing/2014/main" val="4292443165"/>
                    </a:ext>
                  </a:extLst>
                </a:gridCol>
              </a:tblGrid>
              <a:tr h="0">
                <a:tc>
                  <a:txBody>
                    <a:bodyPr/>
                    <a:lstStyle/>
                    <a:p>
                      <a:r>
                        <a:rPr lang="tr-TR" b="1">
                          <a:effectLst/>
                        </a:rPr>
                        <a:t>Type of Fee</a:t>
                      </a:r>
                      <a:endParaRPr lang="tr-TR">
                        <a:effectLst/>
                      </a:endParaRPr>
                    </a:p>
                  </a:txBody>
                  <a:tcPr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solidFill>
                      <a:srgbClr val="FFFFFF"/>
                    </a:solidFill>
                  </a:tcPr>
                </a:tc>
                <a:tc>
                  <a:txBody>
                    <a:bodyPr/>
                    <a:lstStyle/>
                    <a:p>
                      <a:r>
                        <a:rPr lang="tr-TR" b="1">
                          <a:effectLst/>
                        </a:rPr>
                        <a:t>Information</a:t>
                      </a:r>
                      <a:endParaRPr lang="tr-TR">
                        <a:effectLst/>
                      </a:endParaRPr>
                    </a:p>
                  </a:txBody>
                  <a:tcPr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665116973"/>
                  </a:ext>
                </a:extLst>
              </a:tr>
              <a:tr h="0">
                <a:tc>
                  <a:txBody>
                    <a:bodyPr/>
                    <a:lstStyle/>
                    <a:p>
                      <a:r>
                        <a:rPr lang="tr-TR">
                          <a:effectLst/>
                        </a:rPr>
                        <a:t>Validator Fee</a:t>
                      </a:r>
                    </a:p>
                  </a:txBody>
                  <a:tcPr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solidFill>
                      <a:srgbClr val="FFFFFF"/>
                    </a:solidFill>
                  </a:tcPr>
                </a:tc>
                <a:tc>
                  <a:txBody>
                    <a:bodyPr/>
                    <a:lstStyle/>
                    <a:p>
                      <a:r>
                        <a:rPr lang="tr-TR" dirty="0">
                          <a:effectLst/>
                        </a:rPr>
                        <a:t>2,000 AVAX</a:t>
                      </a:r>
                    </a:p>
                  </a:txBody>
                  <a:tcPr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3093303018"/>
                  </a:ext>
                </a:extLst>
              </a:tr>
              <a:tr h="0">
                <a:tc>
                  <a:txBody>
                    <a:bodyPr/>
                    <a:lstStyle/>
                    <a:p>
                      <a:r>
                        <a:rPr lang="tr-TR">
                          <a:effectLst/>
                        </a:rPr>
                        <a:t>Delegation Fee Rate</a:t>
                      </a:r>
                    </a:p>
                  </a:txBody>
                  <a:tcPr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solidFill>
                      <a:srgbClr val="FFFFFF"/>
                    </a:solidFill>
                  </a:tcPr>
                </a:tc>
                <a:tc>
                  <a:txBody>
                    <a:bodyPr/>
                    <a:lstStyle/>
                    <a:p>
                      <a:r>
                        <a:rPr lang="tr-TR" dirty="0">
                          <a:effectLst/>
                        </a:rPr>
                        <a:t>2%</a:t>
                      </a:r>
                    </a:p>
                  </a:txBody>
                  <a:tcPr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2762358219"/>
                  </a:ext>
                </a:extLst>
              </a:tr>
            </a:tbl>
          </a:graphicData>
        </a:graphic>
      </p:graphicFrame>
      <p:sp>
        <p:nvSpPr>
          <p:cNvPr id="13" name="Rectangle 12">
            <a:extLst>
              <a:ext uri="{FF2B5EF4-FFF2-40B4-BE49-F238E27FC236}">
                <a16:creationId xmlns:a16="http://schemas.microsoft.com/office/drawing/2014/main" id="{516B9C9D-BF1D-41D1-BE9D-8E5A83760EAB}"/>
              </a:ext>
            </a:extLst>
          </p:cNvPr>
          <p:cNvSpPr/>
          <p:nvPr/>
        </p:nvSpPr>
        <p:spPr>
          <a:xfrm>
            <a:off x="2532621" y="6174058"/>
            <a:ext cx="2188997" cy="369332"/>
          </a:xfrm>
          <a:prstGeom prst="rect">
            <a:avLst/>
          </a:prstGeom>
        </p:spPr>
        <p:txBody>
          <a:bodyPr wrap="none">
            <a:spAutoFit/>
          </a:bodyPr>
          <a:lstStyle/>
          <a:p>
            <a:r>
              <a:rPr lang="tr-TR" dirty="0">
                <a:hlinkClick r:id="rId6"/>
              </a:rPr>
              <a:t>https://avascan.info/</a:t>
            </a:r>
            <a:r>
              <a:rPr lang="tr-TR" dirty="0"/>
              <a:t> </a:t>
            </a:r>
          </a:p>
        </p:txBody>
      </p:sp>
      <p:sp>
        <p:nvSpPr>
          <p:cNvPr id="14" name="Rectangle 13">
            <a:extLst>
              <a:ext uri="{FF2B5EF4-FFF2-40B4-BE49-F238E27FC236}">
                <a16:creationId xmlns:a16="http://schemas.microsoft.com/office/drawing/2014/main" id="{D8C5E5E7-C09B-4593-9C96-8FF6B0F82D98}"/>
              </a:ext>
            </a:extLst>
          </p:cNvPr>
          <p:cNvSpPr/>
          <p:nvPr/>
        </p:nvSpPr>
        <p:spPr>
          <a:xfrm>
            <a:off x="601028" y="3379077"/>
            <a:ext cx="6096000" cy="646331"/>
          </a:xfrm>
          <a:prstGeom prst="rect">
            <a:avLst/>
          </a:prstGeom>
        </p:spPr>
        <p:txBody>
          <a:bodyPr>
            <a:spAutoFit/>
          </a:bodyPr>
          <a:lstStyle/>
          <a:p>
            <a:r>
              <a:rPr lang="tr-TR" b="1" dirty="0" err="1"/>
              <a:t>Disadvantage</a:t>
            </a:r>
            <a:r>
              <a:rPr lang="tr-TR" b="1" dirty="0"/>
              <a:t>: </a:t>
            </a:r>
            <a:r>
              <a:rPr lang="tr-TR" dirty="0" err="1"/>
              <a:t>There</a:t>
            </a:r>
            <a:r>
              <a:rPr lang="tr-TR" dirty="0"/>
              <a:t> is </a:t>
            </a:r>
            <a:r>
              <a:rPr lang="tr-TR" dirty="0" err="1"/>
              <a:t>no</a:t>
            </a:r>
            <a:r>
              <a:rPr lang="tr-TR" dirty="0"/>
              <a:t> </a:t>
            </a:r>
            <a:r>
              <a:rPr lang="tr-TR" dirty="0" err="1"/>
              <a:t>liveness</a:t>
            </a:r>
            <a:r>
              <a:rPr lang="tr-TR" dirty="0"/>
              <a:t> </a:t>
            </a:r>
            <a:r>
              <a:rPr lang="tr-TR" dirty="0" err="1"/>
              <a:t>guarantee</a:t>
            </a:r>
            <a:r>
              <a:rPr lang="tr-TR" dirty="0"/>
              <a:t> </a:t>
            </a:r>
            <a:r>
              <a:rPr lang="tr-TR" dirty="0" err="1"/>
              <a:t>where</a:t>
            </a:r>
            <a:r>
              <a:rPr lang="tr-TR" dirty="0"/>
              <a:t> </a:t>
            </a:r>
            <a:r>
              <a:rPr lang="tr-TR" dirty="0" err="1"/>
              <a:t>conflicting</a:t>
            </a:r>
            <a:r>
              <a:rPr lang="tr-TR" dirty="0"/>
              <a:t> </a:t>
            </a:r>
            <a:r>
              <a:rPr lang="tr-TR" dirty="0" err="1"/>
              <a:t>transactions</a:t>
            </a:r>
            <a:r>
              <a:rPr lang="tr-TR" dirty="0"/>
              <a:t> </a:t>
            </a:r>
            <a:r>
              <a:rPr lang="tr-TR" dirty="0" err="1"/>
              <a:t>are</a:t>
            </a:r>
            <a:r>
              <a:rPr lang="tr-TR" dirty="0"/>
              <a:t> </a:t>
            </a:r>
            <a:r>
              <a:rPr lang="tr-TR" dirty="0" err="1"/>
              <a:t>concerned</a:t>
            </a:r>
            <a:r>
              <a:rPr lang="tr-TR" dirty="0"/>
              <a:t>.</a:t>
            </a:r>
          </a:p>
        </p:txBody>
      </p:sp>
    </p:spTree>
    <p:extLst>
      <p:ext uri="{BB962C8B-B14F-4D97-AF65-F5344CB8AC3E}">
        <p14:creationId xmlns:p14="http://schemas.microsoft.com/office/powerpoint/2010/main" val="693287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525516" y="209423"/>
            <a:ext cx="10058400" cy="1371600"/>
          </a:xfrm>
        </p:spPr>
        <p:txBody>
          <a:bodyPr/>
          <a:lstStyle/>
          <a:p>
            <a:r>
              <a:rPr lang="tr-TR" dirty="0" err="1"/>
              <a:t>Binance</a:t>
            </a:r>
            <a:r>
              <a:rPr lang="tr-TR" dirty="0"/>
              <a:t> Smart </a:t>
            </a:r>
            <a:r>
              <a:rPr lang="tr-TR" dirty="0" err="1"/>
              <a:t>Chain</a:t>
            </a:r>
            <a:r>
              <a:rPr lang="tr-TR" dirty="0"/>
              <a:t> (BSC)</a:t>
            </a:r>
          </a:p>
        </p:txBody>
      </p:sp>
      <p:sp>
        <p:nvSpPr>
          <p:cNvPr id="4" name="Rectangle 3">
            <a:extLst>
              <a:ext uri="{FF2B5EF4-FFF2-40B4-BE49-F238E27FC236}">
                <a16:creationId xmlns:a16="http://schemas.microsoft.com/office/drawing/2014/main" id="{F40E83B2-416C-40F1-9933-E5233845E5D7}"/>
              </a:ext>
            </a:extLst>
          </p:cNvPr>
          <p:cNvSpPr/>
          <p:nvPr/>
        </p:nvSpPr>
        <p:spPr>
          <a:xfrm>
            <a:off x="525516" y="1340134"/>
            <a:ext cx="11065455" cy="2862322"/>
          </a:xfrm>
          <a:prstGeom prst="rect">
            <a:avLst/>
          </a:prstGeom>
        </p:spPr>
        <p:txBody>
          <a:bodyPr wrap="square">
            <a:spAutoFit/>
          </a:bodyPr>
          <a:lstStyle/>
          <a:p>
            <a:r>
              <a:rPr lang="tr-TR" dirty="0" err="1"/>
              <a:t>Binance</a:t>
            </a:r>
            <a:r>
              <a:rPr lang="tr-TR" dirty="0"/>
              <a:t> tarafından Nisan 2019'da kullanıma sunulmuştur. Başlıca hedefi, hızlı ve </a:t>
            </a:r>
            <a:r>
              <a:rPr lang="tr-TR" dirty="0" err="1"/>
              <a:t>merkeziyetsiz</a:t>
            </a:r>
            <a:r>
              <a:rPr lang="tr-TR" dirty="0"/>
              <a:t> alım satım işlemlerini desteklemektir.</a:t>
            </a:r>
          </a:p>
          <a:p>
            <a:endParaRPr lang="tr-TR" dirty="0"/>
          </a:p>
          <a:p>
            <a:r>
              <a:rPr lang="tr-TR" dirty="0" err="1"/>
              <a:t>PoA</a:t>
            </a:r>
            <a:r>
              <a:rPr lang="tr-TR" dirty="0"/>
              <a:t> (</a:t>
            </a:r>
            <a:r>
              <a:rPr lang="tr-TR" dirty="0" err="1"/>
              <a:t>Proof</a:t>
            </a:r>
            <a:r>
              <a:rPr lang="tr-TR" dirty="0"/>
              <a:t> of </a:t>
            </a:r>
            <a:r>
              <a:rPr lang="tr-TR" dirty="0" err="1"/>
              <a:t>Authority</a:t>
            </a:r>
            <a:r>
              <a:rPr lang="tr-TR" dirty="0"/>
              <a:t>) konsensüs mekanizmasıyla çalışır. </a:t>
            </a:r>
            <a:r>
              <a:rPr lang="tr-TR" dirty="0" err="1"/>
              <a:t>Proof</a:t>
            </a:r>
            <a:r>
              <a:rPr lang="tr-TR" dirty="0"/>
              <a:t> of </a:t>
            </a:r>
            <a:r>
              <a:rPr lang="tr-TR" dirty="0" err="1"/>
              <a:t>Authority</a:t>
            </a:r>
            <a:r>
              <a:rPr lang="tr-TR" dirty="0"/>
              <a:t> (</a:t>
            </a:r>
            <a:r>
              <a:rPr lang="tr-TR" dirty="0" err="1"/>
              <a:t>PoA</a:t>
            </a:r>
            <a:r>
              <a:rPr lang="tr-TR" dirty="0"/>
              <a:t>), parasal değere sahip hisseler yerine, doğrulayıcının kimliğinin hisselerin rolünü yerine getirdiği, </a:t>
            </a:r>
            <a:r>
              <a:rPr lang="tr-TR" dirty="0" err="1"/>
              <a:t>Proof</a:t>
            </a:r>
            <a:r>
              <a:rPr lang="tr-TR" dirty="0"/>
              <a:t> of </a:t>
            </a:r>
            <a:r>
              <a:rPr lang="tr-TR" dirty="0" err="1"/>
              <a:t>Stake</a:t>
            </a:r>
            <a:r>
              <a:rPr lang="tr-TR" dirty="0"/>
              <a:t> (</a:t>
            </a:r>
            <a:r>
              <a:rPr lang="tr-TR" dirty="0" err="1"/>
              <a:t>PoS</a:t>
            </a:r>
            <a:r>
              <a:rPr lang="tr-TR" dirty="0"/>
              <a:t>)’in </a:t>
            </a:r>
            <a:r>
              <a:rPr lang="tr-TR" dirty="0" err="1"/>
              <a:t>modifiye</a:t>
            </a:r>
            <a:r>
              <a:rPr lang="tr-TR" dirty="0"/>
              <a:t> edilmiş halidir. </a:t>
            </a:r>
          </a:p>
          <a:p>
            <a:endParaRPr lang="tr-TR" dirty="0"/>
          </a:p>
          <a:p>
            <a:r>
              <a:rPr lang="tr-TR" dirty="0" err="1"/>
              <a:t>Programlanabilirlik</a:t>
            </a:r>
            <a:r>
              <a:rPr lang="tr-TR" dirty="0"/>
              <a:t> açısından diğer </a:t>
            </a:r>
            <a:r>
              <a:rPr lang="tr-TR" dirty="0" err="1"/>
              <a:t>blockchainler</a:t>
            </a:r>
            <a:r>
              <a:rPr lang="tr-TR" dirty="0"/>
              <a:t> kadar esnek değildir. </a:t>
            </a:r>
            <a:r>
              <a:rPr lang="tr-TR" dirty="0" err="1"/>
              <a:t>Dapp</a:t>
            </a:r>
            <a:r>
              <a:rPr lang="tr-TR" dirty="0"/>
              <a:t> oluşturmak için uygun bir çözüm değildir.</a:t>
            </a:r>
          </a:p>
          <a:p>
            <a:endParaRPr lang="tr-TR" dirty="0"/>
          </a:p>
          <a:p>
            <a:r>
              <a:rPr lang="tr-TR" dirty="0" err="1"/>
              <a:t>Ethereum</a:t>
            </a:r>
            <a:r>
              <a:rPr lang="tr-TR" dirty="0"/>
              <a:t> ağıyla uyumlu çalışır. Cross-</a:t>
            </a:r>
            <a:r>
              <a:rPr lang="tr-TR" dirty="0" err="1"/>
              <a:t>chain</a:t>
            </a:r>
            <a:r>
              <a:rPr lang="tr-TR" dirty="0"/>
              <a:t> transfer destekler, kullanıcılar BSC ağındaki varlıklarını BEP </a:t>
            </a:r>
            <a:r>
              <a:rPr lang="tr-TR" dirty="0" err="1"/>
              <a:t>tokenlar</a:t>
            </a:r>
            <a:r>
              <a:rPr lang="tr-TR" dirty="0"/>
              <a:t> aracılığı ile </a:t>
            </a:r>
            <a:r>
              <a:rPr lang="tr-TR" dirty="0" err="1"/>
              <a:t>BC’e</a:t>
            </a:r>
            <a:r>
              <a:rPr lang="tr-TR" dirty="0"/>
              <a:t> taşıyabilir.</a:t>
            </a:r>
          </a:p>
        </p:txBody>
      </p:sp>
      <p:graphicFrame>
        <p:nvGraphicFramePr>
          <p:cNvPr id="5" name="Table 4">
            <a:extLst>
              <a:ext uri="{FF2B5EF4-FFF2-40B4-BE49-F238E27FC236}">
                <a16:creationId xmlns:a16="http://schemas.microsoft.com/office/drawing/2014/main" id="{994025C4-DD04-492F-B30C-EDA7A028CE07}"/>
              </a:ext>
            </a:extLst>
          </p:cNvPr>
          <p:cNvGraphicFramePr>
            <a:graphicFrameLocks noGrp="1"/>
          </p:cNvGraphicFramePr>
          <p:nvPr>
            <p:extLst>
              <p:ext uri="{D42A27DB-BD31-4B8C-83A1-F6EECF244321}">
                <p14:modId xmlns:p14="http://schemas.microsoft.com/office/powerpoint/2010/main" val="2244170822"/>
              </p:ext>
            </p:extLst>
          </p:nvPr>
        </p:nvGraphicFramePr>
        <p:xfrm>
          <a:off x="525516" y="4202456"/>
          <a:ext cx="5766816" cy="1957385"/>
        </p:xfrm>
        <a:graphic>
          <a:graphicData uri="http://schemas.openxmlformats.org/drawingml/2006/table">
            <a:tbl>
              <a:tblPr firstRow="1" bandRow="1">
                <a:tableStyleId>{5C22544A-7EE6-4342-B048-85BDC9FD1C3A}</a:tableStyleId>
              </a:tblPr>
              <a:tblGrid>
                <a:gridCol w="1926336">
                  <a:extLst>
                    <a:ext uri="{9D8B030D-6E8A-4147-A177-3AD203B41FA5}">
                      <a16:colId xmlns:a16="http://schemas.microsoft.com/office/drawing/2014/main" val="2328287647"/>
                    </a:ext>
                  </a:extLst>
                </a:gridCol>
                <a:gridCol w="3840480">
                  <a:extLst>
                    <a:ext uri="{9D8B030D-6E8A-4147-A177-3AD203B41FA5}">
                      <a16:colId xmlns:a16="http://schemas.microsoft.com/office/drawing/2014/main" val="2082572110"/>
                    </a:ext>
                  </a:extLst>
                </a:gridCol>
              </a:tblGrid>
              <a:tr h="391477">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675368777"/>
                  </a:ext>
                </a:extLst>
              </a:tr>
              <a:tr h="391477">
                <a:tc>
                  <a:txBody>
                    <a:bodyPr/>
                    <a:lstStyle/>
                    <a:p>
                      <a:r>
                        <a:rPr lang="tr-TR" b="1" dirty="0"/>
                        <a:t>TPS</a:t>
                      </a:r>
                    </a:p>
                  </a:txBody>
                  <a:tcPr/>
                </a:tc>
                <a:tc>
                  <a:txBody>
                    <a:bodyPr/>
                    <a:lstStyle/>
                    <a:p>
                      <a:pPr algn="r"/>
                      <a:r>
                        <a:rPr lang="tr-TR" dirty="0"/>
                        <a:t>230</a:t>
                      </a:r>
                    </a:p>
                  </a:txBody>
                  <a:tcPr/>
                </a:tc>
                <a:extLst>
                  <a:ext uri="{0D108BD9-81ED-4DB2-BD59-A6C34878D82A}">
                    <a16:rowId xmlns:a16="http://schemas.microsoft.com/office/drawing/2014/main" val="2410573208"/>
                  </a:ext>
                </a:extLst>
              </a:tr>
              <a:tr h="391477">
                <a:tc>
                  <a:txBody>
                    <a:bodyPr/>
                    <a:lstStyle/>
                    <a:p>
                      <a:r>
                        <a:rPr lang="tr-TR" b="1" dirty="0" err="1"/>
                        <a:t>Validators</a:t>
                      </a:r>
                      <a:endParaRPr lang="tr-TR" b="1" dirty="0"/>
                    </a:p>
                  </a:txBody>
                  <a:tcPr/>
                </a:tc>
                <a:tc>
                  <a:txBody>
                    <a:bodyPr/>
                    <a:lstStyle/>
                    <a:p>
                      <a:pPr algn="r"/>
                      <a:r>
                        <a:rPr lang="tr-TR" dirty="0"/>
                        <a:t>21</a:t>
                      </a:r>
                    </a:p>
                  </a:txBody>
                  <a:tcPr/>
                </a:tc>
                <a:extLst>
                  <a:ext uri="{0D108BD9-81ED-4DB2-BD59-A6C34878D82A}">
                    <a16:rowId xmlns:a16="http://schemas.microsoft.com/office/drawing/2014/main" val="2601231210"/>
                  </a:ext>
                </a:extLst>
              </a:tr>
              <a:tr h="391477">
                <a:tc>
                  <a:txBody>
                    <a:bodyPr/>
                    <a:lstStyle/>
                    <a:p>
                      <a:r>
                        <a:rPr lang="tr-TR" b="1" dirty="0" err="1"/>
                        <a:t>Finality</a:t>
                      </a:r>
                      <a:r>
                        <a:rPr lang="tr-TR" b="1" dirty="0"/>
                        <a:t> (</a:t>
                      </a:r>
                      <a:r>
                        <a:rPr lang="tr-TR" b="1" dirty="0" err="1"/>
                        <a:t>sec</a:t>
                      </a:r>
                      <a:r>
                        <a:rPr lang="tr-TR" b="1" dirty="0"/>
                        <a:t>)</a:t>
                      </a:r>
                    </a:p>
                  </a:txBody>
                  <a:tcPr/>
                </a:tc>
                <a:tc>
                  <a:txBody>
                    <a:bodyPr/>
                    <a:lstStyle/>
                    <a:p>
                      <a:pPr algn="r"/>
                      <a:r>
                        <a:rPr lang="tr-TR" dirty="0"/>
                        <a:t>&lt;1 </a:t>
                      </a:r>
                      <a:r>
                        <a:rPr lang="tr-TR" dirty="0" err="1"/>
                        <a:t>min</a:t>
                      </a:r>
                      <a:endParaRPr lang="tr-TR" dirty="0"/>
                    </a:p>
                  </a:txBody>
                  <a:tcPr/>
                </a:tc>
                <a:extLst>
                  <a:ext uri="{0D108BD9-81ED-4DB2-BD59-A6C34878D82A}">
                    <a16:rowId xmlns:a16="http://schemas.microsoft.com/office/drawing/2014/main" val="1271034080"/>
                  </a:ext>
                </a:extLst>
              </a:tr>
              <a:tr h="391477">
                <a:tc>
                  <a:txBody>
                    <a:bodyPr/>
                    <a:lstStyle/>
                    <a:p>
                      <a:r>
                        <a:rPr lang="tr-TR" b="1" dirty="0" err="1"/>
                        <a:t>Block</a:t>
                      </a:r>
                      <a:r>
                        <a:rPr lang="tr-TR" b="1" dirty="0"/>
                        <a:t> Time (</a:t>
                      </a:r>
                      <a:r>
                        <a:rPr lang="tr-TR" b="1" dirty="0" err="1"/>
                        <a:t>sec</a:t>
                      </a:r>
                      <a:r>
                        <a:rPr lang="tr-TR" b="1" dirty="0"/>
                        <a:t>)</a:t>
                      </a:r>
                    </a:p>
                  </a:txBody>
                  <a:tcPr/>
                </a:tc>
                <a:tc>
                  <a:txBody>
                    <a:bodyPr/>
                    <a:lstStyle/>
                    <a:p>
                      <a:pPr algn="r"/>
                      <a:r>
                        <a:rPr lang="tr-TR" dirty="0"/>
                        <a:t> ortalama 3 (&lt;5)</a:t>
                      </a:r>
                    </a:p>
                  </a:txBody>
                  <a:tcPr/>
                </a:tc>
                <a:extLst>
                  <a:ext uri="{0D108BD9-81ED-4DB2-BD59-A6C34878D82A}">
                    <a16:rowId xmlns:a16="http://schemas.microsoft.com/office/drawing/2014/main" val="2868686067"/>
                  </a:ext>
                </a:extLst>
              </a:tr>
            </a:tbl>
          </a:graphicData>
        </a:graphic>
      </p:graphicFrame>
      <p:sp>
        <p:nvSpPr>
          <p:cNvPr id="6" name="Rectangle 5">
            <a:extLst>
              <a:ext uri="{FF2B5EF4-FFF2-40B4-BE49-F238E27FC236}">
                <a16:creationId xmlns:a16="http://schemas.microsoft.com/office/drawing/2014/main" id="{CD926590-CFF4-45F2-A67C-710698FD9C2F}"/>
              </a:ext>
            </a:extLst>
          </p:cNvPr>
          <p:cNvSpPr/>
          <p:nvPr/>
        </p:nvSpPr>
        <p:spPr>
          <a:xfrm>
            <a:off x="1511464" y="6159841"/>
            <a:ext cx="2137124" cy="338554"/>
          </a:xfrm>
          <a:prstGeom prst="rect">
            <a:avLst/>
          </a:prstGeom>
        </p:spPr>
        <p:txBody>
          <a:bodyPr wrap="none">
            <a:spAutoFit/>
          </a:bodyPr>
          <a:lstStyle/>
          <a:p>
            <a:r>
              <a:rPr lang="tr-TR" sz="1600" b="1" dirty="0">
                <a:hlinkClick r:id="rId3"/>
              </a:rPr>
              <a:t>https://bscscan.com/</a:t>
            </a:r>
            <a:endParaRPr lang="tr-TR" sz="1600" b="1" dirty="0"/>
          </a:p>
        </p:txBody>
      </p:sp>
      <p:pic>
        <p:nvPicPr>
          <p:cNvPr id="4098" name="Picture 2" descr="https://www.coinbilgi.net/wp-content/uploads/2020/08/CZ-1.jpg">
            <a:extLst>
              <a:ext uri="{FF2B5EF4-FFF2-40B4-BE49-F238E27FC236}">
                <a16:creationId xmlns:a16="http://schemas.microsoft.com/office/drawing/2014/main" id="{0EF8BFD7-ED27-4AA3-99B6-D219A8300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4379" y="4037935"/>
            <a:ext cx="3081994" cy="20330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94FFA71-E785-4C51-AD4D-3BCD0D1339D9}"/>
              </a:ext>
            </a:extLst>
          </p:cNvPr>
          <p:cNvSpPr/>
          <p:nvPr/>
        </p:nvSpPr>
        <p:spPr>
          <a:xfrm>
            <a:off x="6682078" y="6113857"/>
            <a:ext cx="5235921" cy="338554"/>
          </a:xfrm>
          <a:prstGeom prst="rect">
            <a:avLst/>
          </a:prstGeom>
        </p:spPr>
        <p:txBody>
          <a:bodyPr wrap="none">
            <a:spAutoFit/>
          </a:bodyPr>
          <a:lstStyle/>
          <a:p>
            <a:r>
              <a:rPr lang="tr-TR" sz="1600" dirty="0"/>
              <a:t>2017 Temmuz ayında </a:t>
            </a:r>
            <a:r>
              <a:rPr lang="tr-TR" sz="1600" dirty="0" err="1"/>
              <a:t>Changpeng</a:t>
            </a:r>
            <a:r>
              <a:rPr lang="tr-TR" sz="1600" dirty="0"/>
              <a:t> </a:t>
            </a:r>
            <a:r>
              <a:rPr lang="tr-TR" sz="1600" dirty="0" err="1"/>
              <a:t>Zhao</a:t>
            </a:r>
            <a:r>
              <a:rPr lang="tr-TR" sz="1600" dirty="0"/>
              <a:t> tarafından kurulmuştur.</a:t>
            </a:r>
          </a:p>
        </p:txBody>
      </p:sp>
    </p:spTree>
    <p:extLst>
      <p:ext uri="{BB962C8B-B14F-4D97-AF65-F5344CB8AC3E}">
        <p14:creationId xmlns:p14="http://schemas.microsoft.com/office/powerpoint/2010/main" val="3180345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601028" y="409119"/>
            <a:ext cx="10058400" cy="1371600"/>
          </a:xfrm>
        </p:spPr>
        <p:txBody>
          <a:bodyPr/>
          <a:lstStyle/>
          <a:p>
            <a:r>
              <a:rPr lang="tr-TR" dirty="0" err="1"/>
              <a:t>Cosmos</a:t>
            </a:r>
            <a:r>
              <a:rPr lang="tr-TR" dirty="0"/>
              <a:t> – Internet of </a:t>
            </a:r>
            <a:r>
              <a:rPr lang="tr-TR" dirty="0" err="1"/>
              <a:t>Blockchains</a:t>
            </a:r>
            <a:endParaRPr lang="tr-TR" dirty="0"/>
          </a:p>
        </p:txBody>
      </p:sp>
      <p:graphicFrame>
        <p:nvGraphicFramePr>
          <p:cNvPr id="3" name="Table 2">
            <a:extLst>
              <a:ext uri="{FF2B5EF4-FFF2-40B4-BE49-F238E27FC236}">
                <a16:creationId xmlns:a16="http://schemas.microsoft.com/office/drawing/2014/main" id="{8987DAC7-AECF-423D-9E94-2299DE9E3319}"/>
              </a:ext>
            </a:extLst>
          </p:cNvPr>
          <p:cNvGraphicFramePr>
            <a:graphicFrameLocks noGrp="1"/>
          </p:cNvGraphicFramePr>
          <p:nvPr>
            <p:extLst>
              <p:ext uri="{D42A27DB-BD31-4B8C-83A1-F6EECF244321}">
                <p14:modId xmlns:p14="http://schemas.microsoft.com/office/powerpoint/2010/main" val="1155413949"/>
              </p:ext>
            </p:extLst>
          </p:nvPr>
        </p:nvGraphicFramePr>
        <p:xfrm>
          <a:off x="515006" y="4328580"/>
          <a:ext cx="5766816" cy="1957385"/>
        </p:xfrm>
        <a:graphic>
          <a:graphicData uri="http://schemas.openxmlformats.org/drawingml/2006/table">
            <a:tbl>
              <a:tblPr firstRow="1" bandRow="1">
                <a:tableStyleId>{5C22544A-7EE6-4342-B048-85BDC9FD1C3A}</a:tableStyleId>
              </a:tblPr>
              <a:tblGrid>
                <a:gridCol w="1926336">
                  <a:extLst>
                    <a:ext uri="{9D8B030D-6E8A-4147-A177-3AD203B41FA5}">
                      <a16:colId xmlns:a16="http://schemas.microsoft.com/office/drawing/2014/main" val="2328287647"/>
                    </a:ext>
                  </a:extLst>
                </a:gridCol>
                <a:gridCol w="3840480">
                  <a:extLst>
                    <a:ext uri="{9D8B030D-6E8A-4147-A177-3AD203B41FA5}">
                      <a16:colId xmlns:a16="http://schemas.microsoft.com/office/drawing/2014/main" val="2082572110"/>
                    </a:ext>
                  </a:extLst>
                </a:gridCol>
              </a:tblGrid>
              <a:tr h="391477">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675368777"/>
                  </a:ext>
                </a:extLst>
              </a:tr>
              <a:tr h="391477">
                <a:tc>
                  <a:txBody>
                    <a:bodyPr/>
                    <a:lstStyle/>
                    <a:p>
                      <a:r>
                        <a:rPr lang="tr-TR" b="1" dirty="0"/>
                        <a:t>TPS</a:t>
                      </a:r>
                    </a:p>
                  </a:txBody>
                  <a:tcPr/>
                </a:tc>
                <a:tc>
                  <a:txBody>
                    <a:bodyPr/>
                    <a:lstStyle/>
                    <a:p>
                      <a:pPr algn="r"/>
                      <a:r>
                        <a:rPr lang="tr-TR" dirty="0"/>
                        <a:t>1000 </a:t>
                      </a:r>
                      <a:r>
                        <a:rPr lang="tr-TR" dirty="0" err="1"/>
                        <a:t>per</a:t>
                      </a:r>
                      <a:r>
                        <a:rPr lang="tr-TR" dirty="0"/>
                        <a:t> </a:t>
                      </a:r>
                      <a:r>
                        <a:rPr lang="tr-TR" dirty="0" err="1"/>
                        <a:t>hub</a:t>
                      </a:r>
                      <a:r>
                        <a:rPr lang="tr-TR" dirty="0"/>
                        <a:t>/</a:t>
                      </a:r>
                      <a:r>
                        <a:rPr lang="tr-TR" dirty="0" err="1"/>
                        <a:t>spoke</a:t>
                      </a:r>
                      <a:r>
                        <a:rPr lang="tr-TR" dirty="0"/>
                        <a:t> (</a:t>
                      </a:r>
                      <a:r>
                        <a:rPr lang="tr-TR" dirty="0" err="1"/>
                        <a:t>Unlimited</a:t>
                      </a:r>
                      <a:r>
                        <a:rPr lang="tr-TR" dirty="0"/>
                        <a:t> </a:t>
                      </a:r>
                      <a:r>
                        <a:rPr lang="tr-TR" dirty="0" err="1"/>
                        <a:t>hubs</a:t>
                      </a:r>
                      <a:r>
                        <a:rPr lang="tr-TR" dirty="0"/>
                        <a:t>)</a:t>
                      </a:r>
                    </a:p>
                  </a:txBody>
                  <a:tcPr/>
                </a:tc>
                <a:extLst>
                  <a:ext uri="{0D108BD9-81ED-4DB2-BD59-A6C34878D82A}">
                    <a16:rowId xmlns:a16="http://schemas.microsoft.com/office/drawing/2014/main" val="2410573208"/>
                  </a:ext>
                </a:extLst>
              </a:tr>
              <a:tr h="391477">
                <a:tc>
                  <a:txBody>
                    <a:bodyPr/>
                    <a:lstStyle/>
                    <a:p>
                      <a:r>
                        <a:rPr lang="tr-TR" b="1" dirty="0" err="1"/>
                        <a:t>Validators</a:t>
                      </a:r>
                      <a:endParaRPr lang="tr-TR" b="1" dirty="0"/>
                    </a:p>
                  </a:txBody>
                  <a:tcPr/>
                </a:tc>
                <a:tc>
                  <a:txBody>
                    <a:bodyPr/>
                    <a:lstStyle/>
                    <a:p>
                      <a:pPr algn="r"/>
                      <a:r>
                        <a:rPr lang="tr-TR" dirty="0"/>
                        <a:t>125 (</a:t>
                      </a:r>
                      <a:r>
                        <a:rPr lang="tr-TR" dirty="0" err="1"/>
                        <a:t>Maks</a:t>
                      </a:r>
                      <a:r>
                        <a:rPr lang="tr-TR" dirty="0"/>
                        <a:t> 200 </a:t>
                      </a:r>
                      <a:r>
                        <a:rPr lang="tr-TR" dirty="0" err="1"/>
                        <a:t>per</a:t>
                      </a:r>
                      <a:r>
                        <a:rPr lang="tr-TR" dirty="0"/>
                        <a:t> </a:t>
                      </a:r>
                      <a:r>
                        <a:rPr lang="tr-TR" dirty="0" err="1"/>
                        <a:t>hub</a:t>
                      </a:r>
                      <a:r>
                        <a:rPr lang="tr-TR" dirty="0"/>
                        <a:t>)</a:t>
                      </a:r>
                    </a:p>
                  </a:txBody>
                  <a:tcPr/>
                </a:tc>
                <a:extLst>
                  <a:ext uri="{0D108BD9-81ED-4DB2-BD59-A6C34878D82A}">
                    <a16:rowId xmlns:a16="http://schemas.microsoft.com/office/drawing/2014/main" val="2601231210"/>
                  </a:ext>
                </a:extLst>
              </a:tr>
              <a:tr h="391477">
                <a:tc>
                  <a:txBody>
                    <a:bodyPr/>
                    <a:lstStyle/>
                    <a:p>
                      <a:r>
                        <a:rPr lang="tr-TR" b="1" dirty="0" err="1"/>
                        <a:t>Finality</a:t>
                      </a:r>
                      <a:r>
                        <a:rPr lang="tr-TR" b="1" dirty="0"/>
                        <a:t> (</a:t>
                      </a:r>
                      <a:r>
                        <a:rPr lang="tr-TR" b="1" dirty="0" err="1"/>
                        <a:t>sec</a:t>
                      </a:r>
                      <a:r>
                        <a:rPr lang="tr-TR" b="1" dirty="0"/>
                        <a:t>)</a:t>
                      </a:r>
                    </a:p>
                  </a:txBody>
                  <a:tcPr/>
                </a:tc>
                <a:tc>
                  <a:txBody>
                    <a:bodyPr/>
                    <a:lstStyle/>
                    <a:p>
                      <a:pPr algn="r"/>
                      <a:r>
                        <a:rPr lang="tr-TR" dirty="0"/>
                        <a:t>6</a:t>
                      </a:r>
                    </a:p>
                  </a:txBody>
                  <a:tcPr/>
                </a:tc>
                <a:extLst>
                  <a:ext uri="{0D108BD9-81ED-4DB2-BD59-A6C34878D82A}">
                    <a16:rowId xmlns:a16="http://schemas.microsoft.com/office/drawing/2014/main" val="1271034080"/>
                  </a:ext>
                </a:extLst>
              </a:tr>
              <a:tr h="391477">
                <a:tc>
                  <a:txBody>
                    <a:bodyPr/>
                    <a:lstStyle/>
                    <a:p>
                      <a:r>
                        <a:rPr lang="tr-TR" b="1" dirty="0" err="1"/>
                        <a:t>Block</a:t>
                      </a:r>
                      <a:r>
                        <a:rPr lang="tr-TR" b="1" dirty="0"/>
                        <a:t> Time (</a:t>
                      </a:r>
                      <a:r>
                        <a:rPr lang="tr-TR" b="1" dirty="0" err="1"/>
                        <a:t>sec</a:t>
                      </a:r>
                      <a:r>
                        <a:rPr lang="tr-TR" b="1" dirty="0"/>
                        <a:t>)</a:t>
                      </a:r>
                    </a:p>
                  </a:txBody>
                  <a:tcPr/>
                </a:tc>
                <a:tc>
                  <a:txBody>
                    <a:bodyPr/>
                    <a:lstStyle/>
                    <a:p>
                      <a:pPr algn="r"/>
                      <a:r>
                        <a:rPr lang="tr-TR" dirty="0"/>
                        <a:t>6-7</a:t>
                      </a:r>
                    </a:p>
                  </a:txBody>
                  <a:tcPr/>
                </a:tc>
                <a:extLst>
                  <a:ext uri="{0D108BD9-81ED-4DB2-BD59-A6C34878D82A}">
                    <a16:rowId xmlns:a16="http://schemas.microsoft.com/office/drawing/2014/main" val="2868686067"/>
                  </a:ext>
                </a:extLst>
              </a:tr>
            </a:tbl>
          </a:graphicData>
        </a:graphic>
      </p:graphicFrame>
      <p:sp>
        <p:nvSpPr>
          <p:cNvPr id="5" name="Rectangle 4">
            <a:extLst>
              <a:ext uri="{FF2B5EF4-FFF2-40B4-BE49-F238E27FC236}">
                <a16:creationId xmlns:a16="http://schemas.microsoft.com/office/drawing/2014/main" id="{12EDF613-E088-4CAC-AEF4-64E71500FDE0}"/>
              </a:ext>
            </a:extLst>
          </p:cNvPr>
          <p:cNvSpPr/>
          <p:nvPr/>
        </p:nvSpPr>
        <p:spPr>
          <a:xfrm>
            <a:off x="515005" y="1397675"/>
            <a:ext cx="11393215" cy="3693319"/>
          </a:xfrm>
          <a:prstGeom prst="rect">
            <a:avLst/>
          </a:prstGeom>
        </p:spPr>
        <p:txBody>
          <a:bodyPr wrap="square">
            <a:spAutoFit/>
          </a:bodyPr>
          <a:lstStyle/>
          <a:p>
            <a:r>
              <a:rPr lang="tr-TR" dirty="0" err="1"/>
              <a:t>Merkeziyetsiz</a:t>
            </a:r>
            <a:r>
              <a:rPr lang="tr-TR" dirty="0"/>
              <a:t> uygulamalar (</a:t>
            </a:r>
            <a:r>
              <a:rPr lang="tr-TR" dirty="0" err="1"/>
              <a:t>DApp</a:t>
            </a:r>
            <a:r>
              <a:rPr lang="tr-TR" dirty="0"/>
              <a:t>) için modüler protokoller sunuyor. Bu vizyon, insanların hızlı bir şekilde özel, güvenli, ölçeklenebilir ve birlikte çalışabilir blok zinciri uygulamaları oluşturmasına izin vermek için tasarlanmış </a:t>
            </a:r>
            <a:r>
              <a:rPr lang="tr-TR" dirty="0" err="1"/>
              <a:t>Tendermint</a:t>
            </a:r>
            <a:r>
              <a:rPr lang="tr-TR" dirty="0"/>
              <a:t>, </a:t>
            </a:r>
            <a:r>
              <a:rPr lang="tr-TR" dirty="0" err="1"/>
              <a:t>Cosmos</a:t>
            </a:r>
            <a:r>
              <a:rPr lang="tr-TR" dirty="0"/>
              <a:t> SDK ve IBC (</a:t>
            </a:r>
            <a:r>
              <a:rPr lang="tr-TR" dirty="0" err="1"/>
              <a:t>Interblockchain</a:t>
            </a:r>
            <a:r>
              <a:rPr lang="tr-TR" dirty="0"/>
              <a:t> </a:t>
            </a:r>
            <a:r>
              <a:rPr lang="tr-TR" dirty="0" err="1"/>
              <a:t>Communication</a:t>
            </a:r>
            <a:r>
              <a:rPr lang="tr-TR" dirty="0"/>
              <a:t> ) gibi bir dizi açık kaynaklı araçlarla elde edilmektedir. </a:t>
            </a:r>
          </a:p>
          <a:p>
            <a:endParaRPr lang="tr-TR" dirty="0"/>
          </a:p>
          <a:p>
            <a:pPr marL="285750" indent="-285750">
              <a:buFont typeface="Arial" panose="020B0604020202020204" pitchFamily="34" charset="0"/>
              <a:buChar char="•"/>
            </a:pPr>
            <a:r>
              <a:rPr lang="tr-TR" dirty="0"/>
              <a:t>Her biri </a:t>
            </a:r>
            <a:r>
              <a:rPr lang="tr-TR" dirty="0" err="1"/>
              <a:t>Tendermint</a:t>
            </a:r>
            <a:r>
              <a:rPr lang="tr-TR" dirty="0"/>
              <a:t> gibi klasik BFT konsensüs algoritmaları tarafından desteklenen birçok bağımsız paralel blok zincirinin heterojen bir ağıdır.</a:t>
            </a:r>
          </a:p>
          <a:p>
            <a:pPr marL="285750" indent="-285750">
              <a:buFont typeface="Arial" panose="020B0604020202020204" pitchFamily="34" charset="0"/>
              <a:buChar char="•"/>
            </a:pPr>
            <a:r>
              <a:rPr lang="tr-TR" dirty="0"/>
              <a:t>Geliştiriciler, </a:t>
            </a:r>
            <a:r>
              <a:rPr lang="tr-TR" dirty="0" err="1"/>
              <a:t>Cosmos</a:t>
            </a:r>
            <a:r>
              <a:rPr lang="tr-TR" dirty="0"/>
              <a:t> SDK ile </a:t>
            </a:r>
            <a:r>
              <a:rPr lang="tr-TR" dirty="0" err="1"/>
              <a:t>Zones</a:t>
            </a:r>
            <a:r>
              <a:rPr lang="tr-TR" dirty="0"/>
              <a:t> adı verilen uygulamaya özel blok zincirlerini kolayca oluşturabilir. </a:t>
            </a:r>
          </a:p>
          <a:p>
            <a:pPr marL="285750" indent="-285750">
              <a:buFont typeface="Arial" panose="020B0604020202020204" pitchFamily="34" charset="0"/>
              <a:buChar char="•"/>
            </a:pPr>
            <a:r>
              <a:rPr lang="tr-TR" dirty="0"/>
              <a:t>Geliştirilen </a:t>
            </a:r>
            <a:r>
              <a:rPr lang="tr-TR" dirty="0" err="1"/>
              <a:t>Zone’lar</a:t>
            </a:r>
            <a:r>
              <a:rPr lang="tr-TR" dirty="0"/>
              <a:t> </a:t>
            </a:r>
            <a:r>
              <a:rPr lang="tr-TR" dirty="0" err="1"/>
              <a:t>Hub’lara</a:t>
            </a:r>
            <a:r>
              <a:rPr lang="tr-TR" dirty="0"/>
              <a:t> bağlıdır. </a:t>
            </a:r>
            <a:r>
              <a:rPr lang="tr-TR" dirty="0" err="1"/>
              <a:t>Sharding</a:t>
            </a:r>
            <a:r>
              <a:rPr lang="tr-TR" dirty="0"/>
              <a:t>: Her </a:t>
            </a:r>
            <a:r>
              <a:rPr lang="tr-TR" dirty="0" err="1"/>
              <a:t>hub</a:t>
            </a:r>
            <a:r>
              <a:rPr lang="tr-TR" dirty="0"/>
              <a:t> kendi bağımsız </a:t>
            </a:r>
            <a:r>
              <a:rPr lang="tr-TR" dirty="0" err="1"/>
              <a:t>validator</a:t>
            </a:r>
            <a:r>
              <a:rPr lang="tr-TR" dirty="0"/>
              <a:t> setine bağlıdır.</a:t>
            </a:r>
          </a:p>
          <a:p>
            <a:pPr marL="285750" indent="-285750">
              <a:buFont typeface="Arial" panose="020B0604020202020204" pitchFamily="34" charset="0"/>
              <a:buChar char="•"/>
            </a:pPr>
            <a:r>
              <a:rPr lang="tr-TR" dirty="0"/>
              <a:t> </a:t>
            </a:r>
            <a:r>
              <a:rPr lang="tr-TR" dirty="0" err="1"/>
              <a:t>Ethereum</a:t>
            </a:r>
            <a:r>
              <a:rPr lang="tr-TR" dirty="0"/>
              <a:t> ve </a:t>
            </a:r>
            <a:r>
              <a:rPr lang="tr-TR" dirty="0" err="1"/>
              <a:t>Bitcoin</a:t>
            </a:r>
            <a:r>
              <a:rPr lang="tr-TR" dirty="0"/>
              <a:t> gibi başka bir ekosistemle özel olarak tasarlanmış </a:t>
            </a:r>
            <a:r>
              <a:rPr lang="tr-TR" dirty="0" err="1"/>
              <a:t>Zone’lar</a:t>
            </a:r>
            <a:r>
              <a:rPr lang="tr-TR" dirty="0"/>
              <a:t> aracılığı ile etkileşime girilebilir.</a:t>
            </a:r>
          </a:p>
          <a:p>
            <a:pPr marL="285750" indent="-285750">
              <a:buFont typeface="Arial" panose="020B0604020202020204" pitchFamily="34" charset="0"/>
              <a:buChar char="•"/>
            </a:pPr>
            <a:r>
              <a:rPr lang="tr-TR" dirty="0"/>
              <a:t>$0.01 gibi çok düşük işlem ücretleriyle çalışıyor.</a:t>
            </a:r>
          </a:p>
          <a:p>
            <a:endParaRPr lang="tr-TR" dirty="0"/>
          </a:p>
          <a:p>
            <a:endParaRPr lang="tr-TR" dirty="0"/>
          </a:p>
          <a:p>
            <a:endParaRPr lang="tr-TR" dirty="0"/>
          </a:p>
        </p:txBody>
      </p:sp>
      <p:pic>
        <p:nvPicPr>
          <p:cNvPr id="5122" name="Picture 2" descr="Reseña de Cosmos Network: ATOM y el Internet de las cadenas de bloques -  Coin Bureau Español">
            <a:extLst>
              <a:ext uri="{FF2B5EF4-FFF2-40B4-BE49-F238E27FC236}">
                <a16:creationId xmlns:a16="http://schemas.microsoft.com/office/drawing/2014/main" id="{4E007BCA-3FE9-4A7C-80C8-6520AEA74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414" y="4154409"/>
            <a:ext cx="5160580" cy="19839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06C08E5-DF30-4840-A127-C89888C0068C}"/>
              </a:ext>
            </a:extLst>
          </p:cNvPr>
          <p:cNvSpPr/>
          <p:nvPr/>
        </p:nvSpPr>
        <p:spPr>
          <a:xfrm>
            <a:off x="6096000" y="6193654"/>
            <a:ext cx="5744329" cy="307777"/>
          </a:xfrm>
          <a:prstGeom prst="rect">
            <a:avLst/>
          </a:prstGeom>
        </p:spPr>
        <p:txBody>
          <a:bodyPr wrap="none">
            <a:spAutoFit/>
          </a:bodyPr>
          <a:lstStyle/>
          <a:p>
            <a:r>
              <a:rPr lang="tr-TR" sz="1400" dirty="0"/>
              <a:t>2017 yılında </a:t>
            </a:r>
            <a:r>
              <a:rPr lang="tr-TR" sz="1400" dirty="0" err="1"/>
              <a:t>Tendermint'in</a:t>
            </a:r>
            <a:r>
              <a:rPr lang="tr-TR" sz="1400" dirty="0"/>
              <a:t> geliştiricileri tarafından </a:t>
            </a:r>
            <a:r>
              <a:rPr lang="tr-TR" sz="1400" dirty="0" err="1"/>
              <a:t>open-source</a:t>
            </a:r>
            <a:r>
              <a:rPr lang="tr-TR" sz="1400" dirty="0"/>
              <a:t> olarak çıkmıştır.</a:t>
            </a:r>
          </a:p>
        </p:txBody>
      </p:sp>
    </p:spTree>
    <p:extLst>
      <p:ext uri="{BB962C8B-B14F-4D97-AF65-F5344CB8AC3E}">
        <p14:creationId xmlns:p14="http://schemas.microsoft.com/office/powerpoint/2010/main" val="379206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525516" y="209423"/>
            <a:ext cx="10058400" cy="1371600"/>
          </a:xfrm>
        </p:spPr>
        <p:txBody>
          <a:bodyPr/>
          <a:lstStyle/>
          <a:p>
            <a:r>
              <a:rPr lang="tr-TR" dirty="0" err="1"/>
              <a:t>Polkadot</a:t>
            </a:r>
            <a:endParaRPr lang="tr-TR" dirty="0"/>
          </a:p>
        </p:txBody>
      </p:sp>
      <p:sp>
        <p:nvSpPr>
          <p:cNvPr id="4" name="Rectangle 3">
            <a:extLst>
              <a:ext uri="{FF2B5EF4-FFF2-40B4-BE49-F238E27FC236}">
                <a16:creationId xmlns:a16="http://schemas.microsoft.com/office/drawing/2014/main" id="{F40E83B2-416C-40F1-9933-E5233845E5D7}"/>
              </a:ext>
            </a:extLst>
          </p:cNvPr>
          <p:cNvSpPr/>
          <p:nvPr/>
        </p:nvSpPr>
        <p:spPr>
          <a:xfrm>
            <a:off x="525516" y="1231750"/>
            <a:ext cx="11065455" cy="2585323"/>
          </a:xfrm>
          <a:prstGeom prst="rect">
            <a:avLst/>
          </a:prstGeom>
        </p:spPr>
        <p:txBody>
          <a:bodyPr wrap="square">
            <a:spAutoFit/>
          </a:bodyPr>
          <a:lstStyle/>
          <a:p>
            <a:r>
              <a:rPr lang="tr-TR" dirty="0"/>
              <a:t>Çoklu </a:t>
            </a:r>
            <a:r>
              <a:rPr lang="tr-TR" dirty="0" err="1"/>
              <a:t>blockchain</a:t>
            </a:r>
            <a:r>
              <a:rPr lang="tr-TR" dirty="0"/>
              <a:t> ağının ortak bir ağa bağlanabilmesini sağlayan protokoldür. Ölçeklenebilirliği, </a:t>
            </a:r>
            <a:r>
              <a:rPr lang="tr-TR" dirty="0" err="1"/>
              <a:t>sharding</a:t>
            </a:r>
            <a:r>
              <a:rPr lang="tr-TR" dirty="0"/>
              <a:t> yapısı ile sağlar. </a:t>
            </a:r>
            <a:r>
              <a:rPr lang="tr-TR" dirty="0" err="1"/>
              <a:t>Parachain</a:t>
            </a:r>
            <a:r>
              <a:rPr lang="tr-TR" dirty="0"/>
              <a:t> adı verilen alt ağlar </a:t>
            </a:r>
            <a:r>
              <a:rPr lang="tr-TR" dirty="0" err="1"/>
              <a:t>Relay</a:t>
            </a:r>
            <a:r>
              <a:rPr lang="tr-TR" dirty="0"/>
              <a:t> </a:t>
            </a:r>
            <a:r>
              <a:rPr lang="tr-TR" dirty="0" err="1"/>
              <a:t>chain</a:t>
            </a:r>
            <a:r>
              <a:rPr lang="tr-TR" dirty="0"/>
              <a:t> adı verilen merkezi bir ağa bağlanır. Maksimum 100 </a:t>
            </a:r>
            <a:r>
              <a:rPr lang="tr-TR" dirty="0" err="1"/>
              <a:t>parachain</a:t>
            </a:r>
            <a:r>
              <a:rPr lang="tr-TR" dirty="0"/>
              <a:t> destekler. </a:t>
            </a:r>
            <a:r>
              <a:rPr lang="tr-TR" dirty="0" err="1"/>
              <a:t>Substrate</a:t>
            </a:r>
            <a:r>
              <a:rPr lang="tr-TR" dirty="0"/>
              <a:t> </a:t>
            </a:r>
            <a:r>
              <a:rPr lang="tr-TR" dirty="0" err="1"/>
              <a:t>development</a:t>
            </a:r>
            <a:r>
              <a:rPr lang="tr-TR" dirty="0"/>
              <a:t> </a:t>
            </a:r>
            <a:r>
              <a:rPr lang="tr-TR" dirty="0" err="1"/>
              <a:t>framework</a:t>
            </a:r>
            <a:r>
              <a:rPr lang="tr-TR" dirty="0"/>
              <a:t> aracılığı ile geliştiriciler uygulamalarına özel </a:t>
            </a:r>
            <a:r>
              <a:rPr lang="tr-TR" dirty="0" err="1"/>
              <a:t>parachainler</a:t>
            </a:r>
            <a:r>
              <a:rPr lang="tr-TR" dirty="0"/>
              <a:t> yaratabilirler.</a:t>
            </a:r>
          </a:p>
          <a:p>
            <a:endParaRPr lang="tr-TR" dirty="0"/>
          </a:p>
          <a:p>
            <a:r>
              <a:rPr lang="tr-TR" dirty="0"/>
              <a:t>Tüm sistemin geçerliliğini ve bütünlüğünü bozmamak amacıyla, eğer </a:t>
            </a:r>
            <a:r>
              <a:rPr lang="tr-TR" dirty="0" err="1"/>
              <a:t>Relay</a:t>
            </a:r>
            <a:r>
              <a:rPr lang="tr-TR" dirty="0"/>
              <a:t> </a:t>
            </a:r>
            <a:r>
              <a:rPr lang="tr-TR" dirty="0" err="1"/>
              <a:t>chain</a:t>
            </a:r>
            <a:r>
              <a:rPr lang="tr-TR" dirty="0"/>
              <a:t> </a:t>
            </a:r>
            <a:r>
              <a:rPr lang="tr-TR" dirty="0" err="1"/>
              <a:t>revert</a:t>
            </a:r>
            <a:r>
              <a:rPr lang="tr-TR" dirty="0"/>
              <a:t> edilirse tüm </a:t>
            </a:r>
            <a:r>
              <a:rPr lang="tr-TR" dirty="0" err="1"/>
              <a:t>parachainler</a:t>
            </a:r>
            <a:r>
              <a:rPr lang="tr-TR" dirty="0"/>
              <a:t> de </a:t>
            </a:r>
            <a:r>
              <a:rPr lang="tr-TR" dirty="0" err="1"/>
              <a:t>revert</a:t>
            </a:r>
            <a:r>
              <a:rPr lang="tr-TR" dirty="0"/>
              <a:t> edilir.</a:t>
            </a:r>
          </a:p>
          <a:p>
            <a:endParaRPr lang="tr-TR" dirty="0"/>
          </a:p>
          <a:p>
            <a:r>
              <a:rPr lang="tr-TR" dirty="0" err="1"/>
              <a:t>Interoperability</a:t>
            </a:r>
            <a:r>
              <a:rPr lang="tr-TR" dirty="0"/>
              <a:t>, Cross-</a:t>
            </a:r>
            <a:r>
              <a:rPr lang="tr-TR" dirty="0" err="1"/>
              <a:t>Chain</a:t>
            </a:r>
            <a:r>
              <a:rPr lang="tr-TR" dirty="0"/>
              <a:t> Message </a:t>
            </a:r>
            <a:r>
              <a:rPr lang="tr-TR" dirty="0" err="1"/>
              <a:t>Passing</a:t>
            </a:r>
            <a:r>
              <a:rPr lang="tr-TR" dirty="0"/>
              <a:t> (XCMP) </a:t>
            </a:r>
            <a:r>
              <a:rPr lang="tr-TR" dirty="0" err="1"/>
              <a:t>protocolü</a:t>
            </a:r>
            <a:r>
              <a:rPr lang="tr-TR" dirty="0"/>
              <a:t> aracılığıyla </a:t>
            </a:r>
            <a:r>
              <a:rPr lang="tr-TR" dirty="0" err="1"/>
              <a:t>parachainler</a:t>
            </a:r>
            <a:r>
              <a:rPr lang="tr-TR" dirty="0"/>
              <a:t> arasında sağlanabilir. Ayrıca </a:t>
            </a:r>
            <a:r>
              <a:rPr lang="tr-TR" dirty="0" err="1"/>
              <a:t>parachainler</a:t>
            </a:r>
            <a:r>
              <a:rPr lang="tr-TR" dirty="0"/>
              <a:t> köprüler aracılığıyla </a:t>
            </a:r>
            <a:r>
              <a:rPr lang="tr-TR" dirty="0" err="1"/>
              <a:t>Ethereum</a:t>
            </a:r>
            <a:r>
              <a:rPr lang="tr-TR" dirty="0"/>
              <a:t>, </a:t>
            </a:r>
            <a:r>
              <a:rPr lang="tr-TR" dirty="0" err="1"/>
              <a:t>bitcoin</a:t>
            </a:r>
            <a:r>
              <a:rPr lang="tr-TR" dirty="0"/>
              <a:t> gibi diğer ekosistemlere de bağlanabilir.</a:t>
            </a:r>
          </a:p>
        </p:txBody>
      </p:sp>
      <p:graphicFrame>
        <p:nvGraphicFramePr>
          <p:cNvPr id="5" name="Table 4">
            <a:extLst>
              <a:ext uri="{FF2B5EF4-FFF2-40B4-BE49-F238E27FC236}">
                <a16:creationId xmlns:a16="http://schemas.microsoft.com/office/drawing/2014/main" id="{994025C4-DD04-492F-B30C-EDA7A028CE07}"/>
              </a:ext>
            </a:extLst>
          </p:cNvPr>
          <p:cNvGraphicFramePr>
            <a:graphicFrameLocks noGrp="1"/>
          </p:cNvGraphicFramePr>
          <p:nvPr>
            <p:extLst>
              <p:ext uri="{D42A27DB-BD31-4B8C-83A1-F6EECF244321}">
                <p14:modId xmlns:p14="http://schemas.microsoft.com/office/powerpoint/2010/main" val="594076118"/>
              </p:ext>
            </p:extLst>
          </p:nvPr>
        </p:nvGraphicFramePr>
        <p:xfrm>
          <a:off x="525516" y="3978010"/>
          <a:ext cx="5204075" cy="2438400"/>
        </p:xfrm>
        <a:graphic>
          <a:graphicData uri="http://schemas.openxmlformats.org/drawingml/2006/table">
            <a:tbl>
              <a:tblPr firstRow="1" bandRow="1">
                <a:tableStyleId>{5C22544A-7EE6-4342-B048-85BDC9FD1C3A}</a:tableStyleId>
              </a:tblPr>
              <a:tblGrid>
                <a:gridCol w="1444382">
                  <a:extLst>
                    <a:ext uri="{9D8B030D-6E8A-4147-A177-3AD203B41FA5}">
                      <a16:colId xmlns:a16="http://schemas.microsoft.com/office/drawing/2014/main" val="2328287647"/>
                    </a:ext>
                  </a:extLst>
                </a:gridCol>
                <a:gridCol w="3759693">
                  <a:extLst>
                    <a:ext uri="{9D8B030D-6E8A-4147-A177-3AD203B41FA5}">
                      <a16:colId xmlns:a16="http://schemas.microsoft.com/office/drawing/2014/main" val="2082572110"/>
                    </a:ext>
                  </a:extLst>
                </a:gridCol>
              </a:tblGrid>
              <a:tr h="330381">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675368777"/>
                  </a:ext>
                </a:extLst>
              </a:tr>
              <a:tr h="523104">
                <a:tc>
                  <a:txBody>
                    <a:bodyPr/>
                    <a:lstStyle/>
                    <a:p>
                      <a:r>
                        <a:rPr lang="tr-TR" sz="1600" b="1" dirty="0"/>
                        <a:t>TPS</a:t>
                      </a:r>
                    </a:p>
                  </a:txBody>
                  <a:tcPr/>
                </a:tc>
                <a:tc>
                  <a:txBody>
                    <a:bodyPr/>
                    <a:lstStyle/>
                    <a:p>
                      <a:pPr algn="r"/>
                      <a:r>
                        <a:rPr lang="tr-TR" sz="1600" dirty="0"/>
                        <a:t>1500 </a:t>
                      </a:r>
                      <a:r>
                        <a:rPr lang="tr-TR" sz="1600" dirty="0" err="1"/>
                        <a:t>per</a:t>
                      </a:r>
                      <a:r>
                        <a:rPr lang="tr-TR" sz="1600" dirty="0"/>
                        <a:t> </a:t>
                      </a:r>
                      <a:r>
                        <a:rPr lang="tr-TR" sz="1600" dirty="0" err="1"/>
                        <a:t>parachain</a:t>
                      </a:r>
                      <a:r>
                        <a:rPr lang="tr-TR" sz="1600" dirty="0"/>
                        <a:t> (Limited </a:t>
                      </a:r>
                      <a:r>
                        <a:rPr lang="tr-TR" sz="1600" dirty="0" err="1"/>
                        <a:t>to</a:t>
                      </a:r>
                      <a:r>
                        <a:rPr lang="tr-TR" sz="1600" dirty="0"/>
                        <a:t> 100 </a:t>
                      </a:r>
                      <a:r>
                        <a:rPr lang="tr-TR" sz="1600" dirty="0" err="1"/>
                        <a:t>parachain</a:t>
                      </a:r>
                      <a:r>
                        <a:rPr lang="tr-TR" sz="1600" dirty="0"/>
                        <a:t>)</a:t>
                      </a:r>
                    </a:p>
                  </a:txBody>
                  <a:tcPr/>
                </a:tc>
                <a:extLst>
                  <a:ext uri="{0D108BD9-81ED-4DB2-BD59-A6C34878D82A}">
                    <a16:rowId xmlns:a16="http://schemas.microsoft.com/office/drawing/2014/main" val="2410573208"/>
                  </a:ext>
                </a:extLst>
              </a:tr>
              <a:tr h="523104">
                <a:tc>
                  <a:txBody>
                    <a:bodyPr/>
                    <a:lstStyle/>
                    <a:p>
                      <a:r>
                        <a:rPr lang="tr-TR" sz="1600" b="1" dirty="0" err="1"/>
                        <a:t>Validators</a:t>
                      </a:r>
                      <a:endParaRPr lang="tr-TR" sz="1600" b="1" dirty="0"/>
                    </a:p>
                  </a:txBody>
                  <a:tcPr/>
                </a:tc>
                <a:tc>
                  <a:txBody>
                    <a:bodyPr/>
                    <a:lstStyle/>
                    <a:p>
                      <a:pPr algn="r"/>
                      <a:r>
                        <a:rPr lang="tr-TR" sz="1600" dirty="0" err="1"/>
                        <a:t>Maks</a:t>
                      </a:r>
                      <a:r>
                        <a:rPr lang="tr-TR" sz="1600" dirty="0"/>
                        <a:t> 1000 in </a:t>
                      </a:r>
                      <a:r>
                        <a:rPr lang="tr-TR" sz="1600" dirty="0" err="1"/>
                        <a:t>relay</a:t>
                      </a:r>
                      <a:r>
                        <a:rPr lang="tr-TR" sz="1600" dirty="0"/>
                        <a:t> </a:t>
                      </a:r>
                      <a:r>
                        <a:rPr lang="tr-TR" sz="1600" dirty="0" err="1"/>
                        <a:t>chain</a:t>
                      </a:r>
                      <a:r>
                        <a:rPr lang="tr-TR" sz="1600" dirty="0"/>
                        <a:t> (</a:t>
                      </a:r>
                      <a:r>
                        <a:rPr lang="tr-TR" sz="1600" dirty="0" err="1"/>
                        <a:t>Parachainlerde</a:t>
                      </a:r>
                      <a:r>
                        <a:rPr lang="tr-TR" sz="1600" dirty="0"/>
                        <a:t> az sayıda </a:t>
                      </a:r>
                      <a:r>
                        <a:rPr lang="tr-TR" sz="1600" dirty="0" err="1"/>
                        <a:t>validator</a:t>
                      </a:r>
                      <a:r>
                        <a:rPr lang="tr-TR" sz="1600" dirty="0"/>
                        <a:t>)</a:t>
                      </a:r>
                    </a:p>
                  </a:txBody>
                  <a:tcPr/>
                </a:tc>
                <a:extLst>
                  <a:ext uri="{0D108BD9-81ED-4DB2-BD59-A6C34878D82A}">
                    <a16:rowId xmlns:a16="http://schemas.microsoft.com/office/drawing/2014/main" val="2601231210"/>
                  </a:ext>
                </a:extLst>
              </a:tr>
              <a:tr h="309088">
                <a:tc>
                  <a:txBody>
                    <a:bodyPr/>
                    <a:lstStyle/>
                    <a:p>
                      <a:r>
                        <a:rPr lang="tr-TR" sz="1600" b="1" dirty="0" err="1"/>
                        <a:t>Finality</a:t>
                      </a:r>
                      <a:r>
                        <a:rPr lang="tr-TR" sz="1600" b="1" dirty="0"/>
                        <a:t> (</a:t>
                      </a:r>
                      <a:r>
                        <a:rPr lang="tr-TR" sz="1600" b="1" dirty="0" err="1"/>
                        <a:t>sec</a:t>
                      </a:r>
                      <a:r>
                        <a:rPr lang="tr-TR" sz="1600" b="1" dirty="0"/>
                        <a:t>)</a:t>
                      </a:r>
                    </a:p>
                  </a:txBody>
                  <a:tcPr/>
                </a:tc>
                <a:tc>
                  <a:txBody>
                    <a:bodyPr/>
                    <a:lstStyle/>
                    <a:p>
                      <a:pPr algn="r"/>
                      <a:r>
                        <a:rPr lang="tr-TR" sz="1600" dirty="0"/>
                        <a:t>60</a:t>
                      </a:r>
                    </a:p>
                  </a:txBody>
                  <a:tcPr/>
                </a:tc>
                <a:extLst>
                  <a:ext uri="{0D108BD9-81ED-4DB2-BD59-A6C34878D82A}">
                    <a16:rowId xmlns:a16="http://schemas.microsoft.com/office/drawing/2014/main" val="1271034080"/>
                  </a:ext>
                </a:extLst>
              </a:tr>
              <a:tr h="523104">
                <a:tc>
                  <a:txBody>
                    <a:bodyPr/>
                    <a:lstStyle/>
                    <a:p>
                      <a:r>
                        <a:rPr lang="tr-TR" sz="1600" b="1" dirty="0" err="1"/>
                        <a:t>Block</a:t>
                      </a:r>
                      <a:r>
                        <a:rPr lang="tr-TR" sz="1600" b="1" dirty="0"/>
                        <a:t> Time (</a:t>
                      </a:r>
                      <a:r>
                        <a:rPr lang="tr-TR" sz="1600" b="1" dirty="0" err="1"/>
                        <a:t>sec</a:t>
                      </a:r>
                      <a:r>
                        <a:rPr lang="tr-TR" sz="1600" b="1" dirty="0"/>
                        <a:t>)</a:t>
                      </a:r>
                    </a:p>
                  </a:txBody>
                  <a:tcPr/>
                </a:tc>
                <a:tc>
                  <a:txBody>
                    <a:bodyPr/>
                    <a:lstStyle/>
                    <a:p>
                      <a:pPr algn="r"/>
                      <a:r>
                        <a:rPr lang="tr-TR" sz="1600" dirty="0"/>
                        <a:t>6</a:t>
                      </a:r>
                    </a:p>
                  </a:txBody>
                  <a:tcPr/>
                </a:tc>
                <a:extLst>
                  <a:ext uri="{0D108BD9-81ED-4DB2-BD59-A6C34878D82A}">
                    <a16:rowId xmlns:a16="http://schemas.microsoft.com/office/drawing/2014/main" val="2868686067"/>
                  </a:ext>
                </a:extLst>
              </a:tr>
            </a:tbl>
          </a:graphicData>
        </a:graphic>
      </p:graphicFrame>
      <p:sp>
        <p:nvSpPr>
          <p:cNvPr id="7" name="Rectangle 6">
            <a:extLst>
              <a:ext uri="{FF2B5EF4-FFF2-40B4-BE49-F238E27FC236}">
                <a16:creationId xmlns:a16="http://schemas.microsoft.com/office/drawing/2014/main" id="{294FFA71-E785-4C51-AD4D-3BCD0D1339D9}"/>
              </a:ext>
            </a:extLst>
          </p:cNvPr>
          <p:cNvSpPr/>
          <p:nvPr/>
        </p:nvSpPr>
        <p:spPr>
          <a:xfrm>
            <a:off x="6096000" y="6015354"/>
            <a:ext cx="4873129" cy="338554"/>
          </a:xfrm>
          <a:prstGeom prst="rect">
            <a:avLst/>
          </a:prstGeom>
        </p:spPr>
        <p:txBody>
          <a:bodyPr wrap="none">
            <a:spAutoFit/>
          </a:bodyPr>
          <a:lstStyle/>
          <a:p>
            <a:r>
              <a:rPr lang="tr-TR" sz="1600" dirty="0"/>
              <a:t>Web 3.0 vakfının ilk projesi olup </a:t>
            </a:r>
            <a:r>
              <a:rPr lang="tr-TR" sz="1600" dirty="0" err="1"/>
              <a:t>Agustos</a:t>
            </a:r>
            <a:r>
              <a:rPr lang="tr-TR" sz="1600" dirty="0"/>
              <a:t> 2017’de çıkmıştır.</a:t>
            </a:r>
          </a:p>
        </p:txBody>
      </p:sp>
      <p:pic>
        <p:nvPicPr>
          <p:cNvPr id="3" name="Picture 2">
            <a:extLst>
              <a:ext uri="{FF2B5EF4-FFF2-40B4-BE49-F238E27FC236}">
                <a16:creationId xmlns:a16="http://schemas.microsoft.com/office/drawing/2014/main" id="{7E23FEE9-3FD9-4F48-9D6D-0A720E40E26D}"/>
              </a:ext>
            </a:extLst>
          </p:cNvPr>
          <p:cNvPicPr>
            <a:picLocks noChangeAspect="1"/>
          </p:cNvPicPr>
          <p:nvPr/>
        </p:nvPicPr>
        <p:blipFill>
          <a:blip r:embed="rId3"/>
          <a:stretch>
            <a:fillRect/>
          </a:stretch>
        </p:blipFill>
        <p:spPr>
          <a:xfrm>
            <a:off x="5817827" y="3956922"/>
            <a:ext cx="5848657" cy="1918583"/>
          </a:xfrm>
          <a:prstGeom prst="rect">
            <a:avLst/>
          </a:prstGeom>
        </p:spPr>
      </p:pic>
    </p:spTree>
    <p:extLst>
      <p:ext uri="{BB962C8B-B14F-4D97-AF65-F5344CB8AC3E}">
        <p14:creationId xmlns:p14="http://schemas.microsoft.com/office/powerpoint/2010/main" val="1303754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122C-297C-4D3B-BF3B-88AC1E85F978}"/>
              </a:ext>
            </a:extLst>
          </p:cNvPr>
          <p:cNvSpPr>
            <a:spLocks noGrp="1"/>
          </p:cNvSpPr>
          <p:nvPr>
            <p:ph type="title"/>
          </p:nvPr>
        </p:nvSpPr>
        <p:spPr>
          <a:xfrm>
            <a:off x="700391" y="302125"/>
            <a:ext cx="10058400" cy="1371600"/>
          </a:xfrm>
        </p:spPr>
        <p:txBody>
          <a:bodyPr/>
          <a:lstStyle/>
          <a:p>
            <a:r>
              <a:rPr lang="tr-TR"/>
              <a:t>Solana</a:t>
            </a:r>
            <a:endParaRPr lang="tr-TR" dirty="0"/>
          </a:p>
        </p:txBody>
      </p:sp>
      <p:graphicFrame>
        <p:nvGraphicFramePr>
          <p:cNvPr id="4" name="Table 3">
            <a:extLst>
              <a:ext uri="{FF2B5EF4-FFF2-40B4-BE49-F238E27FC236}">
                <a16:creationId xmlns:a16="http://schemas.microsoft.com/office/drawing/2014/main" id="{78492071-7F08-43E2-B30F-DF2F6DF517EF}"/>
              </a:ext>
            </a:extLst>
          </p:cNvPr>
          <p:cNvGraphicFramePr>
            <a:graphicFrameLocks noGrp="1"/>
          </p:cNvGraphicFramePr>
          <p:nvPr>
            <p:extLst>
              <p:ext uri="{D42A27DB-BD31-4B8C-83A1-F6EECF244321}">
                <p14:modId xmlns:p14="http://schemas.microsoft.com/office/powerpoint/2010/main" val="1382268607"/>
              </p:ext>
            </p:extLst>
          </p:nvPr>
        </p:nvGraphicFramePr>
        <p:xfrm>
          <a:off x="525516" y="3938835"/>
          <a:ext cx="2830527" cy="2326368"/>
        </p:xfrm>
        <a:graphic>
          <a:graphicData uri="http://schemas.openxmlformats.org/drawingml/2006/table">
            <a:tbl>
              <a:tblPr firstRow="1" bandRow="1">
                <a:tableStyleId>{5C22544A-7EE6-4342-B048-85BDC9FD1C3A}</a:tableStyleId>
              </a:tblPr>
              <a:tblGrid>
                <a:gridCol w="1604841">
                  <a:extLst>
                    <a:ext uri="{9D8B030D-6E8A-4147-A177-3AD203B41FA5}">
                      <a16:colId xmlns:a16="http://schemas.microsoft.com/office/drawing/2014/main" val="2328287647"/>
                    </a:ext>
                  </a:extLst>
                </a:gridCol>
                <a:gridCol w="1225686">
                  <a:extLst>
                    <a:ext uri="{9D8B030D-6E8A-4147-A177-3AD203B41FA5}">
                      <a16:colId xmlns:a16="http://schemas.microsoft.com/office/drawing/2014/main" val="2082572110"/>
                    </a:ext>
                  </a:extLst>
                </a:gridCol>
              </a:tblGrid>
              <a:tr h="330381">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675368777"/>
                  </a:ext>
                </a:extLst>
              </a:tr>
              <a:tr h="523104">
                <a:tc>
                  <a:txBody>
                    <a:bodyPr/>
                    <a:lstStyle/>
                    <a:p>
                      <a:r>
                        <a:rPr lang="tr-TR" sz="1400" b="1" dirty="0"/>
                        <a:t>TPS</a:t>
                      </a:r>
                    </a:p>
                  </a:txBody>
                  <a:tcPr/>
                </a:tc>
                <a:tc>
                  <a:txBody>
                    <a:bodyPr/>
                    <a:lstStyle/>
                    <a:p>
                      <a:pPr algn="r"/>
                      <a:r>
                        <a:rPr lang="tr-TR" sz="1600" dirty="0"/>
                        <a:t>1554 (50.000 </a:t>
                      </a:r>
                      <a:r>
                        <a:rPr lang="tr-TR" sz="1600" dirty="0" err="1"/>
                        <a:t>supported</a:t>
                      </a:r>
                      <a:r>
                        <a:rPr lang="tr-TR" sz="1600" dirty="0"/>
                        <a:t>)</a:t>
                      </a:r>
                    </a:p>
                  </a:txBody>
                  <a:tcPr/>
                </a:tc>
                <a:extLst>
                  <a:ext uri="{0D108BD9-81ED-4DB2-BD59-A6C34878D82A}">
                    <a16:rowId xmlns:a16="http://schemas.microsoft.com/office/drawing/2014/main" val="2410573208"/>
                  </a:ext>
                </a:extLst>
              </a:tr>
              <a:tr h="523104">
                <a:tc>
                  <a:txBody>
                    <a:bodyPr/>
                    <a:lstStyle/>
                    <a:p>
                      <a:r>
                        <a:rPr lang="tr-TR" sz="1400" b="1" dirty="0" err="1"/>
                        <a:t>Validators</a:t>
                      </a:r>
                      <a:endParaRPr lang="tr-TR" sz="1400" b="1" dirty="0"/>
                    </a:p>
                  </a:txBody>
                  <a:tcPr/>
                </a:tc>
                <a:tc>
                  <a:txBody>
                    <a:bodyPr/>
                    <a:lstStyle/>
                    <a:p>
                      <a:pPr algn="r"/>
                      <a:r>
                        <a:rPr lang="tr-TR" sz="1600" dirty="0"/>
                        <a:t>1142</a:t>
                      </a:r>
                    </a:p>
                  </a:txBody>
                  <a:tcPr/>
                </a:tc>
                <a:extLst>
                  <a:ext uri="{0D108BD9-81ED-4DB2-BD59-A6C34878D82A}">
                    <a16:rowId xmlns:a16="http://schemas.microsoft.com/office/drawing/2014/main" val="2601231210"/>
                  </a:ext>
                </a:extLst>
              </a:tr>
              <a:tr h="309088">
                <a:tc>
                  <a:txBody>
                    <a:bodyPr/>
                    <a:lstStyle/>
                    <a:p>
                      <a:r>
                        <a:rPr lang="tr-TR" sz="1400" b="1" dirty="0" err="1"/>
                        <a:t>Finality</a:t>
                      </a:r>
                      <a:r>
                        <a:rPr lang="tr-TR" sz="1400" b="1" dirty="0"/>
                        <a:t> (</a:t>
                      </a:r>
                      <a:r>
                        <a:rPr lang="tr-TR" sz="1400" b="1" dirty="0" err="1"/>
                        <a:t>sec</a:t>
                      </a:r>
                      <a:r>
                        <a:rPr lang="tr-TR" sz="1400" b="1" dirty="0"/>
                        <a:t>)</a:t>
                      </a:r>
                    </a:p>
                  </a:txBody>
                  <a:tcPr/>
                </a:tc>
                <a:tc>
                  <a:txBody>
                    <a:bodyPr/>
                    <a:lstStyle/>
                    <a:p>
                      <a:pPr algn="r"/>
                      <a:r>
                        <a:rPr lang="tr-TR" sz="1600" dirty="0"/>
                        <a:t>0,5</a:t>
                      </a:r>
                    </a:p>
                  </a:txBody>
                  <a:tcPr/>
                </a:tc>
                <a:extLst>
                  <a:ext uri="{0D108BD9-81ED-4DB2-BD59-A6C34878D82A}">
                    <a16:rowId xmlns:a16="http://schemas.microsoft.com/office/drawing/2014/main" val="1271034080"/>
                  </a:ext>
                </a:extLst>
              </a:tr>
              <a:tr h="523104">
                <a:tc>
                  <a:txBody>
                    <a:bodyPr/>
                    <a:lstStyle/>
                    <a:p>
                      <a:r>
                        <a:rPr lang="tr-TR" sz="1400" b="1" dirty="0" err="1"/>
                        <a:t>Block</a:t>
                      </a:r>
                      <a:r>
                        <a:rPr lang="tr-TR" sz="1400" b="1" dirty="0"/>
                        <a:t> Time (</a:t>
                      </a:r>
                      <a:r>
                        <a:rPr lang="tr-TR" sz="1400" b="1" dirty="0" err="1"/>
                        <a:t>sec</a:t>
                      </a:r>
                      <a:r>
                        <a:rPr lang="tr-TR" sz="1400" b="1" dirty="0"/>
                        <a:t>)</a:t>
                      </a:r>
                    </a:p>
                  </a:txBody>
                  <a:tcPr/>
                </a:tc>
                <a:tc>
                  <a:txBody>
                    <a:bodyPr/>
                    <a:lstStyle/>
                    <a:p>
                      <a:pPr algn="r"/>
                      <a:r>
                        <a:rPr lang="tr-TR" sz="1600" dirty="0"/>
                        <a:t>400ms</a:t>
                      </a:r>
                    </a:p>
                  </a:txBody>
                  <a:tcPr/>
                </a:tc>
                <a:extLst>
                  <a:ext uri="{0D108BD9-81ED-4DB2-BD59-A6C34878D82A}">
                    <a16:rowId xmlns:a16="http://schemas.microsoft.com/office/drawing/2014/main" val="2868686067"/>
                  </a:ext>
                </a:extLst>
              </a:tr>
            </a:tbl>
          </a:graphicData>
        </a:graphic>
      </p:graphicFrame>
      <p:sp>
        <p:nvSpPr>
          <p:cNvPr id="5" name="Rectangle 4">
            <a:extLst>
              <a:ext uri="{FF2B5EF4-FFF2-40B4-BE49-F238E27FC236}">
                <a16:creationId xmlns:a16="http://schemas.microsoft.com/office/drawing/2014/main" id="{A73BEAE8-1CC7-4033-A646-09C9BCAA2CB9}"/>
              </a:ext>
            </a:extLst>
          </p:cNvPr>
          <p:cNvSpPr/>
          <p:nvPr/>
        </p:nvSpPr>
        <p:spPr>
          <a:xfrm>
            <a:off x="700391" y="6209187"/>
            <a:ext cx="2443746" cy="307777"/>
          </a:xfrm>
          <a:prstGeom prst="rect">
            <a:avLst/>
          </a:prstGeom>
        </p:spPr>
        <p:txBody>
          <a:bodyPr wrap="none">
            <a:spAutoFit/>
          </a:bodyPr>
          <a:lstStyle/>
          <a:p>
            <a:r>
              <a:rPr lang="tr-TR" sz="1400" b="1" dirty="0">
                <a:hlinkClick r:id="rId3"/>
              </a:rPr>
              <a:t>https://explorer.solana.com/</a:t>
            </a:r>
            <a:endParaRPr lang="tr-TR" sz="1400" b="1" dirty="0"/>
          </a:p>
        </p:txBody>
      </p:sp>
      <p:pic>
        <p:nvPicPr>
          <p:cNvPr id="6146" name="Picture 2" descr="Solana Foundation Fund - Investments, Portfolio Coins, Funding Rounds |  Chain Broker">
            <a:extLst>
              <a:ext uri="{FF2B5EF4-FFF2-40B4-BE49-F238E27FC236}">
                <a16:creationId xmlns:a16="http://schemas.microsoft.com/office/drawing/2014/main" id="{6D80535A-8ADE-408E-A022-A47DA9290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3629" y="375525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9613572-1B24-4C72-83A9-B6AB2A0E494C}"/>
              </a:ext>
            </a:extLst>
          </p:cNvPr>
          <p:cNvSpPr/>
          <p:nvPr/>
        </p:nvSpPr>
        <p:spPr>
          <a:xfrm>
            <a:off x="5787959" y="5932189"/>
            <a:ext cx="6096000" cy="584775"/>
          </a:xfrm>
          <a:prstGeom prst="rect">
            <a:avLst/>
          </a:prstGeom>
        </p:spPr>
        <p:txBody>
          <a:bodyPr>
            <a:spAutoFit/>
          </a:bodyPr>
          <a:lstStyle/>
          <a:p>
            <a:r>
              <a:rPr lang="tr-TR" sz="1600" dirty="0"/>
              <a:t>2017 yılında İsviçre merkezli Solana Foundation tarafından başlatıldı. 2020 yılında piyasaya çıktı.</a:t>
            </a:r>
          </a:p>
        </p:txBody>
      </p:sp>
      <p:sp>
        <p:nvSpPr>
          <p:cNvPr id="9" name="Rectangle 8">
            <a:extLst>
              <a:ext uri="{FF2B5EF4-FFF2-40B4-BE49-F238E27FC236}">
                <a16:creationId xmlns:a16="http://schemas.microsoft.com/office/drawing/2014/main" id="{55ECBCF1-C32B-495A-94CC-2D55C38ED0B4}"/>
              </a:ext>
            </a:extLst>
          </p:cNvPr>
          <p:cNvSpPr/>
          <p:nvPr/>
        </p:nvSpPr>
        <p:spPr>
          <a:xfrm>
            <a:off x="525515" y="1321049"/>
            <a:ext cx="11215769" cy="3139321"/>
          </a:xfrm>
          <a:prstGeom prst="rect">
            <a:avLst/>
          </a:prstGeom>
        </p:spPr>
        <p:txBody>
          <a:bodyPr wrap="square">
            <a:spAutoFit/>
          </a:bodyPr>
          <a:lstStyle/>
          <a:p>
            <a:r>
              <a:rPr lang="tr-TR" dirty="0" err="1"/>
              <a:t>Proof</a:t>
            </a:r>
            <a:r>
              <a:rPr lang="tr-TR" dirty="0"/>
              <a:t> of </a:t>
            </a:r>
            <a:r>
              <a:rPr lang="tr-TR" dirty="0" err="1"/>
              <a:t>Stake</a:t>
            </a:r>
            <a:r>
              <a:rPr lang="tr-TR" dirty="0"/>
              <a:t> ve </a:t>
            </a:r>
            <a:r>
              <a:rPr lang="tr-TR" dirty="0" err="1"/>
              <a:t>Proof</a:t>
            </a:r>
            <a:r>
              <a:rPr lang="tr-TR" dirty="0"/>
              <a:t> of </a:t>
            </a:r>
            <a:r>
              <a:rPr lang="tr-TR" dirty="0" err="1"/>
              <a:t>History</a:t>
            </a:r>
            <a:r>
              <a:rPr lang="tr-TR" dirty="0"/>
              <a:t> algoritmalarının buluşturulması ile ekosistemdeki </a:t>
            </a:r>
            <a:r>
              <a:rPr lang="tr-TR" b="1" dirty="0"/>
              <a:t>ölçeklenebilirlik ve kullanılabilirlik </a:t>
            </a:r>
            <a:r>
              <a:rPr lang="tr-TR" dirty="0"/>
              <a:t>etkenlerini artırıyor. Aynı zamanda düşük işlem ücretleri ($0,00001) de vadediyor. </a:t>
            </a:r>
          </a:p>
          <a:p>
            <a:endParaRPr lang="tr-TR" dirty="0"/>
          </a:p>
          <a:p>
            <a:r>
              <a:rPr lang="tr-TR" dirty="0"/>
              <a:t>İşlem hızı ile ön plana çıktığı için işlemlerin doğrulanması gelişmiş bir donanım gerektirir, fakat </a:t>
            </a:r>
            <a:r>
              <a:rPr lang="tr-TR" dirty="0" err="1"/>
              <a:t>PoW</a:t>
            </a:r>
            <a:r>
              <a:rPr lang="tr-TR" dirty="0"/>
              <a:t> çalışan ağlardaki günlük güç tüketiminden daha düşüktür.</a:t>
            </a:r>
          </a:p>
          <a:p>
            <a:endParaRPr lang="tr-TR" dirty="0"/>
          </a:p>
          <a:p>
            <a:r>
              <a:rPr lang="tr-TR" dirty="0"/>
              <a:t>Seçilen lider </a:t>
            </a:r>
            <a:r>
              <a:rPr lang="tr-TR" dirty="0" err="1"/>
              <a:t>node</a:t>
            </a:r>
            <a:r>
              <a:rPr lang="tr-TR" dirty="0"/>
              <a:t> işlemleri doğrular ve zaman damgası ile sıralar (</a:t>
            </a:r>
            <a:r>
              <a:rPr lang="tr-TR" dirty="0" err="1"/>
              <a:t>Proof</a:t>
            </a:r>
            <a:r>
              <a:rPr lang="tr-TR" dirty="0"/>
              <a:t> of </a:t>
            </a:r>
            <a:r>
              <a:rPr lang="tr-TR" dirty="0" err="1"/>
              <a:t>History</a:t>
            </a:r>
            <a:r>
              <a:rPr lang="tr-TR" dirty="0"/>
              <a:t>). Diğer </a:t>
            </a:r>
            <a:r>
              <a:rPr lang="tr-TR" dirty="0" err="1"/>
              <a:t>validatorler</a:t>
            </a:r>
            <a:r>
              <a:rPr lang="tr-TR" dirty="0"/>
              <a:t> de aynı sıra ile işlemleri onaylar.</a:t>
            </a:r>
          </a:p>
          <a:p>
            <a:endParaRPr lang="tr-TR" dirty="0"/>
          </a:p>
          <a:p>
            <a:endParaRPr lang="tr-TR" dirty="0"/>
          </a:p>
          <a:p>
            <a:endParaRPr lang="tr-TR" dirty="0"/>
          </a:p>
        </p:txBody>
      </p:sp>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BC6D41B6-42E6-4519-9106-081A3AD34A4C}"/>
                  </a:ext>
                </a:extLst>
              </p:cNvPr>
              <p:cNvGraphicFramePr>
                <a:graphicFrameLocks noChangeAspect="1"/>
              </p:cNvGraphicFramePr>
              <p:nvPr>
                <p:extLst>
                  <p:ext uri="{D42A27DB-BD31-4B8C-83A1-F6EECF244321}">
                    <p14:modId xmlns:p14="http://schemas.microsoft.com/office/powerpoint/2010/main" val="3117723846"/>
                  </p:ext>
                </p:extLst>
              </p:nvPr>
            </p:nvGraphicFramePr>
            <p:xfrm>
              <a:off x="4034771" y="5645873"/>
              <a:ext cx="3048000" cy="1714500"/>
            </p:xfrm>
            <a:graphic>
              <a:graphicData uri="http://schemas.microsoft.com/office/powerpoint/2016/slidezoom">
                <pslz:sldZm>
                  <pslz:sldZmObj sldId="332" cId="1303754799">
                    <pslz:zmPr id="{73EFA2CE-4EAC-490D-9838-ED4ADEE6D949}"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1" name="Slide Zoom 10">
                <a:hlinkClick r:id="rId6" action="ppaction://hlinksldjump"/>
                <a:extLst>
                  <a:ext uri="{FF2B5EF4-FFF2-40B4-BE49-F238E27FC236}">
                    <a16:creationId xmlns:a16="http://schemas.microsoft.com/office/drawing/2014/main" id="{BC6D41B6-42E6-4519-9106-081A3AD34A4C}"/>
                  </a:ext>
                </a:extLst>
              </p:cNvPr>
              <p:cNvPicPr>
                <a:picLocks noGrp="1" noRot="1" noChangeAspect="1" noMove="1" noResize="1" noEditPoints="1" noAdjustHandles="1" noChangeArrowheads="1" noChangeShapeType="1"/>
              </p:cNvPicPr>
              <p:nvPr/>
            </p:nvPicPr>
            <p:blipFill>
              <a:blip r:embed="rId7"/>
              <a:stretch>
                <a:fillRect/>
              </a:stretch>
            </p:blipFill>
            <p:spPr>
              <a:xfrm>
                <a:off x="4034771" y="564587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57427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C64-5964-4030-8B5E-F672D27579DF}"/>
              </a:ext>
            </a:extLst>
          </p:cNvPr>
          <p:cNvSpPr>
            <a:spLocks noGrp="1"/>
          </p:cNvSpPr>
          <p:nvPr>
            <p:ph type="title"/>
          </p:nvPr>
        </p:nvSpPr>
        <p:spPr>
          <a:xfrm>
            <a:off x="703634" y="230502"/>
            <a:ext cx="10058400" cy="1371600"/>
          </a:xfrm>
        </p:spPr>
        <p:txBody>
          <a:bodyPr/>
          <a:lstStyle/>
          <a:p>
            <a:r>
              <a:rPr lang="tr-TR" dirty="0" err="1"/>
              <a:t>Cardano</a:t>
            </a:r>
            <a:endParaRPr lang="tr-TR" dirty="0"/>
          </a:p>
        </p:txBody>
      </p:sp>
      <p:sp>
        <p:nvSpPr>
          <p:cNvPr id="4" name="Rectangle 3">
            <a:extLst>
              <a:ext uri="{FF2B5EF4-FFF2-40B4-BE49-F238E27FC236}">
                <a16:creationId xmlns:a16="http://schemas.microsoft.com/office/drawing/2014/main" id="{5BB30AC7-C15C-4EE5-B205-2F8443B50C51}"/>
              </a:ext>
            </a:extLst>
          </p:cNvPr>
          <p:cNvSpPr/>
          <p:nvPr/>
        </p:nvSpPr>
        <p:spPr>
          <a:xfrm>
            <a:off x="6096000" y="5672338"/>
            <a:ext cx="5674468" cy="738664"/>
          </a:xfrm>
          <a:prstGeom prst="rect">
            <a:avLst/>
          </a:prstGeom>
        </p:spPr>
        <p:txBody>
          <a:bodyPr wrap="square">
            <a:spAutoFit/>
          </a:bodyPr>
          <a:lstStyle/>
          <a:p>
            <a:r>
              <a:rPr lang="tr-TR" sz="1400" dirty="0" err="1">
                <a:solidFill>
                  <a:srgbClr val="24242A"/>
                </a:solidFill>
              </a:rPr>
              <a:t>Cardano</a:t>
            </a:r>
            <a:r>
              <a:rPr lang="tr-TR" sz="1400" dirty="0">
                <a:solidFill>
                  <a:srgbClr val="24242A"/>
                </a:solidFill>
              </a:rPr>
              <a:t>, 2015 yılında geliştirilmeye başlanmış fakat 2017 yılında Charles </a:t>
            </a:r>
            <a:r>
              <a:rPr lang="tr-TR" sz="1400" dirty="0" err="1">
                <a:solidFill>
                  <a:srgbClr val="24242A"/>
                </a:solidFill>
              </a:rPr>
              <a:t>Hoskinson</a:t>
            </a:r>
            <a:r>
              <a:rPr lang="tr-TR" sz="1400" dirty="0">
                <a:solidFill>
                  <a:srgbClr val="24242A"/>
                </a:solidFill>
              </a:rPr>
              <a:t> tarafından kullanıma sunulmuştur. ADA </a:t>
            </a:r>
            <a:r>
              <a:rPr lang="tr-TR" sz="1400" dirty="0" err="1">
                <a:solidFill>
                  <a:srgbClr val="24242A"/>
                </a:solidFill>
              </a:rPr>
              <a:t>coin</a:t>
            </a:r>
            <a:r>
              <a:rPr lang="tr-TR" sz="1400" dirty="0">
                <a:solidFill>
                  <a:srgbClr val="24242A"/>
                </a:solidFill>
              </a:rPr>
              <a:t> adını ilk bilgisayar programcısı Ada </a:t>
            </a:r>
            <a:r>
              <a:rPr lang="tr-TR" sz="1400" dirty="0" err="1">
                <a:solidFill>
                  <a:srgbClr val="24242A"/>
                </a:solidFill>
              </a:rPr>
              <a:t>Lovelace’ten</a:t>
            </a:r>
            <a:r>
              <a:rPr lang="tr-TR" sz="1400" dirty="0">
                <a:solidFill>
                  <a:srgbClr val="24242A"/>
                </a:solidFill>
              </a:rPr>
              <a:t> almıştır.</a:t>
            </a:r>
            <a:endParaRPr lang="tr-TR" sz="1400" dirty="0"/>
          </a:p>
        </p:txBody>
      </p:sp>
      <p:pic>
        <p:nvPicPr>
          <p:cNvPr id="8196" name="Picture 4" descr="Cardano CEO'su Donald Trump'ın hesabını banlayan Twitter'a karşı “merkezsiz  sosyal medya” fikrini ortaya attı - Kripto Kritik">
            <a:extLst>
              <a:ext uri="{FF2B5EF4-FFF2-40B4-BE49-F238E27FC236}">
                <a16:creationId xmlns:a16="http://schemas.microsoft.com/office/drawing/2014/main" id="{391E6F40-CE67-4667-BF65-671E678BC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566" y="3582293"/>
            <a:ext cx="3112852" cy="20011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1295EBC3-999A-467B-8C9F-D3C723430614}"/>
              </a:ext>
            </a:extLst>
          </p:cNvPr>
          <p:cNvGraphicFramePr>
            <a:graphicFrameLocks noGrp="1"/>
          </p:cNvGraphicFramePr>
          <p:nvPr>
            <p:extLst>
              <p:ext uri="{D42A27DB-BD31-4B8C-83A1-F6EECF244321}">
                <p14:modId xmlns:p14="http://schemas.microsoft.com/office/powerpoint/2010/main" val="492420834"/>
              </p:ext>
            </p:extLst>
          </p:nvPr>
        </p:nvGraphicFramePr>
        <p:xfrm>
          <a:off x="525516" y="3938835"/>
          <a:ext cx="2830527" cy="2270352"/>
        </p:xfrm>
        <a:graphic>
          <a:graphicData uri="http://schemas.openxmlformats.org/drawingml/2006/table">
            <a:tbl>
              <a:tblPr firstRow="1" bandRow="1">
                <a:tableStyleId>{5C22544A-7EE6-4342-B048-85BDC9FD1C3A}</a:tableStyleId>
              </a:tblPr>
              <a:tblGrid>
                <a:gridCol w="1604841">
                  <a:extLst>
                    <a:ext uri="{9D8B030D-6E8A-4147-A177-3AD203B41FA5}">
                      <a16:colId xmlns:a16="http://schemas.microsoft.com/office/drawing/2014/main" val="2328287647"/>
                    </a:ext>
                  </a:extLst>
                </a:gridCol>
                <a:gridCol w="1225686">
                  <a:extLst>
                    <a:ext uri="{9D8B030D-6E8A-4147-A177-3AD203B41FA5}">
                      <a16:colId xmlns:a16="http://schemas.microsoft.com/office/drawing/2014/main" val="2082572110"/>
                    </a:ext>
                  </a:extLst>
                </a:gridCol>
              </a:tblGrid>
              <a:tr h="330381">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675368777"/>
                  </a:ext>
                </a:extLst>
              </a:tr>
              <a:tr h="523104">
                <a:tc>
                  <a:txBody>
                    <a:bodyPr/>
                    <a:lstStyle/>
                    <a:p>
                      <a:r>
                        <a:rPr lang="tr-TR" sz="1400" b="1" dirty="0"/>
                        <a:t>TPS</a:t>
                      </a:r>
                    </a:p>
                  </a:txBody>
                  <a:tcPr/>
                </a:tc>
                <a:tc>
                  <a:txBody>
                    <a:bodyPr/>
                    <a:lstStyle/>
                    <a:p>
                      <a:pPr algn="r"/>
                      <a:r>
                        <a:rPr lang="tr-TR" sz="1600" dirty="0"/>
                        <a:t>257</a:t>
                      </a:r>
                    </a:p>
                  </a:txBody>
                  <a:tcPr/>
                </a:tc>
                <a:extLst>
                  <a:ext uri="{0D108BD9-81ED-4DB2-BD59-A6C34878D82A}">
                    <a16:rowId xmlns:a16="http://schemas.microsoft.com/office/drawing/2014/main" val="2410573208"/>
                  </a:ext>
                </a:extLst>
              </a:tr>
              <a:tr h="523104">
                <a:tc>
                  <a:txBody>
                    <a:bodyPr/>
                    <a:lstStyle/>
                    <a:p>
                      <a:r>
                        <a:rPr lang="tr-TR" sz="1400" b="1" dirty="0" err="1"/>
                        <a:t>Validators</a:t>
                      </a:r>
                      <a:endParaRPr lang="tr-TR" sz="1400" b="1" dirty="0"/>
                    </a:p>
                  </a:txBody>
                  <a:tcPr/>
                </a:tc>
                <a:tc>
                  <a:txBody>
                    <a:bodyPr/>
                    <a:lstStyle/>
                    <a:p>
                      <a:pPr algn="r"/>
                      <a:r>
                        <a:rPr lang="tr-TR" sz="1600" dirty="0"/>
                        <a:t>2076</a:t>
                      </a:r>
                    </a:p>
                  </a:txBody>
                  <a:tcPr/>
                </a:tc>
                <a:extLst>
                  <a:ext uri="{0D108BD9-81ED-4DB2-BD59-A6C34878D82A}">
                    <a16:rowId xmlns:a16="http://schemas.microsoft.com/office/drawing/2014/main" val="2601231210"/>
                  </a:ext>
                </a:extLst>
              </a:tr>
              <a:tr h="309088">
                <a:tc>
                  <a:txBody>
                    <a:bodyPr/>
                    <a:lstStyle/>
                    <a:p>
                      <a:r>
                        <a:rPr lang="tr-TR" sz="1400" b="1" dirty="0" err="1"/>
                        <a:t>Finality</a:t>
                      </a:r>
                      <a:r>
                        <a:rPr lang="tr-TR" sz="1400" b="1" dirty="0"/>
                        <a:t> (</a:t>
                      </a:r>
                      <a:r>
                        <a:rPr lang="tr-TR" sz="1400" b="1" dirty="0" err="1"/>
                        <a:t>sec</a:t>
                      </a:r>
                      <a:r>
                        <a:rPr lang="tr-TR" sz="1400" b="1" dirty="0"/>
                        <a:t>)</a:t>
                      </a:r>
                    </a:p>
                  </a:txBody>
                  <a:tcPr/>
                </a:tc>
                <a:tc>
                  <a:txBody>
                    <a:bodyPr/>
                    <a:lstStyle/>
                    <a:p>
                      <a:pPr algn="r"/>
                      <a:r>
                        <a:rPr lang="tr-TR" sz="1600" dirty="0"/>
                        <a:t>5-10 </a:t>
                      </a:r>
                      <a:r>
                        <a:rPr lang="tr-TR" sz="1600" dirty="0" err="1"/>
                        <a:t>min</a:t>
                      </a:r>
                      <a:endParaRPr lang="tr-TR" sz="1600" dirty="0"/>
                    </a:p>
                  </a:txBody>
                  <a:tcPr/>
                </a:tc>
                <a:extLst>
                  <a:ext uri="{0D108BD9-81ED-4DB2-BD59-A6C34878D82A}">
                    <a16:rowId xmlns:a16="http://schemas.microsoft.com/office/drawing/2014/main" val="1271034080"/>
                  </a:ext>
                </a:extLst>
              </a:tr>
              <a:tr h="523104">
                <a:tc>
                  <a:txBody>
                    <a:bodyPr/>
                    <a:lstStyle/>
                    <a:p>
                      <a:r>
                        <a:rPr lang="tr-TR" sz="1400" b="1" dirty="0" err="1"/>
                        <a:t>Block</a:t>
                      </a:r>
                      <a:r>
                        <a:rPr lang="tr-TR" sz="1400" b="1" dirty="0"/>
                        <a:t> Time (</a:t>
                      </a:r>
                      <a:r>
                        <a:rPr lang="tr-TR" sz="1400" b="1" dirty="0" err="1"/>
                        <a:t>sec</a:t>
                      </a:r>
                      <a:r>
                        <a:rPr lang="tr-TR" sz="1400" b="1" dirty="0"/>
                        <a:t>)</a:t>
                      </a:r>
                    </a:p>
                  </a:txBody>
                  <a:tcPr/>
                </a:tc>
                <a:tc>
                  <a:txBody>
                    <a:bodyPr/>
                    <a:lstStyle/>
                    <a:p>
                      <a:pPr algn="r"/>
                      <a:r>
                        <a:rPr lang="tr-TR" sz="1600" dirty="0"/>
                        <a:t>20</a:t>
                      </a:r>
                    </a:p>
                  </a:txBody>
                  <a:tcPr/>
                </a:tc>
                <a:extLst>
                  <a:ext uri="{0D108BD9-81ED-4DB2-BD59-A6C34878D82A}">
                    <a16:rowId xmlns:a16="http://schemas.microsoft.com/office/drawing/2014/main" val="2868686067"/>
                  </a:ext>
                </a:extLst>
              </a:tr>
            </a:tbl>
          </a:graphicData>
        </a:graphic>
      </p:graphicFrame>
      <p:sp>
        <p:nvSpPr>
          <p:cNvPr id="6" name="Rectangle 5">
            <a:extLst>
              <a:ext uri="{FF2B5EF4-FFF2-40B4-BE49-F238E27FC236}">
                <a16:creationId xmlns:a16="http://schemas.microsoft.com/office/drawing/2014/main" id="{B15B2A0B-B9C9-4DB5-B1ED-C0DAB39C03CA}"/>
              </a:ext>
            </a:extLst>
          </p:cNvPr>
          <p:cNvSpPr/>
          <p:nvPr/>
        </p:nvSpPr>
        <p:spPr>
          <a:xfrm>
            <a:off x="650132" y="1263276"/>
            <a:ext cx="10891736" cy="2585323"/>
          </a:xfrm>
          <a:prstGeom prst="rect">
            <a:avLst/>
          </a:prstGeom>
        </p:spPr>
        <p:txBody>
          <a:bodyPr wrap="square">
            <a:spAutoFit/>
          </a:bodyPr>
          <a:lstStyle/>
          <a:p>
            <a:r>
              <a:rPr lang="en-US" dirty="0" err="1"/>
              <a:t>Cardano</a:t>
            </a:r>
            <a:r>
              <a:rPr lang="en-US" dirty="0"/>
              <a:t> Settlement Layer (CSL) and the </a:t>
            </a:r>
            <a:r>
              <a:rPr lang="en-US" dirty="0" err="1"/>
              <a:t>Cardano</a:t>
            </a:r>
            <a:r>
              <a:rPr lang="en-US" dirty="0"/>
              <a:t> Computational Layer (CCL)</a:t>
            </a:r>
            <a:r>
              <a:rPr lang="tr-TR" dirty="0"/>
              <a:t> adı verilen 2 katmana sahip bir </a:t>
            </a:r>
            <a:r>
              <a:rPr lang="tr-TR" dirty="0" err="1"/>
              <a:t>blockchain</a:t>
            </a:r>
            <a:r>
              <a:rPr lang="tr-TR" dirty="0"/>
              <a:t> platformu. </a:t>
            </a:r>
          </a:p>
          <a:p>
            <a:endParaRPr lang="tr-TR" dirty="0"/>
          </a:p>
          <a:p>
            <a:r>
              <a:rPr lang="tr-TR" dirty="0" err="1"/>
              <a:t>Ouroboros</a:t>
            </a:r>
            <a:r>
              <a:rPr lang="tr-TR" dirty="0"/>
              <a:t> konsensüs mekanizmasıyla </a:t>
            </a:r>
            <a:r>
              <a:rPr lang="tr-TR" b="1" dirty="0"/>
              <a:t>kanıtlanabilir şekilde güvenli </a:t>
            </a:r>
            <a:r>
              <a:rPr lang="tr-TR" dirty="0"/>
              <a:t>olan </a:t>
            </a:r>
            <a:r>
              <a:rPr lang="tr-TR" dirty="0" err="1"/>
              <a:t>PoS</a:t>
            </a:r>
            <a:r>
              <a:rPr lang="tr-TR" dirty="0"/>
              <a:t> sistemini </a:t>
            </a:r>
            <a:r>
              <a:rPr lang="tr-TR" dirty="0" err="1"/>
              <a:t>vaad</a:t>
            </a:r>
            <a:r>
              <a:rPr lang="tr-TR" dirty="0"/>
              <a:t> ediyor.</a:t>
            </a:r>
          </a:p>
          <a:p>
            <a:endParaRPr lang="tr-TR" dirty="0"/>
          </a:p>
          <a:p>
            <a:r>
              <a:rPr lang="tr-TR" dirty="0"/>
              <a:t>CSL p2p </a:t>
            </a:r>
            <a:r>
              <a:rPr lang="tr-TR" dirty="0" err="1"/>
              <a:t>token</a:t>
            </a:r>
            <a:r>
              <a:rPr lang="tr-TR" dirty="0"/>
              <a:t> transfer işlemlerini kolaylaştırır. CCL ise zincirin güvenliğini korur, </a:t>
            </a:r>
            <a:r>
              <a:rPr lang="tr-TR" dirty="0" err="1"/>
              <a:t>smart</a:t>
            </a:r>
            <a:r>
              <a:rPr lang="tr-TR" dirty="0"/>
              <a:t> </a:t>
            </a:r>
            <a:r>
              <a:rPr lang="tr-TR" dirty="0" err="1"/>
              <a:t>contractları</a:t>
            </a:r>
            <a:r>
              <a:rPr lang="tr-TR" dirty="0"/>
              <a:t> </a:t>
            </a:r>
            <a:r>
              <a:rPr lang="tr-TR" dirty="0" err="1"/>
              <a:t>deploy</a:t>
            </a:r>
            <a:r>
              <a:rPr lang="tr-TR" dirty="0"/>
              <a:t> etmek için kullanılır. Ayrıca CCL ilgili uygulamada </a:t>
            </a:r>
            <a:r>
              <a:rPr lang="tr-TR" dirty="0" err="1"/>
              <a:t>tokenı</a:t>
            </a:r>
            <a:r>
              <a:rPr lang="tr-TR" dirty="0"/>
              <a:t> yöneten esnek bir veri depolama ve erişim modeli oluşturur.</a:t>
            </a:r>
          </a:p>
          <a:p>
            <a:endParaRPr lang="tr-TR" dirty="0"/>
          </a:p>
          <a:p>
            <a:r>
              <a:rPr lang="tr-TR" dirty="0"/>
              <a:t>Teorik olarak 1 milyon </a:t>
            </a:r>
            <a:r>
              <a:rPr lang="tr-TR" dirty="0" err="1"/>
              <a:t>TPS’ye</a:t>
            </a:r>
            <a:r>
              <a:rPr lang="tr-TR" dirty="0"/>
              <a:t> ölçeklenebilen </a:t>
            </a:r>
            <a:r>
              <a:rPr lang="tr-TR" dirty="0" err="1"/>
              <a:t>Layer</a:t>
            </a:r>
            <a:r>
              <a:rPr lang="tr-TR" dirty="0"/>
              <a:t> 2 </a:t>
            </a:r>
            <a:r>
              <a:rPr lang="tr-TR" dirty="0" err="1"/>
              <a:t>Hydra</a:t>
            </a:r>
            <a:r>
              <a:rPr lang="tr-TR" dirty="0"/>
              <a:t> üzerinde çalışıyor.</a:t>
            </a:r>
          </a:p>
        </p:txBody>
      </p:sp>
    </p:spTree>
    <p:extLst>
      <p:ext uri="{BB962C8B-B14F-4D97-AF65-F5344CB8AC3E}">
        <p14:creationId xmlns:p14="http://schemas.microsoft.com/office/powerpoint/2010/main" val="108153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7CC0-8729-45E2-A250-2EB09518B6B1}"/>
              </a:ext>
            </a:extLst>
          </p:cNvPr>
          <p:cNvSpPr>
            <a:spLocks noGrp="1"/>
          </p:cNvSpPr>
          <p:nvPr>
            <p:ph type="title"/>
          </p:nvPr>
        </p:nvSpPr>
        <p:spPr>
          <a:xfrm>
            <a:off x="598068" y="542689"/>
            <a:ext cx="10058400" cy="1371600"/>
          </a:xfrm>
        </p:spPr>
        <p:txBody>
          <a:bodyPr/>
          <a:lstStyle/>
          <a:p>
            <a:r>
              <a:rPr lang="tr-TR" dirty="0"/>
              <a:t>Ders İçeriği</a:t>
            </a:r>
          </a:p>
        </p:txBody>
      </p:sp>
      <p:grpSp>
        <p:nvGrpSpPr>
          <p:cNvPr id="3" name="Group 2">
            <a:extLst>
              <a:ext uri="{FF2B5EF4-FFF2-40B4-BE49-F238E27FC236}">
                <a16:creationId xmlns:a16="http://schemas.microsoft.com/office/drawing/2014/main" id="{048FADE8-7882-4ADA-AAAD-973618AE3F94}"/>
              </a:ext>
            </a:extLst>
          </p:cNvPr>
          <p:cNvGrpSpPr/>
          <p:nvPr/>
        </p:nvGrpSpPr>
        <p:grpSpPr>
          <a:xfrm>
            <a:off x="598068" y="1794915"/>
            <a:ext cx="3361284" cy="692253"/>
            <a:chOff x="727071" y="0"/>
            <a:chExt cx="4009848" cy="920339"/>
          </a:xfrm>
          <a:solidFill>
            <a:schemeClr val="bg1"/>
          </a:solidFill>
        </p:grpSpPr>
        <p:sp>
          <p:nvSpPr>
            <p:cNvPr id="4" name="Rectangle 3">
              <a:extLst>
                <a:ext uri="{FF2B5EF4-FFF2-40B4-BE49-F238E27FC236}">
                  <a16:creationId xmlns:a16="http://schemas.microsoft.com/office/drawing/2014/main" id="{6D64C873-8043-498D-AA64-A7B0C70F6DCE}"/>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245B8043-B6AD-40D2-91D5-534B3DC18F57}"/>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 </a:t>
              </a:r>
              <a:r>
                <a:rPr lang="tr-TR" sz="2100" b="1" kern="1200" dirty="0" err="1">
                  <a:solidFill>
                    <a:schemeClr val="accent1">
                      <a:lumMod val="75000"/>
                    </a:schemeClr>
                  </a:solidFill>
                </a:rPr>
                <a:t>Blockchain</a:t>
              </a:r>
              <a:r>
                <a:rPr lang="tr-TR" sz="2100" b="1" kern="1200" dirty="0">
                  <a:solidFill>
                    <a:schemeClr val="accent1">
                      <a:lumMod val="75000"/>
                    </a:schemeClr>
                  </a:solidFill>
                </a:rPr>
                <a:t> Nedir?</a:t>
              </a:r>
              <a:endParaRPr lang="en-US" sz="2100" b="1" kern="1200" dirty="0">
                <a:solidFill>
                  <a:schemeClr val="accent1">
                    <a:lumMod val="75000"/>
                  </a:schemeClr>
                </a:solidFill>
              </a:endParaRPr>
            </a:p>
          </p:txBody>
        </p:sp>
      </p:grpSp>
      <p:grpSp>
        <p:nvGrpSpPr>
          <p:cNvPr id="36" name="Group 35">
            <a:extLst>
              <a:ext uri="{FF2B5EF4-FFF2-40B4-BE49-F238E27FC236}">
                <a16:creationId xmlns:a16="http://schemas.microsoft.com/office/drawing/2014/main" id="{264647DC-22DA-40DE-A0B1-B7EFF5312037}"/>
              </a:ext>
            </a:extLst>
          </p:cNvPr>
          <p:cNvGrpSpPr/>
          <p:nvPr/>
        </p:nvGrpSpPr>
        <p:grpSpPr>
          <a:xfrm>
            <a:off x="598068" y="3647323"/>
            <a:ext cx="3361284" cy="692253"/>
            <a:chOff x="727071" y="0"/>
            <a:chExt cx="4009848" cy="920339"/>
          </a:xfrm>
          <a:solidFill>
            <a:schemeClr val="bg1"/>
          </a:solidFill>
        </p:grpSpPr>
        <p:sp>
          <p:nvSpPr>
            <p:cNvPr id="37" name="Rectangle 36">
              <a:extLst>
                <a:ext uri="{FF2B5EF4-FFF2-40B4-BE49-F238E27FC236}">
                  <a16:creationId xmlns:a16="http://schemas.microsoft.com/office/drawing/2014/main" id="{EB3241B9-0290-4FB8-BB7C-C94B8CC58DD1}"/>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8" name="TextBox 37">
              <a:extLst>
                <a:ext uri="{FF2B5EF4-FFF2-40B4-BE49-F238E27FC236}">
                  <a16:creationId xmlns:a16="http://schemas.microsoft.com/office/drawing/2014/main" id="{43DBBCC2-0BB9-4E52-B75B-A2844CE55C2D}"/>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3- </a:t>
              </a:r>
              <a:r>
                <a:rPr lang="tr-TR" sz="2100" b="1" kern="1200" dirty="0" err="1">
                  <a:solidFill>
                    <a:schemeClr val="accent1">
                      <a:lumMod val="75000"/>
                    </a:schemeClr>
                  </a:solidFill>
                </a:rPr>
                <a:t>Konsensus</a:t>
              </a:r>
              <a:r>
                <a:rPr lang="tr-TR" sz="2100" b="1" kern="1200" dirty="0">
                  <a:solidFill>
                    <a:schemeClr val="accent1">
                      <a:lumMod val="75000"/>
                    </a:schemeClr>
                  </a:solidFill>
                </a:rPr>
                <a:t> algoritmaları</a:t>
              </a:r>
              <a:endParaRPr lang="en-US" sz="2100" b="1" kern="1200" dirty="0">
                <a:solidFill>
                  <a:schemeClr val="accent1">
                    <a:lumMod val="75000"/>
                  </a:schemeClr>
                </a:solidFill>
              </a:endParaRPr>
            </a:p>
          </p:txBody>
        </p:sp>
      </p:grpSp>
      <p:grpSp>
        <p:nvGrpSpPr>
          <p:cNvPr id="39" name="Group 38">
            <a:extLst>
              <a:ext uri="{FF2B5EF4-FFF2-40B4-BE49-F238E27FC236}">
                <a16:creationId xmlns:a16="http://schemas.microsoft.com/office/drawing/2014/main" id="{007B977D-549A-4118-A288-7A5314136809}"/>
              </a:ext>
            </a:extLst>
          </p:cNvPr>
          <p:cNvGrpSpPr/>
          <p:nvPr/>
        </p:nvGrpSpPr>
        <p:grpSpPr>
          <a:xfrm>
            <a:off x="598068" y="4573527"/>
            <a:ext cx="3361284" cy="692253"/>
            <a:chOff x="727071" y="0"/>
            <a:chExt cx="4009848" cy="920339"/>
          </a:xfrm>
        </p:grpSpPr>
        <p:sp>
          <p:nvSpPr>
            <p:cNvPr id="40" name="Rectangle 39">
              <a:extLst>
                <a:ext uri="{FF2B5EF4-FFF2-40B4-BE49-F238E27FC236}">
                  <a16:creationId xmlns:a16="http://schemas.microsoft.com/office/drawing/2014/main" id="{41D964DA-B325-4DA6-8F22-A0057CCB69D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1" name="TextBox 40">
              <a:extLst>
                <a:ext uri="{FF2B5EF4-FFF2-40B4-BE49-F238E27FC236}">
                  <a16:creationId xmlns:a16="http://schemas.microsoft.com/office/drawing/2014/main" id="{E4F057F8-616D-433E-833E-9729AF4F9C2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dirty="0">
                  <a:solidFill>
                    <a:schemeClr val="accent1">
                      <a:lumMod val="75000"/>
                    </a:schemeClr>
                  </a:solidFill>
                </a:rPr>
                <a:t>4- </a:t>
              </a:r>
              <a:r>
                <a:rPr lang="tr-TR" sz="2100" b="1" dirty="0" err="1">
                  <a:solidFill>
                    <a:schemeClr val="accent1">
                      <a:lumMod val="75000"/>
                    </a:schemeClr>
                  </a:solidFill>
                </a:rPr>
                <a:t>Blockchain</a:t>
              </a:r>
              <a:r>
                <a:rPr lang="tr-TR" sz="2100" b="1" dirty="0">
                  <a:solidFill>
                    <a:schemeClr val="accent1">
                      <a:lumMod val="75000"/>
                    </a:schemeClr>
                  </a:solidFill>
                </a:rPr>
                <a:t> Platformları 1</a:t>
              </a:r>
              <a:endParaRPr lang="en-US" sz="2100" b="1" kern="1200" dirty="0">
                <a:solidFill>
                  <a:schemeClr val="accent1">
                    <a:lumMod val="75000"/>
                  </a:schemeClr>
                </a:solidFill>
              </a:endParaRPr>
            </a:p>
          </p:txBody>
        </p:sp>
      </p:grpSp>
      <p:grpSp>
        <p:nvGrpSpPr>
          <p:cNvPr id="42" name="Group 41">
            <a:extLst>
              <a:ext uri="{FF2B5EF4-FFF2-40B4-BE49-F238E27FC236}">
                <a16:creationId xmlns:a16="http://schemas.microsoft.com/office/drawing/2014/main" id="{1A25B7CA-1D43-4865-A94B-7AB4C9AC23BC}"/>
              </a:ext>
            </a:extLst>
          </p:cNvPr>
          <p:cNvGrpSpPr/>
          <p:nvPr/>
        </p:nvGrpSpPr>
        <p:grpSpPr>
          <a:xfrm>
            <a:off x="598068" y="5507840"/>
            <a:ext cx="3361284" cy="692253"/>
            <a:chOff x="727071" y="0"/>
            <a:chExt cx="4009848" cy="920339"/>
          </a:xfrm>
        </p:grpSpPr>
        <p:sp>
          <p:nvSpPr>
            <p:cNvPr id="43" name="Rectangle 42">
              <a:extLst>
                <a:ext uri="{FF2B5EF4-FFF2-40B4-BE49-F238E27FC236}">
                  <a16:creationId xmlns:a16="http://schemas.microsoft.com/office/drawing/2014/main" id="{22E867F6-90B1-460E-A27C-89FB710FB454}"/>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id="{86D39AB6-756F-417C-8E65-2E39214A391B}"/>
                </a:ext>
              </a:extLst>
            </p:cNvPr>
            <p:cNvSpPr txBox="1"/>
            <p:nvPr/>
          </p:nvSpPr>
          <p:spPr>
            <a:xfrm>
              <a:off x="727071" y="0"/>
              <a:ext cx="4009848" cy="920339"/>
            </a:xfrm>
            <a:prstGeom prst="rect">
              <a:avLst/>
            </a:prstGeom>
            <a:solidFill>
              <a:srgbClr val="DBDACB"/>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algn="ctr" defTabSz="933450">
                <a:lnSpc>
                  <a:spcPct val="90000"/>
                </a:lnSpc>
                <a:spcBef>
                  <a:spcPct val="0"/>
                </a:spcBef>
                <a:spcAft>
                  <a:spcPct val="35000"/>
                </a:spcAft>
              </a:pPr>
              <a:r>
                <a:rPr lang="tr-TR" sz="2100" b="1" kern="1200" dirty="0">
                  <a:solidFill>
                    <a:schemeClr val="accent1">
                      <a:lumMod val="75000"/>
                    </a:schemeClr>
                  </a:solidFill>
                </a:rPr>
                <a:t>5-</a:t>
              </a:r>
              <a:r>
                <a:rPr lang="tr-TR" sz="2100" b="1" dirty="0">
                  <a:solidFill>
                    <a:schemeClr val="accent1">
                      <a:lumMod val="75000"/>
                    </a:schemeClr>
                  </a:solidFill>
                </a:rPr>
                <a:t>Blockchain Platformları 2</a:t>
              </a:r>
              <a:r>
                <a:rPr lang="tr-TR" sz="2100" b="1" kern="1200" dirty="0">
                  <a:solidFill>
                    <a:schemeClr val="accent1">
                      <a:lumMod val="75000"/>
                    </a:schemeClr>
                  </a:solidFill>
                </a:rPr>
                <a:t> </a:t>
              </a:r>
              <a:endParaRPr lang="en-US" sz="2100" b="1" kern="1200" dirty="0">
                <a:solidFill>
                  <a:schemeClr val="accent1">
                    <a:lumMod val="75000"/>
                  </a:schemeClr>
                </a:solidFill>
              </a:endParaRPr>
            </a:p>
          </p:txBody>
        </p:sp>
      </p:grpSp>
      <p:grpSp>
        <p:nvGrpSpPr>
          <p:cNvPr id="45" name="Group 44">
            <a:extLst>
              <a:ext uri="{FF2B5EF4-FFF2-40B4-BE49-F238E27FC236}">
                <a16:creationId xmlns:a16="http://schemas.microsoft.com/office/drawing/2014/main" id="{25BB4CB2-AC44-4A49-8BAA-66CD053C059B}"/>
              </a:ext>
            </a:extLst>
          </p:cNvPr>
          <p:cNvGrpSpPr/>
          <p:nvPr/>
        </p:nvGrpSpPr>
        <p:grpSpPr>
          <a:xfrm>
            <a:off x="4415358" y="1794915"/>
            <a:ext cx="3361284" cy="692253"/>
            <a:chOff x="727071" y="0"/>
            <a:chExt cx="4009848" cy="920339"/>
          </a:xfrm>
        </p:grpSpPr>
        <p:sp>
          <p:nvSpPr>
            <p:cNvPr id="46" name="Rectangle 45">
              <a:extLst>
                <a:ext uri="{FF2B5EF4-FFF2-40B4-BE49-F238E27FC236}">
                  <a16:creationId xmlns:a16="http://schemas.microsoft.com/office/drawing/2014/main" id="{FFD5D8A7-4B85-4FB5-8A7D-D3069A3EAA3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7" name="TextBox 46">
              <a:extLst>
                <a:ext uri="{FF2B5EF4-FFF2-40B4-BE49-F238E27FC236}">
                  <a16:creationId xmlns:a16="http://schemas.microsoft.com/office/drawing/2014/main" id="{76524646-1681-4A91-AA36-7591AEC96466}"/>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6- </a:t>
              </a:r>
              <a:r>
                <a:rPr lang="tr-TR" sz="2100" b="1" kern="1200" dirty="0" err="1">
                  <a:solidFill>
                    <a:schemeClr val="accent1">
                      <a:lumMod val="75000"/>
                    </a:schemeClr>
                  </a:solidFill>
                </a:rPr>
                <a:t>Kriptopara</a:t>
              </a:r>
              <a:endParaRPr lang="en-US" sz="2100" b="1" kern="1200" dirty="0">
                <a:solidFill>
                  <a:schemeClr val="accent1">
                    <a:lumMod val="75000"/>
                  </a:schemeClr>
                </a:solidFill>
              </a:endParaRPr>
            </a:p>
          </p:txBody>
        </p:sp>
      </p:grpSp>
      <p:grpSp>
        <p:nvGrpSpPr>
          <p:cNvPr id="48" name="Group 47">
            <a:extLst>
              <a:ext uri="{FF2B5EF4-FFF2-40B4-BE49-F238E27FC236}">
                <a16:creationId xmlns:a16="http://schemas.microsoft.com/office/drawing/2014/main" id="{7FE4152D-2E05-4477-AC9B-F576DB0863E4}"/>
              </a:ext>
            </a:extLst>
          </p:cNvPr>
          <p:cNvGrpSpPr/>
          <p:nvPr/>
        </p:nvGrpSpPr>
        <p:grpSpPr>
          <a:xfrm>
            <a:off x="4415358" y="2721119"/>
            <a:ext cx="3361284" cy="692253"/>
            <a:chOff x="727071" y="0"/>
            <a:chExt cx="4009848" cy="920339"/>
          </a:xfrm>
        </p:grpSpPr>
        <p:sp>
          <p:nvSpPr>
            <p:cNvPr id="49" name="Rectangle 48">
              <a:extLst>
                <a:ext uri="{FF2B5EF4-FFF2-40B4-BE49-F238E27FC236}">
                  <a16:creationId xmlns:a16="http://schemas.microsoft.com/office/drawing/2014/main" id="{9C16F275-4DEC-4EBF-8C8E-E97A56CDC7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0" name="TextBox 49">
              <a:extLst>
                <a:ext uri="{FF2B5EF4-FFF2-40B4-BE49-F238E27FC236}">
                  <a16:creationId xmlns:a16="http://schemas.microsoft.com/office/drawing/2014/main" id="{18053002-99CE-43CD-AD54-747E98F6E675}"/>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7- </a:t>
              </a:r>
              <a:r>
                <a:rPr lang="tr-TR" sz="2100" b="1" kern="1200" dirty="0" err="1">
                  <a:solidFill>
                    <a:schemeClr val="accent1">
                      <a:lumMod val="75000"/>
                    </a:schemeClr>
                  </a:solidFill>
                </a:rPr>
                <a:t>Dapps</a:t>
              </a:r>
              <a:r>
                <a:rPr lang="tr-TR" sz="2100" b="1" kern="1200" dirty="0">
                  <a:solidFill>
                    <a:schemeClr val="accent1">
                      <a:lumMod val="75000"/>
                    </a:schemeClr>
                  </a:solidFill>
                </a:rPr>
                <a:t>, Defi, DEX</a:t>
              </a:r>
              <a:endParaRPr lang="en-US" sz="2100" b="1" kern="1200" dirty="0">
                <a:solidFill>
                  <a:schemeClr val="accent1">
                    <a:lumMod val="75000"/>
                  </a:schemeClr>
                </a:solidFill>
              </a:endParaRPr>
            </a:p>
          </p:txBody>
        </p:sp>
      </p:grpSp>
      <p:grpSp>
        <p:nvGrpSpPr>
          <p:cNvPr id="51" name="Group 50">
            <a:extLst>
              <a:ext uri="{FF2B5EF4-FFF2-40B4-BE49-F238E27FC236}">
                <a16:creationId xmlns:a16="http://schemas.microsoft.com/office/drawing/2014/main" id="{09D295F6-3CEC-4559-9310-AE74B5A545A6}"/>
              </a:ext>
            </a:extLst>
          </p:cNvPr>
          <p:cNvGrpSpPr/>
          <p:nvPr/>
        </p:nvGrpSpPr>
        <p:grpSpPr>
          <a:xfrm>
            <a:off x="4415358" y="3647323"/>
            <a:ext cx="3361284" cy="692253"/>
            <a:chOff x="727071" y="0"/>
            <a:chExt cx="4009848" cy="920339"/>
          </a:xfrm>
        </p:grpSpPr>
        <p:sp>
          <p:nvSpPr>
            <p:cNvPr id="52" name="Rectangle 51">
              <a:extLst>
                <a:ext uri="{FF2B5EF4-FFF2-40B4-BE49-F238E27FC236}">
                  <a16:creationId xmlns:a16="http://schemas.microsoft.com/office/drawing/2014/main" id="{29089E3A-048D-47BA-A9DA-A1F30EEC507E}"/>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3" name="TextBox 52">
              <a:extLst>
                <a:ext uri="{FF2B5EF4-FFF2-40B4-BE49-F238E27FC236}">
                  <a16:creationId xmlns:a16="http://schemas.microsoft.com/office/drawing/2014/main" id="{F2B4A02F-F065-4810-91D2-7C157DF3E57D}"/>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8- NFT, IPFS</a:t>
              </a:r>
              <a:endParaRPr lang="en-US" sz="2100" b="1" kern="1200" dirty="0">
                <a:solidFill>
                  <a:schemeClr val="accent1">
                    <a:lumMod val="75000"/>
                  </a:schemeClr>
                </a:solidFill>
              </a:endParaRPr>
            </a:p>
          </p:txBody>
        </p:sp>
      </p:grpSp>
      <p:grpSp>
        <p:nvGrpSpPr>
          <p:cNvPr id="54" name="Group 53">
            <a:extLst>
              <a:ext uri="{FF2B5EF4-FFF2-40B4-BE49-F238E27FC236}">
                <a16:creationId xmlns:a16="http://schemas.microsoft.com/office/drawing/2014/main" id="{31A047EC-122C-4AB1-9CF9-D497623A5A65}"/>
              </a:ext>
            </a:extLst>
          </p:cNvPr>
          <p:cNvGrpSpPr/>
          <p:nvPr/>
        </p:nvGrpSpPr>
        <p:grpSpPr>
          <a:xfrm>
            <a:off x="4415358" y="4573527"/>
            <a:ext cx="3361284" cy="692253"/>
            <a:chOff x="727071" y="0"/>
            <a:chExt cx="4009848" cy="920339"/>
          </a:xfrm>
        </p:grpSpPr>
        <p:sp>
          <p:nvSpPr>
            <p:cNvPr id="55" name="Rectangle 54">
              <a:extLst>
                <a:ext uri="{FF2B5EF4-FFF2-40B4-BE49-F238E27FC236}">
                  <a16:creationId xmlns:a16="http://schemas.microsoft.com/office/drawing/2014/main" id="{F4A1397D-904F-47E9-9A7E-7D5503F5E76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6" name="TextBox 55">
              <a:extLst>
                <a:ext uri="{FF2B5EF4-FFF2-40B4-BE49-F238E27FC236}">
                  <a16:creationId xmlns:a16="http://schemas.microsoft.com/office/drawing/2014/main" id="{BCCF7EF6-C49B-419F-9EE8-C533F8A3803E}"/>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9- Akıllı Sözleşmeler</a:t>
              </a:r>
              <a:endParaRPr lang="en-US" sz="2100" b="1" kern="1200" dirty="0">
                <a:solidFill>
                  <a:schemeClr val="accent1">
                    <a:lumMod val="75000"/>
                  </a:schemeClr>
                </a:solidFill>
              </a:endParaRPr>
            </a:p>
          </p:txBody>
        </p:sp>
      </p:grpSp>
      <p:grpSp>
        <p:nvGrpSpPr>
          <p:cNvPr id="57" name="Group 56">
            <a:extLst>
              <a:ext uri="{FF2B5EF4-FFF2-40B4-BE49-F238E27FC236}">
                <a16:creationId xmlns:a16="http://schemas.microsoft.com/office/drawing/2014/main" id="{601AE615-4867-4CF5-ABC5-C6B3CD6858BC}"/>
              </a:ext>
            </a:extLst>
          </p:cNvPr>
          <p:cNvGrpSpPr/>
          <p:nvPr/>
        </p:nvGrpSpPr>
        <p:grpSpPr>
          <a:xfrm>
            <a:off x="4415358" y="5507840"/>
            <a:ext cx="3361284" cy="692253"/>
            <a:chOff x="727071" y="0"/>
            <a:chExt cx="4009848" cy="920339"/>
          </a:xfrm>
        </p:grpSpPr>
        <p:sp>
          <p:nvSpPr>
            <p:cNvPr id="58" name="Rectangle 57">
              <a:extLst>
                <a:ext uri="{FF2B5EF4-FFF2-40B4-BE49-F238E27FC236}">
                  <a16:creationId xmlns:a16="http://schemas.microsoft.com/office/drawing/2014/main" id="{F7FA6954-ED8B-4CF5-99F7-57D388FD92B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9" name="TextBox 58">
              <a:extLst>
                <a:ext uri="{FF2B5EF4-FFF2-40B4-BE49-F238E27FC236}">
                  <a16:creationId xmlns:a16="http://schemas.microsoft.com/office/drawing/2014/main" id="{5D1C818A-D3EC-4462-8909-63BBFE745648}"/>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10- </a:t>
              </a:r>
              <a:r>
                <a:rPr lang="tr-TR" sz="2100" b="1" kern="1200" dirty="0" err="1">
                  <a:solidFill>
                    <a:schemeClr val="accent1">
                      <a:lumMod val="75000"/>
                    </a:schemeClr>
                  </a:solidFill>
                </a:rPr>
                <a:t>Avalanche</a:t>
              </a:r>
              <a:endParaRPr lang="en-US" sz="2100" b="1" kern="1200" dirty="0">
                <a:solidFill>
                  <a:schemeClr val="accent1">
                    <a:lumMod val="75000"/>
                  </a:schemeClr>
                </a:solidFill>
              </a:endParaRPr>
            </a:p>
          </p:txBody>
        </p:sp>
      </p:grpSp>
      <p:grpSp>
        <p:nvGrpSpPr>
          <p:cNvPr id="60" name="Group 59">
            <a:extLst>
              <a:ext uri="{FF2B5EF4-FFF2-40B4-BE49-F238E27FC236}">
                <a16:creationId xmlns:a16="http://schemas.microsoft.com/office/drawing/2014/main" id="{0B26E45E-004A-4752-96D1-625B135D8BD5}"/>
              </a:ext>
            </a:extLst>
          </p:cNvPr>
          <p:cNvGrpSpPr/>
          <p:nvPr/>
        </p:nvGrpSpPr>
        <p:grpSpPr>
          <a:xfrm>
            <a:off x="8232648" y="1794915"/>
            <a:ext cx="3361284" cy="692253"/>
            <a:chOff x="727071" y="0"/>
            <a:chExt cx="4009848" cy="920339"/>
          </a:xfrm>
        </p:grpSpPr>
        <p:sp>
          <p:nvSpPr>
            <p:cNvPr id="61" name="Rectangle 60">
              <a:extLst>
                <a:ext uri="{FF2B5EF4-FFF2-40B4-BE49-F238E27FC236}">
                  <a16:creationId xmlns:a16="http://schemas.microsoft.com/office/drawing/2014/main" id="{BD422075-5E19-4B93-8AD4-67D059B3F965}"/>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2" name="TextBox 61">
              <a:extLst>
                <a:ext uri="{FF2B5EF4-FFF2-40B4-BE49-F238E27FC236}">
                  <a16:creationId xmlns:a16="http://schemas.microsoft.com/office/drawing/2014/main" id="{5475760D-74F0-4A48-81FD-59FAA95491FB}"/>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11- </a:t>
              </a:r>
              <a:r>
                <a:rPr lang="tr-TR" sz="2100" b="1" kern="1200" dirty="0" err="1">
                  <a:solidFill>
                    <a:schemeClr val="accent1">
                      <a:lumMod val="75000"/>
                    </a:schemeClr>
                  </a:solidFill>
                </a:rPr>
                <a:t>Hyperledger</a:t>
              </a:r>
              <a:endParaRPr lang="en-US" sz="2100" b="1" kern="1200" dirty="0">
                <a:solidFill>
                  <a:schemeClr val="accent1">
                    <a:lumMod val="75000"/>
                  </a:schemeClr>
                </a:solidFill>
              </a:endParaRPr>
            </a:p>
          </p:txBody>
        </p:sp>
      </p:grpSp>
      <p:grpSp>
        <p:nvGrpSpPr>
          <p:cNvPr id="63" name="Group 62">
            <a:extLst>
              <a:ext uri="{FF2B5EF4-FFF2-40B4-BE49-F238E27FC236}">
                <a16:creationId xmlns:a16="http://schemas.microsoft.com/office/drawing/2014/main" id="{653F6322-D8E2-4E02-B982-991609CA2383}"/>
              </a:ext>
            </a:extLst>
          </p:cNvPr>
          <p:cNvGrpSpPr/>
          <p:nvPr/>
        </p:nvGrpSpPr>
        <p:grpSpPr>
          <a:xfrm>
            <a:off x="8232648" y="2721119"/>
            <a:ext cx="3361284" cy="692253"/>
            <a:chOff x="727071" y="0"/>
            <a:chExt cx="4009848" cy="920339"/>
          </a:xfrm>
        </p:grpSpPr>
        <p:sp>
          <p:nvSpPr>
            <p:cNvPr id="64" name="Rectangle 63">
              <a:extLst>
                <a:ext uri="{FF2B5EF4-FFF2-40B4-BE49-F238E27FC236}">
                  <a16:creationId xmlns:a16="http://schemas.microsoft.com/office/drawing/2014/main" id="{D3E3EDE7-DF57-41A2-80C3-DEE3BB278DC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5" name="TextBox 64">
              <a:extLst>
                <a:ext uri="{FF2B5EF4-FFF2-40B4-BE49-F238E27FC236}">
                  <a16:creationId xmlns:a16="http://schemas.microsoft.com/office/drawing/2014/main" id="{B518C97C-A578-45B3-8F72-7607E9737AB0}"/>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12- </a:t>
              </a:r>
              <a:r>
                <a:rPr lang="tr-TR" sz="2100" b="1" kern="1200" dirty="0" err="1">
                  <a:solidFill>
                    <a:schemeClr val="accent1">
                      <a:lumMod val="75000"/>
                    </a:schemeClr>
                  </a:solidFill>
                </a:rPr>
                <a:t>Blockchain</a:t>
              </a:r>
              <a:r>
                <a:rPr lang="tr-TR" sz="2100" b="1" kern="1200" dirty="0">
                  <a:solidFill>
                    <a:schemeClr val="accent1">
                      <a:lumMod val="75000"/>
                    </a:schemeClr>
                  </a:solidFill>
                </a:rPr>
                <a:t> uygulama alanları</a:t>
              </a:r>
              <a:endParaRPr lang="en-US" sz="2100" b="1" kern="1200" dirty="0">
                <a:solidFill>
                  <a:schemeClr val="accent1">
                    <a:lumMod val="75000"/>
                  </a:schemeClr>
                </a:solidFill>
              </a:endParaRPr>
            </a:p>
          </p:txBody>
        </p:sp>
      </p:grpSp>
      <p:grpSp>
        <p:nvGrpSpPr>
          <p:cNvPr id="66" name="Group 65">
            <a:extLst>
              <a:ext uri="{FF2B5EF4-FFF2-40B4-BE49-F238E27FC236}">
                <a16:creationId xmlns:a16="http://schemas.microsoft.com/office/drawing/2014/main" id="{F7B24CCD-0BA5-42AB-8150-CB4991AA58B0}"/>
              </a:ext>
            </a:extLst>
          </p:cNvPr>
          <p:cNvGrpSpPr/>
          <p:nvPr/>
        </p:nvGrpSpPr>
        <p:grpSpPr>
          <a:xfrm>
            <a:off x="8232648" y="3647323"/>
            <a:ext cx="3361284" cy="692253"/>
            <a:chOff x="727071" y="0"/>
            <a:chExt cx="4009848" cy="920339"/>
          </a:xfrm>
        </p:grpSpPr>
        <p:sp>
          <p:nvSpPr>
            <p:cNvPr id="67" name="Rectangle 66">
              <a:extLst>
                <a:ext uri="{FF2B5EF4-FFF2-40B4-BE49-F238E27FC236}">
                  <a16:creationId xmlns:a16="http://schemas.microsoft.com/office/drawing/2014/main" id="{A98A97C6-D747-46E5-BA8C-ABE12951D9E0}"/>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8" name="TextBox 67">
              <a:extLst>
                <a:ext uri="{FF2B5EF4-FFF2-40B4-BE49-F238E27FC236}">
                  <a16:creationId xmlns:a16="http://schemas.microsoft.com/office/drawing/2014/main" id="{45E76C4B-0FBD-4F75-9DDE-1D67EAC72CC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13- </a:t>
              </a:r>
              <a:r>
                <a:rPr lang="tr-TR" sz="2100" b="1" kern="1200" dirty="0" err="1">
                  <a:solidFill>
                    <a:schemeClr val="accent1">
                      <a:lumMod val="75000"/>
                    </a:schemeClr>
                  </a:solidFill>
                </a:rPr>
                <a:t>Blockchain</a:t>
              </a:r>
              <a:r>
                <a:rPr lang="tr-TR" sz="2100" b="1" kern="1200" dirty="0">
                  <a:solidFill>
                    <a:schemeClr val="accent1">
                      <a:lumMod val="75000"/>
                    </a:schemeClr>
                  </a:solidFill>
                </a:rPr>
                <a:t> projeleri inceleme</a:t>
              </a:r>
              <a:endParaRPr lang="en-US" sz="2100" b="1" kern="1200" dirty="0">
                <a:solidFill>
                  <a:schemeClr val="accent1">
                    <a:lumMod val="75000"/>
                  </a:schemeClr>
                </a:solidFill>
              </a:endParaRPr>
            </a:p>
          </p:txBody>
        </p:sp>
      </p:grpSp>
      <p:grpSp>
        <p:nvGrpSpPr>
          <p:cNvPr id="69" name="Group 68">
            <a:extLst>
              <a:ext uri="{FF2B5EF4-FFF2-40B4-BE49-F238E27FC236}">
                <a16:creationId xmlns:a16="http://schemas.microsoft.com/office/drawing/2014/main" id="{EE6F7295-29D1-4EBB-AD3C-90E290FA6E6C}"/>
              </a:ext>
            </a:extLst>
          </p:cNvPr>
          <p:cNvGrpSpPr/>
          <p:nvPr/>
        </p:nvGrpSpPr>
        <p:grpSpPr>
          <a:xfrm>
            <a:off x="8232648" y="4573527"/>
            <a:ext cx="3361284" cy="692253"/>
            <a:chOff x="727071" y="0"/>
            <a:chExt cx="4009848" cy="920339"/>
          </a:xfrm>
        </p:grpSpPr>
        <p:sp>
          <p:nvSpPr>
            <p:cNvPr id="70" name="Rectangle 69">
              <a:extLst>
                <a:ext uri="{FF2B5EF4-FFF2-40B4-BE49-F238E27FC236}">
                  <a16:creationId xmlns:a16="http://schemas.microsoft.com/office/drawing/2014/main" id="{E4194C1B-C299-4133-A09E-7AA56CA5AE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B9EF56E6-0FD5-4BC7-8F79-36223097F3A9}"/>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14 – Case </a:t>
              </a:r>
              <a:r>
                <a:rPr lang="tr-TR" sz="2100" b="1" kern="1200" dirty="0" err="1">
                  <a:solidFill>
                    <a:schemeClr val="accent1">
                      <a:lumMod val="75000"/>
                    </a:schemeClr>
                  </a:solidFill>
                </a:rPr>
                <a:t>Study</a:t>
              </a:r>
              <a:endParaRPr lang="en-US" sz="2100" b="1" kern="1200" dirty="0">
                <a:solidFill>
                  <a:schemeClr val="accent1">
                    <a:lumMod val="75000"/>
                  </a:schemeClr>
                </a:solidFill>
              </a:endParaRPr>
            </a:p>
          </p:txBody>
        </p:sp>
      </p:grpSp>
      <p:sp>
        <p:nvSpPr>
          <p:cNvPr id="72" name="TextBox 71">
            <a:extLst>
              <a:ext uri="{FF2B5EF4-FFF2-40B4-BE49-F238E27FC236}">
                <a16:creationId xmlns:a16="http://schemas.microsoft.com/office/drawing/2014/main" id="{409A04B9-E4EF-438A-9141-57FA6CE6D20A}"/>
              </a:ext>
            </a:extLst>
          </p:cNvPr>
          <p:cNvSpPr txBox="1"/>
          <p:nvPr/>
        </p:nvSpPr>
        <p:spPr>
          <a:xfrm>
            <a:off x="598068" y="2736747"/>
            <a:ext cx="3361284" cy="692253"/>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2- Kriptoloji</a:t>
            </a:r>
            <a:endParaRPr lang="en-US" sz="2100" b="1" kern="1200" dirty="0">
              <a:solidFill>
                <a:schemeClr val="accent1">
                  <a:lumMod val="75000"/>
                </a:schemeClr>
              </a:solidFill>
            </a:endParaRPr>
          </a:p>
        </p:txBody>
      </p:sp>
    </p:spTree>
    <p:extLst>
      <p:ext uri="{BB962C8B-B14F-4D97-AF65-F5344CB8AC3E}">
        <p14:creationId xmlns:p14="http://schemas.microsoft.com/office/powerpoint/2010/main" val="418571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8FD1-0CF2-46F7-BF5D-95D25A597FEA}"/>
              </a:ext>
            </a:extLst>
          </p:cNvPr>
          <p:cNvSpPr>
            <a:spLocks noGrp="1"/>
          </p:cNvSpPr>
          <p:nvPr>
            <p:ph type="title"/>
          </p:nvPr>
        </p:nvSpPr>
        <p:spPr>
          <a:xfrm>
            <a:off x="641498" y="242812"/>
            <a:ext cx="10058400" cy="1371600"/>
          </a:xfrm>
        </p:spPr>
        <p:txBody>
          <a:bodyPr/>
          <a:lstStyle/>
          <a:p>
            <a:r>
              <a:rPr lang="tr-TR" dirty="0" err="1"/>
              <a:t>Near</a:t>
            </a:r>
            <a:r>
              <a:rPr lang="tr-TR" dirty="0"/>
              <a:t> </a:t>
            </a:r>
            <a:r>
              <a:rPr lang="tr-TR" dirty="0" err="1"/>
              <a:t>Blockchain</a:t>
            </a:r>
            <a:endParaRPr lang="tr-TR" dirty="0"/>
          </a:p>
        </p:txBody>
      </p:sp>
      <p:sp>
        <p:nvSpPr>
          <p:cNvPr id="3" name="Content Placeholder 2">
            <a:extLst>
              <a:ext uri="{FF2B5EF4-FFF2-40B4-BE49-F238E27FC236}">
                <a16:creationId xmlns:a16="http://schemas.microsoft.com/office/drawing/2014/main" id="{FA93F577-5D24-4A75-A0D7-71F30637F932}"/>
              </a:ext>
            </a:extLst>
          </p:cNvPr>
          <p:cNvSpPr>
            <a:spLocks noGrp="1"/>
          </p:cNvSpPr>
          <p:nvPr>
            <p:ph idx="1"/>
          </p:nvPr>
        </p:nvSpPr>
        <p:spPr>
          <a:xfrm>
            <a:off x="403697" y="1299006"/>
            <a:ext cx="11384605" cy="2773264"/>
          </a:xfrm>
        </p:spPr>
        <p:txBody>
          <a:bodyPr>
            <a:normAutofit fontScale="92500"/>
          </a:bodyPr>
          <a:lstStyle/>
          <a:p>
            <a:r>
              <a:rPr lang="tr-TR" dirty="0" err="1"/>
              <a:t>Nightshade</a:t>
            </a:r>
            <a:r>
              <a:rPr lang="tr-TR" dirty="0"/>
              <a:t> teknolojisi ile yeni bir </a:t>
            </a:r>
            <a:r>
              <a:rPr lang="tr-TR" dirty="0" err="1"/>
              <a:t>sharding</a:t>
            </a:r>
            <a:r>
              <a:rPr lang="tr-TR" dirty="0"/>
              <a:t> modeli </a:t>
            </a:r>
            <a:r>
              <a:rPr lang="tr-TR" dirty="0" err="1"/>
              <a:t>vaad</a:t>
            </a:r>
            <a:r>
              <a:rPr lang="tr-TR" dirty="0"/>
              <a:t> eder. İlk faz (Kasım 2021)’de performansı arttırmak için durumları parçalar. Her </a:t>
            </a:r>
            <a:r>
              <a:rPr lang="tr-TR" dirty="0" err="1"/>
              <a:t>shard</a:t>
            </a:r>
            <a:r>
              <a:rPr lang="tr-TR" dirty="0"/>
              <a:t> kendi içinde 4 parçaya bölünecek. «</a:t>
            </a:r>
            <a:r>
              <a:rPr lang="en-US" b="1" dirty="0"/>
              <a:t>Increasing the Throughput of the Network</a:t>
            </a:r>
            <a:r>
              <a:rPr lang="tr-TR" dirty="0"/>
              <a:t>» İkinci faz (Ocak 2022)’de </a:t>
            </a:r>
            <a:r>
              <a:rPr lang="tr-TR" dirty="0" err="1"/>
              <a:t>chunk-only</a:t>
            </a:r>
            <a:r>
              <a:rPr lang="tr-TR" dirty="0"/>
              <a:t> </a:t>
            </a:r>
            <a:r>
              <a:rPr lang="tr-TR" dirty="0" err="1"/>
              <a:t>producer</a:t>
            </a:r>
            <a:r>
              <a:rPr lang="tr-TR" dirty="0"/>
              <a:t> rolüyle </a:t>
            </a:r>
            <a:r>
              <a:rPr lang="tr-TR" dirty="0" err="1"/>
              <a:t>validator</a:t>
            </a:r>
            <a:r>
              <a:rPr lang="tr-TR" dirty="0"/>
              <a:t> sayısını arttırarak </a:t>
            </a:r>
            <a:r>
              <a:rPr lang="tr-TR" dirty="0" err="1"/>
              <a:t>merkeziyetsizliği</a:t>
            </a:r>
            <a:r>
              <a:rPr lang="tr-TR" dirty="0"/>
              <a:t> arttırır. «</a:t>
            </a:r>
            <a:r>
              <a:rPr lang="tr-TR" b="1" dirty="0" err="1"/>
              <a:t>Further</a:t>
            </a:r>
            <a:r>
              <a:rPr lang="tr-TR" b="1" dirty="0"/>
              <a:t> </a:t>
            </a:r>
            <a:r>
              <a:rPr lang="tr-TR" b="1" dirty="0" err="1"/>
              <a:t>Decentralizing</a:t>
            </a:r>
            <a:r>
              <a:rPr lang="tr-TR" b="1" dirty="0"/>
              <a:t> </a:t>
            </a:r>
            <a:r>
              <a:rPr lang="tr-TR" b="1" dirty="0" err="1"/>
              <a:t>the</a:t>
            </a:r>
            <a:r>
              <a:rPr lang="tr-TR" b="1" dirty="0"/>
              <a:t> Network» </a:t>
            </a:r>
            <a:r>
              <a:rPr lang="tr-TR" dirty="0"/>
              <a:t>3.faz (Q3 2022)’da her </a:t>
            </a:r>
            <a:r>
              <a:rPr lang="tr-TR" dirty="0" err="1"/>
              <a:t>validatorün</a:t>
            </a:r>
            <a:r>
              <a:rPr lang="tr-TR" dirty="0"/>
              <a:t> her parçayı izleme ihtiyacını ortadan kaldıracaklar. «</a:t>
            </a:r>
            <a:r>
              <a:rPr lang="en-US" b="1" dirty="0"/>
              <a:t>Increasing the Accessibility for Validators</a:t>
            </a:r>
            <a:r>
              <a:rPr lang="tr-TR" b="1" dirty="0"/>
              <a:t>» </a:t>
            </a:r>
            <a:r>
              <a:rPr lang="tr-TR" dirty="0"/>
              <a:t>Son fazda (Q4 2022)’de dinamik </a:t>
            </a:r>
            <a:r>
              <a:rPr lang="tr-TR" dirty="0" err="1"/>
              <a:t>resharding</a:t>
            </a:r>
            <a:r>
              <a:rPr lang="tr-TR" dirty="0"/>
              <a:t> ile sonsuz ölçeklenebilir bir ağ hedefliyorlar. «</a:t>
            </a:r>
            <a:r>
              <a:rPr lang="en-US" b="1" dirty="0"/>
              <a:t>Unlocking NEAR to Infinite Scale</a:t>
            </a:r>
            <a:r>
              <a:rPr lang="tr-TR" b="1" dirty="0"/>
              <a:t>»</a:t>
            </a:r>
            <a:endParaRPr lang="tr-TR" dirty="0"/>
          </a:p>
          <a:p>
            <a:r>
              <a:rPr lang="tr-TR" b="1" dirty="0" err="1"/>
              <a:t>Doomslug</a:t>
            </a:r>
            <a:r>
              <a:rPr lang="tr-TR" b="1" dirty="0"/>
              <a:t> konsensüs </a:t>
            </a:r>
            <a:r>
              <a:rPr lang="tr-TR" dirty="0"/>
              <a:t>mekanizmasıyla ilk </a:t>
            </a:r>
            <a:r>
              <a:rPr lang="tr-TR" dirty="0" err="1"/>
              <a:t>roundda</a:t>
            </a:r>
            <a:r>
              <a:rPr lang="tr-TR" dirty="0"/>
              <a:t> </a:t>
            </a:r>
            <a:r>
              <a:rPr lang="tr-TR" dirty="0" err="1"/>
              <a:t>practical</a:t>
            </a:r>
            <a:r>
              <a:rPr lang="tr-TR" dirty="0"/>
              <a:t> </a:t>
            </a:r>
            <a:r>
              <a:rPr lang="tr-TR" dirty="0" err="1"/>
              <a:t>finality</a:t>
            </a:r>
            <a:r>
              <a:rPr lang="tr-TR" dirty="0"/>
              <a:t> sağlanır. BFT algoritmalarındaki gibi 2/3 oranında dürüst </a:t>
            </a:r>
            <a:r>
              <a:rPr lang="tr-TR" dirty="0" err="1"/>
              <a:t>node’u</a:t>
            </a:r>
            <a:r>
              <a:rPr lang="tr-TR" dirty="0"/>
              <a:t> değil yarı yarıya destekler.</a:t>
            </a:r>
          </a:p>
          <a:p>
            <a:r>
              <a:rPr lang="tr-TR" dirty="0"/>
              <a:t>NFT, DAO ve Open </a:t>
            </a:r>
            <a:r>
              <a:rPr lang="tr-TR" dirty="0" err="1"/>
              <a:t>finance</a:t>
            </a:r>
            <a:r>
              <a:rPr lang="tr-TR" dirty="0"/>
              <a:t> uygulamalarına ekstra uygunluk sağlıyorlar. ETH &lt;&gt; NEAR </a:t>
            </a:r>
            <a:r>
              <a:rPr lang="tr-TR" dirty="0" err="1"/>
              <a:t>Rainbow</a:t>
            </a:r>
            <a:r>
              <a:rPr lang="tr-TR" dirty="0"/>
              <a:t> Bridge ile </a:t>
            </a:r>
            <a:r>
              <a:rPr lang="tr-TR" dirty="0" err="1"/>
              <a:t>ETH’daki</a:t>
            </a:r>
            <a:r>
              <a:rPr lang="tr-TR" dirty="0"/>
              <a:t> </a:t>
            </a:r>
            <a:r>
              <a:rPr lang="tr-TR" dirty="0" err="1"/>
              <a:t>assetlerin</a:t>
            </a:r>
            <a:r>
              <a:rPr lang="tr-TR" dirty="0"/>
              <a:t> </a:t>
            </a:r>
            <a:r>
              <a:rPr lang="tr-TR" dirty="0" err="1"/>
              <a:t>NEAR’a</a:t>
            </a:r>
            <a:r>
              <a:rPr lang="tr-TR" dirty="0"/>
              <a:t> taşınabilmesine olanak sağlıyor.</a:t>
            </a:r>
          </a:p>
        </p:txBody>
      </p:sp>
      <p:graphicFrame>
        <p:nvGraphicFramePr>
          <p:cNvPr id="4" name="Table 3">
            <a:extLst>
              <a:ext uri="{FF2B5EF4-FFF2-40B4-BE49-F238E27FC236}">
                <a16:creationId xmlns:a16="http://schemas.microsoft.com/office/drawing/2014/main" id="{01A4BCD9-FB6C-49CA-97DB-7AFD5260DE17}"/>
              </a:ext>
            </a:extLst>
          </p:cNvPr>
          <p:cNvGraphicFramePr>
            <a:graphicFrameLocks noGrp="1"/>
          </p:cNvGraphicFramePr>
          <p:nvPr>
            <p:extLst>
              <p:ext uri="{D42A27DB-BD31-4B8C-83A1-F6EECF244321}">
                <p14:modId xmlns:p14="http://schemas.microsoft.com/office/powerpoint/2010/main" val="611815565"/>
              </p:ext>
            </p:extLst>
          </p:nvPr>
        </p:nvGraphicFramePr>
        <p:xfrm>
          <a:off x="738167" y="4051005"/>
          <a:ext cx="4684437" cy="2233143"/>
        </p:xfrm>
        <a:graphic>
          <a:graphicData uri="http://schemas.openxmlformats.org/drawingml/2006/table">
            <a:tbl>
              <a:tblPr firstRow="1" bandRow="1">
                <a:tableStyleId>{5C22544A-7EE6-4342-B048-85BDC9FD1C3A}</a:tableStyleId>
              </a:tblPr>
              <a:tblGrid>
                <a:gridCol w="1845545">
                  <a:extLst>
                    <a:ext uri="{9D8B030D-6E8A-4147-A177-3AD203B41FA5}">
                      <a16:colId xmlns:a16="http://schemas.microsoft.com/office/drawing/2014/main" val="2328287647"/>
                    </a:ext>
                  </a:extLst>
                </a:gridCol>
                <a:gridCol w="2838892">
                  <a:extLst>
                    <a:ext uri="{9D8B030D-6E8A-4147-A177-3AD203B41FA5}">
                      <a16:colId xmlns:a16="http://schemas.microsoft.com/office/drawing/2014/main" val="2082572110"/>
                    </a:ext>
                  </a:extLst>
                </a:gridCol>
              </a:tblGrid>
              <a:tr h="344781">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675368777"/>
                  </a:ext>
                </a:extLst>
              </a:tr>
              <a:tr h="545903">
                <a:tc>
                  <a:txBody>
                    <a:bodyPr/>
                    <a:lstStyle/>
                    <a:p>
                      <a:r>
                        <a:rPr lang="tr-TR" sz="1400" b="1" dirty="0"/>
                        <a:t>TPS</a:t>
                      </a:r>
                    </a:p>
                  </a:txBody>
                  <a:tcPr/>
                </a:tc>
                <a:tc>
                  <a:txBody>
                    <a:bodyPr/>
                    <a:lstStyle/>
                    <a:p>
                      <a:pPr algn="r"/>
                      <a:r>
                        <a:rPr lang="tr-TR" sz="1600" dirty="0"/>
                        <a:t>100.000 at 1M </a:t>
                      </a:r>
                      <a:r>
                        <a:rPr lang="tr-TR" sz="1600" dirty="0" err="1"/>
                        <a:t>nodes</a:t>
                      </a:r>
                      <a:endParaRPr lang="tr-TR" sz="1600" dirty="0"/>
                    </a:p>
                  </a:txBody>
                  <a:tcPr/>
                </a:tc>
                <a:extLst>
                  <a:ext uri="{0D108BD9-81ED-4DB2-BD59-A6C34878D82A}">
                    <a16:rowId xmlns:a16="http://schemas.microsoft.com/office/drawing/2014/main" val="2410573208"/>
                  </a:ext>
                </a:extLst>
              </a:tr>
              <a:tr h="493100">
                <a:tc>
                  <a:txBody>
                    <a:bodyPr/>
                    <a:lstStyle/>
                    <a:p>
                      <a:r>
                        <a:rPr lang="tr-TR" sz="1400" b="1" dirty="0" err="1"/>
                        <a:t>Validators</a:t>
                      </a:r>
                      <a:endParaRPr lang="tr-TR" sz="1400" b="1" dirty="0"/>
                    </a:p>
                  </a:txBody>
                  <a:tcPr/>
                </a:tc>
                <a:tc>
                  <a:txBody>
                    <a:bodyPr/>
                    <a:lstStyle/>
                    <a:p>
                      <a:pPr algn="r"/>
                      <a:r>
                        <a:rPr lang="tr-TR" sz="1600" dirty="0"/>
                        <a:t>60</a:t>
                      </a:r>
                    </a:p>
                  </a:txBody>
                  <a:tcPr/>
                </a:tc>
                <a:extLst>
                  <a:ext uri="{0D108BD9-81ED-4DB2-BD59-A6C34878D82A}">
                    <a16:rowId xmlns:a16="http://schemas.microsoft.com/office/drawing/2014/main" val="2601231210"/>
                  </a:ext>
                </a:extLst>
              </a:tr>
              <a:tr h="316049">
                <a:tc>
                  <a:txBody>
                    <a:bodyPr/>
                    <a:lstStyle/>
                    <a:p>
                      <a:r>
                        <a:rPr lang="tr-TR" sz="1400" b="1" dirty="0" err="1"/>
                        <a:t>Finality</a:t>
                      </a:r>
                      <a:r>
                        <a:rPr lang="tr-TR" sz="1400" b="1" dirty="0"/>
                        <a:t> (</a:t>
                      </a:r>
                      <a:r>
                        <a:rPr lang="tr-TR" sz="1400" b="1" dirty="0" err="1"/>
                        <a:t>sec</a:t>
                      </a:r>
                      <a:r>
                        <a:rPr lang="tr-TR" sz="1400" b="1" dirty="0"/>
                        <a:t>)</a:t>
                      </a:r>
                    </a:p>
                  </a:txBody>
                  <a:tcPr/>
                </a:tc>
                <a:tc>
                  <a:txBody>
                    <a:bodyPr/>
                    <a:lstStyle/>
                    <a:p>
                      <a:pPr algn="r"/>
                      <a:r>
                        <a:rPr lang="tr-TR" sz="1600" dirty="0"/>
                        <a:t>1</a:t>
                      </a:r>
                    </a:p>
                  </a:txBody>
                  <a:tcPr/>
                </a:tc>
                <a:extLst>
                  <a:ext uri="{0D108BD9-81ED-4DB2-BD59-A6C34878D82A}">
                    <a16:rowId xmlns:a16="http://schemas.microsoft.com/office/drawing/2014/main" val="1271034080"/>
                  </a:ext>
                </a:extLst>
              </a:tr>
              <a:tr h="493100">
                <a:tc>
                  <a:txBody>
                    <a:bodyPr/>
                    <a:lstStyle/>
                    <a:p>
                      <a:r>
                        <a:rPr lang="tr-TR" sz="1400" b="1" dirty="0" err="1"/>
                        <a:t>Block</a:t>
                      </a:r>
                      <a:r>
                        <a:rPr lang="tr-TR" sz="1400" b="1" dirty="0"/>
                        <a:t> Time (</a:t>
                      </a:r>
                      <a:r>
                        <a:rPr lang="tr-TR" sz="1400" b="1" dirty="0" err="1"/>
                        <a:t>sec</a:t>
                      </a:r>
                      <a:r>
                        <a:rPr lang="tr-TR" sz="1400" b="1" dirty="0"/>
                        <a:t>)</a:t>
                      </a:r>
                    </a:p>
                  </a:txBody>
                  <a:tcPr/>
                </a:tc>
                <a:tc>
                  <a:txBody>
                    <a:bodyPr/>
                    <a:lstStyle/>
                    <a:p>
                      <a:pPr algn="r"/>
                      <a:r>
                        <a:rPr lang="tr-TR" sz="1600" dirty="0"/>
                        <a:t>1</a:t>
                      </a:r>
                    </a:p>
                  </a:txBody>
                  <a:tcPr/>
                </a:tc>
                <a:extLst>
                  <a:ext uri="{0D108BD9-81ED-4DB2-BD59-A6C34878D82A}">
                    <a16:rowId xmlns:a16="http://schemas.microsoft.com/office/drawing/2014/main" val="2868686067"/>
                  </a:ext>
                </a:extLst>
              </a:tr>
            </a:tbl>
          </a:graphicData>
        </a:graphic>
      </p:graphicFrame>
      <p:pic>
        <p:nvPicPr>
          <p:cNvPr id="5" name="Picture 4">
            <a:extLst>
              <a:ext uri="{FF2B5EF4-FFF2-40B4-BE49-F238E27FC236}">
                <a16:creationId xmlns:a16="http://schemas.microsoft.com/office/drawing/2014/main" id="{BFACE5E3-F21F-414D-A4BE-337FA3D1C1DF}"/>
              </a:ext>
            </a:extLst>
          </p:cNvPr>
          <p:cNvPicPr>
            <a:picLocks noChangeAspect="1"/>
          </p:cNvPicPr>
          <p:nvPr/>
        </p:nvPicPr>
        <p:blipFill>
          <a:blip r:embed="rId3"/>
          <a:stretch>
            <a:fillRect/>
          </a:stretch>
        </p:blipFill>
        <p:spPr>
          <a:xfrm>
            <a:off x="6663446" y="3835570"/>
            <a:ext cx="5191125" cy="2641774"/>
          </a:xfrm>
          <a:prstGeom prst="rect">
            <a:avLst/>
          </a:prstGeom>
        </p:spPr>
      </p:pic>
    </p:spTree>
    <p:extLst>
      <p:ext uri="{BB962C8B-B14F-4D97-AF65-F5344CB8AC3E}">
        <p14:creationId xmlns:p14="http://schemas.microsoft.com/office/powerpoint/2010/main" val="373386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22F1-67EC-449A-8410-93B312707BA4}"/>
              </a:ext>
            </a:extLst>
          </p:cNvPr>
          <p:cNvSpPr>
            <a:spLocks noGrp="1"/>
          </p:cNvSpPr>
          <p:nvPr>
            <p:ph type="title"/>
          </p:nvPr>
        </p:nvSpPr>
        <p:spPr>
          <a:xfrm>
            <a:off x="673395" y="387412"/>
            <a:ext cx="10058400" cy="1371600"/>
          </a:xfrm>
        </p:spPr>
        <p:txBody>
          <a:bodyPr/>
          <a:lstStyle/>
          <a:p>
            <a:r>
              <a:rPr lang="tr-TR" dirty="0" err="1"/>
              <a:t>Tezos</a:t>
            </a:r>
            <a:endParaRPr lang="tr-TR" dirty="0"/>
          </a:p>
        </p:txBody>
      </p:sp>
      <p:graphicFrame>
        <p:nvGraphicFramePr>
          <p:cNvPr id="4" name="Table 3">
            <a:extLst>
              <a:ext uri="{FF2B5EF4-FFF2-40B4-BE49-F238E27FC236}">
                <a16:creationId xmlns:a16="http://schemas.microsoft.com/office/drawing/2014/main" id="{E9DEE906-B0EA-4750-A598-4D6D781626CF}"/>
              </a:ext>
            </a:extLst>
          </p:cNvPr>
          <p:cNvGraphicFramePr>
            <a:graphicFrameLocks noGrp="1"/>
          </p:cNvGraphicFramePr>
          <p:nvPr>
            <p:extLst>
              <p:ext uri="{D42A27DB-BD31-4B8C-83A1-F6EECF244321}">
                <p14:modId xmlns:p14="http://schemas.microsoft.com/office/powerpoint/2010/main" val="3725846210"/>
              </p:ext>
            </p:extLst>
          </p:nvPr>
        </p:nvGraphicFramePr>
        <p:xfrm>
          <a:off x="738167" y="4051005"/>
          <a:ext cx="4684437" cy="2233143"/>
        </p:xfrm>
        <a:graphic>
          <a:graphicData uri="http://schemas.openxmlformats.org/drawingml/2006/table">
            <a:tbl>
              <a:tblPr firstRow="1" bandRow="1">
                <a:tableStyleId>{5C22544A-7EE6-4342-B048-85BDC9FD1C3A}</a:tableStyleId>
              </a:tblPr>
              <a:tblGrid>
                <a:gridCol w="1845545">
                  <a:extLst>
                    <a:ext uri="{9D8B030D-6E8A-4147-A177-3AD203B41FA5}">
                      <a16:colId xmlns:a16="http://schemas.microsoft.com/office/drawing/2014/main" val="2328287647"/>
                    </a:ext>
                  </a:extLst>
                </a:gridCol>
                <a:gridCol w="2838892">
                  <a:extLst>
                    <a:ext uri="{9D8B030D-6E8A-4147-A177-3AD203B41FA5}">
                      <a16:colId xmlns:a16="http://schemas.microsoft.com/office/drawing/2014/main" val="2082572110"/>
                    </a:ext>
                  </a:extLst>
                </a:gridCol>
              </a:tblGrid>
              <a:tr h="344781">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675368777"/>
                  </a:ext>
                </a:extLst>
              </a:tr>
              <a:tr h="545903">
                <a:tc>
                  <a:txBody>
                    <a:bodyPr/>
                    <a:lstStyle/>
                    <a:p>
                      <a:r>
                        <a:rPr lang="tr-TR" sz="1400" b="1" dirty="0"/>
                        <a:t>TPS</a:t>
                      </a:r>
                    </a:p>
                  </a:txBody>
                  <a:tcPr/>
                </a:tc>
                <a:tc>
                  <a:txBody>
                    <a:bodyPr/>
                    <a:lstStyle/>
                    <a:p>
                      <a:pPr algn="r"/>
                      <a:r>
                        <a:rPr lang="tr-TR" sz="1600" dirty="0"/>
                        <a:t>200</a:t>
                      </a:r>
                    </a:p>
                  </a:txBody>
                  <a:tcPr/>
                </a:tc>
                <a:extLst>
                  <a:ext uri="{0D108BD9-81ED-4DB2-BD59-A6C34878D82A}">
                    <a16:rowId xmlns:a16="http://schemas.microsoft.com/office/drawing/2014/main" val="2410573208"/>
                  </a:ext>
                </a:extLst>
              </a:tr>
              <a:tr h="493100">
                <a:tc>
                  <a:txBody>
                    <a:bodyPr/>
                    <a:lstStyle/>
                    <a:p>
                      <a:r>
                        <a:rPr lang="tr-TR" sz="1400" b="1" dirty="0" err="1"/>
                        <a:t>Validators</a:t>
                      </a:r>
                      <a:endParaRPr lang="tr-TR" sz="1400" b="1" dirty="0"/>
                    </a:p>
                  </a:txBody>
                  <a:tcPr/>
                </a:tc>
                <a:tc>
                  <a:txBody>
                    <a:bodyPr/>
                    <a:lstStyle/>
                    <a:p>
                      <a:pPr algn="r"/>
                      <a:r>
                        <a:rPr lang="tr-TR" sz="1600" dirty="0"/>
                        <a:t>400</a:t>
                      </a:r>
                    </a:p>
                  </a:txBody>
                  <a:tcPr/>
                </a:tc>
                <a:extLst>
                  <a:ext uri="{0D108BD9-81ED-4DB2-BD59-A6C34878D82A}">
                    <a16:rowId xmlns:a16="http://schemas.microsoft.com/office/drawing/2014/main" val="2601231210"/>
                  </a:ext>
                </a:extLst>
              </a:tr>
              <a:tr h="316049">
                <a:tc>
                  <a:txBody>
                    <a:bodyPr/>
                    <a:lstStyle/>
                    <a:p>
                      <a:r>
                        <a:rPr lang="tr-TR" sz="1400" b="1" dirty="0" err="1"/>
                        <a:t>Finality</a:t>
                      </a:r>
                      <a:r>
                        <a:rPr lang="tr-TR" sz="1400" b="1" dirty="0"/>
                        <a:t> (</a:t>
                      </a:r>
                      <a:r>
                        <a:rPr lang="tr-TR" sz="1400" b="1" dirty="0" err="1"/>
                        <a:t>sec</a:t>
                      </a:r>
                      <a:r>
                        <a:rPr lang="tr-TR" sz="1400" b="1" dirty="0"/>
                        <a:t>)</a:t>
                      </a:r>
                    </a:p>
                  </a:txBody>
                  <a:tcPr/>
                </a:tc>
                <a:tc>
                  <a:txBody>
                    <a:bodyPr/>
                    <a:lstStyle/>
                    <a:p>
                      <a:pPr algn="r"/>
                      <a:r>
                        <a:rPr lang="tr-TR" sz="1600" dirty="0"/>
                        <a:t>6 </a:t>
                      </a:r>
                      <a:r>
                        <a:rPr lang="tr-TR" sz="1600" dirty="0" err="1"/>
                        <a:t>min</a:t>
                      </a:r>
                      <a:endParaRPr lang="tr-TR" sz="1600" dirty="0"/>
                    </a:p>
                  </a:txBody>
                  <a:tcPr/>
                </a:tc>
                <a:extLst>
                  <a:ext uri="{0D108BD9-81ED-4DB2-BD59-A6C34878D82A}">
                    <a16:rowId xmlns:a16="http://schemas.microsoft.com/office/drawing/2014/main" val="1271034080"/>
                  </a:ext>
                </a:extLst>
              </a:tr>
              <a:tr h="493100">
                <a:tc>
                  <a:txBody>
                    <a:bodyPr/>
                    <a:lstStyle/>
                    <a:p>
                      <a:r>
                        <a:rPr lang="tr-TR" sz="1400" b="1" dirty="0" err="1"/>
                        <a:t>Block</a:t>
                      </a:r>
                      <a:r>
                        <a:rPr lang="tr-TR" sz="1400" b="1" dirty="0"/>
                        <a:t> Time (</a:t>
                      </a:r>
                      <a:r>
                        <a:rPr lang="tr-TR" sz="1400" b="1" dirty="0" err="1"/>
                        <a:t>sec</a:t>
                      </a:r>
                      <a:r>
                        <a:rPr lang="tr-TR" sz="1400" b="1" dirty="0"/>
                        <a:t>)</a:t>
                      </a:r>
                    </a:p>
                  </a:txBody>
                  <a:tcPr/>
                </a:tc>
                <a:tc>
                  <a:txBody>
                    <a:bodyPr/>
                    <a:lstStyle/>
                    <a:p>
                      <a:pPr algn="r"/>
                      <a:r>
                        <a:rPr lang="en-US" sz="1800" b="0" i="0" kern="1200" dirty="0">
                          <a:solidFill>
                            <a:schemeClr val="dk1"/>
                          </a:solidFill>
                          <a:effectLst/>
                          <a:latin typeface="+mn-lt"/>
                          <a:ea typeface="+mn-ea"/>
                          <a:cs typeface="+mn-cs"/>
                        </a:rPr>
                        <a:t>30 (since </a:t>
                      </a:r>
                      <a:r>
                        <a:rPr lang="tr-TR" sz="1800" b="0" i="0" kern="1200" dirty="0" err="1">
                          <a:solidFill>
                            <a:schemeClr val="dk1"/>
                          </a:solidFill>
                          <a:effectLst/>
                          <a:latin typeface="+mn-lt"/>
                          <a:ea typeface="+mn-ea"/>
                          <a:cs typeface="+mn-cs"/>
                        </a:rPr>
                        <a:t>Aug</a:t>
                      </a:r>
                      <a:r>
                        <a:rPr lang="tr-TR" sz="1800" b="0" i="0" kern="1200" dirty="0">
                          <a:solidFill>
                            <a:schemeClr val="dk1"/>
                          </a:solidFill>
                          <a:effectLst/>
                          <a:latin typeface="+mn-lt"/>
                          <a:ea typeface="+mn-ea"/>
                          <a:cs typeface="+mn-cs"/>
                        </a:rPr>
                        <a:t> 2021</a:t>
                      </a:r>
                      <a:r>
                        <a:rPr lang="en-US" sz="1800" b="0" i="0" kern="1200" dirty="0">
                          <a:solidFill>
                            <a:schemeClr val="dk1"/>
                          </a:solidFill>
                          <a:effectLst/>
                          <a:latin typeface="+mn-lt"/>
                          <a:ea typeface="+mn-ea"/>
                          <a:cs typeface="+mn-cs"/>
                        </a:rPr>
                        <a:t>)</a:t>
                      </a:r>
                      <a:endParaRPr lang="tr-TR" sz="1600" dirty="0"/>
                    </a:p>
                  </a:txBody>
                  <a:tcPr/>
                </a:tc>
                <a:extLst>
                  <a:ext uri="{0D108BD9-81ED-4DB2-BD59-A6C34878D82A}">
                    <a16:rowId xmlns:a16="http://schemas.microsoft.com/office/drawing/2014/main" val="2868686067"/>
                  </a:ext>
                </a:extLst>
              </a:tr>
            </a:tbl>
          </a:graphicData>
        </a:graphic>
      </p:graphicFrame>
      <p:sp>
        <p:nvSpPr>
          <p:cNvPr id="6" name="Rectangle 5">
            <a:extLst>
              <a:ext uri="{FF2B5EF4-FFF2-40B4-BE49-F238E27FC236}">
                <a16:creationId xmlns:a16="http://schemas.microsoft.com/office/drawing/2014/main" id="{81E77C4A-D88E-44B0-BA98-36C23DE6BC89}"/>
              </a:ext>
            </a:extLst>
          </p:cNvPr>
          <p:cNvSpPr/>
          <p:nvPr/>
        </p:nvSpPr>
        <p:spPr>
          <a:xfrm>
            <a:off x="574202" y="1389680"/>
            <a:ext cx="11164141" cy="2308324"/>
          </a:xfrm>
          <a:prstGeom prst="rect">
            <a:avLst/>
          </a:prstGeom>
        </p:spPr>
        <p:txBody>
          <a:bodyPr wrap="square">
            <a:spAutoFit/>
          </a:bodyPr>
          <a:lstStyle/>
          <a:p>
            <a:pPr marL="285750" indent="-285750">
              <a:buFont typeface="Arial" panose="020B0604020202020204" pitchFamily="34" charset="0"/>
              <a:buChar char="•"/>
            </a:pPr>
            <a:r>
              <a:rPr lang="tr-TR" dirty="0"/>
              <a:t>Uzun vadeli </a:t>
            </a:r>
            <a:r>
              <a:rPr lang="tr-TR" dirty="0" err="1"/>
              <a:t>yükseltilebilirliği</a:t>
            </a:r>
            <a:r>
              <a:rPr lang="tr-TR" dirty="0"/>
              <a:t>, açık katılımı, işbirliğini ve akıllı sözleşme güvenliğini benimser.</a:t>
            </a:r>
          </a:p>
          <a:p>
            <a:pPr marL="285750" indent="-285750">
              <a:buFont typeface="Arial" panose="020B0604020202020204" pitchFamily="34" charset="0"/>
              <a:buChar char="•"/>
            </a:pPr>
            <a:r>
              <a:rPr lang="tr-TR" dirty="0"/>
              <a:t>Tüm zamanların en büyük ve başarılı </a:t>
            </a:r>
            <a:r>
              <a:rPr lang="tr-TR" dirty="0" err="1"/>
              <a:t>ICO’sunu</a:t>
            </a:r>
            <a:r>
              <a:rPr lang="tr-TR" dirty="0"/>
              <a:t> yapmışlardır.</a:t>
            </a:r>
          </a:p>
          <a:p>
            <a:pPr marL="285750" indent="-285750">
              <a:buFont typeface="Arial" panose="020B0604020202020204" pitchFamily="34" charset="0"/>
              <a:buChar char="•"/>
            </a:pPr>
            <a:r>
              <a:rPr lang="tr-TR" dirty="0" err="1"/>
              <a:t>Baking</a:t>
            </a:r>
            <a:r>
              <a:rPr lang="tr-TR" dirty="0"/>
              <a:t> (</a:t>
            </a:r>
            <a:r>
              <a:rPr lang="tr-TR" dirty="0" err="1"/>
              <a:t>Block</a:t>
            </a:r>
            <a:r>
              <a:rPr lang="tr-TR" dirty="0"/>
              <a:t> </a:t>
            </a:r>
            <a:r>
              <a:rPr lang="tr-TR" dirty="0" err="1"/>
              <a:t>creation</a:t>
            </a:r>
            <a:r>
              <a:rPr lang="tr-TR" dirty="0"/>
              <a:t>): “fırıncılar” para yatırır ve blok imzalamak ve yayınlamak için ödüllendirilir. Temel felsefelerden biri sanal bir demokrasi etrafında döndüğünden, herhangi bir </a:t>
            </a:r>
            <a:r>
              <a:rPr lang="tr-TR" dirty="0" err="1"/>
              <a:t>token</a:t>
            </a:r>
            <a:r>
              <a:rPr lang="tr-TR" dirty="0"/>
              <a:t> sahibi pişirme ve oylama haklarını ağdaki diğer kişilere devredebilir.</a:t>
            </a:r>
          </a:p>
          <a:p>
            <a:pPr marL="285750" indent="-285750">
              <a:buFont typeface="Arial" panose="020B0604020202020204" pitchFamily="34" charset="0"/>
              <a:buChar char="•"/>
            </a:pPr>
            <a:r>
              <a:rPr lang="tr-TR" dirty="0" err="1"/>
              <a:t>Emmy</a:t>
            </a:r>
            <a:r>
              <a:rPr lang="tr-TR" dirty="0"/>
              <a:t>+ (</a:t>
            </a:r>
            <a:r>
              <a:rPr lang="tr-TR" dirty="0" err="1"/>
              <a:t>Nakamoto-style</a:t>
            </a:r>
            <a:r>
              <a:rPr lang="tr-TR" dirty="0"/>
              <a:t> </a:t>
            </a:r>
            <a:r>
              <a:rPr lang="tr-TR" dirty="0" err="1"/>
              <a:t>PoS</a:t>
            </a:r>
            <a:r>
              <a:rPr lang="tr-TR" dirty="0"/>
              <a:t> </a:t>
            </a:r>
            <a:r>
              <a:rPr lang="tr-TR" dirty="0" err="1"/>
              <a:t>algorithm</a:t>
            </a:r>
            <a:r>
              <a:rPr lang="tr-TR" dirty="0"/>
              <a:t>) </a:t>
            </a:r>
            <a:r>
              <a:rPr lang="tr-TR" dirty="0" err="1"/>
              <a:t>konsensus</a:t>
            </a:r>
            <a:r>
              <a:rPr lang="tr-TR" dirty="0"/>
              <a:t> mekanizmasıyla </a:t>
            </a:r>
            <a:r>
              <a:rPr lang="tr-TR" dirty="0" err="1"/>
              <a:t>deterministik</a:t>
            </a:r>
            <a:r>
              <a:rPr lang="tr-TR" dirty="0"/>
              <a:t> değil, </a:t>
            </a:r>
            <a:r>
              <a:rPr lang="tr-TR" dirty="0" err="1"/>
              <a:t>olasılıksal</a:t>
            </a:r>
            <a:r>
              <a:rPr lang="tr-TR" dirty="0"/>
              <a:t> kesinlik sunar. Tüm paydaşlar kod veya protokoldeki değişiklikleri onaylayabilecek veya veto edebilecekler hakka sahiptirler.</a:t>
            </a:r>
          </a:p>
          <a:p>
            <a:pPr marL="285750" indent="-285750">
              <a:buFont typeface="Arial" panose="020B0604020202020204" pitchFamily="34" charset="0"/>
              <a:buChar char="•"/>
            </a:pPr>
            <a:r>
              <a:rPr lang="tr-TR" dirty="0" err="1"/>
              <a:t>Agustos</a:t>
            </a:r>
            <a:r>
              <a:rPr lang="tr-TR" dirty="0"/>
              <a:t> 2021 Granada geçişiyle </a:t>
            </a:r>
            <a:r>
              <a:rPr lang="tr-TR" dirty="0" err="1"/>
              <a:t>gas</a:t>
            </a:r>
            <a:r>
              <a:rPr lang="tr-TR" dirty="0"/>
              <a:t> </a:t>
            </a:r>
            <a:r>
              <a:rPr lang="tr-TR" dirty="0" err="1"/>
              <a:t>fee’leri</a:t>
            </a:r>
            <a:r>
              <a:rPr lang="tr-TR" dirty="0"/>
              <a:t> düşürecek </a:t>
            </a:r>
            <a:r>
              <a:rPr lang="tr-TR" dirty="0" err="1"/>
              <a:t>Liquidity</a:t>
            </a:r>
            <a:r>
              <a:rPr lang="tr-TR" dirty="0"/>
              <a:t> </a:t>
            </a:r>
            <a:r>
              <a:rPr lang="tr-TR" dirty="0" err="1"/>
              <a:t>Baking</a:t>
            </a:r>
            <a:r>
              <a:rPr lang="tr-TR" dirty="0"/>
              <a:t> tanıtıldı.</a:t>
            </a:r>
          </a:p>
        </p:txBody>
      </p:sp>
      <p:pic>
        <p:nvPicPr>
          <p:cNvPr id="9218" name="Picture 2" descr="Kripto Para Birimi Tezos (XTZ) Nedir? - Coin Bilgi">
            <a:extLst>
              <a:ext uri="{FF2B5EF4-FFF2-40B4-BE49-F238E27FC236}">
                <a16:creationId xmlns:a16="http://schemas.microsoft.com/office/drawing/2014/main" id="{BB505DFF-7D4E-4C4D-A95D-296BBF649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755" y="3649640"/>
            <a:ext cx="4010025" cy="22669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AFA2100-BE62-4DDF-AF36-799B33184E25}"/>
              </a:ext>
            </a:extLst>
          </p:cNvPr>
          <p:cNvSpPr/>
          <p:nvPr/>
        </p:nvSpPr>
        <p:spPr>
          <a:xfrm>
            <a:off x="5993218" y="5916590"/>
            <a:ext cx="6096000" cy="553998"/>
          </a:xfrm>
          <a:prstGeom prst="rect">
            <a:avLst/>
          </a:prstGeom>
        </p:spPr>
        <p:txBody>
          <a:bodyPr>
            <a:spAutoFit/>
          </a:bodyPr>
          <a:lstStyle/>
          <a:p>
            <a:r>
              <a:rPr lang="tr-TR" sz="1500" dirty="0"/>
              <a:t>2014 yılında Arthur </a:t>
            </a:r>
            <a:r>
              <a:rPr lang="tr-TR" sz="1500" dirty="0" err="1"/>
              <a:t>Breitman</a:t>
            </a:r>
            <a:r>
              <a:rPr lang="tr-TR" sz="1500" dirty="0"/>
              <a:t> kendi kendini değiştiren kripto para birimi vizyonu hakkında iki makale yayınladı. 2017 ICO ve 2018’de geciken </a:t>
            </a:r>
            <a:r>
              <a:rPr lang="tr-TR" sz="1500" dirty="0" err="1"/>
              <a:t>lansman</a:t>
            </a:r>
            <a:r>
              <a:rPr lang="tr-TR" sz="1500" dirty="0"/>
              <a:t>.</a:t>
            </a:r>
          </a:p>
        </p:txBody>
      </p:sp>
    </p:spTree>
    <p:extLst>
      <p:ext uri="{BB962C8B-B14F-4D97-AF65-F5344CB8AC3E}">
        <p14:creationId xmlns:p14="http://schemas.microsoft.com/office/powerpoint/2010/main" val="1288779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C8D4-8C5E-4182-9FC4-568DEFDB34CA}"/>
              </a:ext>
            </a:extLst>
          </p:cNvPr>
          <p:cNvSpPr>
            <a:spLocks noGrp="1"/>
          </p:cNvSpPr>
          <p:nvPr>
            <p:ph type="title"/>
          </p:nvPr>
        </p:nvSpPr>
        <p:spPr>
          <a:xfrm>
            <a:off x="525516" y="226444"/>
            <a:ext cx="10058400" cy="1371600"/>
          </a:xfrm>
        </p:spPr>
        <p:txBody>
          <a:bodyPr/>
          <a:lstStyle/>
          <a:p>
            <a:r>
              <a:rPr lang="tr-TR" dirty="0" err="1"/>
              <a:t>Hedera</a:t>
            </a:r>
            <a:r>
              <a:rPr lang="tr-TR" dirty="0"/>
              <a:t> </a:t>
            </a:r>
            <a:r>
              <a:rPr lang="tr-TR" dirty="0" err="1"/>
              <a:t>Hashgraph</a:t>
            </a:r>
            <a:endParaRPr lang="tr-TR" dirty="0"/>
          </a:p>
        </p:txBody>
      </p:sp>
      <p:sp>
        <p:nvSpPr>
          <p:cNvPr id="3" name="Content Placeholder 2">
            <a:extLst>
              <a:ext uri="{FF2B5EF4-FFF2-40B4-BE49-F238E27FC236}">
                <a16:creationId xmlns:a16="http://schemas.microsoft.com/office/drawing/2014/main" id="{9F1DE205-E29C-4E82-A831-0DC61ED5DEBB}"/>
              </a:ext>
            </a:extLst>
          </p:cNvPr>
          <p:cNvSpPr>
            <a:spLocks noGrp="1"/>
          </p:cNvSpPr>
          <p:nvPr>
            <p:ph idx="1"/>
          </p:nvPr>
        </p:nvSpPr>
        <p:spPr>
          <a:xfrm>
            <a:off x="594850" y="1293680"/>
            <a:ext cx="10771239" cy="2570724"/>
          </a:xfrm>
        </p:spPr>
        <p:txBody>
          <a:bodyPr>
            <a:normAutofit fontScale="92500" lnSpcReduction="20000"/>
          </a:bodyPr>
          <a:lstStyle/>
          <a:p>
            <a:r>
              <a:rPr lang="tr-TR" dirty="0" err="1"/>
              <a:t>Gossip</a:t>
            </a:r>
            <a:r>
              <a:rPr lang="tr-TR" dirty="0"/>
              <a:t> </a:t>
            </a:r>
            <a:r>
              <a:rPr lang="tr-TR" dirty="0" err="1"/>
              <a:t>consensus</a:t>
            </a:r>
            <a:r>
              <a:rPr lang="tr-TR" dirty="0"/>
              <a:t> mekanizmasıyla daha hızlı ve güvenli bir network </a:t>
            </a:r>
            <a:r>
              <a:rPr lang="tr-TR" dirty="0" err="1"/>
              <a:t>vaad</a:t>
            </a:r>
            <a:r>
              <a:rPr lang="tr-TR" dirty="0"/>
              <a:t> ediyorlar.  DAG (</a:t>
            </a:r>
            <a:r>
              <a:rPr lang="tr-TR" dirty="0" err="1"/>
              <a:t>Directed</a:t>
            </a:r>
            <a:r>
              <a:rPr lang="tr-TR" dirty="0"/>
              <a:t> </a:t>
            </a:r>
            <a:r>
              <a:rPr lang="tr-TR" dirty="0" err="1"/>
              <a:t>Acyclic</a:t>
            </a:r>
            <a:r>
              <a:rPr lang="tr-TR" dirty="0"/>
              <a:t> </a:t>
            </a:r>
            <a:r>
              <a:rPr lang="tr-TR" dirty="0" err="1"/>
              <a:t>Graph</a:t>
            </a:r>
            <a:r>
              <a:rPr lang="tr-TR" dirty="0"/>
              <a:t>)’</a:t>
            </a:r>
            <a:r>
              <a:rPr lang="tr-TR" dirty="0" err="1"/>
              <a:t>lardan</a:t>
            </a:r>
            <a:r>
              <a:rPr lang="tr-TR" dirty="0"/>
              <a:t> oluşan bir DLT alternatifi. </a:t>
            </a:r>
            <a:r>
              <a:rPr lang="tr-TR" dirty="0" err="1"/>
              <a:t>Public</a:t>
            </a:r>
            <a:r>
              <a:rPr lang="tr-TR" dirty="0"/>
              <a:t> </a:t>
            </a:r>
            <a:r>
              <a:rPr lang="tr-TR" dirty="0" err="1"/>
              <a:t>permissioned</a:t>
            </a:r>
            <a:r>
              <a:rPr lang="tr-TR" dirty="0"/>
              <a:t> çalışıyor, </a:t>
            </a:r>
            <a:r>
              <a:rPr lang="tr-TR" dirty="0" err="1"/>
              <a:t>permissionless</a:t>
            </a:r>
            <a:r>
              <a:rPr lang="tr-TR" dirty="0"/>
              <a:t> olacağını söylüyor. </a:t>
            </a:r>
          </a:p>
          <a:p>
            <a:r>
              <a:rPr lang="tr-TR" dirty="0" err="1"/>
              <a:t>Token</a:t>
            </a:r>
            <a:r>
              <a:rPr lang="tr-TR" dirty="0"/>
              <a:t> servis, </a:t>
            </a:r>
            <a:r>
              <a:rPr lang="tr-TR" dirty="0" err="1"/>
              <a:t>Consensus</a:t>
            </a:r>
            <a:r>
              <a:rPr lang="tr-TR" dirty="0"/>
              <a:t> servis, </a:t>
            </a:r>
            <a:r>
              <a:rPr lang="tr-TR" dirty="0" err="1"/>
              <a:t>Deploy</a:t>
            </a:r>
            <a:r>
              <a:rPr lang="tr-TR" dirty="0"/>
              <a:t> </a:t>
            </a:r>
            <a:r>
              <a:rPr lang="tr-TR" dirty="0" err="1"/>
              <a:t>smart</a:t>
            </a:r>
            <a:r>
              <a:rPr lang="tr-TR" dirty="0"/>
              <a:t> </a:t>
            </a:r>
            <a:r>
              <a:rPr lang="tr-TR" dirty="0" err="1"/>
              <a:t>contract</a:t>
            </a:r>
            <a:r>
              <a:rPr lang="tr-TR" dirty="0"/>
              <a:t> ve File servis </a:t>
            </a:r>
            <a:r>
              <a:rPr lang="tr-TR" dirty="0" err="1"/>
              <a:t>API’leri</a:t>
            </a:r>
            <a:r>
              <a:rPr lang="tr-TR" dirty="0"/>
              <a:t> sağlıyor. Bu </a:t>
            </a:r>
            <a:r>
              <a:rPr lang="tr-TR" dirty="0" err="1"/>
              <a:t>API’lere</a:t>
            </a:r>
            <a:r>
              <a:rPr lang="tr-TR" dirty="0"/>
              <a:t> bağlanmak için </a:t>
            </a:r>
            <a:r>
              <a:rPr lang="tr-TR" dirty="0" err="1"/>
              <a:t>JavaScript</a:t>
            </a:r>
            <a:r>
              <a:rPr lang="tr-TR" dirty="0"/>
              <a:t>, Java, </a:t>
            </a:r>
            <a:r>
              <a:rPr lang="tr-TR" dirty="0" err="1"/>
              <a:t>and</a:t>
            </a:r>
            <a:r>
              <a:rPr lang="tr-TR" dirty="0"/>
              <a:t> </a:t>
            </a:r>
            <a:r>
              <a:rPr lang="tr-TR" dirty="0" err="1"/>
              <a:t>Go</a:t>
            </a:r>
            <a:r>
              <a:rPr lang="tr-TR" dirty="0"/>
              <a:t> dillerinde SDK geliştirmişler.</a:t>
            </a:r>
          </a:p>
          <a:p>
            <a:r>
              <a:rPr lang="tr-TR" dirty="0"/>
              <a:t>Kurumsal düzeyde uygulamalar için optimize edilmiş kararlı, güvenilir bir platform sağlamayı hedefliyor. Büyük kurum ve girişimlerden (IBM, Boeing, </a:t>
            </a:r>
            <a:r>
              <a:rPr lang="tr-TR" dirty="0" err="1"/>
              <a:t>Deutsche</a:t>
            </a:r>
            <a:r>
              <a:rPr lang="tr-TR" dirty="0"/>
              <a:t> Telekom) oluşan, görev süreleri kısıtlı 39 üyeyi içeren </a:t>
            </a:r>
            <a:r>
              <a:rPr lang="tr-TR" dirty="0" err="1"/>
              <a:t>Hedera</a:t>
            </a:r>
            <a:r>
              <a:rPr lang="tr-TR" dirty="0"/>
              <a:t> Yönetim Konseyi tarafından yönetilecek. Görev süreleri en fazla üç yıl olacak ve üyeler iki dönemden fazla görev alamayacak. </a:t>
            </a:r>
            <a:r>
              <a:rPr lang="tr-TR" dirty="0" err="1"/>
              <a:t>Hedera'nın</a:t>
            </a:r>
            <a:r>
              <a:rPr lang="tr-TR" dirty="0"/>
              <a:t> </a:t>
            </a:r>
            <a:r>
              <a:rPr lang="tr-TR" dirty="0" err="1"/>
              <a:t>websitesine</a:t>
            </a:r>
            <a:r>
              <a:rPr lang="tr-TR" dirty="0"/>
              <a:t> göre konsey üyeleri 18 farklı sektörü temsil edecek.</a:t>
            </a:r>
          </a:p>
          <a:p>
            <a:r>
              <a:rPr lang="tr-TR" dirty="0" err="1"/>
              <a:t>Mirror</a:t>
            </a:r>
            <a:r>
              <a:rPr lang="tr-TR" dirty="0"/>
              <a:t> ve </a:t>
            </a:r>
            <a:r>
              <a:rPr lang="tr-TR" dirty="0" err="1"/>
              <a:t>consensus</a:t>
            </a:r>
            <a:r>
              <a:rPr lang="tr-TR" dirty="0"/>
              <a:t> </a:t>
            </a:r>
            <a:r>
              <a:rPr lang="tr-TR" dirty="0" err="1"/>
              <a:t>nodeları</a:t>
            </a:r>
            <a:r>
              <a:rPr lang="tr-TR" dirty="0"/>
              <a:t> olarak 2 farklı türde </a:t>
            </a:r>
            <a:r>
              <a:rPr lang="tr-TR" dirty="0" err="1"/>
              <a:t>nodelar</a:t>
            </a:r>
            <a:r>
              <a:rPr lang="tr-TR" dirty="0"/>
              <a:t> var. </a:t>
            </a:r>
            <a:r>
              <a:rPr lang="tr-TR" dirty="0" err="1"/>
              <a:t>Mirror</a:t>
            </a:r>
            <a:r>
              <a:rPr lang="tr-TR" dirty="0"/>
              <a:t> </a:t>
            </a:r>
            <a:r>
              <a:rPr lang="tr-TR" dirty="0" err="1"/>
              <a:t>node’lar</a:t>
            </a:r>
            <a:r>
              <a:rPr lang="tr-TR" dirty="0"/>
              <a:t> işlem </a:t>
            </a:r>
            <a:r>
              <a:rPr lang="tr-TR" dirty="0" err="1"/>
              <a:t>submit</a:t>
            </a:r>
            <a:r>
              <a:rPr lang="tr-TR" dirty="0"/>
              <a:t> edemiyor, oylama yapamıyor. Read </a:t>
            </a:r>
            <a:r>
              <a:rPr lang="tr-TR" dirty="0" err="1"/>
              <a:t>only</a:t>
            </a:r>
            <a:r>
              <a:rPr lang="tr-TR" dirty="0"/>
              <a:t> </a:t>
            </a:r>
            <a:r>
              <a:rPr lang="tr-TR" dirty="0" err="1"/>
              <a:t>node</a:t>
            </a:r>
            <a:r>
              <a:rPr lang="tr-TR" dirty="0"/>
              <a:t> olarak kabul edilip, işlem geçmişini takip ediyor.</a:t>
            </a:r>
          </a:p>
        </p:txBody>
      </p:sp>
      <p:graphicFrame>
        <p:nvGraphicFramePr>
          <p:cNvPr id="4" name="Table 3">
            <a:extLst>
              <a:ext uri="{FF2B5EF4-FFF2-40B4-BE49-F238E27FC236}">
                <a16:creationId xmlns:a16="http://schemas.microsoft.com/office/drawing/2014/main" id="{C9A8D438-1968-46D8-AB69-BBA68D0B4FF1}"/>
              </a:ext>
            </a:extLst>
          </p:cNvPr>
          <p:cNvGraphicFramePr>
            <a:graphicFrameLocks noGrp="1"/>
          </p:cNvGraphicFramePr>
          <p:nvPr>
            <p:extLst>
              <p:ext uri="{D42A27DB-BD31-4B8C-83A1-F6EECF244321}">
                <p14:modId xmlns:p14="http://schemas.microsoft.com/office/powerpoint/2010/main" val="1724627263"/>
              </p:ext>
            </p:extLst>
          </p:nvPr>
        </p:nvGraphicFramePr>
        <p:xfrm>
          <a:off x="525516" y="4157330"/>
          <a:ext cx="4684437" cy="2266360"/>
        </p:xfrm>
        <a:graphic>
          <a:graphicData uri="http://schemas.openxmlformats.org/drawingml/2006/table">
            <a:tbl>
              <a:tblPr firstRow="1" bandRow="1">
                <a:tableStyleId>{5C22544A-7EE6-4342-B048-85BDC9FD1C3A}</a:tableStyleId>
              </a:tblPr>
              <a:tblGrid>
                <a:gridCol w="1845545">
                  <a:extLst>
                    <a:ext uri="{9D8B030D-6E8A-4147-A177-3AD203B41FA5}">
                      <a16:colId xmlns:a16="http://schemas.microsoft.com/office/drawing/2014/main" val="2328287647"/>
                    </a:ext>
                  </a:extLst>
                </a:gridCol>
                <a:gridCol w="2838892">
                  <a:extLst>
                    <a:ext uri="{9D8B030D-6E8A-4147-A177-3AD203B41FA5}">
                      <a16:colId xmlns:a16="http://schemas.microsoft.com/office/drawing/2014/main" val="2082572110"/>
                    </a:ext>
                  </a:extLst>
                </a:gridCol>
              </a:tblGrid>
              <a:tr h="344781">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675368777"/>
                  </a:ext>
                </a:extLst>
              </a:tr>
              <a:tr h="545903">
                <a:tc>
                  <a:txBody>
                    <a:bodyPr/>
                    <a:lstStyle/>
                    <a:p>
                      <a:r>
                        <a:rPr lang="tr-TR" sz="1400" b="1" dirty="0"/>
                        <a:t>TPS</a:t>
                      </a:r>
                    </a:p>
                  </a:txBody>
                  <a:tcPr/>
                </a:tc>
                <a:tc>
                  <a:txBody>
                    <a:bodyPr/>
                    <a:lstStyle/>
                    <a:p>
                      <a:pPr algn="r"/>
                      <a:r>
                        <a:rPr lang="tr-TR" sz="1600" dirty="0"/>
                        <a:t>10.000 (</a:t>
                      </a:r>
                      <a:r>
                        <a:rPr lang="tr-TR" sz="1600" dirty="0" err="1"/>
                        <a:t>sharding</a:t>
                      </a:r>
                      <a:r>
                        <a:rPr lang="tr-TR" sz="1600" dirty="0"/>
                        <a:t> </a:t>
                      </a:r>
                      <a:r>
                        <a:rPr lang="tr-TR" sz="1600" dirty="0" err="1"/>
                        <a:t>for</a:t>
                      </a:r>
                      <a:r>
                        <a:rPr lang="tr-TR" sz="1600" dirty="0"/>
                        <a:t> </a:t>
                      </a:r>
                      <a:r>
                        <a:rPr lang="tr-TR" sz="1600" dirty="0" err="1"/>
                        <a:t>unlimited</a:t>
                      </a:r>
                      <a:r>
                        <a:rPr lang="tr-TR" sz="1600" dirty="0"/>
                        <a:t> </a:t>
                      </a:r>
                      <a:r>
                        <a:rPr lang="tr-TR" sz="1600" dirty="0" err="1"/>
                        <a:t>tps</a:t>
                      </a:r>
                      <a:r>
                        <a:rPr lang="tr-TR" sz="1600" dirty="0"/>
                        <a:t>)</a:t>
                      </a:r>
                    </a:p>
                  </a:txBody>
                  <a:tcPr/>
                </a:tc>
                <a:extLst>
                  <a:ext uri="{0D108BD9-81ED-4DB2-BD59-A6C34878D82A}">
                    <a16:rowId xmlns:a16="http://schemas.microsoft.com/office/drawing/2014/main" val="2410573208"/>
                  </a:ext>
                </a:extLst>
              </a:tr>
              <a:tr h="493100">
                <a:tc>
                  <a:txBody>
                    <a:bodyPr/>
                    <a:lstStyle/>
                    <a:p>
                      <a:r>
                        <a:rPr lang="tr-TR" sz="1400" b="1" dirty="0" err="1"/>
                        <a:t>Validators</a:t>
                      </a:r>
                      <a:endParaRPr lang="tr-TR" sz="1400" b="1" dirty="0"/>
                    </a:p>
                  </a:txBody>
                  <a:tcPr/>
                </a:tc>
                <a:tc>
                  <a:txBody>
                    <a:bodyPr/>
                    <a:lstStyle/>
                    <a:p>
                      <a:pPr algn="r"/>
                      <a:r>
                        <a:rPr lang="tr-TR" sz="1600" dirty="0"/>
                        <a:t>39 (kurumsal </a:t>
                      </a:r>
                      <a:r>
                        <a:rPr lang="tr-TR" sz="1600" dirty="0" err="1"/>
                        <a:t>nodes</a:t>
                      </a:r>
                      <a:r>
                        <a:rPr lang="tr-TR" sz="1600" dirty="0"/>
                        <a:t>)</a:t>
                      </a:r>
                    </a:p>
                  </a:txBody>
                  <a:tcPr/>
                </a:tc>
                <a:extLst>
                  <a:ext uri="{0D108BD9-81ED-4DB2-BD59-A6C34878D82A}">
                    <a16:rowId xmlns:a16="http://schemas.microsoft.com/office/drawing/2014/main" val="2601231210"/>
                  </a:ext>
                </a:extLst>
              </a:tr>
              <a:tr h="316049">
                <a:tc>
                  <a:txBody>
                    <a:bodyPr/>
                    <a:lstStyle/>
                    <a:p>
                      <a:r>
                        <a:rPr lang="tr-TR" sz="1400" b="1" dirty="0" err="1"/>
                        <a:t>Finality</a:t>
                      </a:r>
                      <a:r>
                        <a:rPr lang="tr-TR" sz="1400" b="1" dirty="0"/>
                        <a:t> (</a:t>
                      </a:r>
                      <a:r>
                        <a:rPr lang="tr-TR" sz="1400" b="1" dirty="0" err="1"/>
                        <a:t>sec</a:t>
                      </a:r>
                      <a:r>
                        <a:rPr lang="tr-TR" sz="1400" b="1" dirty="0"/>
                        <a:t>)</a:t>
                      </a:r>
                    </a:p>
                  </a:txBody>
                  <a:tcPr/>
                </a:tc>
                <a:tc>
                  <a:txBody>
                    <a:bodyPr/>
                    <a:lstStyle/>
                    <a:p>
                      <a:pPr algn="r"/>
                      <a:r>
                        <a:rPr lang="tr-TR" sz="1600" dirty="0"/>
                        <a:t>3-5</a:t>
                      </a:r>
                    </a:p>
                  </a:txBody>
                  <a:tcPr/>
                </a:tc>
                <a:extLst>
                  <a:ext uri="{0D108BD9-81ED-4DB2-BD59-A6C34878D82A}">
                    <a16:rowId xmlns:a16="http://schemas.microsoft.com/office/drawing/2014/main" val="1271034080"/>
                  </a:ext>
                </a:extLst>
              </a:tr>
              <a:tr h="493100">
                <a:tc>
                  <a:txBody>
                    <a:bodyPr/>
                    <a:lstStyle/>
                    <a:p>
                      <a:r>
                        <a:rPr lang="tr-TR" sz="1400" b="1" dirty="0" err="1"/>
                        <a:t>Block</a:t>
                      </a:r>
                      <a:r>
                        <a:rPr lang="tr-TR" sz="1400" b="1" dirty="0"/>
                        <a:t> Time (</a:t>
                      </a:r>
                      <a:r>
                        <a:rPr lang="tr-TR" sz="1400" b="1" dirty="0" err="1"/>
                        <a:t>sec</a:t>
                      </a:r>
                      <a:r>
                        <a:rPr lang="tr-TR" sz="1400" b="1" dirty="0"/>
                        <a:t>)</a:t>
                      </a:r>
                    </a:p>
                  </a:txBody>
                  <a:tcPr/>
                </a:tc>
                <a:tc>
                  <a:txBody>
                    <a:bodyPr/>
                    <a:lstStyle/>
                    <a:p>
                      <a:pPr algn="r"/>
                      <a:r>
                        <a:rPr lang="tr-TR" sz="1600" dirty="0"/>
                        <a:t>1 </a:t>
                      </a:r>
                      <a:r>
                        <a:rPr lang="tr-TR" sz="1600" dirty="0" err="1"/>
                        <a:t>min</a:t>
                      </a:r>
                      <a:endParaRPr lang="tr-TR" sz="1600" dirty="0"/>
                    </a:p>
                  </a:txBody>
                  <a:tcPr/>
                </a:tc>
                <a:extLst>
                  <a:ext uri="{0D108BD9-81ED-4DB2-BD59-A6C34878D82A}">
                    <a16:rowId xmlns:a16="http://schemas.microsoft.com/office/drawing/2014/main" val="2868686067"/>
                  </a:ext>
                </a:extLst>
              </a:tr>
            </a:tbl>
          </a:graphicData>
        </a:graphic>
      </p:graphicFrame>
      <p:pic>
        <p:nvPicPr>
          <p:cNvPr id="5" name="Picture 4">
            <a:extLst>
              <a:ext uri="{FF2B5EF4-FFF2-40B4-BE49-F238E27FC236}">
                <a16:creationId xmlns:a16="http://schemas.microsoft.com/office/drawing/2014/main" id="{E743D80A-932B-4FBD-B56D-A516861B9F8E}"/>
              </a:ext>
            </a:extLst>
          </p:cNvPr>
          <p:cNvPicPr>
            <a:picLocks noChangeAspect="1"/>
          </p:cNvPicPr>
          <p:nvPr/>
        </p:nvPicPr>
        <p:blipFill>
          <a:blip r:embed="rId3"/>
          <a:stretch>
            <a:fillRect/>
          </a:stretch>
        </p:blipFill>
        <p:spPr>
          <a:xfrm>
            <a:off x="7915514" y="3609367"/>
            <a:ext cx="3239184" cy="2266360"/>
          </a:xfrm>
          <a:prstGeom prst="rect">
            <a:avLst/>
          </a:prstGeom>
        </p:spPr>
      </p:pic>
      <p:sp>
        <p:nvSpPr>
          <p:cNvPr id="7" name="Rectangle 6">
            <a:extLst>
              <a:ext uri="{FF2B5EF4-FFF2-40B4-BE49-F238E27FC236}">
                <a16:creationId xmlns:a16="http://schemas.microsoft.com/office/drawing/2014/main" id="{4009C1CC-5E60-40A4-A822-3E52CC45CC85}"/>
              </a:ext>
            </a:extLst>
          </p:cNvPr>
          <p:cNvSpPr/>
          <p:nvPr/>
        </p:nvSpPr>
        <p:spPr>
          <a:xfrm>
            <a:off x="5417574" y="5875727"/>
            <a:ext cx="6248910" cy="523220"/>
          </a:xfrm>
          <a:prstGeom prst="rect">
            <a:avLst/>
          </a:prstGeom>
        </p:spPr>
        <p:txBody>
          <a:bodyPr wrap="square">
            <a:spAutoFit/>
          </a:bodyPr>
          <a:lstStyle/>
          <a:p>
            <a:r>
              <a:rPr lang="tr-TR" sz="1400" dirty="0"/>
              <a:t>Dr. </a:t>
            </a:r>
            <a:r>
              <a:rPr lang="tr-TR" sz="1400" dirty="0" err="1"/>
              <a:t>Leemon</a:t>
            </a:r>
            <a:r>
              <a:rPr lang="tr-TR" sz="1400" dirty="0"/>
              <a:t> </a:t>
            </a:r>
            <a:r>
              <a:rPr lang="tr-TR" sz="1400" dirty="0" err="1"/>
              <a:t>Baird</a:t>
            </a:r>
            <a:r>
              <a:rPr lang="tr-TR" sz="1400" dirty="0"/>
              <a:t>, </a:t>
            </a:r>
            <a:r>
              <a:rPr lang="tr-TR" sz="1400" dirty="0" err="1"/>
              <a:t>Hashgraph</a:t>
            </a:r>
            <a:r>
              <a:rPr lang="tr-TR" sz="1400" dirty="0"/>
              <a:t> dağıtık konsensüs algoritmasının mucidi olarak kabul ediliyor ve şu anda </a:t>
            </a:r>
            <a:r>
              <a:rPr lang="tr-TR" sz="1400" dirty="0" err="1"/>
              <a:t>Hedera'nın</a:t>
            </a:r>
            <a:r>
              <a:rPr lang="tr-TR" sz="1400" dirty="0"/>
              <a:t> baş yazılımcısı olarak çalışıyor. 13 Mart 2018’de başlatıldı.</a:t>
            </a:r>
          </a:p>
        </p:txBody>
      </p:sp>
    </p:spTree>
    <p:extLst>
      <p:ext uri="{BB962C8B-B14F-4D97-AF65-F5344CB8AC3E}">
        <p14:creationId xmlns:p14="http://schemas.microsoft.com/office/powerpoint/2010/main" val="415322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37B079-2A57-4C82-B76B-67052D3A03F6}"/>
              </a:ext>
            </a:extLst>
          </p:cNvPr>
          <p:cNvPicPr>
            <a:picLocks noChangeAspect="1"/>
          </p:cNvPicPr>
          <p:nvPr/>
        </p:nvPicPr>
        <p:blipFill>
          <a:blip r:embed="rId3"/>
          <a:stretch>
            <a:fillRect/>
          </a:stretch>
        </p:blipFill>
        <p:spPr>
          <a:xfrm>
            <a:off x="2428568" y="383548"/>
            <a:ext cx="6906818" cy="6095169"/>
          </a:xfrm>
          <a:prstGeom prst="rect">
            <a:avLst/>
          </a:prstGeom>
        </p:spPr>
      </p:pic>
    </p:spTree>
    <p:extLst>
      <p:ext uri="{BB962C8B-B14F-4D97-AF65-F5344CB8AC3E}">
        <p14:creationId xmlns:p14="http://schemas.microsoft.com/office/powerpoint/2010/main" val="2657606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tr-TR" sz="4400" cap="all" spc="-100" dirty="0"/>
              <a:t>TEŞEKKÜRLER</a:t>
            </a:r>
            <a:r>
              <a:rPr lang="en-US" sz="4400" cap="all" spc="-100" dirty="0"/>
              <a:t>!</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lnSpcReduction="10000"/>
          </a:bodyPr>
          <a:lstStyle/>
          <a:p>
            <a:pPr algn="ctr">
              <a:lnSpc>
                <a:spcPct val="90000"/>
              </a:lnSpc>
              <a:spcBef>
                <a:spcPts val="0"/>
              </a:spcBef>
              <a:spcAft>
                <a:spcPts val="600"/>
              </a:spcAft>
            </a:pPr>
            <a:r>
              <a:rPr lang="tr-TR" sz="1500" spc="80" dirty="0">
                <a:solidFill>
                  <a:schemeClr val="tx1">
                    <a:lumMod val="75000"/>
                  </a:schemeClr>
                </a:solidFill>
              </a:rPr>
              <a:t>Handan YARICI</a:t>
            </a:r>
          </a:p>
          <a:p>
            <a:pPr algn="ctr">
              <a:lnSpc>
                <a:spcPct val="90000"/>
              </a:lnSpc>
              <a:spcBef>
                <a:spcPts val="0"/>
              </a:spcBef>
              <a:spcAft>
                <a:spcPts val="600"/>
              </a:spcAft>
            </a:pPr>
            <a:r>
              <a:rPr lang="tr-TR" sz="1500" spc="80" dirty="0">
                <a:solidFill>
                  <a:schemeClr val="tx1">
                    <a:lumMod val="75000"/>
                  </a:schemeClr>
                </a:solidFill>
              </a:rPr>
              <a:t>handanyarici@gmail.com</a:t>
            </a:r>
            <a:endParaRPr lang="en-US" sz="15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601028" y="409119"/>
            <a:ext cx="10058400" cy="1371600"/>
          </a:xfrm>
        </p:spPr>
        <p:txBody>
          <a:bodyPr/>
          <a:lstStyle/>
          <a:p>
            <a:r>
              <a:rPr lang="tr-TR" dirty="0" err="1"/>
              <a:t>Blockchain</a:t>
            </a:r>
            <a:r>
              <a:rPr lang="tr-TR" dirty="0"/>
              <a:t> Katmanları</a:t>
            </a:r>
          </a:p>
        </p:txBody>
      </p:sp>
      <p:sp>
        <p:nvSpPr>
          <p:cNvPr id="3" name="Content Placeholder 2">
            <a:extLst>
              <a:ext uri="{FF2B5EF4-FFF2-40B4-BE49-F238E27FC236}">
                <a16:creationId xmlns:a16="http://schemas.microsoft.com/office/drawing/2014/main" id="{B608564F-DBFE-4936-969C-ED2E14FE5D0D}"/>
              </a:ext>
            </a:extLst>
          </p:cNvPr>
          <p:cNvSpPr>
            <a:spLocks noGrp="1"/>
          </p:cNvSpPr>
          <p:nvPr>
            <p:ph idx="1"/>
          </p:nvPr>
        </p:nvSpPr>
        <p:spPr>
          <a:xfrm>
            <a:off x="786384" y="1658112"/>
            <a:ext cx="5752147" cy="4505325"/>
          </a:xfrm>
        </p:spPr>
        <p:txBody>
          <a:bodyPr>
            <a:normAutofit/>
          </a:bodyPr>
          <a:lstStyle/>
          <a:p>
            <a:r>
              <a:rPr lang="tr-TR" sz="2800" b="1" dirty="0" err="1"/>
              <a:t>Layer</a:t>
            </a:r>
            <a:r>
              <a:rPr lang="tr-TR" sz="2800" b="1" dirty="0"/>
              <a:t> 1: </a:t>
            </a:r>
            <a:r>
              <a:rPr lang="tr-TR" sz="2400" dirty="0"/>
              <a:t>Altta yatan ana blok zinciri mimarisini tanımlamak için kullanılan terimdir. Örnek: </a:t>
            </a:r>
            <a:r>
              <a:rPr lang="tr-TR" sz="2400" dirty="0" err="1"/>
              <a:t>Bitcoin</a:t>
            </a:r>
            <a:r>
              <a:rPr lang="tr-TR" sz="2400" dirty="0"/>
              <a:t>, </a:t>
            </a:r>
            <a:r>
              <a:rPr lang="tr-TR" sz="2400" dirty="0" err="1"/>
              <a:t>Ethereum</a:t>
            </a:r>
            <a:endParaRPr lang="tr-TR" sz="2400" dirty="0"/>
          </a:p>
          <a:p>
            <a:pPr lvl="1"/>
            <a:r>
              <a:rPr lang="tr-TR" sz="2200" b="1" dirty="0"/>
              <a:t>Avantaj: </a:t>
            </a:r>
            <a:r>
              <a:rPr lang="tr-TR" sz="2400" dirty="0"/>
              <a:t>Mevcut mimarinin üzerine herhangi bir şey eklemeye gerek olmamasıdır.</a:t>
            </a:r>
          </a:p>
          <a:p>
            <a:r>
              <a:rPr lang="tr-TR" sz="2800" b="1" dirty="0" err="1"/>
              <a:t>Layer</a:t>
            </a:r>
            <a:r>
              <a:rPr lang="tr-TR" sz="2800" b="1" dirty="0"/>
              <a:t> 2:  </a:t>
            </a:r>
            <a:r>
              <a:rPr lang="tr-TR" sz="2400" dirty="0"/>
              <a:t>Altta yatan blok zincirinin üstünde yer alan üst üste binen bir ağdır. Örnek: </a:t>
            </a:r>
            <a:r>
              <a:rPr lang="tr-TR" sz="2400" dirty="0" err="1"/>
              <a:t>Lightning</a:t>
            </a:r>
            <a:r>
              <a:rPr lang="tr-TR" sz="2400" dirty="0"/>
              <a:t> Network, OMG, </a:t>
            </a:r>
            <a:r>
              <a:rPr lang="tr-TR" sz="2400" dirty="0" err="1"/>
              <a:t>Plasma</a:t>
            </a:r>
            <a:endParaRPr lang="tr-TR" sz="2400" dirty="0"/>
          </a:p>
          <a:p>
            <a:pPr lvl="1"/>
            <a:r>
              <a:rPr lang="tr-TR" sz="2200" b="1" dirty="0"/>
              <a:t>Avantaj: </a:t>
            </a:r>
            <a:r>
              <a:rPr lang="tr-TR" sz="2200" dirty="0" err="1"/>
              <a:t>Mining</a:t>
            </a:r>
            <a:r>
              <a:rPr lang="tr-TR" sz="2200" dirty="0"/>
              <a:t> doğrulaması ihtiyacı ve gereksiz işlem ücreti ödemesi olmamasıdır. </a:t>
            </a:r>
          </a:p>
        </p:txBody>
      </p:sp>
      <p:pic>
        <p:nvPicPr>
          <p:cNvPr id="4" name="Picture 3">
            <a:extLst>
              <a:ext uri="{FF2B5EF4-FFF2-40B4-BE49-F238E27FC236}">
                <a16:creationId xmlns:a16="http://schemas.microsoft.com/office/drawing/2014/main" id="{B4506D32-0363-4FE5-A62E-A2AA05E284D7}"/>
              </a:ext>
            </a:extLst>
          </p:cNvPr>
          <p:cNvPicPr>
            <a:picLocks noChangeAspect="1"/>
          </p:cNvPicPr>
          <p:nvPr/>
        </p:nvPicPr>
        <p:blipFill>
          <a:blip r:embed="rId3"/>
          <a:stretch>
            <a:fillRect/>
          </a:stretch>
        </p:blipFill>
        <p:spPr>
          <a:xfrm>
            <a:off x="6818947" y="1328394"/>
            <a:ext cx="4772025" cy="4505325"/>
          </a:xfrm>
          <a:prstGeom prst="rect">
            <a:avLst/>
          </a:prstGeom>
        </p:spPr>
      </p:pic>
    </p:spTree>
    <p:extLst>
      <p:ext uri="{BB962C8B-B14F-4D97-AF65-F5344CB8AC3E}">
        <p14:creationId xmlns:p14="http://schemas.microsoft.com/office/powerpoint/2010/main" val="90165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E68A-D438-4367-864E-12E0AAB003CB}"/>
              </a:ext>
            </a:extLst>
          </p:cNvPr>
          <p:cNvSpPr>
            <a:spLocks noGrp="1"/>
          </p:cNvSpPr>
          <p:nvPr>
            <p:ph type="title"/>
          </p:nvPr>
        </p:nvSpPr>
        <p:spPr/>
        <p:txBody>
          <a:bodyPr/>
          <a:lstStyle/>
          <a:p>
            <a:r>
              <a:rPr lang="tr-TR" dirty="0" err="1"/>
              <a:t>Layer</a:t>
            </a:r>
            <a:r>
              <a:rPr lang="tr-TR" dirty="0"/>
              <a:t> 1 Çözümleri</a:t>
            </a:r>
          </a:p>
        </p:txBody>
      </p:sp>
      <p:sp>
        <p:nvSpPr>
          <p:cNvPr id="5" name="Content Placeholder 4">
            <a:extLst>
              <a:ext uri="{FF2B5EF4-FFF2-40B4-BE49-F238E27FC236}">
                <a16:creationId xmlns:a16="http://schemas.microsoft.com/office/drawing/2014/main" id="{C205A152-4B61-467A-844A-01E44F59C4A5}"/>
              </a:ext>
            </a:extLst>
          </p:cNvPr>
          <p:cNvSpPr>
            <a:spLocks noGrp="1"/>
          </p:cNvSpPr>
          <p:nvPr>
            <p:ph idx="1"/>
          </p:nvPr>
        </p:nvSpPr>
        <p:spPr>
          <a:xfrm>
            <a:off x="560832" y="1682496"/>
            <a:ext cx="11265408" cy="1746504"/>
          </a:xfrm>
        </p:spPr>
        <p:txBody>
          <a:bodyPr/>
          <a:lstStyle/>
          <a:p>
            <a:r>
              <a:rPr lang="tr-TR" sz="2400" dirty="0"/>
              <a:t>Genel sistemi daha ölçeklenebilir hale getirmek için temel protokolün kendisinin değiştirilerek yeni bir protokol geliştirilir.</a:t>
            </a:r>
          </a:p>
          <a:p>
            <a:pPr lvl="1"/>
            <a:r>
              <a:rPr lang="tr-TR" sz="2200" b="1" dirty="0"/>
              <a:t>Konsensüs protokolü değişiklikleri</a:t>
            </a:r>
          </a:p>
          <a:p>
            <a:pPr lvl="1"/>
            <a:r>
              <a:rPr lang="tr-TR" sz="2200" b="1" dirty="0" err="1"/>
              <a:t>Sharding</a:t>
            </a:r>
            <a:r>
              <a:rPr lang="tr-TR" sz="2200" b="1" dirty="0"/>
              <a:t> (Parçalama) :</a:t>
            </a:r>
            <a:endParaRPr lang="tr-TR" dirty="0"/>
          </a:p>
        </p:txBody>
      </p:sp>
      <p:pic>
        <p:nvPicPr>
          <p:cNvPr id="7" name="Picture 6">
            <a:extLst>
              <a:ext uri="{FF2B5EF4-FFF2-40B4-BE49-F238E27FC236}">
                <a16:creationId xmlns:a16="http://schemas.microsoft.com/office/drawing/2014/main" id="{437C395F-1363-4A01-B563-55BD86137E28}"/>
              </a:ext>
            </a:extLst>
          </p:cNvPr>
          <p:cNvPicPr>
            <a:picLocks noChangeAspect="1"/>
          </p:cNvPicPr>
          <p:nvPr/>
        </p:nvPicPr>
        <p:blipFill>
          <a:blip r:embed="rId3"/>
          <a:stretch>
            <a:fillRect/>
          </a:stretch>
        </p:blipFill>
        <p:spPr>
          <a:xfrm>
            <a:off x="7735443" y="2626674"/>
            <a:ext cx="3981069" cy="3588732"/>
          </a:xfrm>
          <a:prstGeom prst="rect">
            <a:avLst/>
          </a:prstGeom>
        </p:spPr>
      </p:pic>
      <p:sp>
        <p:nvSpPr>
          <p:cNvPr id="8" name="Rectangle 7">
            <a:extLst>
              <a:ext uri="{FF2B5EF4-FFF2-40B4-BE49-F238E27FC236}">
                <a16:creationId xmlns:a16="http://schemas.microsoft.com/office/drawing/2014/main" id="{7C2B0EF2-6C89-43F4-8B92-359ADF10AA6B}"/>
              </a:ext>
            </a:extLst>
          </p:cNvPr>
          <p:cNvSpPr/>
          <p:nvPr/>
        </p:nvSpPr>
        <p:spPr>
          <a:xfrm>
            <a:off x="365759" y="3243584"/>
            <a:ext cx="7369683" cy="1446550"/>
          </a:xfrm>
          <a:prstGeom prst="rect">
            <a:avLst/>
          </a:prstGeom>
        </p:spPr>
        <p:txBody>
          <a:bodyPr wrap="square">
            <a:spAutoFit/>
          </a:bodyPr>
          <a:lstStyle/>
          <a:p>
            <a:pPr lvl="1"/>
            <a:r>
              <a:rPr lang="tr-TR" sz="2200" dirty="0"/>
              <a:t>Bir ağın her işlemde sırayla çalışmasını sağlamak yerine, parçalama bu işlem kümelerini «</a:t>
            </a:r>
            <a:r>
              <a:rPr lang="tr-TR" sz="2200" dirty="0" err="1"/>
              <a:t>shard</a:t>
            </a:r>
            <a:r>
              <a:rPr lang="tr-TR" sz="2200" dirty="0"/>
              <a:t>» adı verilen küçük veri kümelerine böler. Bu parçalar daha sonra ağ tarafından paralel olarak işlenebilir.</a:t>
            </a:r>
          </a:p>
        </p:txBody>
      </p:sp>
      <p:sp>
        <p:nvSpPr>
          <p:cNvPr id="10" name="Rectangle 9">
            <a:extLst>
              <a:ext uri="{FF2B5EF4-FFF2-40B4-BE49-F238E27FC236}">
                <a16:creationId xmlns:a16="http://schemas.microsoft.com/office/drawing/2014/main" id="{724DE751-FD4B-444E-BAFF-E0F6D118346A}"/>
              </a:ext>
            </a:extLst>
          </p:cNvPr>
          <p:cNvSpPr/>
          <p:nvPr/>
        </p:nvSpPr>
        <p:spPr>
          <a:xfrm>
            <a:off x="792480" y="4714106"/>
            <a:ext cx="6729984" cy="1631216"/>
          </a:xfrm>
          <a:prstGeom prst="rect">
            <a:avLst/>
          </a:prstGeom>
        </p:spPr>
        <p:txBody>
          <a:bodyPr wrap="square">
            <a:spAutoFit/>
          </a:bodyPr>
          <a:lstStyle/>
          <a:p>
            <a:r>
              <a:rPr lang="tr-TR" sz="2000" dirty="0"/>
              <a:t>Parçalama sayesinde düğümler, her işlemi hesaplamaları gereken doğrusal çalışma modelinden, düğümlerin yalnızca belirli hesaplamaları işlemek için atandığı paralel bir yürütme modeline geçer. Bu, aynı anda birden çok paralel işlemin gerçekleşmesine izin verir.</a:t>
            </a:r>
          </a:p>
        </p:txBody>
      </p:sp>
    </p:spTree>
    <p:extLst>
      <p:ext uri="{BB962C8B-B14F-4D97-AF65-F5344CB8AC3E}">
        <p14:creationId xmlns:p14="http://schemas.microsoft.com/office/powerpoint/2010/main" val="411707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414D-4E72-431F-B8D2-45A1935B52F1}"/>
              </a:ext>
            </a:extLst>
          </p:cNvPr>
          <p:cNvSpPr>
            <a:spLocks noGrp="1"/>
          </p:cNvSpPr>
          <p:nvPr>
            <p:ph type="title"/>
          </p:nvPr>
        </p:nvSpPr>
        <p:spPr/>
        <p:txBody>
          <a:bodyPr/>
          <a:lstStyle/>
          <a:p>
            <a:r>
              <a:rPr lang="tr-TR" dirty="0" err="1"/>
              <a:t>Sharding</a:t>
            </a:r>
            <a:r>
              <a:rPr lang="tr-TR" dirty="0"/>
              <a:t> Eksileri: İletişim ve Güvenlik</a:t>
            </a:r>
          </a:p>
        </p:txBody>
      </p:sp>
      <p:sp>
        <p:nvSpPr>
          <p:cNvPr id="3" name="Content Placeholder 2">
            <a:extLst>
              <a:ext uri="{FF2B5EF4-FFF2-40B4-BE49-F238E27FC236}">
                <a16:creationId xmlns:a16="http://schemas.microsoft.com/office/drawing/2014/main" id="{1916A013-5FFF-4A8B-8FDD-0DAC99AEA95A}"/>
              </a:ext>
            </a:extLst>
          </p:cNvPr>
          <p:cNvSpPr>
            <a:spLocks noGrp="1"/>
          </p:cNvSpPr>
          <p:nvPr>
            <p:ph idx="1"/>
          </p:nvPr>
        </p:nvSpPr>
        <p:spPr/>
        <p:txBody>
          <a:bodyPr>
            <a:normAutofit lnSpcReduction="10000"/>
          </a:bodyPr>
          <a:lstStyle/>
          <a:p>
            <a:r>
              <a:rPr lang="tr-TR" sz="2000" dirty="0"/>
              <a:t>Eğer </a:t>
            </a:r>
            <a:r>
              <a:rPr lang="tr-TR" sz="2000" dirty="0" err="1"/>
              <a:t>blockchain</a:t>
            </a:r>
            <a:r>
              <a:rPr lang="tr-TR" sz="2000" dirty="0"/>
              <a:t> ağını kapalı devre bölümlere ayırırsanız, her parça ayrı bir </a:t>
            </a:r>
            <a:r>
              <a:rPr lang="tr-TR" sz="2000" dirty="0" err="1"/>
              <a:t>blockchain</a:t>
            </a:r>
            <a:r>
              <a:rPr lang="tr-TR" sz="2000" dirty="0"/>
              <a:t> ağı gibi çalışacaktır. Böylece uygulamaların, parçalar arası iletişim mekanizmasına ihtiyacı olacak. Bu durum, geliştiricilerin çözüm üretmesi gereken ek bir katman haline geliyor</a:t>
            </a:r>
            <a:r>
              <a:rPr lang="tr-TR" dirty="0"/>
              <a:t>.</a:t>
            </a:r>
          </a:p>
          <a:p>
            <a:endParaRPr lang="tr-TR" dirty="0"/>
          </a:p>
          <a:p>
            <a:r>
              <a:rPr lang="tr-TR" sz="2000" b="1" dirty="0"/>
              <a:t>%1 saldırısı: </a:t>
            </a:r>
            <a:r>
              <a:rPr lang="tr-TR" sz="2000" dirty="0"/>
              <a:t>Bilgisayar korsanları, parçalardan birini ele geçirdiklerinde, ana ağa geçersiz işlemler gönderebilirler. Bu durumda, saldırıya uğrayan parçanın bilgileri geçersiz kılınmak durumunda kalabilir. Hatta kalıcı olarak ağdan çıkarılması da mümkündür.</a:t>
            </a:r>
          </a:p>
          <a:p>
            <a:endParaRPr lang="tr-TR" sz="2000" dirty="0"/>
          </a:p>
          <a:p>
            <a:r>
              <a:rPr lang="tr-TR" sz="2000" dirty="0" err="1"/>
              <a:t>Ethereum'un</a:t>
            </a:r>
            <a:r>
              <a:rPr lang="tr-TR" sz="2000" dirty="0"/>
              <a:t> bu güvenlik riskine karşı önerdiği fikir, blok kimlik doğrulamasını geçen düğümlerin rastgele farklı parçalara atanması şeklindedir. Buna rastgele örnekleme (</a:t>
            </a:r>
            <a:r>
              <a:rPr lang="tr-TR" sz="2000" dirty="0" err="1"/>
              <a:t>random</a:t>
            </a:r>
            <a:r>
              <a:rPr lang="tr-TR" sz="2000" dirty="0"/>
              <a:t> </a:t>
            </a:r>
            <a:r>
              <a:rPr lang="tr-TR" sz="2000" dirty="0" err="1"/>
              <a:t>sampling</a:t>
            </a:r>
            <a:r>
              <a:rPr lang="tr-TR" sz="2000" dirty="0"/>
              <a:t>) ismi veriliyor.</a:t>
            </a:r>
            <a:endParaRPr lang="tr-TR" sz="2400" dirty="0"/>
          </a:p>
          <a:p>
            <a:endParaRPr lang="tr-TR" dirty="0"/>
          </a:p>
        </p:txBody>
      </p:sp>
    </p:spTree>
    <p:extLst>
      <p:ext uri="{BB962C8B-B14F-4D97-AF65-F5344CB8AC3E}">
        <p14:creationId xmlns:p14="http://schemas.microsoft.com/office/powerpoint/2010/main" val="228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414D-4E72-431F-B8D2-45A1935B52F1}"/>
              </a:ext>
            </a:extLst>
          </p:cNvPr>
          <p:cNvSpPr>
            <a:spLocks noGrp="1"/>
          </p:cNvSpPr>
          <p:nvPr>
            <p:ph type="title"/>
          </p:nvPr>
        </p:nvSpPr>
        <p:spPr/>
        <p:txBody>
          <a:bodyPr/>
          <a:lstStyle/>
          <a:p>
            <a:r>
              <a:rPr lang="tr-TR" dirty="0" err="1"/>
              <a:t>Layer</a:t>
            </a:r>
            <a:r>
              <a:rPr lang="tr-TR" dirty="0"/>
              <a:t> 2 Çözümleri</a:t>
            </a:r>
          </a:p>
        </p:txBody>
      </p:sp>
      <p:sp>
        <p:nvSpPr>
          <p:cNvPr id="3" name="Content Placeholder 2">
            <a:extLst>
              <a:ext uri="{FF2B5EF4-FFF2-40B4-BE49-F238E27FC236}">
                <a16:creationId xmlns:a16="http://schemas.microsoft.com/office/drawing/2014/main" id="{1916A013-5FFF-4A8B-8FDD-0DAC99AEA95A}"/>
              </a:ext>
            </a:extLst>
          </p:cNvPr>
          <p:cNvSpPr>
            <a:spLocks noGrp="1"/>
          </p:cNvSpPr>
          <p:nvPr>
            <p:ph idx="1"/>
          </p:nvPr>
        </p:nvSpPr>
        <p:spPr>
          <a:xfrm>
            <a:off x="524256" y="1670304"/>
            <a:ext cx="11070336" cy="4791456"/>
          </a:xfrm>
        </p:spPr>
        <p:txBody>
          <a:bodyPr>
            <a:normAutofit/>
          </a:bodyPr>
          <a:lstStyle/>
          <a:p>
            <a:r>
              <a:rPr lang="tr-TR" sz="2400" b="1" dirty="0" err="1"/>
              <a:t>State</a:t>
            </a:r>
            <a:r>
              <a:rPr lang="tr-TR" sz="2400" b="1" dirty="0"/>
              <a:t> </a:t>
            </a:r>
            <a:r>
              <a:rPr lang="tr-TR" sz="2400" b="1" dirty="0" err="1"/>
              <a:t>channels</a:t>
            </a:r>
            <a:r>
              <a:rPr lang="tr-TR" sz="2400" b="1" dirty="0"/>
              <a:t>: </a:t>
            </a:r>
            <a:r>
              <a:rPr lang="tr-TR" dirty="0"/>
              <a:t>Bir blok zinciri ve zincir dışı (</a:t>
            </a:r>
            <a:r>
              <a:rPr lang="tr-TR" dirty="0" err="1"/>
              <a:t>off-chain</a:t>
            </a:r>
            <a:r>
              <a:rPr lang="tr-TR" dirty="0"/>
              <a:t>) işlem kanalları arasında iki yönlü iletişimi sağlar, genel işlem hızını ve kapasitesini arttırır. Layer1 networkteki </a:t>
            </a:r>
            <a:r>
              <a:rPr lang="tr-TR" dirty="0" err="1"/>
              <a:t>node’lar</a:t>
            </a:r>
            <a:r>
              <a:rPr lang="tr-TR" dirty="0"/>
              <a:t> tarafından doğrulama gerektirmez. Çoklu imza ve akıllı sözleşmeleri kullanarak kapatılmış ağa bitişik bir kaynaktır. İşlem tamamlandığında işlemin final </a:t>
            </a:r>
            <a:r>
              <a:rPr lang="tr-TR" dirty="0" err="1"/>
              <a:t>state’i</a:t>
            </a:r>
            <a:r>
              <a:rPr lang="tr-TR" dirty="0"/>
              <a:t> </a:t>
            </a:r>
            <a:r>
              <a:rPr lang="tr-TR" dirty="0" err="1"/>
              <a:t>blockchaine</a:t>
            </a:r>
            <a:r>
              <a:rPr lang="tr-TR" dirty="0"/>
              <a:t> kaydedilir. Ölçeklenebilirliği arttırmak için </a:t>
            </a:r>
            <a:r>
              <a:rPr lang="tr-TR" dirty="0" err="1"/>
              <a:t>merkeziyetsizlikten</a:t>
            </a:r>
            <a:r>
              <a:rPr lang="tr-TR" dirty="0"/>
              <a:t> feragat eder. Örnek: </a:t>
            </a:r>
            <a:r>
              <a:rPr lang="en-US" dirty="0"/>
              <a:t>The Liquid Network, </a:t>
            </a:r>
            <a:r>
              <a:rPr lang="en-US" dirty="0" err="1"/>
              <a:t>Celer</a:t>
            </a:r>
            <a:r>
              <a:rPr lang="en-US" dirty="0"/>
              <a:t>, Bitcoin Lightning, and Ethereum's Raiden Network </a:t>
            </a:r>
            <a:endParaRPr lang="tr-TR" sz="2400" dirty="0"/>
          </a:p>
          <a:p>
            <a:r>
              <a:rPr lang="tr-TR" sz="2400" b="1" dirty="0" err="1"/>
              <a:t>Nested</a:t>
            </a:r>
            <a:r>
              <a:rPr lang="tr-TR" sz="2400" b="1" dirty="0"/>
              <a:t> </a:t>
            </a:r>
            <a:r>
              <a:rPr lang="tr-TR" sz="2400" b="1" dirty="0" err="1"/>
              <a:t>blockchains</a:t>
            </a:r>
            <a:r>
              <a:rPr lang="tr-TR" sz="2400" b="1" dirty="0"/>
              <a:t>: </a:t>
            </a:r>
            <a:r>
              <a:rPr lang="tr-TR" dirty="0" err="1"/>
              <a:t>Layer</a:t>
            </a:r>
            <a:r>
              <a:rPr lang="tr-TR" dirty="0"/>
              <a:t> 1 </a:t>
            </a:r>
            <a:r>
              <a:rPr lang="tr-TR" dirty="0" err="1"/>
              <a:t>blockchain</a:t>
            </a:r>
            <a:r>
              <a:rPr lang="tr-TR" dirty="0"/>
              <a:t> üstünde/içinde çalışır. Ana ağın mimarisini içerir, ancak </a:t>
            </a:r>
            <a:r>
              <a:rPr lang="tr-TR" dirty="0" err="1"/>
              <a:t>executionlar</a:t>
            </a:r>
            <a:r>
              <a:rPr lang="tr-TR" dirty="0"/>
              <a:t> ana zincirin delege ettiği ikincil bir zincirde gerçekleşir. İşlemler tamamlandıktan sonra ana zincire aktarılır. Ana zincir üzerindeki işlem yükünü azaltarak performansı arttırmak amaçlı kurgulanmıştır. Örnek: OMG </a:t>
            </a:r>
            <a:r>
              <a:rPr lang="tr-TR" dirty="0" err="1"/>
              <a:t>Plasma</a:t>
            </a:r>
            <a:r>
              <a:rPr lang="tr-TR" dirty="0"/>
              <a:t> on </a:t>
            </a:r>
            <a:r>
              <a:rPr lang="tr-TR" dirty="0" err="1"/>
              <a:t>Ethereum</a:t>
            </a:r>
            <a:endParaRPr lang="tr-TR" dirty="0"/>
          </a:p>
          <a:p>
            <a:r>
              <a:rPr lang="tr-TR" sz="2400" b="1" dirty="0"/>
              <a:t>Side </a:t>
            </a:r>
            <a:r>
              <a:rPr lang="tr-TR" sz="2400" b="1" dirty="0" err="1"/>
              <a:t>chains</a:t>
            </a:r>
            <a:r>
              <a:rPr lang="tr-TR" sz="2400" b="1" dirty="0"/>
              <a:t>: </a:t>
            </a:r>
            <a:r>
              <a:rPr lang="tr-TR" dirty="0"/>
              <a:t>Büyük toplu işlemler için kullanılan ana </a:t>
            </a:r>
            <a:r>
              <a:rPr lang="tr-TR" dirty="0" err="1"/>
              <a:t>blokzincire</a:t>
            </a:r>
            <a:r>
              <a:rPr lang="tr-TR" dirty="0"/>
              <a:t> bitişik işlem zinciridir. Ayrı konsensüs kullanır, ana zincirin görevi genel güvenliği sağlamak, toplu işlem kayıtlarını onaylamak ve anlaşmazlıkları çözmektir. </a:t>
            </a:r>
            <a:r>
              <a:rPr lang="tr-TR" dirty="0" err="1"/>
              <a:t>State</a:t>
            </a:r>
            <a:r>
              <a:rPr lang="tr-TR" dirty="0"/>
              <a:t> </a:t>
            </a:r>
            <a:r>
              <a:rPr lang="tr-TR" dirty="0" err="1"/>
              <a:t>chanellara</a:t>
            </a:r>
            <a:r>
              <a:rPr lang="tr-TR" dirty="0"/>
              <a:t> göre farkları,</a:t>
            </a:r>
          </a:p>
          <a:p>
            <a:pPr lvl="1"/>
            <a:r>
              <a:rPr lang="tr-TR" sz="1800" dirty="0"/>
              <a:t>İşlemler katılımcılar arasında özel değildir, </a:t>
            </a:r>
            <a:r>
              <a:rPr lang="tr-TR" sz="1800" dirty="0" err="1"/>
              <a:t>public</a:t>
            </a:r>
            <a:r>
              <a:rPr lang="tr-TR" sz="1800" dirty="0"/>
              <a:t> </a:t>
            </a:r>
            <a:r>
              <a:rPr lang="tr-TR" sz="1800" dirty="0" err="1"/>
              <a:t>ledger’a</a:t>
            </a:r>
            <a:r>
              <a:rPr lang="tr-TR" sz="1800" dirty="0"/>
              <a:t> kaydedilir.</a:t>
            </a:r>
          </a:p>
          <a:p>
            <a:pPr lvl="1"/>
            <a:r>
              <a:rPr lang="tr-TR" sz="1800" dirty="0"/>
              <a:t>Güvenlik ihlalleri ana zinciri veya yan zincirleri etkilemez.</a:t>
            </a:r>
          </a:p>
        </p:txBody>
      </p:sp>
    </p:spTree>
    <p:extLst>
      <p:ext uri="{BB962C8B-B14F-4D97-AF65-F5344CB8AC3E}">
        <p14:creationId xmlns:p14="http://schemas.microsoft.com/office/powerpoint/2010/main" val="50251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601028" y="409119"/>
            <a:ext cx="10058400" cy="1371600"/>
          </a:xfrm>
        </p:spPr>
        <p:txBody>
          <a:bodyPr/>
          <a:lstStyle/>
          <a:p>
            <a:r>
              <a:rPr lang="tr-TR" dirty="0" err="1"/>
              <a:t>Layer</a:t>
            </a:r>
            <a:r>
              <a:rPr lang="tr-TR" dirty="0"/>
              <a:t> 1 Platform Karşılaştırmaları</a:t>
            </a:r>
          </a:p>
        </p:txBody>
      </p:sp>
      <p:sp>
        <p:nvSpPr>
          <p:cNvPr id="3" name="Content Placeholder 2">
            <a:extLst>
              <a:ext uri="{FF2B5EF4-FFF2-40B4-BE49-F238E27FC236}">
                <a16:creationId xmlns:a16="http://schemas.microsoft.com/office/drawing/2014/main" id="{B608564F-DBFE-4936-969C-ED2E14FE5D0D}"/>
              </a:ext>
            </a:extLst>
          </p:cNvPr>
          <p:cNvSpPr>
            <a:spLocks noGrp="1"/>
          </p:cNvSpPr>
          <p:nvPr>
            <p:ph idx="1"/>
          </p:nvPr>
        </p:nvSpPr>
        <p:spPr>
          <a:xfrm>
            <a:off x="601028" y="1562557"/>
            <a:ext cx="10877740" cy="1866443"/>
          </a:xfrm>
        </p:spPr>
        <p:txBody>
          <a:bodyPr>
            <a:normAutofit/>
          </a:bodyPr>
          <a:lstStyle/>
          <a:p>
            <a:pPr marL="274320" lvl="1" indent="0">
              <a:buNone/>
            </a:pPr>
            <a:r>
              <a:rPr lang="tr-TR" sz="2400" b="1" dirty="0"/>
              <a:t>Her geçen yıl, “</a:t>
            </a:r>
            <a:r>
              <a:rPr lang="en-US" sz="2400" b="1" dirty="0"/>
              <a:t>one blockchain to rule them all</a:t>
            </a:r>
            <a:r>
              <a:rPr lang="tr-TR" sz="2400" b="1" dirty="0"/>
              <a:t>” arka görüşte daha da kaybolur. Bu platformları analiz etmek zorlu bir görev olmaya devam ediyor.</a:t>
            </a:r>
            <a:endParaRPr lang="tr-TR" sz="2000" dirty="0"/>
          </a:p>
        </p:txBody>
      </p:sp>
      <p:pic>
        <p:nvPicPr>
          <p:cNvPr id="5" name="Picture 4">
            <a:extLst>
              <a:ext uri="{FF2B5EF4-FFF2-40B4-BE49-F238E27FC236}">
                <a16:creationId xmlns:a16="http://schemas.microsoft.com/office/drawing/2014/main" id="{B29A1B06-DF49-4E5D-8228-ECE8F9ED4E71}"/>
              </a:ext>
            </a:extLst>
          </p:cNvPr>
          <p:cNvPicPr>
            <a:picLocks noChangeAspect="1"/>
          </p:cNvPicPr>
          <p:nvPr/>
        </p:nvPicPr>
        <p:blipFill>
          <a:blip r:embed="rId3"/>
          <a:stretch>
            <a:fillRect/>
          </a:stretch>
        </p:blipFill>
        <p:spPr>
          <a:xfrm>
            <a:off x="1763078" y="3067506"/>
            <a:ext cx="8896350" cy="3381375"/>
          </a:xfrm>
          <a:prstGeom prst="rect">
            <a:avLst/>
          </a:prstGeom>
        </p:spPr>
      </p:pic>
    </p:spTree>
    <p:extLst>
      <p:ext uri="{BB962C8B-B14F-4D97-AF65-F5344CB8AC3E}">
        <p14:creationId xmlns:p14="http://schemas.microsoft.com/office/powerpoint/2010/main" val="425226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9A1C-A72D-480C-AC26-DE8FD30C87D2}"/>
              </a:ext>
            </a:extLst>
          </p:cNvPr>
          <p:cNvSpPr>
            <a:spLocks noGrp="1"/>
          </p:cNvSpPr>
          <p:nvPr>
            <p:ph type="title"/>
          </p:nvPr>
        </p:nvSpPr>
        <p:spPr/>
        <p:txBody>
          <a:bodyPr/>
          <a:lstStyle/>
          <a:p>
            <a:r>
              <a:rPr lang="tr-TR" dirty="0" err="1"/>
              <a:t>The</a:t>
            </a:r>
            <a:r>
              <a:rPr lang="tr-TR" dirty="0"/>
              <a:t> </a:t>
            </a:r>
            <a:r>
              <a:rPr lang="tr-TR" dirty="0" err="1"/>
              <a:t>Blockchain</a:t>
            </a:r>
            <a:r>
              <a:rPr lang="tr-TR" dirty="0"/>
              <a:t> </a:t>
            </a:r>
            <a:r>
              <a:rPr lang="tr-TR" dirty="0" err="1"/>
              <a:t>Trilemma</a:t>
            </a:r>
            <a:endParaRPr lang="tr-TR" dirty="0"/>
          </a:p>
        </p:txBody>
      </p:sp>
      <p:pic>
        <p:nvPicPr>
          <p:cNvPr id="4" name="Picture 3">
            <a:extLst>
              <a:ext uri="{FF2B5EF4-FFF2-40B4-BE49-F238E27FC236}">
                <a16:creationId xmlns:a16="http://schemas.microsoft.com/office/drawing/2014/main" id="{3F56F5B4-0F81-4C72-B32C-9533B2A16ABC}"/>
              </a:ext>
            </a:extLst>
          </p:cNvPr>
          <p:cNvPicPr>
            <a:picLocks noChangeAspect="1"/>
          </p:cNvPicPr>
          <p:nvPr/>
        </p:nvPicPr>
        <p:blipFill>
          <a:blip r:embed="rId2"/>
          <a:stretch>
            <a:fillRect/>
          </a:stretch>
        </p:blipFill>
        <p:spPr>
          <a:xfrm>
            <a:off x="6351270" y="1854187"/>
            <a:ext cx="5377434" cy="4319448"/>
          </a:xfrm>
          <a:prstGeom prst="rect">
            <a:avLst/>
          </a:prstGeom>
        </p:spPr>
      </p:pic>
      <p:sp>
        <p:nvSpPr>
          <p:cNvPr id="6" name="Content Placeholder 5">
            <a:extLst>
              <a:ext uri="{FF2B5EF4-FFF2-40B4-BE49-F238E27FC236}">
                <a16:creationId xmlns:a16="http://schemas.microsoft.com/office/drawing/2014/main" id="{D527921E-CAEC-4A35-B2B8-6EB73C3ACCDF}"/>
              </a:ext>
            </a:extLst>
          </p:cNvPr>
          <p:cNvSpPr>
            <a:spLocks noGrp="1"/>
          </p:cNvSpPr>
          <p:nvPr>
            <p:ph idx="1"/>
          </p:nvPr>
        </p:nvSpPr>
        <p:spPr>
          <a:xfrm>
            <a:off x="463296" y="1854187"/>
            <a:ext cx="5887974" cy="4812323"/>
          </a:xfrm>
        </p:spPr>
        <p:txBody>
          <a:bodyPr>
            <a:normAutofit/>
          </a:bodyPr>
          <a:lstStyle/>
          <a:p>
            <a:r>
              <a:rPr lang="tr-TR" dirty="0"/>
              <a:t>Toplamda 3 özellikten en fazla 2 özelliğin blok zincirine eklenebileceğini belirtir.</a:t>
            </a:r>
          </a:p>
          <a:p>
            <a:pPr lvl="1"/>
            <a:r>
              <a:rPr lang="tr-TR" b="1" dirty="0">
                <a:solidFill>
                  <a:srgbClr val="292929"/>
                </a:solidFill>
                <a:latin typeface="charter"/>
              </a:rPr>
              <a:t>Güvenlik</a:t>
            </a:r>
          </a:p>
          <a:p>
            <a:pPr lvl="1"/>
            <a:r>
              <a:rPr lang="tr-TR" b="1" dirty="0">
                <a:solidFill>
                  <a:srgbClr val="292929"/>
                </a:solidFill>
                <a:latin typeface="charter"/>
              </a:rPr>
              <a:t>Ölçeklenebilirlik</a:t>
            </a:r>
          </a:p>
          <a:p>
            <a:pPr lvl="1"/>
            <a:r>
              <a:rPr lang="tr-TR" b="1" dirty="0" err="1">
                <a:solidFill>
                  <a:srgbClr val="292929"/>
                </a:solidFill>
                <a:latin typeface="charter"/>
              </a:rPr>
              <a:t>Merkeziyetsizlik</a:t>
            </a:r>
            <a:endParaRPr lang="tr-TR" b="1" dirty="0">
              <a:solidFill>
                <a:srgbClr val="292929"/>
              </a:solidFill>
              <a:latin typeface="charter"/>
            </a:endParaRPr>
          </a:p>
          <a:p>
            <a:endParaRPr lang="tr-TR" dirty="0"/>
          </a:p>
          <a:p>
            <a:r>
              <a:rPr lang="tr-TR" dirty="0"/>
              <a:t>Merkezi olmayan </a:t>
            </a:r>
            <a:r>
              <a:rPr lang="tr-TR" dirty="0" err="1"/>
              <a:t>blockchainler</a:t>
            </a:r>
            <a:r>
              <a:rPr lang="tr-TR" dirty="0"/>
              <a:t> en güvenilir olarak kabul edilenlerdir ancak diğerlerine göre yavaştırlar ve düşük işlem hacimlerine sahiptirler. Bu da ölçeklendirmeyi zorlaştırır.</a:t>
            </a:r>
          </a:p>
          <a:p>
            <a:r>
              <a:rPr lang="tr-TR" dirty="0"/>
              <a:t>Merkezileştirilmiş </a:t>
            </a:r>
            <a:r>
              <a:rPr lang="tr-TR" dirty="0" err="1"/>
              <a:t>blockchainler</a:t>
            </a:r>
            <a:r>
              <a:rPr lang="tr-TR" dirty="0"/>
              <a:t> daha hızlıdırlar ve saniye başına daha fazla işlem gerçekleştirirler, Ancak bu durum </a:t>
            </a:r>
            <a:r>
              <a:rPr lang="tr-TR" dirty="0" err="1"/>
              <a:t>merkeziyetsizlikten</a:t>
            </a:r>
            <a:r>
              <a:rPr lang="tr-TR" dirty="0"/>
              <a:t> feragat edilmesine neden olur.</a:t>
            </a:r>
          </a:p>
          <a:p>
            <a:r>
              <a:rPr lang="tr-TR" dirty="0"/>
              <a:t>Ayrıca, blok oluşturmaya katılan sabit ve/veya az sayıdaki kullanıcı nedeniyle daha kolay saldırıya uğrarlar.</a:t>
            </a:r>
          </a:p>
        </p:txBody>
      </p:sp>
      <p:sp>
        <p:nvSpPr>
          <p:cNvPr id="7" name="Rectangle 6">
            <a:extLst>
              <a:ext uri="{FF2B5EF4-FFF2-40B4-BE49-F238E27FC236}">
                <a16:creationId xmlns:a16="http://schemas.microsoft.com/office/drawing/2014/main" id="{C22D5320-EE5B-43E2-8AA5-3572F01A4B8F}"/>
              </a:ext>
            </a:extLst>
          </p:cNvPr>
          <p:cNvSpPr/>
          <p:nvPr/>
        </p:nvSpPr>
        <p:spPr>
          <a:xfrm>
            <a:off x="3048000" y="2967335"/>
            <a:ext cx="6096000" cy="369332"/>
          </a:xfrm>
          <a:prstGeom prst="rect">
            <a:avLst/>
          </a:prstGeom>
        </p:spPr>
        <p:txBody>
          <a:bodyPr>
            <a:spAutoFit/>
          </a:bodyPr>
          <a:lstStyle/>
          <a:p>
            <a:endParaRPr lang="tr-TR" b="0" i="0" dirty="0">
              <a:solidFill>
                <a:srgbClr val="292929"/>
              </a:solidFill>
              <a:effectLst/>
              <a:latin typeface="charter"/>
            </a:endParaRPr>
          </a:p>
        </p:txBody>
      </p:sp>
    </p:spTree>
    <p:extLst>
      <p:ext uri="{BB962C8B-B14F-4D97-AF65-F5344CB8AC3E}">
        <p14:creationId xmlns:p14="http://schemas.microsoft.com/office/powerpoint/2010/main" val="325055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526600" y="221561"/>
            <a:ext cx="10058400" cy="1371600"/>
          </a:xfrm>
        </p:spPr>
        <p:txBody>
          <a:bodyPr/>
          <a:lstStyle/>
          <a:p>
            <a:r>
              <a:rPr lang="tr-TR" dirty="0"/>
              <a:t>Smart </a:t>
            </a:r>
            <a:r>
              <a:rPr lang="tr-TR" dirty="0" err="1"/>
              <a:t>Contract</a:t>
            </a:r>
            <a:r>
              <a:rPr lang="tr-TR" dirty="0"/>
              <a:t> Platformları</a:t>
            </a:r>
          </a:p>
        </p:txBody>
      </p:sp>
      <p:pic>
        <p:nvPicPr>
          <p:cNvPr id="7" name="Picture 6">
            <a:extLst>
              <a:ext uri="{FF2B5EF4-FFF2-40B4-BE49-F238E27FC236}">
                <a16:creationId xmlns:a16="http://schemas.microsoft.com/office/drawing/2014/main" id="{9AF9903C-A41E-459C-8AFD-AA6D603E4123}"/>
              </a:ext>
            </a:extLst>
          </p:cNvPr>
          <p:cNvPicPr>
            <a:picLocks noChangeAspect="1"/>
          </p:cNvPicPr>
          <p:nvPr/>
        </p:nvPicPr>
        <p:blipFill>
          <a:blip r:embed="rId3"/>
          <a:stretch>
            <a:fillRect/>
          </a:stretch>
        </p:blipFill>
        <p:spPr>
          <a:xfrm>
            <a:off x="4670488" y="1426487"/>
            <a:ext cx="7082600" cy="5022394"/>
          </a:xfrm>
          <a:prstGeom prst="rect">
            <a:avLst/>
          </a:prstGeom>
        </p:spPr>
      </p:pic>
      <p:sp>
        <p:nvSpPr>
          <p:cNvPr id="8" name="Content Placeholder 2">
            <a:extLst>
              <a:ext uri="{FF2B5EF4-FFF2-40B4-BE49-F238E27FC236}">
                <a16:creationId xmlns:a16="http://schemas.microsoft.com/office/drawing/2014/main" id="{F614EE3C-2F6F-4C4C-8458-6C3CB562CDD1}"/>
              </a:ext>
            </a:extLst>
          </p:cNvPr>
          <p:cNvSpPr txBox="1">
            <a:spLocks/>
          </p:cNvSpPr>
          <p:nvPr/>
        </p:nvSpPr>
        <p:spPr>
          <a:xfrm>
            <a:off x="526600" y="1416045"/>
            <a:ext cx="5752147" cy="5209952"/>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tr-TR" sz="2200" b="1" dirty="0" err="1"/>
              <a:t>Ethereum</a:t>
            </a:r>
            <a:endParaRPr lang="tr-TR" sz="2200" b="1" dirty="0"/>
          </a:p>
          <a:p>
            <a:r>
              <a:rPr lang="tr-TR" sz="2200" b="1" dirty="0" err="1"/>
              <a:t>Algorand</a:t>
            </a:r>
            <a:endParaRPr lang="tr-TR" sz="2200" b="1" dirty="0"/>
          </a:p>
          <a:p>
            <a:r>
              <a:rPr lang="tr-TR" sz="2200" b="1" dirty="0" err="1"/>
              <a:t>Avalanche</a:t>
            </a:r>
            <a:endParaRPr lang="tr-TR" sz="2200" b="1" dirty="0"/>
          </a:p>
          <a:p>
            <a:r>
              <a:rPr lang="tr-TR" sz="2200" b="1" dirty="0" err="1"/>
              <a:t>Binance</a:t>
            </a:r>
            <a:r>
              <a:rPr lang="tr-TR" sz="2200" b="1" dirty="0"/>
              <a:t> Smart </a:t>
            </a:r>
            <a:r>
              <a:rPr lang="tr-TR" sz="2200" b="1" dirty="0" err="1"/>
              <a:t>Chain</a:t>
            </a:r>
            <a:endParaRPr lang="tr-TR" sz="2200" b="1" dirty="0"/>
          </a:p>
          <a:p>
            <a:r>
              <a:rPr lang="tr-TR" sz="2200" b="1" dirty="0" err="1"/>
              <a:t>Cosmos</a:t>
            </a:r>
            <a:endParaRPr lang="tr-TR" sz="2200" b="1" dirty="0"/>
          </a:p>
          <a:p>
            <a:r>
              <a:rPr lang="tr-TR" sz="2200" b="1" dirty="0" err="1"/>
              <a:t>Polkadot</a:t>
            </a:r>
            <a:endParaRPr lang="tr-TR" sz="2200" b="1" dirty="0"/>
          </a:p>
          <a:p>
            <a:r>
              <a:rPr lang="tr-TR" sz="2200" b="1" dirty="0"/>
              <a:t>Solana</a:t>
            </a:r>
          </a:p>
          <a:p>
            <a:r>
              <a:rPr lang="tr-TR" sz="2200" b="1" dirty="0" err="1"/>
              <a:t>Cardano</a:t>
            </a:r>
            <a:endParaRPr lang="tr-TR" sz="2200" b="1" dirty="0"/>
          </a:p>
          <a:p>
            <a:r>
              <a:rPr lang="tr-TR" sz="2200" b="1" dirty="0" err="1"/>
              <a:t>Near</a:t>
            </a:r>
            <a:r>
              <a:rPr lang="tr-TR" sz="2200" b="1" dirty="0"/>
              <a:t> </a:t>
            </a:r>
          </a:p>
          <a:p>
            <a:r>
              <a:rPr lang="tr-TR" sz="2200" b="1" dirty="0" err="1"/>
              <a:t>Tezos</a:t>
            </a:r>
            <a:endParaRPr lang="tr-TR" sz="2200" b="1" dirty="0"/>
          </a:p>
          <a:p>
            <a:r>
              <a:rPr lang="tr-TR" sz="2200" b="1" dirty="0" err="1"/>
              <a:t>Hedera</a:t>
            </a:r>
            <a:endParaRPr lang="tr-TR" sz="2200" dirty="0"/>
          </a:p>
        </p:txBody>
      </p:sp>
    </p:spTree>
    <p:extLst>
      <p:ext uri="{BB962C8B-B14F-4D97-AF65-F5344CB8AC3E}">
        <p14:creationId xmlns:p14="http://schemas.microsoft.com/office/powerpoint/2010/main" val="1123351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E4A76-0180-4CD0-B081-82F74A336136}">
  <ds:schemaRefs>
    <ds:schemaRef ds:uri="71af3243-3dd4-4a8d-8c0d-dd76da1f02a5"/>
    <ds:schemaRef ds:uri="http://purl.org/dc/dcmitype/"/>
    <ds:schemaRef ds:uri="http://schemas.microsoft.com/office/2006/documentManagement/types"/>
    <ds:schemaRef ds:uri="http://schemas.microsoft.com/office/infopath/2007/PartnerControls"/>
    <ds:schemaRef ds:uri="16c05727-aa75-4e4a-9b5f-8a80a1165891"/>
    <ds:schemaRef ds:uri="http://schemas.microsoft.com/office/2006/metadata/properties"/>
    <ds:schemaRef ds:uri="http://schemas.openxmlformats.org/package/2006/metadata/core-properties"/>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2972</Words>
  <Application>Microsoft Office PowerPoint</Application>
  <PresentationFormat>Widescreen</PresentationFormat>
  <Paragraphs>302</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charter</vt:lpstr>
      <vt:lpstr>Garamond</vt:lpstr>
      <vt:lpstr>SavonVTI</vt:lpstr>
      <vt:lpstr>BLOCKCHAIN TEKNOLOJİSİ</vt:lpstr>
      <vt:lpstr>Ders İçeriği</vt:lpstr>
      <vt:lpstr>Blockchain Katmanları</vt:lpstr>
      <vt:lpstr>Layer 1 Çözümleri</vt:lpstr>
      <vt:lpstr>Sharding Eksileri: İletişim ve Güvenlik</vt:lpstr>
      <vt:lpstr>Layer 2 Çözümleri</vt:lpstr>
      <vt:lpstr>Layer 1 Platform Karşılaştırmaları</vt:lpstr>
      <vt:lpstr>The Blockchain Trilemma</vt:lpstr>
      <vt:lpstr>Smart Contract Platformları</vt:lpstr>
      <vt:lpstr>Metrikler</vt:lpstr>
      <vt:lpstr>Ethereum</vt:lpstr>
      <vt:lpstr>PowerPoint Presentation</vt:lpstr>
      <vt:lpstr>Algorand</vt:lpstr>
      <vt:lpstr>Avalanche</vt:lpstr>
      <vt:lpstr>Binance Smart Chain (BSC)</vt:lpstr>
      <vt:lpstr>Cosmos – Internet of Blockchains</vt:lpstr>
      <vt:lpstr>Polkadot</vt:lpstr>
      <vt:lpstr>Solana</vt:lpstr>
      <vt:lpstr>Cardano</vt:lpstr>
      <vt:lpstr>Near Blockchain</vt:lpstr>
      <vt:lpstr>Tezos</vt:lpstr>
      <vt:lpstr>Hedera Hashgraph</vt:lpstr>
      <vt:lpstr>PowerPoint Presentation</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2021-07-27T18:43:06Z</dcterms:created>
  <dcterms:modified xsi:type="dcterms:W3CDTF">2021-11-05T15:52:15Z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5153ab33-43c5-4b38-8c9f-ba7c5023a4e0</vt:lpwstr>
  </property>
  <property fmtid="{D5CDD505-2E9C-101B-9397-08002B2CF9AE}" pid="4" name="TURKCELLCLASSIFICATION">
    <vt:lpwstr>TURKCELL DAHİLİ</vt:lpwstr>
  </property>
</Properties>
</file>