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8"/>
  </p:notesMasterIdLst>
  <p:handoutMasterIdLst>
    <p:handoutMasterId r:id="rId29"/>
  </p:handoutMasterIdLst>
  <p:sldIdLst>
    <p:sldId id="290" r:id="rId5"/>
    <p:sldId id="394" r:id="rId6"/>
    <p:sldId id="381" r:id="rId7"/>
    <p:sldId id="400" r:id="rId8"/>
    <p:sldId id="385" r:id="rId9"/>
    <p:sldId id="386" r:id="rId10"/>
    <p:sldId id="387" r:id="rId11"/>
    <p:sldId id="388" r:id="rId12"/>
    <p:sldId id="389" r:id="rId13"/>
    <p:sldId id="390" r:id="rId14"/>
    <p:sldId id="393" r:id="rId15"/>
    <p:sldId id="402" r:id="rId16"/>
    <p:sldId id="391" r:id="rId17"/>
    <p:sldId id="392" r:id="rId18"/>
    <p:sldId id="401" r:id="rId19"/>
    <p:sldId id="395" r:id="rId20"/>
    <p:sldId id="396" r:id="rId21"/>
    <p:sldId id="397" r:id="rId22"/>
    <p:sldId id="398" r:id="rId23"/>
    <p:sldId id="399" r:id="rId24"/>
    <p:sldId id="384" r:id="rId25"/>
    <p:sldId id="289" r:id="rId26"/>
    <p:sldId id="382"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AC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89664" autoAdjust="0"/>
  </p:normalViewPr>
  <p:slideViewPr>
    <p:cSldViewPr snapToGrid="0">
      <p:cViewPr varScale="1">
        <p:scale>
          <a:sx n="77" d="100"/>
          <a:sy n="77" d="100"/>
        </p:scale>
        <p:origin x="682" y="7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12/21/2021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12/21/2021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ebassembly.org/"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unity3d.com/Packages/com.unity.tiny@0.16/manual/index.html" TargetMode="External"/><Relationship Id="rId4" Type="http://schemas.openxmlformats.org/officeDocument/2006/relationships/hyperlink" Target="https://unity.com/dot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OSI </a:t>
            </a:r>
            <a:r>
              <a:rPr lang="tr-TR" dirty="0" err="1"/>
              <a:t>Layerları</a:t>
            </a:r>
            <a:r>
              <a:rPr lang="tr-TR" dirty="0"/>
              <a:t> burada anlatabilirsin.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BE9C73-6CDE-45E2-97F8-E3C5308FA2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0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3</a:t>
            </a:fld>
            <a:endParaRPr lang="en-US" noProof="0" dirty="0"/>
          </a:p>
        </p:txBody>
      </p:sp>
    </p:spTree>
    <p:extLst>
      <p:ext uri="{BB962C8B-B14F-4D97-AF65-F5344CB8AC3E}">
        <p14:creationId xmlns:p14="http://schemas.microsoft.com/office/powerpoint/2010/main" val="413956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Oyunlar, </a:t>
            </a:r>
            <a:r>
              <a:rPr lang="tr-TR" dirty="0" err="1"/>
              <a:t>Fortnite</a:t>
            </a:r>
            <a:r>
              <a:rPr lang="tr-TR" dirty="0"/>
              <a:t>, </a:t>
            </a:r>
            <a:r>
              <a:rPr lang="tr-TR" dirty="0" err="1"/>
              <a:t>Roblox</a:t>
            </a:r>
            <a:r>
              <a:rPr lang="tr-TR" dirty="0"/>
              <a:t> ve </a:t>
            </a:r>
            <a:r>
              <a:rPr lang="tr-TR" dirty="0" err="1"/>
              <a:t>Rec</a:t>
            </a:r>
            <a:r>
              <a:rPr lang="tr-TR" dirty="0"/>
              <a:t> </a:t>
            </a:r>
            <a:r>
              <a:rPr lang="tr-TR" dirty="0" err="1"/>
              <a:t>Room'da</a:t>
            </a:r>
            <a:r>
              <a:rPr lang="tr-TR" dirty="0"/>
              <a:t> zaten ortaya çıkmış olan müzik konserleri ve sürükleyici tiyatro gibi canlı eğlence tarafından bilgilendirilen daha fazla etkinliği içerecek şekilde gelişecek. </a:t>
            </a:r>
            <a:r>
              <a:rPr lang="tr-TR" dirty="0" err="1"/>
              <a:t>Esports</a:t>
            </a:r>
            <a:r>
              <a:rPr lang="tr-TR" dirty="0"/>
              <a:t> ve çevrimiçi topluluklar, sosyal eğlence ile güçlendirilecektir. Bu arada, seyahat, eğitim ve canlı performans gibi geleneksel endüstriler, oyun odaklı düşünme ve bolluğun sanal ekonomisi etrafında yeniden şekillenecek.</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6</a:t>
            </a:fld>
            <a:endParaRPr lang="en-US" noProof="0" dirty="0"/>
          </a:p>
        </p:txBody>
      </p:sp>
    </p:spTree>
    <p:extLst>
      <p:ext uri="{BB962C8B-B14F-4D97-AF65-F5344CB8AC3E}">
        <p14:creationId xmlns:p14="http://schemas.microsoft.com/office/powerpoint/2010/main" val="193315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Bugün, </a:t>
            </a:r>
            <a:r>
              <a:rPr lang="tr-TR" dirty="0" err="1"/>
              <a:t>Shopify'da</a:t>
            </a:r>
            <a:r>
              <a:rPr lang="tr-TR" dirty="0"/>
              <a:t> tek bir kod satırı bilmeden dakikalar içinde bir e-ticaret web sitesi açabilirsiniz. Web siteleri </a:t>
            </a:r>
            <a:r>
              <a:rPr lang="tr-TR" dirty="0" err="1"/>
              <a:t>Wix</a:t>
            </a:r>
            <a:r>
              <a:rPr lang="tr-TR" dirty="0"/>
              <a:t> veya </a:t>
            </a:r>
            <a:r>
              <a:rPr lang="tr-TR" dirty="0" err="1"/>
              <a:t>Squarespace'de</a:t>
            </a:r>
            <a:r>
              <a:rPr lang="tr-TR" dirty="0"/>
              <a:t> oluşturulabilir ve korunabilir. 3D grafik deneyimleri, </a:t>
            </a:r>
            <a:r>
              <a:rPr lang="tr-TR" dirty="0" err="1"/>
              <a:t>Unity</a:t>
            </a:r>
            <a:r>
              <a:rPr lang="tr-TR" dirty="0"/>
              <a:t> ve </a:t>
            </a:r>
            <a:r>
              <a:rPr lang="tr-TR" dirty="0" err="1"/>
              <a:t>Unreal</a:t>
            </a:r>
            <a:r>
              <a:rPr lang="tr-TR" dirty="0"/>
              <a:t> gibi oyun motorlarında, alt düzey işleme </a:t>
            </a:r>
            <a:r>
              <a:rPr lang="tr-TR" dirty="0" err="1"/>
              <a:t>API'lerine</a:t>
            </a:r>
            <a:r>
              <a:rPr lang="tr-TR" dirty="0"/>
              <a:t> hiç dokunmadan - stüdyo ortamlarındaki görsel </a:t>
            </a:r>
            <a:r>
              <a:rPr lang="tr-TR" dirty="0" err="1"/>
              <a:t>arayüzler</a:t>
            </a:r>
            <a:r>
              <a:rPr lang="tr-TR" dirty="0"/>
              <a:t> kullanılarak oluşturulabilir.</a:t>
            </a: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9</a:t>
            </a:fld>
            <a:endParaRPr lang="en-US" noProof="0" dirty="0"/>
          </a:p>
        </p:txBody>
      </p:sp>
    </p:spTree>
    <p:extLst>
      <p:ext uri="{BB962C8B-B14F-4D97-AF65-F5344CB8AC3E}">
        <p14:creationId xmlns:p14="http://schemas.microsoft.com/office/powerpoint/2010/main" val="374432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Sosyal ağları, insanların </a:t>
            </a:r>
            <a:r>
              <a:rPr lang="tr-TR" dirty="0" err="1"/>
              <a:t>metaverse'yi</a:t>
            </a:r>
            <a:r>
              <a:rPr lang="tr-TR" dirty="0"/>
              <a:t> deneyimleme şeklinin büyük bir bölümünü oluşturuyor ve bu aktiviteler giderek gerçek zamanlı aktivitelerle birleşecek</a:t>
            </a: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16</a:t>
            </a:fld>
            <a:endParaRPr lang="en-US" noProof="0" dirty="0"/>
          </a:p>
        </p:txBody>
      </p:sp>
    </p:spTree>
    <p:extLst>
      <p:ext uri="{BB962C8B-B14F-4D97-AF65-F5344CB8AC3E}">
        <p14:creationId xmlns:p14="http://schemas.microsoft.com/office/powerpoint/2010/main" val="1136073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b="0" i="0" kern="1200" dirty="0">
                <a:solidFill>
                  <a:schemeClr val="tx1"/>
                </a:solidFill>
                <a:effectLst/>
                <a:latin typeface="+mn-lt"/>
                <a:ea typeface="+mn-ea"/>
                <a:cs typeface="+mn-cs"/>
              </a:rPr>
              <a:t>Bugün İnternet, kapı bekçileri ve gişeler olarak hareket eden çok sayıda çok büyük platform tarafından yönetiliyor. Yine de, meta evrenin geleceğini demokratikleştirebilecek teknoloji ve açık standartlar ortaya çıkıyor.</a:t>
            </a:r>
          </a:p>
          <a:p>
            <a:r>
              <a:rPr lang="tr-TR" sz="1200" b="0" i="0" u="sng" kern="1200" dirty="0" err="1">
                <a:solidFill>
                  <a:schemeClr val="tx1"/>
                </a:solidFill>
                <a:effectLst/>
                <a:latin typeface="+mn-lt"/>
                <a:ea typeface="+mn-ea"/>
                <a:cs typeface="+mn-cs"/>
                <a:hlinkClick r:id="rId3"/>
              </a:rPr>
              <a:t>WebAssembly</a:t>
            </a:r>
            <a:r>
              <a:rPr lang="tr-TR" sz="1200" b="0" i="0" u="sng" kern="1200" dirty="0">
                <a:solidFill>
                  <a:schemeClr val="tx1"/>
                </a:solidFill>
                <a:effectLst/>
                <a:latin typeface="+mn-lt"/>
                <a:ea typeface="+mn-ea"/>
                <a:cs typeface="+mn-cs"/>
                <a:hlinkClick r:id="rId3"/>
              </a:rPr>
              <a:t> (</a:t>
            </a:r>
            <a:r>
              <a:rPr lang="tr-TR" sz="1200" b="0" i="0" u="sng" kern="1200" dirty="0" err="1">
                <a:solidFill>
                  <a:schemeClr val="tx1"/>
                </a:solidFill>
                <a:effectLst/>
                <a:latin typeface="+mn-lt"/>
                <a:ea typeface="+mn-ea"/>
                <a:cs typeface="+mn-cs"/>
                <a:hlinkClick r:id="rId3"/>
              </a:rPr>
              <a:t>Wasm</a:t>
            </a:r>
            <a:r>
              <a:rPr lang="tr-TR" sz="1200" b="0" i="0" u="sng" kern="1200" dirty="0">
                <a:solidFill>
                  <a:schemeClr val="tx1"/>
                </a:solidFill>
                <a:effectLst/>
                <a:latin typeface="+mn-lt"/>
                <a:ea typeface="+mn-ea"/>
                <a:cs typeface="+mn-cs"/>
                <a:hlinkClick r:id="rId3"/>
              </a:rPr>
              <a:t>)</a:t>
            </a:r>
            <a:r>
              <a:rPr lang="tr-TR" sz="1200" b="0" i="0" kern="1200" dirty="0">
                <a:solidFill>
                  <a:schemeClr val="tx1"/>
                </a:solidFill>
                <a:effectLst/>
                <a:latin typeface="+mn-lt"/>
                <a:ea typeface="+mn-ea"/>
                <a:cs typeface="+mn-cs"/>
              </a:rPr>
              <a:t> , açık web için hızlı, güvenli, korumalı </a:t>
            </a:r>
            <a:r>
              <a:rPr lang="tr-TR" sz="1200" b="0" i="0" u="sng" kern="1200" dirty="0">
                <a:solidFill>
                  <a:schemeClr val="tx1"/>
                </a:solidFill>
                <a:effectLst/>
                <a:latin typeface="+mn-lt"/>
                <a:ea typeface="+mn-ea"/>
                <a:cs typeface="+mn-cs"/>
                <a:hlinkClick r:id="rId3"/>
              </a:rPr>
              <a:t>alanlı</a:t>
            </a:r>
            <a:r>
              <a:rPr lang="tr-TR" sz="1200" b="0" i="0" kern="1200" dirty="0">
                <a:solidFill>
                  <a:schemeClr val="tx1"/>
                </a:solidFill>
                <a:effectLst/>
                <a:latin typeface="+mn-lt"/>
                <a:ea typeface="+mn-ea"/>
                <a:cs typeface="+mn-cs"/>
              </a:rPr>
              <a:t> ikili uygulamalar sunmayı vaat ediyor. </a:t>
            </a:r>
            <a:r>
              <a:rPr lang="tr-TR" sz="1200" b="0" i="0" kern="1200" dirty="0" err="1">
                <a:solidFill>
                  <a:schemeClr val="tx1"/>
                </a:solidFill>
                <a:effectLst/>
                <a:latin typeface="+mn-lt"/>
                <a:ea typeface="+mn-ea"/>
                <a:cs typeface="+mn-cs"/>
              </a:rPr>
              <a:t>WebGL</a:t>
            </a:r>
            <a:r>
              <a:rPr lang="tr-TR" sz="1200" b="0" i="0" kern="1200" dirty="0">
                <a:solidFill>
                  <a:schemeClr val="tx1"/>
                </a:solidFill>
                <a:effectLst/>
                <a:latin typeface="+mn-lt"/>
                <a:ea typeface="+mn-ea"/>
                <a:cs typeface="+mn-cs"/>
              </a:rPr>
              <a:t> ve </a:t>
            </a:r>
            <a:r>
              <a:rPr lang="tr-TR" sz="1200" b="0" i="0" kern="1200" dirty="0" err="1">
                <a:solidFill>
                  <a:schemeClr val="tx1"/>
                </a:solidFill>
                <a:effectLst/>
                <a:latin typeface="+mn-lt"/>
                <a:ea typeface="+mn-ea"/>
                <a:cs typeface="+mn-cs"/>
              </a:rPr>
              <a:t>WebXR</a:t>
            </a:r>
            <a:r>
              <a:rPr lang="tr-TR" sz="1200" b="0" i="0" kern="1200" dirty="0">
                <a:solidFill>
                  <a:schemeClr val="tx1"/>
                </a:solidFill>
                <a:effectLst/>
                <a:latin typeface="+mn-lt"/>
                <a:ea typeface="+mn-ea"/>
                <a:cs typeface="+mn-cs"/>
              </a:rPr>
              <a:t>, uygulama mağazalarının dışında sunulabilecek grafiksel ve sürükleyici deneyimlere katkıda bulunacaktır. Gibi Platformlar </a:t>
            </a:r>
            <a:r>
              <a:rPr lang="tr-TR" sz="1200" b="0" i="0" u="sng" kern="1200" dirty="0">
                <a:solidFill>
                  <a:schemeClr val="tx1"/>
                </a:solidFill>
                <a:effectLst/>
                <a:latin typeface="+mn-lt"/>
                <a:ea typeface="+mn-ea"/>
                <a:cs typeface="+mn-cs"/>
                <a:hlinkClick r:id="rId4"/>
              </a:rPr>
              <a:t>Birlik Veri Odaklı Teknoloji </a:t>
            </a:r>
            <a:r>
              <a:rPr lang="tr-TR" sz="1200" b="0" i="0" u="sng" kern="1200" dirty="0" err="1">
                <a:solidFill>
                  <a:schemeClr val="tx1"/>
                </a:solidFill>
                <a:effectLst/>
                <a:latin typeface="+mn-lt"/>
                <a:ea typeface="+mn-ea"/>
                <a:cs typeface="+mn-cs"/>
                <a:hlinkClick r:id="rId4"/>
              </a:rPr>
              <a:t>Stack</a:t>
            </a:r>
            <a:r>
              <a:rPr lang="tr-TR" sz="1200" b="0" i="0" u="sng" kern="1200" dirty="0">
                <a:solidFill>
                  <a:schemeClr val="tx1"/>
                </a:solidFill>
                <a:effectLst/>
                <a:latin typeface="+mn-lt"/>
                <a:ea typeface="+mn-ea"/>
                <a:cs typeface="+mn-cs"/>
                <a:hlinkClick r:id="rId4"/>
              </a:rPr>
              <a:t> (DGT)</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metaverse</a:t>
            </a:r>
            <a:r>
              <a:rPr lang="tr-TR" sz="1200" b="0" i="0" kern="1200" dirty="0">
                <a:solidFill>
                  <a:schemeClr val="tx1"/>
                </a:solidFill>
                <a:effectLst/>
                <a:latin typeface="+mn-lt"/>
                <a:ea typeface="+mn-ea"/>
                <a:cs typeface="+mn-cs"/>
              </a:rPr>
              <a:t> talep edecek düzeyde gerçekleştirmek kompakt, verimli ikilileri teslim etmek bu platformların faydalandıklarını (özellikle </a:t>
            </a:r>
            <a:r>
              <a:rPr lang="tr-TR" sz="1200" b="0" i="0" u="sng" kern="1200" dirty="0">
                <a:solidFill>
                  <a:schemeClr val="tx1"/>
                </a:solidFill>
                <a:effectLst/>
                <a:latin typeface="+mn-lt"/>
                <a:ea typeface="+mn-ea"/>
                <a:cs typeface="+mn-cs"/>
                <a:hlinkClick r:id="rId5"/>
              </a:rPr>
              <a:t>Proje Minik</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Unity</a:t>
            </a:r>
            <a:r>
              <a:rPr lang="tr-TR" sz="1200" b="0" i="0" kern="1200" dirty="0">
                <a:solidFill>
                  <a:schemeClr val="tx1"/>
                </a:solidFill>
                <a:effectLst/>
                <a:latin typeface="+mn-lt"/>
                <a:ea typeface="+mn-ea"/>
                <a:cs typeface="+mn-cs"/>
              </a:rPr>
              <a:t>).</a:t>
            </a:r>
          </a:p>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20</a:t>
            </a:fld>
            <a:endParaRPr lang="en-US" noProof="0" dirty="0"/>
          </a:p>
        </p:txBody>
      </p:sp>
    </p:spTree>
    <p:extLst>
      <p:ext uri="{BB962C8B-B14F-4D97-AF65-F5344CB8AC3E}">
        <p14:creationId xmlns:p14="http://schemas.microsoft.com/office/powerpoint/2010/main" val="298485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22</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12/21/2021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3" Type="http://schemas.openxmlformats.org/officeDocument/2006/relationships/hyperlink" Target="https://www.metavert.io/decentralized-finance" TargetMode="External"/><Relationship Id="rId18" Type="http://schemas.openxmlformats.org/officeDocument/2006/relationships/hyperlink" Target="https://www.metavert.io/distributed-network" TargetMode="External"/><Relationship Id="rId26" Type="http://schemas.openxmlformats.org/officeDocument/2006/relationships/hyperlink" Target="https://www.metavert.io/human-interface" TargetMode="External"/><Relationship Id="rId39" Type="http://schemas.openxmlformats.org/officeDocument/2006/relationships/hyperlink" Target="https://www.metavert.io/playtoearn" TargetMode="External"/><Relationship Id="rId21" Type="http://schemas.openxmlformats.org/officeDocument/2006/relationships/hyperlink" Target="https://www.metavert.io/freetoplay" TargetMode="External"/><Relationship Id="rId34" Type="http://schemas.openxmlformats.org/officeDocument/2006/relationships/hyperlink" Target="https://www.metavert.io/network-effects" TargetMode="External"/><Relationship Id="rId42" Type="http://schemas.openxmlformats.org/officeDocument/2006/relationships/hyperlink" Target="https://www.metavert.io/simulating-reality" TargetMode="External"/><Relationship Id="rId47" Type="http://schemas.openxmlformats.org/officeDocument/2006/relationships/hyperlink" Target="https://www.metavert.io/virtual-being" TargetMode="External"/><Relationship Id="rId50" Type="http://schemas.openxmlformats.org/officeDocument/2006/relationships/hyperlink" Target="https://www.metavert.io/virtual-item" TargetMode="External"/><Relationship Id="rId55" Type="http://schemas.openxmlformats.org/officeDocument/2006/relationships/hyperlink" Target="https://www.metavert.io/walled-garden" TargetMode="External"/><Relationship Id="rId7" Type="http://schemas.openxmlformats.org/officeDocument/2006/relationships/hyperlink" Target="https://www.metavert.io/brain-computer-interface" TargetMode="External"/><Relationship Id="rId2" Type="http://schemas.openxmlformats.org/officeDocument/2006/relationships/hyperlink" Target="https://www.metavert.io/3d-engine" TargetMode="External"/><Relationship Id="rId16" Type="http://schemas.openxmlformats.org/officeDocument/2006/relationships/hyperlink" Target="https://www.metavert.io/digital-twin" TargetMode="External"/><Relationship Id="rId29" Type="http://schemas.openxmlformats.org/officeDocument/2006/relationships/hyperlink" Target="https://www.metavert.io/live-services" TargetMode="External"/><Relationship Id="rId11" Type="http://schemas.openxmlformats.org/officeDocument/2006/relationships/hyperlink" Target="https://www.metavert.io/decentralization" TargetMode="External"/><Relationship Id="rId24" Type="http://schemas.openxmlformats.org/officeDocument/2006/relationships/hyperlink" Target="https://www.metavert.io/games" TargetMode="External"/><Relationship Id="rId32" Type="http://schemas.openxmlformats.org/officeDocument/2006/relationships/hyperlink" Target="https://www.metavert.io/metaverse" TargetMode="External"/><Relationship Id="rId37" Type="http://schemas.openxmlformats.org/officeDocument/2006/relationships/hyperlink" Target="https://www.metavert.io/openxr" TargetMode="External"/><Relationship Id="rId40" Type="http://schemas.openxmlformats.org/officeDocument/2006/relationships/hyperlink" Target="https://www.metavert.io/proof-of-stake" TargetMode="External"/><Relationship Id="rId45" Type="http://schemas.openxmlformats.org/officeDocument/2006/relationships/hyperlink" Target="https://www.metavert.io/spatial-computing" TargetMode="External"/><Relationship Id="rId53" Type="http://schemas.openxmlformats.org/officeDocument/2006/relationships/hyperlink" Target="https://www.metavert.io/virtual-world" TargetMode="External"/><Relationship Id="rId5" Type="http://schemas.openxmlformats.org/officeDocument/2006/relationships/hyperlink" Target="https://www.metavert.io/avatar" TargetMode="External"/><Relationship Id="rId19" Type="http://schemas.openxmlformats.org/officeDocument/2006/relationships/hyperlink" Target="https://www.metavert.io/esports" TargetMode="External"/><Relationship Id="rId4" Type="http://schemas.openxmlformats.org/officeDocument/2006/relationships/hyperlink" Target="https://www.metavert.io/augmented-reality" TargetMode="External"/><Relationship Id="rId9" Type="http://schemas.openxmlformats.org/officeDocument/2006/relationships/hyperlink" Target="https://www.metavert.io/cryptocurrency" TargetMode="External"/><Relationship Id="rId14" Type="http://schemas.openxmlformats.org/officeDocument/2006/relationships/hyperlink" Target="https://www.metavert.io/digital-hologram" TargetMode="External"/><Relationship Id="rId22" Type="http://schemas.openxmlformats.org/officeDocument/2006/relationships/hyperlink" Target="https://www.metavert.io/future-of-work" TargetMode="External"/><Relationship Id="rId27" Type="http://schemas.openxmlformats.org/officeDocument/2006/relationships/hyperlink" Target="https://www.metavert.io/immersive-social" TargetMode="External"/><Relationship Id="rId30" Type="http://schemas.openxmlformats.org/officeDocument/2006/relationships/hyperlink" Target="https://www.metavert.io/low-code-platform" TargetMode="External"/><Relationship Id="rId35" Type="http://schemas.openxmlformats.org/officeDocument/2006/relationships/hyperlink" Target="https://www.metavert.io/non-fungible-token" TargetMode="External"/><Relationship Id="rId43" Type="http://schemas.openxmlformats.org/officeDocument/2006/relationships/hyperlink" Target="https://www.metavert.io/smart-contract" TargetMode="External"/><Relationship Id="rId48" Type="http://schemas.openxmlformats.org/officeDocument/2006/relationships/hyperlink" Target="https://www.metavert.io/virtual-currency" TargetMode="External"/><Relationship Id="rId56" Type="http://schemas.openxmlformats.org/officeDocument/2006/relationships/hyperlink" Target="https://www.metavert.io/web3" TargetMode="External"/><Relationship Id="rId8" Type="http://schemas.openxmlformats.org/officeDocument/2006/relationships/hyperlink" Target="https://www.metavert.io/creator-economy" TargetMode="External"/><Relationship Id="rId51" Type="http://schemas.openxmlformats.org/officeDocument/2006/relationships/hyperlink" Target="https://www.metavert.io/virtual-mainstreaming" TargetMode="External"/><Relationship Id="rId3" Type="http://schemas.openxmlformats.org/officeDocument/2006/relationships/hyperlink" Target="https://www.metavert.io/glossary-5g" TargetMode="External"/><Relationship Id="rId12" Type="http://schemas.openxmlformats.org/officeDocument/2006/relationships/hyperlink" Target="https://www.metavert.io/decentralized-autonomous-organization" TargetMode="External"/><Relationship Id="rId17" Type="http://schemas.openxmlformats.org/officeDocument/2006/relationships/hyperlink" Target="https://www.metavert.io/discovery" TargetMode="External"/><Relationship Id="rId25" Type="http://schemas.openxmlformats.org/officeDocument/2006/relationships/hyperlink" Target="https://www.metavert.io/graphics-processing-unit" TargetMode="External"/><Relationship Id="rId33" Type="http://schemas.openxmlformats.org/officeDocument/2006/relationships/hyperlink" Target="https://www.metavert.io/mod" TargetMode="External"/><Relationship Id="rId38" Type="http://schemas.openxmlformats.org/officeDocument/2006/relationships/hyperlink" Target="https://www.metavert.io/permissionless" TargetMode="External"/><Relationship Id="rId46" Type="http://schemas.openxmlformats.org/officeDocument/2006/relationships/hyperlink" Target="https://www.metavert.io/telepresence" TargetMode="External"/><Relationship Id="rId20" Type="http://schemas.openxmlformats.org/officeDocument/2006/relationships/hyperlink" Target="https://www.metavert.io/experiences" TargetMode="External"/><Relationship Id="rId41" Type="http://schemas.openxmlformats.org/officeDocument/2006/relationships/hyperlink" Target="https://www.metavert.io/selfsovereign-identity" TargetMode="External"/><Relationship Id="rId54" Type="http://schemas.openxmlformats.org/officeDocument/2006/relationships/hyperlink" Target="https://www.metavert.io/wasm" TargetMode="External"/><Relationship Id="rId1" Type="http://schemas.openxmlformats.org/officeDocument/2006/relationships/slideLayout" Target="../slideLayouts/slideLayout7.xml"/><Relationship Id="rId6" Type="http://schemas.openxmlformats.org/officeDocument/2006/relationships/hyperlink" Target="https://www.metavert.io/blockchain" TargetMode="External"/><Relationship Id="rId15" Type="http://schemas.openxmlformats.org/officeDocument/2006/relationships/hyperlink" Target="https://www.metavert.io/digital-identity" TargetMode="External"/><Relationship Id="rId23" Type="http://schemas.openxmlformats.org/officeDocument/2006/relationships/hyperlink" Target="https://www.metavert.io/gametech" TargetMode="External"/><Relationship Id="rId28" Type="http://schemas.openxmlformats.org/officeDocument/2006/relationships/hyperlink" Target="https://www.metavert.io/infrastructure" TargetMode="External"/><Relationship Id="rId36" Type="http://schemas.openxmlformats.org/officeDocument/2006/relationships/hyperlink" Target="https://www.metavert.io/open-platform" TargetMode="External"/><Relationship Id="rId49" Type="http://schemas.openxmlformats.org/officeDocument/2006/relationships/hyperlink" Target="https://www.metavert.io/virtual-economy" TargetMode="External"/><Relationship Id="rId57" Type="http://schemas.openxmlformats.org/officeDocument/2006/relationships/hyperlink" Target="https://www.metavert.io/zero-knowledge-proofs" TargetMode="External"/><Relationship Id="rId10" Type="http://schemas.openxmlformats.org/officeDocument/2006/relationships/hyperlink" Target="https://www.metavert.io/cybernetics" TargetMode="External"/><Relationship Id="rId31" Type="http://schemas.openxmlformats.org/officeDocument/2006/relationships/hyperlink" Target="https://www.metavert.io/machine-intelligence" TargetMode="External"/><Relationship Id="rId44" Type="http://schemas.openxmlformats.org/officeDocument/2006/relationships/hyperlink" Target="https://www.metavert.io/smartglasses" TargetMode="External"/><Relationship Id="rId52" Type="http://schemas.openxmlformats.org/officeDocument/2006/relationships/hyperlink" Target="https://www.metavert.io/virtual-realit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89E9-479B-4B1D-B644-16DE109B6DCA}"/>
              </a:ext>
            </a:extLst>
          </p:cNvPr>
          <p:cNvSpPr>
            <a:spLocks noGrp="1"/>
          </p:cNvSpPr>
          <p:nvPr>
            <p:ph type="title"/>
          </p:nvPr>
        </p:nvSpPr>
        <p:spPr>
          <a:xfrm>
            <a:off x="622041" y="362549"/>
            <a:ext cx="10058400" cy="1371600"/>
          </a:xfrm>
        </p:spPr>
        <p:txBody>
          <a:bodyPr>
            <a:normAutofit/>
          </a:bodyPr>
          <a:lstStyle/>
          <a:p>
            <a:r>
              <a:rPr lang="tr-TR" dirty="0"/>
              <a:t>Katman 4: Uzamsal Hesaplama</a:t>
            </a:r>
          </a:p>
        </p:txBody>
      </p:sp>
      <p:sp>
        <p:nvSpPr>
          <p:cNvPr id="4" name="Rectangle 3">
            <a:extLst>
              <a:ext uri="{FF2B5EF4-FFF2-40B4-BE49-F238E27FC236}">
                <a16:creationId xmlns:a16="http://schemas.microsoft.com/office/drawing/2014/main" id="{AAA61CD8-96BF-47E8-A4CC-6F19E9DA2AF0}"/>
              </a:ext>
            </a:extLst>
          </p:cNvPr>
          <p:cNvSpPr/>
          <p:nvPr/>
        </p:nvSpPr>
        <p:spPr>
          <a:xfrm>
            <a:off x="528735" y="1582340"/>
            <a:ext cx="11134530" cy="646331"/>
          </a:xfrm>
          <a:prstGeom prst="rect">
            <a:avLst/>
          </a:prstGeom>
        </p:spPr>
        <p:txBody>
          <a:bodyPr wrap="square">
            <a:spAutoFit/>
          </a:bodyPr>
          <a:lstStyle/>
          <a:p>
            <a:r>
              <a:rPr lang="tr-TR" dirty="0"/>
              <a:t>Uzamsal bilgi işlem, 3B alanlara girmemizi ve bunları değiştirmemizi ve gerçek dünyayı daha fazla bilgi ve deneyimle büyütmemizi sağlayan geniş bir teknoloji kategorisine dönüştü. </a:t>
            </a:r>
          </a:p>
        </p:txBody>
      </p:sp>
      <p:sp>
        <p:nvSpPr>
          <p:cNvPr id="6" name="Rectangle 5">
            <a:extLst>
              <a:ext uri="{FF2B5EF4-FFF2-40B4-BE49-F238E27FC236}">
                <a16:creationId xmlns:a16="http://schemas.microsoft.com/office/drawing/2014/main" id="{491A6A64-348C-4F64-A3A9-480C34AB1594}"/>
              </a:ext>
            </a:extLst>
          </p:cNvPr>
          <p:cNvSpPr/>
          <p:nvPr/>
        </p:nvSpPr>
        <p:spPr>
          <a:xfrm>
            <a:off x="622041" y="2228671"/>
            <a:ext cx="11041224" cy="2031325"/>
          </a:xfrm>
          <a:prstGeom prst="rect">
            <a:avLst/>
          </a:prstGeom>
        </p:spPr>
        <p:txBody>
          <a:bodyPr wrap="square">
            <a:spAutoFit/>
          </a:bodyPr>
          <a:lstStyle/>
          <a:p>
            <a:pPr marL="285750" indent="-285750">
              <a:buFont typeface="Arial" panose="020B0604020202020204" pitchFamily="34" charset="0"/>
              <a:buChar char="•"/>
            </a:pPr>
            <a:r>
              <a:rPr lang="tr-TR" dirty="0"/>
              <a:t>Geometri ve animasyonu görüntülemek için 3B motorlar (</a:t>
            </a:r>
            <a:r>
              <a:rPr lang="tr-TR" dirty="0" err="1"/>
              <a:t>Unity</a:t>
            </a:r>
            <a:r>
              <a:rPr lang="tr-TR" dirty="0"/>
              <a:t> ve </a:t>
            </a:r>
            <a:r>
              <a:rPr lang="tr-TR" dirty="0" err="1"/>
              <a:t>Unreal</a:t>
            </a:r>
            <a:r>
              <a:rPr lang="tr-TR" dirty="0"/>
              <a:t>)</a:t>
            </a:r>
          </a:p>
          <a:p>
            <a:pPr marL="285750" indent="-285750">
              <a:buFont typeface="Arial" panose="020B0604020202020204" pitchFamily="34" charset="0"/>
              <a:buChar char="•"/>
            </a:pPr>
            <a:r>
              <a:rPr lang="tr-TR" dirty="0"/>
              <a:t>İç ve dış dünyanın haritalanması ve yorumlanması - </a:t>
            </a:r>
            <a:r>
              <a:rPr lang="tr-TR" dirty="0" err="1"/>
              <a:t>jeo</a:t>
            </a:r>
            <a:r>
              <a:rPr lang="tr-TR" dirty="0"/>
              <a:t> - uzamsal haritalama ( </a:t>
            </a:r>
            <a:r>
              <a:rPr lang="tr-TR" dirty="0" err="1"/>
              <a:t>Niantic</a:t>
            </a:r>
            <a:r>
              <a:rPr lang="tr-TR" dirty="0"/>
              <a:t> Planet-</a:t>
            </a:r>
            <a:r>
              <a:rPr lang="tr-TR" dirty="0" err="1"/>
              <a:t>Scale</a:t>
            </a:r>
            <a:r>
              <a:rPr lang="tr-TR" dirty="0"/>
              <a:t> AR ve Sezyum ) ve nesne tanıma</a:t>
            </a:r>
          </a:p>
          <a:p>
            <a:pPr marL="285750" indent="-285750">
              <a:buFont typeface="Arial" panose="020B0604020202020204" pitchFamily="34" charset="0"/>
              <a:buChar char="•"/>
            </a:pPr>
            <a:r>
              <a:rPr lang="tr-TR" dirty="0"/>
              <a:t>Ses ve hareket tanıma</a:t>
            </a:r>
          </a:p>
          <a:p>
            <a:pPr marL="285750" indent="-285750">
              <a:buFont typeface="Arial" panose="020B0604020202020204" pitchFamily="34" charset="0"/>
              <a:buChar char="•"/>
            </a:pPr>
            <a:r>
              <a:rPr lang="tr-TR" dirty="0"/>
              <a:t>Cihazlardan ( Nesnelerin İnterneti ) veri entegrasyonu ve insanlardan </a:t>
            </a:r>
            <a:r>
              <a:rPr lang="tr-TR" dirty="0" err="1"/>
              <a:t>biyometri</a:t>
            </a:r>
            <a:r>
              <a:rPr lang="tr-TR" dirty="0"/>
              <a:t> ( sağlık / zindelik alanında ölçülü kişisel uygulamaların yanı sıra tanımlama amaçlı )</a:t>
            </a:r>
          </a:p>
          <a:p>
            <a:pPr marL="285750" indent="-285750">
              <a:buFont typeface="Arial" panose="020B0604020202020204" pitchFamily="34" charset="0"/>
              <a:buChar char="•"/>
            </a:pPr>
            <a:r>
              <a:rPr lang="tr-TR" dirty="0"/>
              <a:t>Eşzamanlı bilgi akışlarını ve analizi desteklemek için yeni nesil kullanıcı </a:t>
            </a:r>
            <a:r>
              <a:rPr lang="tr-TR" dirty="0" err="1"/>
              <a:t>arayüzleri</a:t>
            </a:r>
            <a:endParaRPr lang="tr-TR" dirty="0"/>
          </a:p>
        </p:txBody>
      </p:sp>
      <p:sp>
        <p:nvSpPr>
          <p:cNvPr id="8" name="Rectangle 7">
            <a:extLst>
              <a:ext uri="{FF2B5EF4-FFF2-40B4-BE49-F238E27FC236}">
                <a16:creationId xmlns:a16="http://schemas.microsoft.com/office/drawing/2014/main" id="{E3E5116E-45EC-40D9-A6D0-25E7E4FDEC99}"/>
              </a:ext>
            </a:extLst>
          </p:cNvPr>
          <p:cNvSpPr/>
          <p:nvPr/>
        </p:nvSpPr>
        <p:spPr>
          <a:xfrm>
            <a:off x="622041" y="4754518"/>
            <a:ext cx="10742645" cy="1200329"/>
          </a:xfrm>
          <a:prstGeom prst="rect">
            <a:avLst/>
          </a:prstGeom>
        </p:spPr>
        <p:txBody>
          <a:bodyPr wrap="square">
            <a:spAutoFit/>
          </a:bodyPr>
          <a:lstStyle/>
          <a:p>
            <a:r>
              <a:rPr lang="tr-TR" dirty="0" err="1"/>
              <a:t>Blockchain</a:t>
            </a:r>
            <a:r>
              <a:rPr lang="tr-TR" dirty="0"/>
              <a:t> teknolojisi, finansal varlıkları merkezi kontrol ve gözetimden kurtarır - ve merkezi olmayan finans (</a:t>
            </a:r>
            <a:r>
              <a:rPr lang="tr-TR" dirty="0" err="1"/>
              <a:t>DeFi</a:t>
            </a:r>
            <a:r>
              <a:rPr lang="tr-TR" dirty="0"/>
              <a:t>) içinde , yeni uygulamalar oluşturmak için finansal </a:t>
            </a:r>
            <a:r>
              <a:rPr lang="tr-TR" dirty="0" err="1"/>
              <a:t>legoları</a:t>
            </a:r>
            <a:r>
              <a:rPr lang="tr-TR" dirty="0"/>
              <a:t> bağlama örneklerini zaten görüyoruz. Oyunların ve </a:t>
            </a:r>
            <a:r>
              <a:rPr lang="tr-TR" dirty="0" err="1"/>
              <a:t>metaverse</a:t>
            </a:r>
            <a:r>
              <a:rPr lang="tr-TR" dirty="0"/>
              <a:t> deneyimlerin gerektirdiği mikro işlem türleri için optimize edilmiş </a:t>
            </a:r>
            <a:r>
              <a:rPr lang="tr-TR" dirty="0" err="1"/>
              <a:t>NFT'lerin</a:t>
            </a:r>
            <a:r>
              <a:rPr lang="tr-TR" dirty="0"/>
              <a:t> ve blok zincirlerinin ortaya çıkmasıyla birlikte, merkezi olmayan pazarlar ve oyun varlıkları için uygulamalar etrafında bir </a:t>
            </a:r>
            <a:r>
              <a:rPr lang="tr-TR" dirty="0" err="1"/>
              <a:t>inovasyon</a:t>
            </a:r>
            <a:r>
              <a:rPr lang="tr-TR" dirty="0"/>
              <a:t> dalgası göreceğiz.</a:t>
            </a:r>
          </a:p>
        </p:txBody>
      </p:sp>
    </p:spTree>
    <p:extLst>
      <p:ext uri="{BB962C8B-B14F-4D97-AF65-F5344CB8AC3E}">
        <p14:creationId xmlns:p14="http://schemas.microsoft.com/office/powerpoint/2010/main" val="336387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0EC4-F6C7-41CE-AC6B-125391ED241A}"/>
              </a:ext>
            </a:extLst>
          </p:cNvPr>
          <p:cNvSpPr>
            <a:spLocks noGrp="1"/>
          </p:cNvSpPr>
          <p:nvPr>
            <p:ph type="title"/>
          </p:nvPr>
        </p:nvSpPr>
        <p:spPr>
          <a:xfrm>
            <a:off x="771332" y="303074"/>
            <a:ext cx="10058400" cy="1371600"/>
          </a:xfrm>
        </p:spPr>
        <p:txBody>
          <a:bodyPr/>
          <a:lstStyle/>
          <a:p>
            <a:r>
              <a:rPr lang="tr-TR" dirty="0"/>
              <a:t>Katman 5: </a:t>
            </a:r>
            <a:r>
              <a:rPr lang="tr-TR" dirty="0" err="1"/>
              <a:t>Merkeziyetsizlik</a:t>
            </a:r>
            <a:endParaRPr lang="tr-TR" dirty="0"/>
          </a:p>
        </p:txBody>
      </p:sp>
      <p:sp>
        <p:nvSpPr>
          <p:cNvPr id="4" name="Rectangle 3">
            <a:extLst>
              <a:ext uri="{FF2B5EF4-FFF2-40B4-BE49-F238E27FC236}">
                <a16:creationId xmlns:a16="http://schemas.microsoft.com/office/drawing/2014/main" id="{25FACBDA-4384-4377-A311-8D98968FEF90}"/>
              </a:ext>
            </a:extLst>
          </p:cNvPr>
          <p:cNvSpPr/>
          <p:nvPr/>
        </p:nvSpPr>
        <p:spPr>
          <a:xfrm>
            <a:off x="499966" y="1348102"/>
            <a:ext cx="11192068" cy="5355312"/>
          </a:xfrm>
          <a:prstGeom prst="rect">
            <a:avLst/>
          </a:prstGeom>
        </p:spPr>
        <p:txBody>
          <a:bodyPr wrap="square">
            <a:spAutoFit/>
          </a:bodyPr>
          <a:lstStyle/>
          <a:p>
            <a:r>
              <a:rPr lang="tr-TR" dirty="0" err="1"/>
              <a:t>Blokzincir</a:t>
            </a:r>
            <a:r>
              <a:rPr lang="tr-TR" dirty="0"/>
              <a:t> teknolojileri, insana dair herhangi bir varlığın, oyun, sosyal medya vb. uygulamalarda çevrimiçi profillere referansla kullanılan </a:t>
            </a:r>
            <a:r>
              <a:rPr lang="tr-TR" dirty="0" err="1"/>
              <a:t>avatarların</a:t>
            </a:r>
            <a:r>
              <a:rPr lang="tr-TR" dirty="0"/>
              <a:t>, bir çevrimiçi platformda yer alan araçların, unsurların (herhangi bir içerik) ve reel dünya varlıklarının sahiplik kaydıyla dijital dünyada temsillerinin sunulmasında önemli kolaylıklar sağladı. Bu durum dijital kimliklerin, bu kimliklerle ilişkili diğer dijital varlıkların ve bu dijital varlıklarla ilişkili sahiplik kayıtlarının oluşturulması itibariyle dijitalleşme, sanal gerçeklik konseptine farklı bir boyut kazandıracak.</a:t>
            </a:r>
          </a:p>
          <a:p>
            <a:endParaRPr lang="tr-TR" dirty="0"/>
          </a:p>
          <a:p>
            <a:r>
              <a:rPr lang="tr-TR" dirty="0" err="1"/>
              <a:t>Metaverse'nin</a:t>
            </a:r>
            <a:r>
              <a:rPr lang="tr-TR" dirty="0"/>
              <a:t> ideal yapısı, tek bir varlık tarafından kontrol edildiği Ready Player </a:t>
            </a:r>
            <a:r>
              <a:rPr lang="tr-TR" dirty="0" err="1"/>
              <a:t>One'ın</a:t>
            </a:r>
            <a:r>
              <a:rPr lang="tr-TR" dirty="0"/>
              <a:t> </a:t>
            </a:r>
            <a:r>
              <a:rPr lang="tr-TR" dirty="0" err="1"/>
              <a:t>OASIS'inin</a:t>
            </a:r>
            <a:r>
              <a:rPr lang="tr-TR" dirty="0"/>
              <a:t> tersidir . Seçenekler en üst düzeye çıkarıldığında ve sistemler birlikte çalışabilir olduğunda ve içerik oluşturucuların kendi verileri ve yaratımları üzerinde egemen olduğu rekabetçi pazarlarda inşa edildiğinde, deneme ve büyüme çarpıcı bir şekilde artar.</a:t>
            </a:r>
          </a:p>
          <a:p>
            <a:endParaRPr lang="tr-TR" dirty="0"/>
          </a:p>
          <a:p>
            <a:r>
              <a:rPr lang="tr-TR" dirty="0"/>
              <a:t>Dağıtılmış bilgi işlem ve mikro hizmetler , geliştiricilerin arka uç yeteneklerini oluşturmaya veya entegre etmeye odaklanmaya gerek kalmadan ticaret sistemlerinden özel yapay zekaya ve çeşitli oyun sistemlerine kadar çevrimiçi yeteneklerden yararlanmaları için ölçeklenebilir bir ekosistem sağlar.</a:t>
            </a:r>
          </a:p>
          <a:p>
            <a:endParaRPr lang="tr-TR" dirty="0"/>
          </a:p>
          <a:p>
            <a:r>
              <a:rPr lang="tr-TR" dirty="0" err="1"/>
              <a:t>Blockchain</a:t>
            </a:r>
            <a:r>
              <a:rPr lang="tr-TR" dirty="0"/>
              <a:t> teknolojisi, finansal varlıkları merkezi kontrol ve gözetimden kurtarır - ve merkezi olmayan finans (</a:t>
            </a:r>
            <a:r>
              <a:rPr lang="tr-TR" dirty="0" err="1"/>
              <a:t>DeFi</a:t>
            </a:r>
            <a:r>
              <a:rPr lang="tr-TR" dirty="0"/>
              <a:t>) içinde , yeni uygulamalar oluşturmak için finansal </a:t>
            </a:r>
            <a:r>
              <a:rPr lang="tr-TR" dirty="0" err="1"/>
              <a:t>legoları</a:t>
            </a:r>
            <a:r>
              <a:rPr lang="tr-TR" dirty="0"/>
              <a:t> bağlama örneklerini zaten görüyoruz. Oyunların ve </a:t>
            </a:r>
            <a:r>
              <a:rPr lang="tr-TR" dirty="0" err="1"/>
              <a:t>metaverse</a:t>
            </a:r>
            <a:r>
              <a:rPr lang="tr-TR" dirty="0"/>
              <a:t> deneyimlerin gerektirdiği mikro işlem türleri için optimize edilmiş </a:t>
            </a:r>
            <a:r>
              <a:rPr lang="tr-TR" dirty="0" err="1"/>
              <a:t>NFT'lerin</a:t>
            </a:r>
            <a:r>
              <a:rPr lang="tr-TR" dirty="0"/>
              <a:t> ve blok zincirlerinin ortaya çıkmasıyla birlikte, merkezi olmayan pazarlar ve oyun varlıkları için uygulamalar etrafında bir </a:t>
            </a:r>
            <a:r>
              <a:rPr lang="tr-TR" dirty="0" err="1"/>
              <a:t>inovasyon</a:t>
            </a:r>
            <a:r>
              <a:rPr lang="tr-TR" dirty="0"/>
              <a:t> dalgası göreceğiz.</a:t>
            </a:r>
          </a:p>
          <a:p>
            <a:endParaRPr lang="tr-TR" dirty="0"/>
          </a:p>
        </p:txBody>
      </p:sp>
    </p:spTree>
    <p:extLst>
      <p:ext uri="{BB962C8B-B14F-4D97-AF65-F5344CB8AC3E}">
        <p14:creationId xmlns:p14="http://schemas.microsoft.com/office/powerpoint/2010/main" val="129934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E3B-1DEA-43CB-B2C3-634BEE984DBD}"/>
              </a:ext>
            </a:extLst>
          </p:cNvPr>
          <p:cNvSpPr>
            <a:spLocks noGrp="1"/>
          </p:cNvSpPr>
          <p:nvPr>
            <p:ph type="title"/>
          </p:nvPr>
        </p:nvSpPr>
        <p:spPr/>
        <p:txBody>
          <a:bodyPr/>
          <a:lstStyle/>
          <a:p>
            <a:endParaRPr lang="tr-TR"/>
          </a:p>
        </p:txBody>
      </p:sp>
      <p:pic>
        <p:nvPicPr>
          <p:cNvPr id="9218" name="Picture 2" descr="https://image.slidesharecdn.com/buildingthemetaversedeck2-210603143622/95/building-the-metaverse-81-1024.jpg?cb=1622817046">
            <a:extLst>
              <a:ext uri="{FF2B5EF4-FFF2-40B4-BE49-F238E27FC236}">
                <a16:creationId xmlns:a16="http://schemas.microsoft.com/office/drawing/2014/main" id="{6BF750F2-5AAE-4807-885F-1021D95EC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02" y="405006"/>
            <a:ext cx="10751976" cy="604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5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AC0B-8D99-4DE2-B41E-0BECC25F8E2F}"/>
              </a:ext>
            </a:extLst>
          </p:cNvPr>
          <p:cNvSpPr>
            <a:spLocks noGrp="1"/>
          </p:cNvSpPr>
          <p:nvPr>
            <p:ph type="title"/>
          </p:nvPr>
        </p:nvSpPr>
        <p:spPr/>
        <p:txBody>
          <a:bodyPr>
            <a:normAutofit/>
          </a:bodyPr>
          <a:lstStyle/>
          <a:p>
            <a:r>
              <a:rPr lang="tr-TR" dirty="0"/>
              <a:t>Katman 6: İnsan </a:t>
            </a:r>
            <a:r>
              <a:rPr lang="tr-TR" dirty="0" err="1"/>
              <a:t>Arayüzü</a:t>
            </a:r>
            <a:endParaRPr lang="tr-TR" dirty="0"/>
          </a:p>
        </p:txBody>
      </p:sp>
      <p:sp>
        <p:nvSpPr>
          <p:cNvPr id="4" name="Rectangle 3">
            <a:extLst>
              <a:ext uri="{FF2B5EF4-FFF2-40B4-BE49-F238E27FC236}">
                <a16:creationId xmlns:a16="http://schemas.microsoft.com/office/drawing/2014/main" id="{160C51A7-76FE-48BD-8977-6C999B28B033}"/>
              </a:ext>
            </a:extLst>
          </p:cNvPr>
          <p:cNvSpPr/>
          <p:nvPr/>
        </p:nvSpPr>
        <p:spPr>
          <a:xfrm>
            <a:off x="920619" y="1717920"/>
            <a:ext cx="10378751" cy="3139321"/>
          </a:xfrm>
          <a:prstGeom prst="rect">
            <a:avLst/>
          </a:prstGeom>
        </p:spPr>
        <p:txBody>
          <a:bodyPr wrap="square">
            <a:spAutoFit/>
          </a:bodyPr>
          <a:lstStyle/>
          <a:p>
            <a:r>
              <a:rPr lang="tr-TR" dirty="0"/>
              <a:t>Bilgisayar cihazları vücudumuza yaklaşıyor ve bizi </a:t>
            </a:r>
            <a:r>
              <a:rPr lang="tr-TR" dirty="0" err="1"/>
              <a:t>cyborglara</a:t>
            </a:r>
            <a:r>
              <a:rPr lang="tr-TR" dirty="0"/>
              <a:t> dönüştürüyor.</a:t>
            </a:r>
          </a:p>
          <a:p>
            <a:endParaRPr lang="tr-TR" dirty="0"/>
          </a:p>
          <a:p>
            <a:r>
              <a:rPr lang="tr-TR" dirty="0"/>
              <a:t>Akıllı telefonlar artık telefon değil. Önceden yüklenmiş bir telefon uygulamasına sahip olan son derece taşınabilir, her zaman bağlı ve güçlü bilgisayarlardır. Sadece daha güçlü hale geliyorlar; ve daha fazla minyatürleştirme, doğru </a:t>
            </a:r>
            <a:r>
              <a:rPr lang="tr-TR" dirty="0" err="1"/>
              <a:t>sensörler</a:t>
            </a:r>
            <a:r>
              <a:rPr lang="tr-TR" dirty="0"/>
              <a:t>, yerleşik yapay zeka teknolojisi ve güçlü uç bilgi işlem sistemlerine düşük gecikmeli erişim sayesinde, </a:t>
            </a:r>
            <a:r>
              <a:rPr lang="tr-TR" dirty="0" err="1"/>
              <a:t>metaverse</a:t>
            </a:r>
            <a:r>
              <a:rPr lang="tr-TR" dirty="0"/>
              <a:t> giderek daha fazla uygulama ve deneyimi emecekler.</a:t>
            </a:r>
          </a:p>
          <a:p>
            <a:endParaRPr lang="tr-TR" dirty="0"/>
          </a:p>
          <a:p>
            <a:r>
              <a:rPr lang="tr-TR" dirty="0"/>
              <a:t>Akıllı gözlüklerin ötesinde, bizi makinelerimize yaklaştırmanın yeni yollarını deneyen büyüyen bir endüstri var:</a:t>
            </a:r>
          </a:p>
          <a:p>
            <a:pPr marL="285750" indent="-285750">
              <a:buFont typeface="Arial" panose="020B0604020202020204" pitchFamily="34" charset="0"/>
              <a:buChar char="•"/>
            </a:pPr>
            <a:r>
              <a:rPr lang="tr-TR" dirty="0"/>
              <a:t>Modaya ve giyime entegre edilmiş 3 boyutlu yazdırılmış giyilebilir ürünler</a:t>
            </a:r>
          </a:p>
          <a:p>
            <a:pPr marL="285750" indent="-285750">
              <a:buFont typeface="Arial" panose="020B0604020202020204" pitchFamily="34" charset="0"/>
              <a:buChar char="•"/>
            </a:pPr>
            <a:r>
              <a:rPr lang="tr-TR" dirty="0"/>
              <a:t>Minyatür </a:t>
            </a:r>
            <a:r>
              <a:rPr lang="tr-TR" dirty="0" err="1"/>
              <a:t>biyosensörler</a:t>
            </a:r>
            <a:r>
              <a:rPr lang="tr-TR" dirty="0"/>
              <a:t>, hatta bazıları cilt üzerine basılmıştır</a:t>
            </a:r>
          </a:p>
          <a:p>
            <a:pPr marL="285750" indent="-285750">
              <a:buFont typeface="Arial" panose="020B0604020202020204" pitchFamily="34" charset="0"/>
              <a:buChar char="•"/>
            </a:pPr>
            <a:r>
              <a:rPr lang="tr-TR" dirty="0"/>
              <a:t>Belki tüketici sinir </a:t>
            </a:r>
            <a:r>
              <a:rPr lang="tr-TR" dirty="0" err="1"/>
              <a:t>arayüzleri</a:t>
            </a:r>
            <a:r>
              <a:rPr lang="tr-TR" dirty="0"/>
              <a:t> ?</a:t>
            </a:r>
          </a:p>
        </p:txBody>
      </p:sp>
    </p:spTree>
    <p:extLst>
      <p:ext uri="{BB962C8B-B14F-4D97-AF65-F5344CB8AC3E}">
        <p14:creationId xmlns:p14="http://schemas.microsoft.com/office/powerpoint/2010/main" val="178710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A8E-54FD-49B6-A15A-98D64B5F3CE0}"/>
              </a:ext>
            </a:extLst>
          </p:cNvPr>
          <p:cNvSpPr>
            <a:spLocks noGrp="1"/>
          </p:cNvSpPr>
          <p:nvPr>
            <p:ph type="title"/>
          </p:nvPr>
        </p:nvSpPr>
        <p:spPr>
          <a:xfrm>
            <a:off x="659363" y="277514"/>
            <a:ext cx="10058400" cy="1371600"/>
          </a:xfrm>
        </p:spPr>
        <p:txBody>
          <a:bodyPr/>
          <a:lstStyle/>
          <a:p>
            <a:r>
              <a:rPr lang="tr-TR" dirty="0"/>
              <a:t>Katman 7: Altyapı</a:t>
            </a:r>
          </a:p>
        </p:txBody>
      </p:sp>
      <p:sp>
        <p:nvSpPr>
          <p:cNvPr id="4" name="Rectangle 3">
            <a:extLst>
              <a:ext uri="{FF2B5EF4-FFF2-40B4-BE49-F238E27FC236}">
                <a16:creationId xmlns:a16="http://schemas.microsoft.com/office/drawing/2014/main" id="{C9EFAC9D-21F5-4FA1-B3F9-BFF1A0A84531}"/>
              </a:ext>
            </a:extLst>
          </p:cNvPr>
          <p:cNvSpPr/>
          <p:nvPr/>
        </p:nvSpPr>
        <p:spPr>
          <a:xfrm>
            <a:off x="584719" y="1447860"/>
            <a:ext cx="10723984" cy="1477328"/>
          </a:xfrm>
          <a:prstGeom prst="rect">
            <a:avLst/>
          </a:prstGeom>
        </p:spPr>
        <p:txBody>
          <a:bodyPr wrap="square">
            <a:spAutoFit/>
          </a:bodyPr>
          <a:lstStyle/>
          <a:p>
            <a:r>
              <a:rPr lang="tr-TR" dirty="0"/>
              <a:t>Altyapı katmanı, cihazlarımızı etkinleştiren, onları ağa bağlayan ve içerik sağlayan teknolojiyi içerir.</a:t>
            </a:r>
          </a:p>
          <a:p>
            <a:endParaRPr lang="tr-TR" dirty="0"/>
          </a:p>
          <a:p>
            <a:r>
              <a:rPr lang="tr-TR" dirty="0"/>
              <a:t>5G ağları, ağ çekişmesini ve gecikmeyi azaltırken bant genişliğini önemli ölçüde artıracaktır. 6G, hızları bir başka büyüklükte artıracak.</a:t>
            </a:r>
          </a:p>
          <a:p>
            <a:endParaRPr lang="tr-TR" dirty="0"/>
          </a:p>
        </p:txBody>
      </p:sp>
      <p:pic>
        <p:nvPicPr>
          <p:cNvPr id="5" name="Picture 4">
            <a:extLst>
              <a:ext uri="{FF2B5EF4-FFF2-40B4-BE49-F238E27FC236}">
                <a16:creationId xmlns:a16="http://schemas.microsoft.com/office/drawing/2014/main" id="{8BC9DB42-196D-42DA-9F20-B1A18C705EEA}"/>
              </a:ext>
            </a:extLst>
          </p:cNvPr>
          <p:cNvPicPr>
            <a:picLocks noChangeAspect="1"/>
          </p:cNvPicPr>
          <p:nvPr/>
        </p:nvPicPr>
        <p:blipFill>
          <a:blip r:embed="rId2"/>
          <a:stretch>
            <a:fillRect/>
          </a:stretch>
        </p:blipFill>
        <p:spPr>
          <a:xfrm>
            <a:off x="4385387" y="3005762"/>
            <a:ext cx="7390719" cy="3300467"/>
          </a:xfrm>
          <a:prstGeom prst="rect">
            <a:avLst/>
          </a:prstGeom>
        </p:spPr>
      </p:pic>
      <p:sp>
        <p:nvSpPr>
          <p:cNvPr id="6" name="Rectangle 5">
            <a:extLst>
              <a:ext uri="{FF2B5EF4-FFF2-40B4-BE49-F238E27FC236}">
                <a16:creationId xmlns:a16="http://schemas.microsoft.com/office/drawing/2014/main" id="{7B0554D9-7E94-4BEF-BD9F-8AADCDE0BDE5}"/>
              </a:ext>
            </a:extLst>
          </p:cNvPr>
          <p:cNvSpPr/>
          <p:nvPr/>
        </p:nvSpPr>
        <p:spPr>
          <a:xfrm>
            <a:off x="659363" y="3086334"/>
            <a:ext cx="3754016" cy="3139321"/>
          </a:xfrm>
          <a:prstGeom prst="rect">
            <a:avLst/>
          </a:prstGeom>
        </p:spPr>
        <p:txBody>
          <a:bodyPr wrap="square">
            <a:spAutoFit/>
          </a:bodyPr>
          <a:lstStyle/>
          <a:p>
            <a:r>
              <a:rPr lang="tr-TR" dirty="0"/>
              <a:t>Yeni nesil mobil cihazların, akıllı gözlüklerin ve giyilebilir cihazların gerektirdiği bağlanmamış işlevselliği, yüksek performansı ve minyatürleştirmeyi etkinleştirmek, giderek daha güçlü ve daha küçük bir donanım gerektirecektir: 3nm süreçlere ve ötesine çok yakında düşen yarı iletkenler ; küçük </a:t>
            </a:r>
            <a:r>
              <a:rPr lang="tr-TR" dirty="0" err="1"/>
              <a:t>sensörleri</a:t>
            </a:r>
            <a:r>
              <a:rPr lang="tr-TR" dirty="0"/>
              <a:t> etkinleştiren </a:t>
            </a:r>
            <a:r>
              <a:rPr lang="tr-TR" dirty="0" err="1"/>
              <a:t>mikroelektromekanik</a:t>
            </a:r>
            <a:r>
              <a:rPr lang="tr-TR" dirty="0"/>
              <a:t> sistemler (MEMS) ; ve kompakt, uzun ömürlü piller .</a:t>
            </a:r>
          </a:p>
        </p:txBody>
      </p:sp>
    </p:spTree>
    <p:extLst>
      <p:ext uri="{BB962C8B-B14F-4D97-AF65-F5344CB8AC3E}">
        <p14:creationId xmlns:p14="http://schemas.microsoft.com/office/powerpoint/2010/main" val="1403247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B224-0032-4CCE-9FFD-21886F767F4B}"/>
              </a:ext>
            </a:extLst>
          </p:cNvPr>
          <p:cNvSpPr>
            <a:spLocks noGrp="1"/>
          </p:cNvSpPr>
          <p:nvPr>
            <p:ph type="title"/>
          </p:nvPr>
        </p:nvSpPr>
        <p:spPr/>
        <p:txBody>
          <a:bodyPr/>
          <a:lstStyle/>
          <a:p>
            <a:endParaRPr lang="tr-TR"/>
          </a:p>
        </p:txBody>
      </p:sp>
      <p:pic>
        <p:nvPicPr>
          <p:cNvPr id="8194" name="Picture 2" descr="https://image.slidesharecdn.com/buildingthemetaversedeck2-210603143622/95/building-the-metaverse-7-1024.jpg?cb=1622817046">
            <a:extLst>
              <a:ext uri="{FF2B5EF4-FFF2-40B4-BE49-F238E27FC236}">
                <a16:creationId xmlns:a16="http://schemas.microsoft.com/office/drawing/2014/main" id="{CC8A589A-C25B-4E6F-9AFA-2E20E3934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62169"/>
            <a:ext cx="10193175" cy="573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29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12C8-14F8-4C23-9D5A-64EAC41D3A04}"/>
              </a:ext>
            </a:extLst>
          </p:cNvPr>
          <p:cNvSpPr>
            <a:spLocks noGrp="1"/>
          </p:cNvSpPr>
          <p:nvPr>
            <p:ph type="title"/>
          </p:nvPr>
        </p:nvSpPr>
        <p:spPr>
          <a:xfrm>
            <a:off x="646922" y="344790"/>
            <a:ext cx="10058400" cy="1371600"/>
          </a:xfrm>
        </p:spPr>
        <p:txBody>
          <a:bodyPr/>
          <a:lstStyle/>
          <a:p>
            <a:r>
              <a:rPr lang="tr-TR" dirty="0"/>
              <a:t>Facebook -&gt; Meta</a:t>
            </a:r>
          </a:p>
        </p:txBody>
      </p:sp>
      <p:pic>
        <p:nvPicPr>
          <p:cNvPr id="2050" name="Picture 2" descr="Facebook Metaverse Investments and Products">
            <a:extLst>
              <a:ext uri="{FF2B5EF4-FFF2-40B4-BE49-F238E27FC236}">
                <a16:creationId xmlns:a16="http://schemas.microsoft.com/office/drawing/2014/main" id="{34011CA1-234E-411A-96DD-EF7EF2E64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843" y="430869"/>
            <a:ext cx="6055712" cy="41236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2528D10-CAE6-4F53-BA4E-E20816DDE504}"/>
              </a:ext>
            </a:extLst>
          </p:cNvPr>
          <p:cNvSpPr/>
          <p:nvPr/>
        </p:nvSpPr>
        <p:spPr>
          <a:xfrm>
            <a:off x="463421" y="1559873"/>
            <a:ext cx="5293422" cy="4801314"/>
          </a:xfrm>
          <a:prstGeom prst="rect">
            <a:avLst/>
          </a:prstGeom>
        </p:spPr>
        <p:txBody>
          <a:bodyPr wrap="square">
            <a:spAutoFit/>
          </a:bodyPr>
          <a:lstStyle/>
          <a:p>
            <a:r>
              <a:rPr lang="tr-TR" b="1" dirty="0"/>
              <a:t>Deneyim: </a:t>
            </a:r>
            <a:r>
              <a:rPr lang="tr-TR" dirty="0"/>
              <a:t>Facebook, AR/</a:t>
            </a:r>
            <a:r>
              <a:rPr lang="tr-TR" dirty="0" err="1"/>
              <a:t>VR'ye</a:t>
            </a:r>
            <a:r>
              <a:rPr lang="tr-TR" dirty="0"/>
              <a:t> daldırıldığında bu benliğe “bedenlenmiş” bir deneyim olarak atıfta bulunur.</a:t>
            </a:r>
          </a:p>
          <a:p>
            <a:r>
              <a:rPr lang="tr-TR" dirty="0"/>
              <a:t> </a:t>
            </a:r>
          </a:p>
          <a:p>
            <a:r>
              <a:rPr lang="tr-TR" b="1" dirty="0"/>
              <a:t>Keşif: </a:t>
            </a:r>
            <a:r>
              <a:rPr lang="tr-TR" dirty="0"/>
              <a:t>Facebook'un ayrıca küratörlük ve derecelendirme (örneğin, </a:t>
            </a:r>
            <a:r>
              <a:rPr lang="tr-TR" dirty="0" err="1"/>
              <a:t>Oculus</a:t>
            </a:r>
            <a:r>
              <a:rPr lang="tr-TR" dirty="0"/>
              <a:t> Uygulamaları ve Oyunlar), doğrudan iletişim için mesajlaşma platformları (Messenger ve </a:t>
            </a:r>
            <a:r>
              <a:rPr lang="tr-TR" dirty="0" err="1"/>
              <a:t>Whatwapp</a:t>
            </a:r>
            <a:r>
              <a:rPr lang="tr-TR" dirty="0"/>
              <a:t>) ve elbette sosyal platformlar için de yatırımları vardır.</a:t>
            </a:r>
          </a:p>
          <a:p>
            <a:endParaRPr lang="tr-TR" dirty="0"/>
          </a:p>
          <a:p>
            <a:r>
              <a:rPr lang="tr-TR" b="1" dirty="0"/>
              <a:t>İçerik Oluşturucu Ekonomisi: </a:t>
            </a:r>
            <a:r>
              <a:rPr lang="tr-TR" dirty="0"/>
              <a:t>Birkaç örnek var, ancak Facebook </a:t>
            </a:r>
            <a:r>
              <a:rPr lang="tr-TR" dirty="0" err="1"/>
              <a:t>Horizon</a:t>
            </a:r>
            <a:r>
              <a:rPr lang="tr-TR" dirty="0"/>
              <a:t>, şirketin üstlendiği bir içerik oluşturma platformuna yönelik en kapsamlı yaklaşım.</a:t>
            </a:r>
          </a:p>
          <a:p>
            <a:endParaRPr lang="tr-TR" dirty="0"/>
          </a:p>
          <a:p>
            <a:r>
              <a:rPr lang="tr-TR" b="1" dirty="0" err="1"/>
              <a:t>Mekansal</a:t>
            </a:r>
            <a:r>
              <a:rPr lang="tr-TR" b="1" dirty="0"/>
              <a:t> Bilgi İşlem: </a:t>
            </a:r>
            <a:r>
              <a:rPr lang="tr-TR" dirty="0" err="1"/>
              <a:t>Oculus</a:t>
            </a:r>
            <a:r>
              <a:rPr lang="tr-TR" dirty="0"/>
              <a:t> bir donanım platformundan daha fazlasıdır - yazılım, kullanılabilirlik, </a:t>
            </a:r>
            <a:r>
              <a:rPr lang="tr-TR" dirty="0" err="1"/>
              <a:t>arayüz</a:t>
            </a:r>
            <a:r>
              <a:rPr lang="tr-TR" dirty="0"/>
              <a:t> ve ilgili yapay zekaya yapılan önemli yatırımları temsil eder.</a:t>
            </a:r>
          </a:p>
        </p:txBody>
      </p:sp>
      <p:sp>
        <p:nvSpPr>
          <p:cNvPr id="4" name="Rectangle 3">
            <a:extLst>
              <a:ext uri="{FF2B5EF4-FFF2-40B4-BE49-F238E27FC236}">
                <a16:creationId xmlns:a16="http://schemas.microsoft.com/office/drawing/2014/main" id="{8B0809E7-F971-4037-8038-C3EF4B586328}"/>
              </a:ext>
            </a:extLst>
          </p:cNvPr>
          <p:cNvSpPr/>
          <p:nvPr/>
        </p:nvSpPr>
        <p:spPr>
          <a:xfrm>
            <a:off x="5884506" y="5002869"/>
            <a:ext cx="6096000" cy="1200329"/>
          </a:xfrm>
          <a:prstGeom prst="rect">
            <a:avLst/>
          </a:prstGeom>
        </p:spPr>
        <p:txBody>
          <a:bodyPr>
            <a:spAutoFit/>
          </a:bodyPr>
          <a:lstStyle/>
          <a:p>
            <a:r>
              <a:rPr lang="tr-TR" b="1" dirty="0"/>
              <a:t>İnsan </a:t>
            </a:r>
            <a:r>
              <a:rPr lang="tr-TR" b="1" dirty="0" err="1"/>
              <a:t>Arayüzü</a:t>
            </a:r>
            <a:r>
              <a:rPr lang="tr-TR" b="1" dirty="0"/>
              <a:t>: </a:t>
            </a:r>
            <a:r>
              <a:rPr lang="tr-TR" dirty="0" err="1"/>
              <a:t>Oculus</a:t>
            </a:r>
            <a:r>
              <a:rPr lang="tr-TR" dirty="0"/>
              <a:t>, elbette - ama aynı zamanda VR/AR kulaklıklar için geleceğin daha ergonomik form faktörünün nasıl görüneceğine dair bir fikir veren Ray Ban </a:t>
            </a:r>
            <a:r>
              <a:rPr lang="tr-TR" dirty="0" err="1"/>
              <a:t>Stories</a:t>
            </a:r>
            <a:r>
              <a:rPr lang="tr-TR" dirty="0"/>
              <a:t> gibi daha yeni çabalar.</a:t>
            </a:r>
          </a:p>
        </p:txBody>
      </p:sp>
    </p:spTree>
    <p:extLst>
      <p:ext uri="{BB962C8B-B14F-4D97-AF65-F5344CB8AC3E}">
        <p14:creationId xmlns:p14="http://schemas.microsoft.com/office/powerpoint/2010/main" val="135994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4A4A-AC45-4B86-84F4-E29218E3BB84}"/>
              </a:ext>
            </a:extLst>
          </p:cNvPr>
          <p:cNvSpPr>
            <a:spLocks noGrp="1"/>
          </p:cNvSpPr>
          <p:nvPr>
            <p:ph type="title"/>
          </p:nvPr>
        </p:nvSpPr>
        <p:spPr>
          <a:xfrm>
            <a:off x="653143" y="395632"/>
            <a:ext cx="10058400" cy="1371600"/>
          </a:xfrm>
        </p:spPr>
        <p:txBody>
          <a:bodyPr/>
          <a:lstStyle/>
          <a:p>
            <a:r>
              <a:rPr lang="tr-TR" dirty="0" err="1"/>
              <a:t>Decentraland</a:t>
            </a:r>
            <a:endParaRPr lang="tr-TR" dirty="0"/>
          </a:p>
        </p:txBody>
      </p:sp>
      <p:pic>
        <p:nvPicPr>
          <p:cNvPr id="3074" name="Picture 2" descr="image2 1">
            <a:extLst>
              <a:ext uri="{FF2B5EF4-FFF2-40B4-BE49-F238E27FC236}">
                <a16:creationId xmlns:a16="http://schemas.microsoft.com/office/drawing/2014/main" id="{259C0EA1-FED0-4B84-9669-E70E1C058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653" y="1122015"/>
            <a:ext cx="6403910" cy="36021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F54538-59DD-4B96-B06C-5FBAB20CA4B8}"/>
              </a:ext>
            </a:extLst>
          </p:cNvPr>
          <p:cNvSpPr/>
          <p:nvPr/>
        </p:nvSpPr>
        <p:spPr>
          <a:xfrm>
            <a:off x="606490" y="1767232"/>
            <a:ext cx="4889241" cy="2862322"/>
          </a:xfrm>
          <a:prstGeom prst="rect">
            <a:avLst/>
          </a:prstGeom>
        </p:spPr>
        <p:txBody>
          <a:bodyPr wrap="square">
            <a:spAutoFit/>
          </a:bodyPr>
          <a:lstStyle/>
          <a:p>
            <a:r>
              <a:rPr lang="tr-TR" dirty="0"/>
              <a:t>DAO, </a:t>
            </a:r>
            <a:r>
              <a:rPr lang="tr-TR" dirty="0" err="1"/>
              <a:t>Decentraland’ı</a:t>
            </a:r>
            <a:r>
              <a:rPr lang="tr-TR" dirty="0"/>
              <a:t> oluşturan en önemli akıllı sözleşmelere ve varlıklara (Arazi Sözleşmesi, Emlak Sözleşmesi, Giyilebilir Ürünler, İçerik Sunucuları ve Pazar Yeri) sahiptir. Platform üzerinde hangi varlıkların ne şekilde yer alacağına, arazi politikasına vs. DAO aracılığıyla topluluk tarafından karar verilir. Platformun kullanımına ilişkin politika güncellemeleri, arazi müzayedeleri vb. süreçler DAO aracılığıyla oylama ile gerçekleştirilir.</a:t>
            </a:r>
          </a:p>
          <a:p>
            <a:endParaRPr lang="tr-TR" dirty="0"/>
          </a:p>
        </p:txBody>
      </p:sp>
      <p:sp>
        <p:nvSpPr>
          <p:cNvPr id="5" name="Rectangle 4">
            <a:extLst>
              <a:ext uri="{FF2B5EF4-FFF2-40B4-BE49-F238E27FC236}">
                <a16:creationId xmlns:a16="http://schemas.microsoft.com/office/drawing/2014/main" id="{EBC8DF04-5E5D-4E0C-A270-22B444C2B55A}"/>
              </a:ext>
            </a:extLst>
          </p:cNvPr>
          <p:cNvSpPr/>
          <p:nvPr/>
        </p:nvSpPr>
        <p:spPr>
          <a:xfrm>
            <a:off x="491412" y="5094153"/>
            <a:ext cx="10835951" cy="923330"/>
          </a:xfrm>
          <a:prstGeom prst="rect">
            <a:avLst/>
          </a:prstGeom>
        </p:spPr>
        <p:txBody>
          <a:bodyPr wrap="square">
            <a:spAutoFit/>
          </a:bodyPr>
          <a:lstStyle/>
          <a:p>
            <a:r>
              <a:rPr lang="tr-TR" dirty="0"/>
              <a:t>Kullanıcılar </a:t>
            </a:r>
            <a:r>
              <a:rPr lang="tr-TR" dirty="0" err="1"/>
              <a:t>Decentraland</a:t>
            </a:r>
            <a:r>
              <a:rPr lang="tr-TR" dirty="0"/>
              <a:t> ekosisteminde, sanal araziler ve platformda sunulan diğer ürün ve hizmetleri satın alabilir, platformun konseptine uygun olarak satın alınan araziler kullanıcılar tarafından geliştirilebilir. Bu </a:t>
            </a:r>
            <a:r>
              <a:rPr lang="tr-TR" dirty="0" err="1"/>
              <a:t>metaverse’in</a:t>
            </a:r>
            <a:r>
              <a:rPr lang="tr-TR" dirty="0"/>
              <a:t> yerel </a:t>
            </a:r>
            <a:r>
              <a:rPr lang="tr-TR" dirty="0" err="1"/>
              <a:t>tokeni</a:t>
            </a:r>
            <a:r>
              <a:rPr lang="tr-TR" dirty="0"/>
              <a:t> </a:t>
            </a:r>
            <a:r>
              <a:rPr lang="tr-TR" dirty="0" err="1"/>
              <a:t>Mana’dır</a:t>
            </a:r>
            <a:r>
              <a:rPr lang="tr-TR" dirty="0"/>
              <a:t>. Mana aracılığıyla platform üzerinde alım, satım ve geliştirme işlemleri yapılabilmektedir.</a:t>
            </a:r>
          </a:p>
        </p:txBody>
      </p:sp>
    </p:spTree>
    <p:extLst>
      <p:ext uri="{BB962C8B-B14F-4D97-AF65-F5344CB8AC3E}">
        <p14:creationId xmlns:p14="http://schemas.microsoft.com/office/powerpoint/2010/main" val="34201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6979-EEE3-45E7-BB00-C1274E361A88}"/>
              </a:ext>
            </a:extLst>
          </p:cNvPr>
          <p:cNvSpPr>
            <a:spLocks noGrp="1"/>
          </p:cNvSpPr>
          <p:nvPr>
            <p:ph type="title"/>
          </p:nvPr>
        </p:nvSpPr>
        <p:spPr>
          <a:xfrm>
            <a:off x="762000" y="333432"/>
            <a:ext cx="10058400" cy="1371600"/>
          </a:xfrm>
        </p:spPr>
        <p:txBody>
          <a:bodyPr/>
          <a:lstStyle/>
          <a:p>
            <a:r>
              <a:rPr lang="tr-TR" dirty="0" err="1"/>
              <a:t>Enjin</a:t>
            </a:r>
            <a:endParaRPr lang="tr-TR" dirty="0"/>
          </a:p>
        </p:txBody>
      </p:sp>
      <p:pic>
        <p:nvPicPr>
          <p:cNvPr id="4098" name="Picture 2" descr="2. Enjin (ENJ) nedir?">
            <a:extLst>
              <a:ext uri="{FF2B5EF4-FFF2-40B4-BE49-F238E27FC236}">
                <a16:creationId xmlns:a16="http://schemas.microsoft.com/office/drawing/2014/main" id="{55439B0D-4EA9-4155-BB5C-50422504A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82" y="642594"/>
            <a:ext cx="4775116" cy="26845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3. Axie Infinity (AXS) nedir?">
            <a:extLst>
              <a:ext uri="{FF2B5EF4-FFF2-40B4-BE49-F238E27FC236}">
                <a16:creationId xmlns:a16="http://schemas.microsoft.com/office/drawing/2014/main" id="{DD2D4635-56A0-4DC6-A698-5EC95CD2F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910" y="3652935"/>
            <a:ext cx="4548188" cy="2728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F590A77-A2F4-4BE0-9A64-462B3801B0BB}"/>
              </a:ext>
            </a:extLst>
          </p:cNvPr>
          <p:cNvSpPr/>
          <p:nvPr/>
        </p:nvSpPr>
        <p:spPr>
          <a:xfrm>
            <a:off x="668695" y="1481098"/>
            <a:ext cx="6096000" cy="1754326"/>
          </a:xfrm>
          <a:prstGeom prst="rect">
            <a:avLst/>
          </a:prstGeom>
        </p:spPr>
        <p:txBody>
          <a:bodyPr>
            <a:spAutoFit/>
          </a:bodyPr>
          <a:lstStyle/>
          <a:p>
            <a:r>
              <a:rPr lang="tr-TR" dirty="0" err="1"/>
              <a:t>Enjin</a:t>
            </a:r>
            <a:r>
              <a:rPr lang="tr-TR" dirty="0"/>
              <a:t>, geliştiricilere </a:t>
            </a:r>
            <a:r>
              <a:rPr lang="tr-TR" dirty="0" err="1"/>
              <a:t>Ethereum</a:t>
            </a:r>
            <a:r>
              <a:rPr lang="tr-TR" dirty="0"/>
              <a:t> blok zincirinde sanal ürünler oluşturma ve yönetme yeteneği veren bir yazılımdır. Buradaki fikir, </a:t>
            </a:r>
            <a:r>
              <a:rPr lang="tr-TR" dirty="0" err="1"/>
              <a:t>Enjin'in</a:t>
            </a:r>
            <a:r>
              <a:rPr lang="tr-TR" dirty="0"/>
              <a:t> birçok farklı mülkte oyun içi öğeleri yönetmek için blok zinciri teknolojisini kullanarak, sanal oyun içi ürünlerin ve koleksiyon öğelerinin transferini engelleyen yüksek ücretleri ve dolandırıcılığı azaltmaya yardımcı olabileceğidir.</a:t>
            </a:r>
          </a:p>
        </p:txBody>
      </p:sp>
      <p:sp>
        <p:nvSpPr>
          <p:cNvPr id="6" name="Rectangle 5">
            <a:extLst>
              <a:ext uri="{FF2B5EF4-FFF2-40B4-BE49-F238E27FC236}">
                <a16:creationId xmlns:a16="http://schemas.microsoft.com/office/drawing/2014/main" id="{F24F24E7-50E3-4C67-B56F-1BBE840A6355}"/>
              </a:ext>
            </a:extLst>
          </p:cNvPr>
          <p:cNvSpPr/>
          <p:nvPr/>
        </p:nvSpPr>
        <p:spPr>
          <a:xfrm>
            <a:off x="668695" y="4275805"/>
            <a:ext cx="6096000" cy="1754326"/>
          </a:xfrm>
          <a:prstGeom prst="rect">
            <a:avLst/>
          </a:prstGeom>
        </p:spPr>
        <p:txBody>
          <a:bodyPr>
            <a:spAutoFit/>
          </a:bodyPr>
          <a:lstStyle/>
          <a:p>
            <a:r>
              <a:rPr lang="tr-TR" dirty="0" err="1"/>
              <a:t>Axie</a:t>
            </a:r>
            <a:r>
              <a:rPr lang="tr-TR" dirty="0"/>
              <a:t> </a:t>
            </a:r>
            <a:r>
              <a:rPr lang="tr-TR" dirty="0" err="1"/>
              <a:t>Infinity</a:t>
            </a:r>
            <a:r>
              <a:rPr lang="tr-TR" dirty="0"/>
              <a:t>, </a:t>
            </a:r>
            <a:r>
              <a:rPr lang="tr-TR" dirty="0" err="1"/>
              <a:t>Pokemon’dan</a:t>
            </a:r>
            <a:r>
              <a:rPr lang="tr-TR" dirty="0"/>
              <a:t> esinlenilen </a:t>
            </a:r>
            <a:r>
              <a:rPr lang="tr-TR" dirty="0" err="1"/>
              <a:t>blockchain</a:t>
            </a:r>
            <a:r>
              <a:rPr lang="tr-TR" dirty="0"/>
              <a:t> tabanlı bir savaş oyunudur. Oyunun yönetişim </a:t>
            </a:r>
            <a:r>
              <a:rPr lang="tr-TR" dirty="0" err="1"/>
              <a:t>tokenine</a:t>
            </a:r>
            <a:r>
              <a:rPr lang="tr-TR" dirty="0"/>
              <a:t> ise AXS denir. Oyun içinde </a:t>
            </a:r>
            <a:r>
              <a:rPr lang="tr-TR" dirty="0" err="1"/>
              <a:t>Smooth</a:t>
            </a:r>
            <a:r>
              <a:rPr lang="tr-TR" dirty="0"/>
              <a:t> </a:t>
            </a:r>
            <a:r>
              <a:rPr lang="tr-TR" dirty="0" err="1"/>
              <a:t>Love</a:t>
            </a:r>
            <a:r>
              <a:rPr lang="tr-TR" dirty="0"/>
              <a:t> </a:t>
            </a:r>
            <a:r>
              <a:rPr lang="tr-TR" dirty="0" err="1"/>
              <a:t>Potion</a:t>
            </a:r>
            <a:r>
              <a:rPr lang="tr-TR" dirty="0"/>
              <a:t> (SLP) adlı bir </a:t>
            </a:r>
            <a:r>
              <a:rPr lang="tr-TR" dirty="0" err="1"/>
              <a:t>token</a:t>
            </a:r>
            <a:r>
              <a:rPr lang="tr-TR" dirty="0"/>
              <a:t> da kullanılır. Oyun, </a:t>
            </a:r>
            <a:r>
              <a:rPr lang="tr-TR" dirty="0" err="1"/>
              <a:t>Ethereum</a:t>
            </a:r>
            <a:r>
              <a:rPr lang="tr-TR" dirty="0"/>
              <a:t> </a:t>
            </a:r>
            <a:r>
              <a:rPr lang="tr-TR" dirty="0" err="1"/>
              <a:t>blockchain’i</a:t>
            </a:r>
            <a:r>
              <a:rPr lang="tr-TR" dirty="0"/>
              <a:t> üzerinde geliştirilmiştir. </a:t>
            </a:r>
            <a:r>
              <a:rPr lang="tr-TR" dirty="0" err="1"/>
              <a:t>Axie</a:t>
            </a:r>
            <a:r>
              <a:rPr lang="tr-TR" dirty="0"/>
              <a:t> adlı dijital hayvanlar, </a:t>
            </a:r>
            <a:r>
              <a:rPr lang="tr-TR" dirty="0" err="1"/>
              <a:t>Pokemon’lara</a:t>
            </a:r>
            <a:r>
              <a:rPr lang="tr-TR" dirty="0"/>
              <a:t> benzer eşsiz yaratıklardır ve aynı zamanda her biri ERC-721 tabanlı bir </a:t>
            </a:r>
            <a:r>
              <a:rPr lang="tr-TR" dirty="0" err="1"/>
              <a:t>NFT'dir</a:t>
            </a:r>
            <a:r>
              <a:rPr lang="tr-TR" dirty="0"/>
              <a:t>.</a:t>
            </a:r>
          </a:p>
        </p:txBody>
      </p:sp>
      <p:sp>
        <p:nvSpPr>
          <p:cNvPr id="8" name="Rectangle 7">
            <a:extLst>
              <a:ext uri="{FF2B5EF4-FFF2-40B4-BE49-F238E27FC236}">
                <a16:creationId xmlns:a16="http://schemas.microsoft.com/office/drawing/2014/main" id="{89FE89BC-20FA-44F9-8F1C-3B3B369EE957}"/>
              </a:ext>
            </a:extLst>
          </p:cNvPr>
          <p:cNvSpPr/>
          <p:nvPr/>
        </p:nvSpPr>
        <p:spPr>
          <a:xfrm>
            <a:off x="762000" y="3438087"/>
            <a:ext cx="3159839" cy="830997"/>
          </a:xfrm>
          <a:prstGeom prst="rect">
            <a:avLst/>
          </a:prstGeom>
        </p:spPr>
        <p:txBody>
          <a:bodyPr wrap="none">
            <a:spAutoFit/>
          </a:bodyPr>
          <a:lstStyle/>
          <a:p>
            <a:r>
              <a:rPr lang="tr-TR" sz="4800" dirty="0" err="1">
                <a:solidFill>
                  <a:schemeClr val="tx1">
                    <a:lumMod val="85000"/>
                    <a:lumOff val="15000"/>
                  </a:schemeClr>
                </a:solidFill>
                <a:latin typeface="+mj-lt"/>
              </a:rPr>
              <a:t>Axie</a:t>
            </a:r>
            <a:r>
              <a:rPr lang="tr-TR" dirty="0"/>
              <a:t> </a:t>
            </a:r>
            <a:r>
              <a:rPr lang="tr-TR" sz="4800" dirty="0" err="1">
                <a:solidFill>
                  <a:schemeClr val="tx1">
                    <a:lumMod val="85000"/>
                    <a:lumOff val="15000"/>
                  </a:schemeClr>
                </a:solidFill>
                <a:latin typeface="+mj-lt"/>
              </a:rPr>
              <a:t>Infinity</a:t>
            </a:r>
            <a:r>
              <a:rPr lang="tr-TR" dirty="0"/>
              <a:t> </a:t>
            </a:r>
          </a:p>
        </p:txBody>
      </p:sp>
    </p:spTree>
    <p:extLst>
      <p:ext uri="{BB962C8B-B14F-4D97-AF65-F5344CB8AC3E}">
        <p14:creationId xmlns:p14="http://schemas.microsoft.com/office/powerpoint/2010/main" val="508294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7B30-0160-46B1-AAF0-704E6494B995}"/>
              </a:ext>
            </a:extLst>
          </p:cNvPr>
          <p:cNvSpPr>
            <a:spLocks noGrp="1"/>
          </p:cNvSpPr>
          <p:nvPr>
            <p:ph type="title"/>
          </p:nvPr>
        </p:nvSpPr>
        <p:spPr>
          <a:xfrm>
            <a:off x="603379" y="163966"/>
            <a:ext cx="10058400" cy="1371600"/>
          </a:xfrm>
        </p:spPr>
        <p:txBody>
          <a:bodyPr/>
          <a:lstStyle/>
          <a:p>
            <a:r>
              <a:rPr lang="tr-TR" dirty="0" err="1"/>
              <a:t>The</a:t>
            </a:r>
            <a:r>
              <a:rPr lang="tr-TR" dirty="0"/>
              <a:t> </a:t>
            </a:r>
            <a:r>
              <a:rPr lang="tr-TR" dirty="0" err="1"/>
              <a:t>Sandbox</a:t>
            </a:r>
            <a:endParaRPr lang="tr-TR" dirty="0"/>
          </a:p>
        </p:txBody>
      </p:sp>
      <p:pic>
        <p:nvPicPr>
          <p:cNvPr id="5122" name="Picture 2" descr="4. The Sandbox (SAND) nedir?">
            <a:extLst>
              <a:ext uri="{FF2B5EF4-FFF2-40B4-BE49-F238E27FC236}">
                <a16:creationId xmlns:a16="http://schemas.microsoft.com/office/drawing/2014/main" id="{2E848310-87F4-4DE1-BB6A-3A8A624FC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379" y="662158"/>
            <a:ext cx="4921413" cy="276684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5. Star Atlas (ATLAS) nedir?">
            <a:extLst>
              <a:ext uri="{FF2B5EF4-FFF2-40B4-BE49-F238E27FC236}">
                <a16:creationId xmlns:a16="http://schemas.microsoft.com/office/drawing/2014/main" id="{F6E31FF4-C4CA-41E8-A09C-CCFE763A9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694" y="3696727"/>
            <a:ext cx="4758612" cy="26753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CC820AC-B346-4E86-8AE7-7B33C91B165D}"/>
              </a:ext>
            </a:extLst>
          </p:cNvPr>
          <p:cNvSpPr/>
          <p:nvPr/>
        </p:nvSpPr>
        <p:spPr>
          <a:xfrm>
            <a:off x="533401" y="1329152"/>
            <a:ext cx="6096000" cy="1754326"/>
          </a:xfrm>
          <a:prstGeom prst="rect">
            <a:avLst/>
          </a:prstGeom>
        </p:spPr>
        <p:txBody>
          <a:bodyPr>
            <a:spAutoFit/>
          </a:bodyPr>
          <a:lstStyle/>
          <a:p>
            <a:r>
              <a:rPr lang="tr-TR" dirty="0" err="1"/>
              <a:t>Sandbox</a:t>
            </a:r>
            <a:r>
              <a:rPr lang="tr-TR" dirty="0"/>
              <a:t>, oyuncuların platformun yardımcı programı belirteci </a:t>
            </a:r>
            <a:r>
              <a:rPr lang="tr-TR" dirty="0" err="1"/>
              <a:t>SAND'ı</a:t>
            </a:r>
            <a:r>
              <a:rPr lang="tr-TR" dirty="0"/>
              <a:t> kullanarak </a:t>
            </a:r>
            <a:r>
              <a:rPr lang="tr-TR" dirty="0" err="1"/>
              <a:t>Ethereum</a:t>
            </a:r>
            <a:r>
              <a:rPr lang="tr-TR" dirty="0"/>
              <a:t> blok zincirinde oyun deneyimlerini oluşturabilecekleri, sahiplenebilecekleri ve bunlardan para kazanabilecekleri </a:t>
            </a:r>
            <a:r>
              <a:rPr lang="tr-TR" dirty="0" err="1"/>
              <a:t>metaverse</a:t>
            </a:r>
            <a:r>
              <a:rPr lang="tr-TR" dirty="0"/>
              <a:t> evrenidir. Oyuncular, </a:t>
            </a:r>
            <a:r>
              <a:rPr lang="tr-TR" dirty="0" err="1"/>
              <a:t>NFT'ler</a:t>
            </a:r>
            <a:r>
              <a:rPr lang="tr-TR" dirty="0"/>
              <a:t> biçiminde dijital varlıklar oluşturabilir, bunları pazar yeri ve Game Maker ile oyunlara entegre edebilir.</a:t>
            </a:r>
          </a:p>
        </p:txBody>
      </p:sp>
      <p:sp>
        <p:nvSpPr>
          <p:cNvPr id="6" name="Rectangle 5">
            <a:extLst>
              <a:ext uri="{FF2B5EF4-FFF2-40B4-BE49-F238E27FC236}">
                <a16:creationId xmlns:a16="http://schemas.microsoft.com/office/drawing/2014/main" id="{83045928-B187-4D20-8DCB-BF7DC138BB20}"/>
              </a:ext>
            </a:extLst>
          </p:cNvPr>
          <p:cNvSpPr/>
          <p:nvPr/>
        </p:nvSpPr>
        <p:spPr>
          <a:xfrm>
            <a:off x="475861" y="3965328"/>
            <a:ext cx="6096000" cy="2308324"/>
          </a:xfrm>
          <a:prstGeom prst="rect">
            <a:avLst/>
          </a:prstGeom>
        </p:spPr>
        <p:txBody>
          <a:bodyPr>
            <a:spAutoFit/>
          </a:bodyPr>
          <a:lstStyle/>
          <a:p>
            <a:r>
              <a:rPr lang="tr-TR" sz="1600" dirty="0"/>
              <a:t>Star Atlas, sanal bir oyun </a:t>
            </a:r>
            <a:r>
              <a:rPr lang="tr-TR" sz="1600" dirty="0" err="1"/>
              <a:t>metaverse'inde</a:t>
            </a:r>
            <a:r>
              <a:rPr lang="tr-TR" sz="1600" dirty="0"/>
              <a:t> yer alan devasa çok oyunculu bir çevrimiçi oyundur. </a:t>
            </a:r>
            <a:r>
              <a:rPr lang="tr-TR" sz="1600" dirty="0" err="1"/>
              <a:t>Unreal</a:t>
            </a:r>
            <a:r>
              <a:rPr lang="tr-TR" sz="1600" dirty="0"/>
              <a:t> Engine 5 üzerine inşa edilmiştir ve bu da oyunun sinema kalitesinde, gerçek zamanlı ortamlara sahip olmasını sağlıyor. Star Atlas, 2620'de, kaynaklar ve kontrol için üç büyük grubun ortaya çıktığı ve rekabet ettiği </a:t>
            </a:r>
            <a:r>
              <a:rPr lang="tr-TR" sz="1600" dirty="0" err="1"/>
              <a:t>fütüristik</a:t>
            </a:r>
            <a:r>
              <a:rPr lang="tr-TR" sz="1600" dirty="0"/>
              <a:t> bir bilim kurgu ortamında geçiyor: insanoğlu, uzaylı ırklardan ve bilinçli </a:t>
            </a:r>
            <a:r>
              <a:rPr lang="tr-TR" sz="1600" dirty="0" err="1"/>
              <a:t>androidlerden</a:t>
            </a:r>
            <a:r>
              <a:rPr lang="tr-TR" sz="1600" dirty="0"/>
              <a:t> oluşan bir konsorsiyum. Oyuncular Star Atlas </a:t>
            </a:r>
            <a:r>
              <a:rPr lang="tr-TR" sz="1600" dirty="0" err="1"/>
              <a:t>metaverse</a:t>
            </a:r>
            <a:r>
              <a:rPr lang="tr-TR" sz="1600" dirty="0"/>
              <a:t> evreninde takas edilemez </a:t>
            </a:r>
            <a:r>
              <a:rPr lang="tr-TR" sz="1600" dirty="0" err="1"/>
              <a:t>tokenlar</a:t>
            </a:r>
            <a:r>
              <a:rPr lang="tr-TR" sz="1600" dirty="0"/>
              <a:t> (</a:t>
            </a:r>
            <a:r>
              <a:rPr lang="tr-TR" sz="1600" dirty="0" err="1"/>
              <a:t>NFT'ler</a:t>
            </a:r>
            <a:r>
              <a:rPr lang="tr-TR" sz="1600" dirty="0"/>
              <a:t>) alıp satabilir, oluşturabilir ve böylece gerçek dünya varlıklarının somutluğunu, sahipliğini ve değerini yansıtan bir ekonominin keyfini çıkarabilir.</a:t>
            </a:r>
          </a:p>
        </p:txBody>
      </p:sp>
      <p:sp>
        <p:nvSpPr>
          <p:cNvPr id="9" name="Title 1">
            <a:extLst>
              <a:ext uri="{FF2B5EF4-FFF2-40B4-BE49-F238E27FC236}">
                <a16:creationId xmlns:a16="http://schemas.microsoft.com/office/drawing/2014/main" id="{DBBE7A6C-6D30-4F52-AB08-84B6CE694B88}"/>
              </a:ext>
            </a:extLst>
          </p:cNvPr>
          <p:cNvSpPr txBox="1">
            <a:spLocks/>
          </p:cNvSpPr>
          <p:nvPr/>
        </p:nvSpPr>
        <p:spPr>
          <a:xfrm>
            <a:off x="463422" y="287706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tr-TR" dirty="0"/>
              <a:t>Star Atlas</a:t>
            </a:r>
          </a:p>
        </p:txBody>
      </p:sp>
    </p:spTree>
    <p:extLst>
      <p:ext uri="{BB962C8B-B14F-4D97-AF65-F5344CB8AC3E}">
        <p14:creationId xmlns:p14="http://schemas.microsoft.com/office/powerpoint/2010/main" val="31005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Nedir?</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a:solidFill>
            <a:schemeClr val="bg1"/>
          </a:solidFill>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3-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Konsensus</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algoritmaları</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4-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Platformları 1</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5-Blockchain Platformları 2 </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a:solidFill>
            <a:schemeClr val="accent1">
              <a:lumMod val="60000"/>
              <a:lumOff val="40000"/>
            </a:schemeClr>
          </a:solidFill>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6-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Kriptopara</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7- Akıllı Sözleşmeler</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8-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Dapp</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/DAO/</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DeFi</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9-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Interoperability</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10- NFT, IPFS</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a:solidFill>
              <a:srgbClr val="DBDACB"/>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11-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Metaverse</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12-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uygulama alanları</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13-Hyperledger</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14 –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projeleri inceleme - Case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Study</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sp>
        <p:nvSpPr>
          <p:cNvPr id="72" name="TextBox 71">
            <a:extLst>
              <a:ext uri="{FF2B5EF4-FFF2-40B4-BE49-F238E27FC236}">
                <a16:creationId xmlns:a16="http://schemas.microsoft.com/office/drawing/2014/main" id="{409A04B9-E4EF-438A-9141-57FA6CE6D20A}"/>
              </a:ext>
            </a:extLst>
          </p:cNvPr>
          <p:cNvSpPr txBox="1"/>
          <p:nvPr/>
        </p:nvSpPr>
        <p:spPr>
          <a:xfrm>
            <a:off x="598068" y="2736747"/>
            <a:ext cx="3361284" cy="692253"/>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2- Kriptoloji</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545205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3A88-3563-4774-BDBC-6853FA4FE249}"/>
              </a:ext>
            </a:extLst>
          </p:cNvPr>
          <p:cNvSpPr>
            <a:spLocks noGrp="1"/>
          </p:cNvSpPr>
          <p:nvPr>
            <p:ph type="title"/>
          </p:nvPr>
        </p:nvSpPr>
        <p:spPr>
          <a:xfrm>
            <a:off x="998374" y="288031"/>
            <a:ext cx="10058400" cy="1371600"/>
          </a:xfrm>
        </p:spPr>
        <p:txBody>
          <a:bodyPr>
            <a:normAutofit/>
          </a:bodyPr>
          <a:lstStyle/>
          <a:p>
            <a:r>
              <a:rPr lang="tr-TR" dirty="0"/>
              <a:t>Metaverse'i Şekillendiren 9 </a:t>
            </a:r>
            <a:r>
              <a:rPr lang="tr-TR" dirty="0" err="1"/>
              <a:t>Megatrend</a:t>
            </a:r>
            <a:endParaRPr lang="tr-TR" dirty="0"/>
          </a:p>
        </p:txBody>
      </p:sp>
      <p:pic>
        <p:nvPicPr>
          <p:cNvPr id="3" name="Picture 2">
            <a:extLst>
              <a:ext uri="{FF2B5EF4-FFF2-40B4-BE49-F238E27FC236}">
                <a16:creationId xmlns:a16="http://schemas.microsoft.com/office/drawing/2014/main" id="{A9FD995B-A844-430F-B858-22AD1A843B36}"/>
              </a:ext>
            </a:extLst>
          </p:cNvPr>
          <p:cNvPicPr>
            <a:picLocks noChangeAspect="1"/>
          </p:cNvPicPr>
          <p:nvPr/>
        </p:nvPicPr>
        <p:blipFill>
          <a:blip r:embed="rId3"/>
          <a:stretch>
            <a:fillRect/>
          </a:stretch>
        </p:blipFill>
        <p:spPr>
          <a:xfrm>
            <a:off x="5033570" y="3427130"/>
            <a:ext cx="6701229" cy="2996004"/>
          </a:xfrm>
          <a:prstGeom prst="rect">
            <a:avLst/>
          </a:prstGeom>
        </p:spPr>
      </p:pic>
      <p:sp>
        <p:nvSpPr>
          <p:cNvPr id="5" name="Rectangle 4">
            <a:extLst>
              <a:ext uri="{FF2B5EF4-FFF2-40B4-BE49-F238E27FC236}">
                <a16:creationId xmlns:a16="http://schemas.microsoft.com/office/drawing/2014/main" id="{353CC465-6031-4143-9517-83E7819EEFAB}"/>
              </a:ext>
            </a:extLst>
          </p:cNvPr>
          <p:cNvSpPr/>
          <p:nvPr/>
        </p:nvSpPr>
        <p:spPr>
          <a:xfrm>
            <a:off x="457201" y="3225076"/>
            <a:ext cx="4512059" cy="3077766"/>
          </a:xfrm>
          <a:prstGeom prst="rect">
            <a:avLst/>
          </a:prstGeom>
        </p:spPr>
        <p:txBody>
          <a:bodyPr wrap="square">
            <a:spAutoFit/>
          </a:bodyPr>
          <a:lstStyle/>
          <a:p>
            <a:endParaRPr lang="tr-TR" dirty="0"/>
          </a:p>
          <a:p>
            <a:pPr marL="285750" indent="-285750">
              <a:buFont typeface="Arial" panose="020B0604020202020204" pitchFamily="34" charset="0"/>
              <a:buChar char="•"/>
            </a:pPr>
            <a:r>
              <a:rPr lang="tr-TR" sz="1600" dirty="0"/>
              <a:t>Yalnızca işi </a:t>
            </a:r>
            <a:r>
              <a:rPr lang="tr-TR" sz="1600" i="1" dirty="0"/>
              <a:t>kimin yaptığında</a:t>
            </a:r>
            <a:r>
              <a:rPr lang="tr-TR" sz="1600" dirty="0"/>
              <a:t> bir değişiklik değil , aynı zamanda uygulamalar oluşturmak için gereken iş </a:t>
            </a:r>
            <a:r>
              <a:rPr lang="tr-TR" sz="1600" i="1" dirty="0"/>
              <a:t>miktarında</a:t>
            </a:r>
            <a:r>
              <a:rPr lang="tr-TR" sz="1600" dirty="0"/>
              <a:t> büyük bir </a:t>
            </a:r>
            <a:r>
              <a:rPr lang="tr-TR" sz="1600" i="1" dirty="0"/>
              <a:t>azalma</a:t>
            </a:r>
            <a:r>
              <a:rPr lang="tr-TR" sz="1600" dirty="0"/>
              <a:t> olacaktır. </a:t>
            </a:r>
          </a:p>
          <a:p>
            <a:pPr marL="285750" indent="-285750">
              <a:buFont typeface="Arial" panose="020B0604020202020204" pitchFamily="34" charset="0"/>
              <a:buChar char="•"/>
            </a:pPr>
            <a:r>
              <a:rPr lang="tr-TR" sz="1600" dirty="0"/>
              <a:t>Makineler jestleri yorumlayacak, gözlerimizin nereye bakacağını tahmin edecek, duyguları ve hatta nöronlarımızın ateşlenmesini tanıyacak. </a:t>
            </a:r>
            <a:endParaRPr lang="tr-TR" sz="1600" b="1" dirty="0"/>
          </a:p>
          <a:p>
            <a:pPr marL="285750" indent="-285750">
              <a:buFont typeface="Arial" panose="020B0604020202020204" pitchFamily="34" charset="0"/>
              <a:buChar char="•"/>
            </a:pPr>
            <a:r>
              <a:rPr lang="tr-TR" sz="1600" b="1" dirty="0"/>
              <a:t>Sibernetik, </a:t>
            </a:r>
            <a:r>
              <a:rPr lang="tr-TR" sz="1600" dirty="0"/>
              <a:t>insan duyu ve motor sistemlerinin bilgisayarlarla entegrasyonu ile ilgilidir. Mevcut örnekler, video oyunu giriş/çıkış cihazları, giyilebilir cihazlar, cep telefonu ivmeölçerleri ve VR başlıklarından yararlanmaktadır.</a:t>
            </a:r>
          </a:p>
        </p:txBody>
      </p:sp>
      <p:sp>
        <p:nvSpPr>
          <p:cNvPr id="6" name="Rectangle 5">
            <a:extLst>
              <a:ext uri="{FF2B5EF4-FFF2-40B4-BE49-F238E27FC236}">
                <a16:creationId xmlns:a16="http://schemas.microsoft.com/office/drawing/2014/main" id="{F467B4D6-9594-481C-987D-D82574DF718D}"/>
              </a:ext>
            </a:extLst>
          </p:cNvPr>
          <p:cNvSpPr/>
          <p:nvPr/>
        </p:nvSpPr>
        <p:spPr>
          <a:xfrm>
            <a:off x="592265" y="1409194"/>
            <a:ext cx="11007470" cy="1815882"/>
          </a:xfrm>
          <a:prstGeom prst="rect">
            <a:avLst/>
          </a:prstGeom>
        </p:spPr>
        <p:txBody>
          <a:bodyPr wrap="square">
            <a:spAutoFit/>
          </a:bodyPr>
          <a:lstStyle/>
          <a:p>
            <a:pPr marL="285750" indent="-285750">
              <a:buFont typeface="Arial" panose="020B0604020202020204" pitchFamily="34" charset="0"/>
              <a:buChar char="•"/>
            </a:pPr>
            <a:r>
              <a:rPr lang="tr-TR" sz="1600" dirty="0"/>
              <a:t>Çevrimiçi arkadaşlar, sanal öğeler ve kripto varlıkları, akıllı sözleşmeler ve canlı çevrimiçi deneyimler ile “sanal” alanda güven artmaya devam ettikçe, meta verinin ve onu destekleyen endüstrilerin ölçeklenebilirliğini artıracaktır.</a:t>
            </a:r>
          </a:p>
          <a:p>
            <a:pPr marL="285750" indent="-285750">
              <a:buFont typeface="Arial" panose="020B0604020202020204" pitchFamily="34" charset="0"/>
              <a:buChar char="•"/>
            </a:pPr>
            <a:r>
              <a:rPr lang="tr-TR" sz="1600" dirty="0"/>
              <a:t>İnsanlar sanal dünyaya daha fazla değer verdikçe, onu sömürmek isteyenlere (siber zorba) cesaret verecek. </a:t>
            </a:r>
          </a:p>
          <a:p>
            <a:pPr marL="285750" indent="-285750">
              <a:buFont typeface="Arial" panose="020B0604020202020204" pitchFamily="34" charset="0"/>
              <a:buChar char="•"/>
            </a:pPr>
            <a:r>
              <a:rPr lang="tr-TR" sz="1600" dirty="0"/>
              <a:t>Ürünler tek başına bu sorunları çözmeyecektir. Ayrıca eğitim, öğretim, sanal okuryazarlık ve destekleyici topluluklar ve ebeveynleri anlayacaktır.</a:t>
            </a:r>
          </a:p>
          <a:p>
            <a:pPr marL="285750" indent="-285750">
              <a:buFont typeface="Arial" panose="020B0604020202020204" pitchFamily="34" charset="0"/>
              <a:buChar char="•"/>
            </a:pPr>
            <a:r>
              <a:rPr lang="tr-TR" sz="1600" dirty="0"/>
              <a:t>Her uygulama veya her dünya açık olmayacak. Bazen izin, entegrasyon, iyileştirme ve kontrol, bir platform veya uygulamanın istenen özellikleridir. </a:t>
            </a:r>
            <a:r>
              <a:rPr lang="tr-TR" sz="1600" dirty="0" err="1"/>
              <a:t>Roblox</a:t>
            </a:r>
            <a:r>
              <a:rPr lang="tr-TR" sz="1600" dirty="0"/>
              <a:t>, bu özelliklerin birleşimi olmasaydı asla popüler olmazdı.</a:t>
            </a:r>
          </a:p>
        </p:txBody>
      </p:sp>
    </p:spTree>
    <p:extLst>
      <p:ext uri="{BB962C8B-B14F-4D97-AF65-F5344CB8AC3E}">
        <p14:creationId xmlns:p14="http://schemas.microsoft.com/office/powerpoint/2010/main" val="195390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7C2D-14D6-4F0E-B0F2-8E4CEED6FA0C}"/>
              </a:ext>
            </a:extLst>
          </p:cNvPr>
          <p:cNvSpPr>
            <a:spLocks noGrp="1"/>
          </p:cNvSpPr>
          <p:nvPr>
            <p:ph type="title"/>
          </p:nvPr>
        </p:nvSpPr>
        <p:spPr>
          <a:xfrm>
            <a:off x="730898" y="297362"/>
            <a:ext cx="10058400" cy="1371600"/>
          </a:xfrm>
        </p:spPr>
        <p:txBody>
          <a:bodyPr/>
          <a:lstStyle/>
          <a:p>
            <a:r>
              <a:rPr lang="tr-TR" dirty="0" err="1"/>
              <a:t>Metaverse</a:t>
            </a:r>
            <a:r>
              <a:rPr lang="tr-TR" dirty="0"/>
              <a:t> – </a:t>
            </a:r>
            <a:r>
              <a:rPr lang="tr-TR" dirty="0" err="1"/>
              <a:t>Key</a:t>
            </a:r>
            <a:r>
              <a:rPr lang="tr-TR" dirty="0"/>
              <a:t> </a:t>
            </a:r>
            <a:r>
              <a:rPr lang="tr-TR" dirty="0" err="1"/>
              <a:t>Concepts</a:t>
            </a:r>
            <a:endParaRPr lang="tr-TR" dirty="0"/>
          </a:p>
        </p:txBody>
      </p:sp>
      <p:sp>
        <p:nvSpPr>
          <p:cNvPr id="3" name="Rectangle 2">
            <a:extLst>
              <a:ext uri="{FF2B5EF4-FFF2-40B4-BE49-F238E27FC236}">
                <a16:creationId xmlns:a16="http://schemas.microsoft.com/office/drawing/2014/main" id="{45355093-2CD1-4E58-A237-CAAD37A40811}"/>
              </a:ext>
            </a:extLst>
          </p:cNvPr>
          <p:cNvSpPr/>
          <p:nvPr/>
        </p:nvSpPr>
        <p:spPr>
          <a:xfrm>
            <a:off x="582593" y="1276374"/>
            <a:ext cx="11026814" cy="5003677"/>
          </a:xfrm>
          <a:prstGeom prst="rect">
            <a:avLst/>
          </a:prstGeom>
        </p:spPr>
        <p:txBody>
          <a:bodyPr wrap="square">
            <a:spAutoFit/>
          </a:bodyPr>
          <a:lstStyle/>
          <a:p>
            <a:pPr>
              <a:lnSpc>
                <a:spcPct val="200000"/>
              </a:lnSpc>
            </a:pPr>
            <a:r>
              <a:rPr lang="tr-TR" dirty="0">
                <a:solidFill>
                  <a:srgbClr val="FFFFFF"/>
                </a:solidFill>
                <a:latin typeface="neue-haas-grotesk-display"/>
                <a:hlinkClick r:id="rId2"/>
              </a:rPr>
              <a:t>3D Engine</a:t>
            </a:r>
            <a:r>
              <a:rPr lang="tr-TR" dirty="0">
                <a:solidFill>
                  <a:srgbClr val="FFFFFF"/>
                </a:solidFill>
                <a:latin typeface="neue-haas-grotesk-display"/>
              </a:rPr>
              <a:t> | </a:t>
            </a:r>
            <a:r>
              <a:rPr lang="tr-TR" dirty="0">
                <a:solidFill>
                  <a:srgbClr val="FFFFFF"/>
                </a:solidFill>
                <a:latin typeface="neue-haas-grotesk-display"/>
                <a:hlinkClick r:id="rId3"/>
              </a:rPr>
              <a:t>5G</a:t>
            </a:r>
            <a:r>
              <a:rPr lang="tr-TR" dirty="0">
                <a:solidFill>
                  <a:srgbClr val="FFFFFF"/>
                </a:solidFill>
                <a:latin typeface="neue-haas-grotesk-display"/>
              </a:rPr>
              <a:t> | </a:t>
            </a:r>
            <a:r>
              <a:rPr lang="tr-TR" dirty="0" err="1">
                <a:solidFill>
                  <a:srgbClr val="FFFFFF"/>
                </a:solidFill>
                <a:latin typeface="neue-haas-grotesk-display"/>
                <a:hlinkClick r:id="rId4"/>
              </a:rPr>
              <a:t>Augmented</a:t>
            </a:r>
            <a:r>
              <a:rPr lang="tr-TR" dirty="0">
                <a:solidFill>
                  <a:srgbClr val="FFFFFF"/>
                </a:solidFill>
                <a:latin typeface="neue-haas-grotesk-display"/>
                <a:hlinkClick r:id="rId4"/>
              </a:rPr>
              <a:t> </a:t>
            </a:r>
            <a:r>
              <a:rPr lang="tr-TR" dirty="0" err="1">
                <a:solidFill>
                  <a:srgbClr val="FFFFFF"/>
                </a:solidFill>
                <a:latin typeface="neue-haas-grotesk-display"/>
                <a:hlinkClick r:id="rId4"/>
              </a:rPr>
              <a:t>Reality</a:t>
            </a:r>
            <a:r>
              <a:rPr lang="tr-TR" dirty="0">
                <a:solidFill>
                  <a:srgbClr val="FFFFFF"/>
                </a:solidFill>
                <a:latin typeface="neue-haas-grotesk-display"/>
              </a:rPr>
              <a:t> | </a:t>
            </a:r>
            <a:r>
              <a:rPr lang="tr-TR" dirty="0" err="1">
                <a:solidFill>
                  <a:srgbClr val="FFFFFF"/>
                </a:solidFill>
                <a:latin typeface="neue-haas-grotesk-display"/>
                <a:hlinkClick r:id="rId5"/>
              </a:rPr>
              <a:t>Avatar</a:t>
            </a:r>
            <a:r>
              <a:rPr lang="tr-TR" dirty="0">
                <a:solidFill>
                  <a:srgbClr val="FFFFFF"/>
                </a:solidFill>
                <a:latin typeface="neue-haas-grotesk-display"/>
              </a:rPr>
              <a:t> | </a:t>
            </a:r>
            <a:r>
              <a:rPr lang="tr-TR" dirty="0" err="1">
                <a:solidFill>
                  <a:srgbClr val="FFFFFF"/>
                </a:solidFill>
                <a:latin typeface="neue-haas-grotesk-display"/>
                <a:hlinkClick r:id="rId6"/>
              </a:rPr>
              <a:t>Blockchain</a:t>
            </a:r>
            <a:r>
              <a:rPr lang="tr-TR" dirty="0">
                <a:solidFill>
                  <a:srgbClr val="FFFFFF"/>
                </a:solidFill>
                <a:latin typeface="neue-haas-grotesk-display"/>
              </a:rPr>
              <a:t> | </a:t>
            </a:r>
            <a:r>
              <a:rPr lang="tr-TR" dirty="0">
                <a:solidFill>
                  <a:srgbClr val="FFFFFF"/>
                </a:solidFill>
                <a:latin typeface="neue-haas-grotesk-display"/>
                <a:hlinkClick r:id="rId7"/>
              </a:rPr>
              <a:t>Brain-</a:t>
            </a:r>
            <a:r>
              <a:rPr lang="tr-TR" dirty="0" err="1">
                <a:solidFill>
                  <a:srgbClr val="FFFFFF"/>
                </a:solidFill>
                <a:latin typeface="neue-haas-grotesk-display"/>
                <a:hlinkClick r:id="rId7"/>
              </a:rPr>
              <a:t>Computer</a:t>
            </a:r>
            <a:r>
              <a:rPr lang="tr-TR" dirty="0">
                <a:solidFill>
                  <a:srgbClr val="FFFFFF"/>
                </a:solidFill>
                <a:latin typeface="neue-haas-grotesk-display"/>
                <a:hlinkClick r:id="rId7"/>
              </a:rPr>
              <a:t> </a:t>
            </a:r>
            <a:r>
              <a:rPr lang="tr-TR" dirty="0" err="1">
                <a:solidFill>
                  <a:srgbClr val="FFFFFF"/>
                </a:solidFill>
                <a:latin typeface="neue-haas-grotesk-display"/>
                <a:hlinkClick r:id="rId7"/>
              </a:rPr>
              <a:t>Interface</a:t>
            </a:r>
            <a:r>
              <a:rPr lang="tr-TR" dirty="0">
                <a:solidFill>
                  <a:srgbClr val="FFFFFF"/>
                </a:solidFill>
                <a:latin typeface="neue-haas-grotesk-display"/>
                <a:hlinkClick r:id="rId7"/>
              </a:rPr>
              <a:t> (BCI)</a:t>
            </a:r>
            <a:r>
              <a:rPr lang="tr-TR" dirty="0">
                <a:solidFill>
                  <a:srgbClr val="FFFFFF"/>
                </a:solidFill>
                <a:latin typeface="neue-haas-grotesk-display"/>
              </a:rPr>
              <a:t> | </a:t>
            </a:r>
            <a:r>
              <a:rPr lang="tr-TR" dirty="0" err="1">
                <a:solidFill>
                  <a:srgbClr val="FFFFFF"/>
                </a:solidFill>
                <a:latin typeface="neue-haas-grotesk-display"/>
                <a:hlinkClick r:id="rId8"/>
              </a:rPr>
              <a:t>Creator</a:t>
            </a:r>
            <a:r>
              <a:rPr lang="tr-TR" dirty="0">
                <a:solidFill>
                  <a:srgbClr val="FFFFFF"/>
                </a:solidFill>
                <a:latin typeface="neue-haas-grotesk-display"/>
                <a:hlinkClick r:id="rId8"/>
              </a:rPr>
              <a:t> </a:t>
            </a:r>
            <a:r>
              <a:rPr lang="tr-TR" dirty="0" err="1">
                <a:solidFill>
                  <a:srgbClr val="FFFFFF"/>
                </a:solidFill>
                <a:latin typeface="neue-haas-grotesk-display"/>
                <a:hlinkClick r:id="rId8"/>
              </a:rPr>
              <a:t>Economy</a:t>
            </a:r>
            <a:r>
              <a:rPr lang="tr-TR" dirty="0">
                <a:solidFill>
                  <a:srgbClr val="FFFFFF"/>
                </a:solidFill>
                <a:latin typeface="neue-haas-grotesk-display"/>
              </a:rPr>
              <a:t> | </a:t>
            </a:r>
            <a:r>
              <a:rPr lang="tr-TR" dirty="0" err="1">
                <a:solidFill>
                  <a:srgbClr val="FFFFFF"/>
                </a:solidFill>
                <a:latin typeface="neue-haas-grotesk-display"/>
                <a:hlinkClick r:id="rId9"/>
              </a:rPr>
              <a:t>Cryptocurrency</a:t>
            </a:r>
            <a:r>
              <a:rPr lang="tr-TR" dirty="0">
                <a:solidFill>
                  <a:srgbClr val="FFFFFF"/>
                </a:solidFill>
                <a:latin typeface="neue-haas-grotesk-display"/>
              </a:rPr>
              <a:t> | </a:t>
            </a:r>
            <a:r>
              <a:rPr lang="tr-TR" dirty="0" err="1">
                <a:solidFill>
                  <a:srgbClr val="FFFFFF"/>
                </a:solidFill>
                <a:latin typeface="neue-haas-grotesk-display"/>
                <a:hlinkClick r:id="rId10"/>
              </a:rPr>
              <a:t>Cybernetics</a:t>
            </a:r>
            <a:r>
              <a:rPr lang="tr-TR" dirty="0">
                <a:solidFill>
                  <a:srgbClr val="FFFFFF"/>
                </a:solidFill>
                <a:latin typeface="neue-haas-grotesk-display"/>
              </a:rPr>
              <a:t> | </a:t>
            </a:r>
            <a:r>
              <a:rPr lang="tr-TR" dirty="0" err="1">
                <a:solidFill>
                  <a:srgbClr val="FFFFFF"/>
                </a:solidFill>
                <a:latin typeface="neue-haas-grotesk-display"/>
                <a:hlinkClick r:id="rId11"/>
              </a:rPr>
              <a:t>Decentralization</a:t>
            </a:r>
            <a:r>
              <a:rPr lang="tr-TR" dirty="0">
                <a:solidFill>
                  <a:srgbClr val="FFFFFF"/>
                </a:solidFill>
                <a:latin typeface="neue-haas-grotesk-display"/>
              </a:rPr>
              <a:t> | </a:t>
            </a:r>
            <a:r>
              <a:rPr lang="tr-TR" dirty="0" err="1">
                <a:solidFill>
                  <a:srgbClr val="FFFFFF"/>
                </a:solidFill>
                <a:latin typeface="neue-haas-grotesk-display"/>
                <a:hlinkClick r:id="rId12"/>
              </a:rPr>
              <a:t>Decentralized</a:t>
            </a:r>
            <a:r>
              <a:rPr lang="tr-TR" dirty="0">
                <a:solidFill>
                  <a:srgbClr val="FFFFFF"/>
                </a:solidFill>
                <a:latin typeface="neue-haas-grotesk-display"/>
                <a:hlinkClick r:id="rId12"/>
              </a:rPr>
              <a:t> </a:t>
            </a:r>
            <a:r>
              <a:rPr lang="tr-TR" dirty="0" err="1">
                <a:solidFill>
                  <a:srgbClr val="FFFFFF"/>
                </a:solidFill>
                <a:latin typeface="neue-haas-grotesk-display"/>
                <a:hlinkClick r:id="rId12"/>
              </a:rPr>
              <a:t>Autonomous</a:t>
            </a:r>
            <a:r>
              <a:rPr lang="tr-TR" dirty="0">
                <a:solidFill>
                  <a:srgbClr val="FFFFFF"/>
                </a:solidFill>
                <a:latin typeface="neue-haas-grotesk-display"/>
                <a:hlinkClick r:id="rId12"/>
              </a:rPr>
              <a:t> </a:t>
            </a:r>
            <a:r>
              <a:rPr lang="tr-TR" dirty="0" err="1">
                <a:solidFill>
                  <a:srgbClr val="FFFFFF"/>
                </a:solidFill>
                <a:latin typeface="neue-haas-grotesk-display"/>
                <a:hlinkClick r:id="rId12"/>
              </a:rPr>
              <a:t>Organization</a:t>
            </a:r>
            <a:r>
              <a:rPr lang="tr-TR" dirty="0">
                <a:solidFill>
                  <a:srgbClr val="FFFFFF"/>
                </a:solidFill>
                <a:latin typeface="neue-haas-grotesk-display"/>
                <a:hlinkClick r:id="rId12"/>
              </a:rPr>
              <a:t> (DAO)</a:t>
            </a:r>
            <a:r>
              <a:rPr lang="tr-TR" dirty="0">
                <a:solidFill>
                  <a:srgbClr val="FFFFFF"/>
                </a:solidFill>
                <a:latin typeface="neue-haas-grotesk-display"/>
              </a:rPr>
              <a:t> | </a:t>
            </a:r>
            <a:r>
              <a:rPr lang="tr-TR" dirty="0" err="1">
                <a:solidFill>
                  <a:srgbClr val="FFFFFF"/>
                </a:solidFill>
                <a:latin typeface="neue-haas-grotesk-display"/>
                <a:hlinkClick r:id="rId13"/>
              </a:rPr>
              <a:t>Decentralized</a:t>
            </a:r>
            <a:r>
              <a:rPr lang="tr-TR" dirty="0">
                <a:solidFill>
                  <a:srgbClr val="FFFFFF"/>
                </a:solidFill>
                <a:latin typeface="neue-haas-grotesk-display"/>
                <a:hlinkClick r:id="rId13"/>
              </a:rPr>
              <a:t> Finance</a:t>
            </a:r>
            <a:r>
              <a:rPr lang="tr-TR" dirty="0">
                <a:solidFill>
                  <a:srgbClr val="FFFFFF"/>
                </a:solidFill>
                <a:latin typeface="neue-haas-grotesk-display"/>
              </a:rPr>
              <a:t> | </a:t>
            </a:r>
            <a:r>
              <a:rPr lang="tr-TR" dirty="0">
                <a:solidFill>
                  <a:srgbClr val="FFFFFF"/>
                </a:solidFill>
                <a:latin typeface="neue-haas-grotesk-display"/>
                <a:hlinkClick r:id="rId14"/>
              </a:rPr>
              <a:t>Digital Hologram</a:t>
            </a:r>
            <a:r>
              <a:rPr lang="tr-TR" dirty="0">
                <a:solidFill>
                  <a:srgbClr val="FFFFFF"/>
                </a:solidFill>
                <a:latin typeface="neue-haas-grotesk-display"/>
              </a:rPr>
              <a:t> | </a:t>
            </a:r>
            <a:r>
              <a:rPr lang="tr-TR" dirty="0">
                <a:solidFill>
                  <a:srgbClr val="FFFFFF"/>
                </a:solidFill>
                <a:latin typeface="neue-haas-grotesk-display"/>
                <a:hlinkClick r:id="rId15"/>
              </a:rPr>
              <a:t>Digital Identity</a:t>
            </a:r>
            <a:r>
              <a:rPr lang="tr-TR" dirty="0">
                <a:solidFill>
                  <a:srgbClr val="FFFFFF"/>
                </a:solidFill>
                <a:latin typeface="neue-haas-grotesk-display"/>
              </a:rPr>
              <a:t> | </a:t>
            </a:r>
            <a:r>
              <a:rPr lang="tr-TR" dirty="0">
                <a:solidFill>
                  <a:srgbClr val="FFFFFF"/>
                </a:solidFill>
                <a:latin typeface="neue-haas-grotesk-display"/>
                <a:hlinkClick r:id="rId16"/>
              </a:rPr>
              <a:t>Digital </a:t>
            </a:r>
            <a:r>
              <a:rPr lang="tr-TR" dirty="0" err="1">
                <a:solidFill>
                  <a:srgbClr val="FFFFFF"/>
                </a:solidFill>
                <a:latin typeface="neue-haas-grotesk-display"/>
                <a:hlinkClick r:id="rId16"/>
              </a:rPr>
              <a:t>Twin</a:t>
            </a:r>
            <a:r>
              <a:rPr lang="tr-TR" dirty="0">
                <a:solidFill>
                  <a:srgbClr val="FFFFFF"/>
                </a:solidFill>
                <a:latin typeface="neue-haas-grotesk-display"/>
              </a:rPr>
              <a:t> | </a:t>
            </a:r>
            <a:r>
              <a:rPr lang="tr-TR" dirty="0" err="1">
                <a:solidFill>
                  <a:srgbClr val="FFFFFF"/>
                </a:solidFill>
                <a:latin typeface="neue-haas-grotesk-display"/>
                <a:hlinkClick r:id="rId17"/>
              </a:rPr>
              <a:t>Discovery</a:t>
            </a:r>
            <a:r>
              <a:rPr lang="tr-TR" dirty="0">
                <a:solidFill>
                  <a:srgbClr val="FFFFFF"/>
                </a:solidFill>
                <a:latin typeface="neue-haas-grotesk-display"/>
              </a:rPr>
              <a:t> | </a:t>
            </a:r>
            <a:r>
              <a:rPr lang="tr-TR" dirty="0">
                <a:solidFill>
                  <a:srgbClr val="FFFFFF"/>
                </a:solidFill>
                <a:latin typeface="neue-haas-grotesk-display"/>
                <a:hlinkClick r:id="rId18"/>
              </a:rPr>
              <a:t>Distributed Network</a:t>
            </a:r>
            <a:r>
              <a:rPr lang="tr-TR" dirty="0">
                <a:solidFill>
                  <a:srgbClr val="FFFFFF"/>
                </a:solidFill>
                <a:latin typeface="neue-haas-grotesk-display"/>
              </a:rPr>
              <a:t> | </a:t>
            </a:r>
            <a:r>
              <a:rPr lang="tr-TR" dirty="0" err="1">
                <a:solidFill>
                  <a:srgbClr val="FFFFFF"/>
                </a:solidFill>
                <a:latin typeface="neue-haas-grotesk-display"/>
                <a:hlinkClick r:id="rId19"/>
              </a:rPr>
              <a:t>Esports</a:t>
            </a:r>
            <a:r>
              <a:rPr lang="tr-TR" dirty="0">
                <a:solidFill>
                  <a:srgbClr val="FFFFFF"/>
                </a:solidFill>
                <a:latin typeface="neue-haas-grotesk-display"/>
              </a:rPr>
              <a:t> | </a:t>
            </a:r>
            <a:r>
              <a:rPr lang="tr-TR" dirty="0" err="1">
                <a:solidFill>
                  <a:srgbClr val="FFFFFF"/>
                </a:solidFill>
                <a:latin typeface="neue-haas-grotesk-display"/>
                <a:hlinkClick r:id="rId20"/>
              </a:rPr>
              <a:t>Experiences</a:t>
            </a:r>
            <a:r>
              <a:rPr lang="tr-TR" dirty="0">
                <a:solidFill>
                  <a:srgbClr val="FFFFFF"/>
                </a:solidFill>
                <a:latin typeface="neue-haas-grotesk-display"/>
              </a:rPr>
              <a:t> | </a:t>
            </a:r>
            <a:r>
              <a:rPr lang="tr-TR" dirty="0" err="1">
                <a:solidFill>
                  <a:srgbClr val="FFFFFF"/>
                </a:solidFill>
                <a:latin typeface="neue-haas-grotesk-display"/>
                <a:hlinkClick r:id="rId21"/>
              </a:rPr>
              <a:t>Free</a:t>
            </a:r>
            <a:r>
              <a:rPr lang="tr-TR" dirty="0">
                <a:solidFill>
                  <a:srgbClr val="FFFFFF"/>
                </a:solidFill>
                <a:latin typeface="neue-haas-grotesk-display"/>
                <a:hlinkClick r:id="rId21"/>
              </a:rPr>
              <a:t>-</a:t>
            </a:r>
            <a:r>
              <a:rPr lang="tr-TR" dirty="0" err="1">
                <a:solidFill>
                  <a:srgbClr val="FFFFFF"/>
                </a:solidFill>
                <a:latin typeface="neue-haas-grotesk-display"/>
                <a:hlinkClick r:id="rId21"/>
              </a:rPr>
              <a:t>to</a:t>
            </a:r>
            <a:r>
              <a:rPr lang="tr-TR" dirty="0">
                <a:solidFill>
                  <a:srgbClr val="FFFFFF"/>
                </a:solidFill>
                <a:latin typeface="neue-haas-grotesk-display"/>
                <a:hlinkClick r:id="rId21"/>
              </a:rPr>
              <a:t>-Play </a:t>
            </a:r>
            <a:r>
              <a:rPr lang="tr-TR" dirty="0">
                <a:solidFill>
                  <a:srgbClr val="FFFFFF"/>
                </a:solidFill>
                <a:latin typeface="neue-haas-grotesk-display"/>
              </a:rPr>
              <a:t>| </a:t>
            </a:r>
            <a:r>
              <a:rPr lang="tr-TR" dirty="0" err="1">
                <a:solidFill>
                  <a:srgbClr val="FFFFFF"/>
                </a:solidFill>
                <a:latin typeface="neue-haas-grotesk-display"/>
                <a:hlinkClick r:id="rId22"/>
              </a:rPr>
              <a:t>Future</a:t>
            </a:r>
            <a:r>
              <a:rPr lang="tr-TR" dirty="0">
                <a:solidFill>
                  <a:srgbClr val="FFFFFF"/>
                </a:solidFill>
                <a:latin typeface="neue-haas-grotesk-display"/>
                <a:hlinkClick r:id="rId22"/>
              </a:rPr>
              <a:t> of </a:t>
            </a:r>
            <a:r>
              <a:rPr lang="tr-TR" dirty="0" err="1">
                <a:solidFill>
                  <a:srgbClr val="FFFFFF"/>
                </a:solidFill>
                <a:latin typeface="neue-haas-grotesk-display"/>
                <a:hlinkClick r:id="rId22"/>
              </a:rPr>
              <a:t>Work</a:t>
            </a:r>
            <a:r>
              <a:rPr lang="tr-TR" dirty="0">
                <a:solidFill>
                  <a:srgbClr val="FFFFFF"/>
                </a:solidFill>
                <a:latin typeface="neue-haas-grotesk-display"/>
              </a:rPr>
              <a:t> | </a:t>
            </a:r>
            <a:r>
              <a:rPr lang="tr-TR" dirty="0" err="1">
                <a:solidFill>
                  <a:srgbClr val="FFFFFF"/>
                </a:solidFill>
                <a:latin typeface="neue-haas-grotesk-display"/>
                <a:hlinkClick r:id="rId23"/>
              </a:rPr>
              <a:t>GameTech</a:t>
            </a:r>
            <a:r>
              <a:rPr lang="tr-TR" dirty="0">
                <a:solidFill>
                  <a:srgbClr val="FFFFFF"/>
                </a:solidFill>
                <a:latin typeface="neue-haas-grotesk-display"/>
              </a:rPr>
              <a:t> | </a:t>
            </a:r>
            <a:r>
              <a:rPr lang="tr-TR" dirty="0">
                <a:solidFill>
                  <a:srgbClr val="FFFFFF"/>
                </a:solidFill>
                <a:latin typeface="neue-haas-grotesk-display"/>
                <a:hlinkClick r:id="rId24"/>
              </a:rPr>
              <a:t>Games</a:t>
            </a:r>
            <a:r>
              <a:rPr lang="tr-TR" dirty="0">
                <a:solidFill>
                  <a:srgbClr val="FFFFFF"/>
                </a:solidFill>
                <a:latin typeface="neue-haas-grotesk-display"/>
              </a:rPr>
              <a:t> | </a:t>
            </a:r>
            <a:r>
              <a:rPr lang="tr-TR" dirty="0">
                <a:solidFill>
                  <a:srgbClr val="FFFFFF"/>
                </a:solidFill>
                <a:latin typeface="neue-haas-grotesk-display"/>
                <a:hlinkClick r:id="rId25"/>
              </a:rPr>
              <a:t>Graphics </a:t>
            </a:r>
            <a:r>
              <a:rPr lang="tr-TR" dirty="0" err="1">
                <a:solidFill>
                  <a:srgbClr val="FFFFFF"/>
                </a:solidFill>
                <a:latin typeface="neue-haas-grotesk-display"/>
                <a:hlinkClick r:id="rId25"/>
              </a:rPr>
              <a:t>Processing</a:t>
            </a:r>
            <a:r>
              <a:rPr lang="tr-TR" dirty="0">
                <a:solidFill>
                  <a:srgbClr val="FFFFFF"/>
                </a:solidFill>
                <a:latin typeface="neue-haas-grotesk-display"/>
                <a:hlinkClick r:id="rId25"/>
              </a:rPr>
              <a:t> </a:t>
            </a:r>
            <a:r>
              <a:rPr lang="tr-TR" dirty="0" err="1">
                <a:solidFill>
                  <a:srgbClr val="FFFFFF"/>
                </a:solidFill>
                <a:latin typeface="neue-haas-grotesk-display"/>
                <a:hlinkClick r:id="rId25"/>
              </a:rPr>
              <a:t>Unit</a:t>
            </a:r>
            <a:r>
              <a:rPr lang="tr-TR" dirty="0">
                <a:solidFill>
                  <a:srgbClr val="FFFFFF"/>
                </a:solidFill>
                <a:latin typeface="neue-haas-grotesk-display"/>
              </a:rPr>
              <a:t> | </a:t>
            </a:r>
            <a:r>
              <a:rPr lang="tr-TR" dirty="0">
                <a:solidFill>
                  <a:srgbClr val="FFFFFF"/>
                </a:solidFill>
                <a:latin typeface="neue-haas-grotesk-display"/>
                <a:hlinkClick r:id="rId26"/>
              </a:rPr>
              <a:t>Human </a:t>
            </a:r>
            <a:r>
              <a:rPr lang="tr-TR" dirty="0" err="1">
                <a:solidFill>
                  <a:srgbClr val="FFFFFF"/>
                </a:solidFill>
                <a:latin typeface="neue-haas-grotesk-display"/>
                <a:hlinkClick r:id="rId26"/>
              </a:rPr>
              <a:t>Interface</a:t>
            </a:r>
            <a:r>
              <a:rPr lang="tr-TR" dirty="0">
                <a:solidFill>
                  <a:srgbClr val="FFFFFF"/>
                </a:solidFill>
                <a:latin typeface="neue-haas-grotesk-display"/>
              </a:rPr>
              <a:t> | </a:t>
            </a:r>
            <a:r>
              <a:rPr lang="tr-TR" dirty="0" err="1">
                <a:solidFill>
                  <a:srgbClr val="FFFFFF"/>
                </a:solidFill>
                <a:latin typeface="neue-haas-grotesk-display"/>
                <a:hlinkClick r:id="rId27"/>
              </a:rPr>
              <a:t>Immersive</a:t>
            </a:r>
            <a:r>
              <a:rPr lang="tr-TR" dirty="0">
                <a:solidFill>
                  <a:srgbClr val="FFFFFF"/>
                </a:solidFill>
                <a:latin typeface="neue-haas-grotesk-display"/>
                <a:hlinkClick r:id="rId27"/>
              </a:rPr>
              <a:t> </a:t>
            </a:r>
            <a:r>
              <a:rPr lang="tr-TR" dirty="0" err="1">
                <a:solidFill>
                  <a:srgbClr val="FFFFFF"/>
                </a:solidFill>
                <a:latin typeface="neue-haas-grotesk-display"/>
                <a:hlinkClick r:id="rId27"/>
              </a:rPr>
              <a:t>Social</a:t>
            </a:r>
            <a:r>
              <a:rPr lang="tr-TR" dirty="0">
                <a:solidFill>
                  <a:srgbClr val="FFFFFF"/>
                </a:solidFill>
                <a:latin typeface="neue-haas-grotesk-display"/>
              </a:rPr>
              <a:t> | </a:t>
            </a:r>
            <a:r>
              <a:rPr lang="tr-TR" dirty="0" err="1">
                <a:solidFill>
                  <a:srgbClr val="FFFFFF"/>
                </a:solidFill>
                <a:latin typeface="neue-haas-grotesk-display"/>
                <a:hlinkClick r:id="rId28"/>
              </a:rPr>
              <a:t>Infrastructure</a:t>
            </a:r>
            <a:r>
              <a:rPr lang="tr-TR" dirty="0">
                <a:solidFill>
                  <a:srgbClr val="FFFFFF"/>
                </a:solidFill>
                <a:latin typeface="neue-haas-grotesk-display"/>
              </a:rPr>
              <a:t> | </a:t>
            </a:r>
            <a:r>
              <a:rPr lang="tr-TR" dirty="0">
                <a:solidFill>
                  <a:srgbClr val="FFFFFF"/>
                </a:solidFill>
                <a:latin typeface="neue-haas-grotesk-display"/>
                <a:hlinkClick r:id="rId29"/>
              </a:rPr>
              <a:t>Live Services</a:t>
            </a:r>
            <a:r>
              <a:rPr lang="tr-TR" dirty="0">
                <a:solidFill>
                  <a:srgbClr val="FFFFFF"/>
                </a:solidFill>
                <a:latin typeface="neue-haas-grotesk-display"/>
              </a:rPr>
              <a:t> | </a:t>
            </a:r>
            <a:r>
              <a:rPr lang="tr-TR" dirty="0" err="1">
                <a:solidFill>
                  <a:srgbClr val="FFFFFF"/>
                </a:solidFill>
                <a:latin typeface="neue-haas-grotesk-display"/>
                <a:hlinkClick r:id="rId30"/>
              </a:rPr>
              <a:t>Low</a:t>
            </a:r>
            <a:r>
              <a:rPr lang="tr-TR" dirty="0">
                <a:solidFill>
                  <a:srgbClr val="FFFFFF"/>
                </a:solidFill>
                <a:latin typeface="neue-haas-grotesk-display"/>
                <a:hlinkClick r:id="rId30"/>
              </a:rPr>
              <a:t> </a:t>
            </a:r>
            <a:r>
              <a:rPr lang="tr-TR" dirty="0" err="1">
                <a:solidFill>
                  <a:srgbClr val="FFFFFF"/>
                </a:solidFill>
                <a:latin typeface="neue-haas-grotesk-display"/>
                <a:hlinkClick r:id="rId30"/>
              </a:rPr>
              <a:t>Code</a:t>
            </a:r>
            <a:r>
              <a:rPr lang="tr-TR" dirty="0">
                <a:solidFill>
                  <a:srgbClr val="FFFFFF"/>
                </a:solidFill>
                <a:latin typeface="neue-haas-grotesk-display"/>
                <a:hlinkClick r:id="rId30"/>
              </a:rPr>
              <a:t> Platform</a:t>
            </a:r>
            <a:r>
              <a:rPr lang="tr-TR" dirty="0">
                <a:solidFill>
                  <a:srgbClr val="FFFFFF"/>
                </a:solidFill>
                <a:latin typeface="neue-haas-grotesk-display"/>
              </a:rPr>
              <a:t> | </a:t>
            </a:r>
            <a:r>
              <a:rPr lang="tr-TR" dirty="0">
                <a:solidFill>
                  <a:srgbClr val="FFFFFF"/>
                </a:solidFill>
                <a:latin typeface="neue-haas-grotesk-display"/>
                <a:hlinkClick r:id="rId31"/>
              </a:rPr>
              <a:t>Machine </a:t>
            </a:r>
            <a:r>
              <a:rPr lang="tr-TR" dirty="0" err="1">
                <a:solidFill>
                  <a:srgbClr val="FFFFFF"/>
                </a:solidFill>
                <a:latin typeface="neue-haas-grotesk-display"/>
                <a:hlinkClick r:id="rId31"/>
              </a:rPr>
              <a:t>Intelligence</a:t>
            </a:r>
            <a:r>
              <a:rPr lang="tr-TR" dirty="0">
                <a:solidFill>
                  <a:srgbClr val="FFFFFF"/>
                </a:solidFill>
                <a:latin typeface="neue-haas-grotesk-display"/>
              </a:rPr>
              <a:t> | </a:t>
            </a:r>
            <a:r>
              <a:rPr lang="tr-TR" dirty="0" err="1">
                <a:solidFill>
                  <a:srgbClr val="FFFFFF"/>
                </a:solidFill>
                <a:latin typeface="neue-haas-grotesk-display"/>
                <a:hlinkClick r:id="rId32"/>
              </a:rPr>
              <a:t>Metaverse</a:t>
            </a:r>
            <a:r>
              <a:rPr lang="tr-TR" dirty="0">
                <a:solidFill>
                  <a:srgbClr val="FFFFFF"/>
                </a:solidFill>
                <a:latin typeface="neue-haas-grotesk-display"/>
              </a:rPr>
              <a:t> | </a:t>
            </a:r>
            <a:r>
              <a:rPr lang="tr-TR" dirty="0" err="1">
                <a:solidFill>
                  <a:srgbClr val="FFFFFF"/>
                </a:solidFill>
                <a:latin typeface="neue-haas-grotesk-display"/>
                <a:hlinkClick r:id="rId33"/>
              </a:rPr>
              <a:t>Modding</a:t>
            </a:r>
            <a:r>
              <a:rPr lang="tr-TR" dirty="0">
                <a:solidFill>
                  <a:srgbClr val="FFFFFF"/>
                </a:solidFill>
                <a:latin typeface="neue-haas-grotesk-display"/>
              </a:rPr>
              <a:t> | </a:t>
            </a:r>
            <a:r>
              <a:rPr lang="tr-TR" dirty="0">
                <a:solidFill>
                  <a:srgbClr val="FFFFFF"/>
                </a:solidFill>
                <a:latin typeface="neue-haas-grotesk-display"/>
                <a:hlinkClick r:id="rId34"/>
              </a:rPr>
              <a:t>Network </a:t>
            </a:r>
            <a:r>
              <a:rPr lang="tr-TR" dirty="0" err="1">
                <a:solidFill>
                  <a:srgbClr val="FFFFFF"/>
                </a:solidFill>
                <a:latin typeface="neue-haas-grotesk-display"/>
                <a:hlinkClick r:id="rId34"/>
              </a:rPr>
              <a:t>Effects</a:t>
            </a:r>
            <a:r>
              <a:rPr lang="tr-TR" dirty="0">
                <a:solidFill>
                  <a:srgbClr val="FFFFFF"/>
                </a:solidFill>
                <a:latin typeface="neue-haas-grotesk-display"/>
              </a:rPr>
              <a:t> | </a:t>
            </a:r>
            <a:r>
              <a:rPr lang="tr-TR" dirty="0" err="1">
                <a:solidFill>
                  <a:srgbClr val="FFFFFF"/>
                </a:solidFill>
                <a:latin typeface="neue-haas-grotesk-display"/>
                <a:hlinkClick r:id="rId35"/>
              </a:rPr>
              <a:t>Non-Fungible</a:t>
            </a:r>
            <a:r>
              <a:rPr lang="tr-TR" dirty="0">
                <a:solidFill>
                  <a:srgbClr val="FFFFFF"/>
                </a:solidFill>
                <a:latin typeface="neue-haas-grotesk-display"/>
                <a:hlinkClick r:id="rId35"/>
              </a:rPr>
              <a:t> </a:t>
            </a:r>
            <a:r>
              <a:rPr lang="tr-TR" dirty="0" err="1">
                <a:solidFill>
                  <a:srgbClr val="FFFFFF"/>
                </a:solidFill>
                <a:latin typeface="neue-haas-grotesk-display"/>
                <a:hlinkClick r:id="rId35"/>
              </a:rPr>
              <a:t>Token</a:t>
            </a:r>
            <a:r>
              <a:rPr lang="tr-TR" dirty="0">
                <a:solidFill>
                  <a:srgbClr val="FFFFFF"/>
                </a:solidFill>
                <a:latin typeface="neue-haas-grotesk-display"/>
                <a:hlinkClick r:id="rId35"/>
              </a:rPr>
              <a:t> (NFT)</a:t>
            </a:r>
            <a:r>
              <a:rPr lang="tr-TR" dirty="0">
                <a:solidFill>
                  <a:srgbClr val="FFFFFF"/>
                </a:solidFill>
                <a:latin typeface="neue-haas-grotesk-display"/>
              </a:rPr>
              <a:t> | </a:t>
            </a:r>
            <a:r>
              <a:rPr lang="tr-TR" dirty="0">
                <a:solidFill>
                  <a:srgbClr val="FFFFFF"/>
                </a:solidFill>
                <a:latin typeface="neue-haas-grotesk-display"/>
                <a:hlinkClick r:id="rId36"/>
              </a:rPr>
              <a:t>Open </a:t>
            </a:r>
            <a:r>
              <a:rPr lang="tr-TR" dirty="0" err="1">
                <a:solidFill>
                  <a:srgbClr val="FFFFFF"/>
                </a:solidFill>
                <a:latin typeface="neue-haas-grotesk-display"/>
                <a:hlinkClick r:id="rId36"/>
              </a:rPr>
              <a:t>Platforms</a:t>
            </a:r>
            <a:r>
              <a:rPr lang="tr-TR" dirty="0">
                <a:solidFill>
                  <a:srgbClr val="FFFFFF"/>
                </a:solidFill>
                <a:latin typeface="neue-haas-grotesk-display"/>
              </a:rPr>
              <a:t> | </a:t>
            </a:r>
            <a:r>
              <a:rPr lang="tr-TR" dirty="0" err="1">
                <a:solidFill>
                  <a:srgbClr val="FFFFFF"/>
                </a:solidFill>
                <a:latin typeface="neue-haas-grotesk-display"/>
                <a:hlinkClick r:id="rId37"/>
              </a:rPr>
              <a:t>OpenXR</a:t>
            </a:r>
            <a:r>
              <a:rPr lang="tr-TR" dirty="0">
                <a:solidFill>
                  <a:srgbClr val="FFFFFF"/>
                </a:solidFill>
                <a:latin typeface="neue-haas-grotesk-display"/>
              </a:rPr>
              <a:t> | </a:t>
            </a:r>
            <a:r>
              <a:rPr lang="tr-TR" dirty="0" err="1">
                <a:solidFill>
                  <a:srgbClr val="FFFFFF"/>
                </a:solidFill>
                <a:latin typeface="neue-haas-grotesk-display"/>
                <a:hlinkClick r:id="rId38"/>
              </a:rPr>
              <a:t>Permissionless</a:t>
            </a:r>
            <a:r>
              <a:rPr lang="tr-TR" dirty="0">
                <a:solidFill>
                  <a:srgbClr val="FFFFFF"/>
                </a:solidFill>
                <a:latin typeface="neue-haas-grotesk-display"/>
              </a:rPr>
              <a:t> | </a:t>
            </a:r>
            <a:r>
              <a:rPr lang="tr-TR" dirty="0">
                <a:solidFill>
                  <a:srgbClr val="FFFFFF"/>
                </a:solidFill>
                <a:latin typeface="neue-haas-grotesk-display"/>
                <a:hlinkClick r:id="rId39"/>
              </a:rPr>
              <a:t>Play-</a:t>
            </a:r>
            <a:r>
              <a:rPr lang="tr-TR" dirty="0" err="1">
                <a:solidFill>
                  <a:srgbClr val="FFFFFF"/>
                </a:solidFill>
                <a:latin typeface="neue-haas-grotesk-display"/>
                <a:hlinkClick r:id="rId39"/>
              </a:rPr>
              <a:t>to</a:t>
            </a:r>
            <a:r>
              <a:rPr lang="tr-TR" dirty="0">
                <a:solidFill>
                  <a:srgbClr val="FFFFFF"/>
                </a:solidFill>
                <a:latin typeface="neue-haas-grotesk-display"/>
                <a:hlinkClick r:id="rId39"/>
              </a:rPr>
              <a:t>-</a:t>
            </a:r>
            <a:r>
              <a:rPr lang="tr-TR" dirty="0" err="1">
                <a:solidFill>
                  <a:srgbClr val="FFFFFF"/>
                </a:solidFill>
                <a:latin typeface="neue-haas-grotesk-display"/>
                <a:hlinkClick r:id="rId39"/>
              </a:rPr>
              <a:t>Earn</a:t>
            </a:r>
            <a:r>
              <a:rPr lang="tr-TR" dirty="0">
                <a:solidFill>
                  <a:srgbClr val="FFFFFF"/>
                </a:solidFill>
                <a:latin typeface="neue-haas-grotesk-display"/>
              </a:rPr>
              <a:t> | </a:t>
            </a:r>
            <a:r>
              <a:rPr lang="tr-TR" dirty="0" err="1">
                <a:solidFill>
                  <a:srgbClr val="FFFFFF"/>
                </a:solidFill>
                <a:latin typeface="neue-haas-grotesk-display"/>
                <a:hlinkClick r:id="rId40"/>
              </a:rPr>
              <a:t>Proof</a:t>
            </a:r>
            <a:r>
              <a:rPr lang="tr-TR" dirty="0">
                <a:solidFill>
                  <a:srgbClr val="FFFFFF"/>
                </a:solidFill>
                <a:latin typeface="neue-haas-grotesk-display"/>
                <a:hlinkClick r:id="rId40"/>
              </a:rPr>
              <a:t>-of-</a:t>
            </a:r>
            <a:r>
              <a:rPr lang="tr-TR" dirty="0" err="1">
                <a:solidFill>
                  <a:srgbClr val="FFFFFF"/>
                </a:solidFill>
                <a:latin typeface="neue-haas-grotesk-display"/>
                <a:hlinkClick r:id="rId40"/>
              </a:rPr>
              <a:t>Stake</a:t>
            </a:r>
            <a:r>
              <a:rPr lang="tr-TR" dirty="0">
                <a:solidFill>
                  <a:srgbClr val="FFFFFF"/>
                </a:solidFill>
                <a:latin typeface="neue-haas-grotesk-display"/>
              </a:rPr>
              <a:t> | </a:t>
            </a:r>
            <a:r>
              <a:rPr lang="tr-TR" dirty="0">
                <a:solidFill>
                  <a:srgbClr val="FFFFFF"/>
                </a:solidFill>
                <a:latin typeface="neue-haas-grotesk-display"/>
                <a:hlinkClick r:id="rId41"/>
              </a:rPr>
              <a:t>Self-</a:t>
            </a:r>
            <a:r>
              <a:rPr lang="tr-TR" dirty="0" err="1">
                <a:solidFill>
                  <a:srgbClr val="FFFFFF"/>
                </a:solidFill>
                <a:latin typeface="neue-haas-grotesk-display"/>
                <a:hlinkClick r:id="rId41"/>
              </a:rPr>
              <a:t>Sovereign</a:t>
            </a:r>
            <a:r>
              <a:rPr lang="tr-TR" dirty="0">
                <a:solidFill>
                  <a:srgbClr val="FFFFFF"/>
                </a:solidFill>
                <a:latin typeface="neue-haas-grotesk-display"/>
                <a:hlinkClick r:id="rId41"/>
              </a:rPr>
              <a:t> Identity</a:t>
            </a:r>
            <a:r>
              <a:rPr lang="tr-TR" dirty="0">
                <a:solidFill>
                  <a:srgbClr val="FFFFFF"/>
                </a:solidFill>
                <a:latin typeface="neue-haas-grotesk-display"/>
              </a:rPr>
              <a:t> | </a:t>
            </a:r>
            <a:r>
              <a:rPr lang="tr-TR" dirty="0" err="1">
                <a:solidFill>
                  <a:srgbClr val="FFFFFF"/>
                </a:solidFill>
                <a:latin typeface="neue-haas-grotesk-display"/>
                <a:hlinkClick r:id="rId42"/>
              </a:rPr>
              <a:t>Simulating</a:t>
            </a:r>
            <a:r>
              <a:rPr lang="tr-TR" dirty="0">
                <a:solidFill>
                  <a:srgbClr val="FFFFFF"/>
                </a:solidFill>
                <a:latin typeface="neue-haas-grotesk-display"/>
                <a:hlinkClick r:id="rId42"/>
              </a:rPr>
              <a:t> </a:t>
            </a:r>
            <a:r>
              <a:rPr lang="tr-TR" dirty="0" err="1">
                <a:solidFill>
                  <a:srgbClr val="FFFFFF"/>
                </a:solidFill>
                <a:latin typeface="neue-haas-grotesk-display"/>
                <a:hlinkClick r:id="rId42"/>
              </a:rPr>
              <a:t>Reality</a:t>
            </a:r>
            <a:r>
              <a:rPr lang="tr-TR" dirty="0">
                <a:solidFill>
                  <a:srgbClr val="FFFFFF"/>
                </a:solidFill>
                <a:latin typeface="neue-haas-grotesk-display"/>
              </a:rPr>
              <a:t> | </a:t>
            </a:r>
            <a:r>
              <a:rPr lang="tr-TR" dirty="0">
                <a:solidFill>
                  <a:srgbClr val="FFFFFF"/>
                </a:solidFill>
                <a:latin typeface="neue-haas-grotesk-display"/>
                <a:hlinkClick r:id="rId43"/>
              </a:rPr>
              <a:t>Smart </a:t>
            </a:r>
            <a:r>
              <a:rPr lang="tr-TR" dirty="0" err="1">
                <a:solidFill>
                  <a:srgbClr val="FFFFFF"/>
                </a:solidFill>
                <a:latin typeface="neue-haas-grotesk-display"/>
                <a:hlinkClick r:id="rId43"/>
              </a:rPr>
              <a:t>Contract</a:t>
            </a:r>
            <a:r>
              <a:rPr lang="tr-TR" dirty="0">
                <a:solidFill>
                  <a:srgbClr val="FFFFFF"/>
                </a:solidFill>
                <a:latin typeface="neue-haas-grotesk-display"/>
              </a:rPr>
              <a:t> | </a:t>
            </a:r>
            <a:r>
              <a:rPr lang="tr-TR" dirty="0" err="1">
                <a:solidFill>
                  <a:srgbClr val="FFFFFF"/>
                </a:solidFill>
                <a:latin typeface="neue-haas-grotesk-display"/>
                <a:hlinkClick r:id="rId44"/>
              </a:rPr>
              <a:t>Smartglasses</a:t>
            </a:r>
            <a:r>
              <a:rPr lang="tr-TR" dirty="0">
                <a:solidFill>
                  <a:srgbClr val="FFFFFF"/>
                </a:solidFill>
                <a:latin typeface="neue-haas-grotesk-display"/>
              </a:rPr>
              <a:t> | </a:t>
            </a:r>
            <a:r>
              <a:rPr lang="tr-TR" dirty="0" err="1">
                <a:solidFill>
                  <a:srgbClr val="FFFFFF"/>
                </a:solidFill>
                <a:latin typeface="neue-haas-grotesk-display"/>
                <a:hlinkClick r:id="rId45"/>
              </a:rPr>
              <a:t>Spatial</a:t>
            </a:r>
            <a:r>
              <a:rPr lang="tr-TR" dirty="0">
                <a:solidFill>
                  <a:srgbClr val="FFFFFF"/>
                </a:solidFill>
                <a:latin typeface="neue-haas-grotesk-display"/>
                <a:hlinkClick r:id="rId45"/>
              </a:rPr>
              <a:t> Computing</a:t>
            </a:r>
            <a:r>
              <a:rPr lang="tr-TR" dirty="0">
                <a:solidFill>
                  <a:srgbClr val="FFFFFF"/>
                </a:solidFill>
                <a:latin typeface="neue-haas-grotesk-display"/>
              </a:rPr>
              <a:t> | </a:t>
            </a:r>
            <a:r>
              <a:rPr lang="tr-TR" dirty="0" err="1">
                <a:solidFill>
                  <a:srgbClr val="FFFFFF"/>
                </a:solidFill>
                <a:latin typeface="neue-haas-grotesk-display"/>
                <a:hlinkClick r:id="rId46"/>
              </a:rPr>
              <a:t>Telepresence</a:t>
            </a:r>
            <a:r>
              <a:rPr lang="tr-TR" dirty="0">
                <a:solidFill>
                  <a:srgbClr val="FFFFFF"/>
                </a:solidFill>
                <a:latin typeface="neue-haas-grotesk-display"/>
              </a:rPr>
              <a:t> | </a:t>
            </a:r>
            <a:r>
              <a:rPr lang="tr-TR" dirty="0">
                <a:solidFill>
                  <a:srgbClr val="FFFFFF"/>
                </a:solidFill>
                <a:latin typeface="neue-haas-grotesk-display"/>
                <a:hlinkClick r:id="rId47"/>
              </a:rPr>
              <a:t>Virtual </a:t>
            </a:r>
            <a:r>
              <a:rPr lang="tr-TR" dirty="0" err="1">
                <a:solidFill>
                  <a:srgbClr val="FFFFFF"/>
                </a:solidFill>
                <a:latin typeface="neue-haas-grotesk-display"/>
                <a:hlinkClick r:id="rId47"/>
              </a:rPr>
              <a:t>Being</a:t>
            </a:r>
            <a:r>
              <a:rPr lang="tr-TR" dirty="0">
                <a:solidFill>
                  <a:srgbClr val="FFFFFF"/>
                </a:solidFill>
                <a:latin typeface="neue-haas-grotesk-display"/>
              </a:rPr>
              <a:t> | </a:t>
            </a:r>
            <a:r>
              <a:rPr lang="tr-TR" dirty="0">
                <a:solidFill>
                  <a:srgbClr val="FFFFFF"/>
                </a:solidFill>
                <a:latin typeface="neue-haas-grotesk-display"/>
                <a:hlinkClick r:id="rId48"/>
              </a:rPr>
              <a:t>Virtual </a:t>
            </a:r>
            <a:r>
              <a:rPr lang="tr-TR" dirty="0" err="1">
                <a:solidFill>
                  <a:srgbClr val="FFFFFF"/>
                </a:solidFill>
                <a:latin typeface="neue-haas-grotesk-display"/>
                <a:hlinkClick r:id="rId48"/>
              </a:rPr>
              <a:t>Currency</a:t>
            </a:r>
            <a:r>
              <a:rPr lang="tr-TR" dirty="0">
                <a:solidFill>
                  <a:srgbClr val="FFFFFF"/>
                </a:solidFill>
                <a:latin typeface="neue-haas-grotesk-display"/>
              </a:rPr>
              <a:t> | </a:t>
            </a:r>
            <a:r>
              <a:rPr lang="tr-TR" dirty="0">
                <a:solidFill>
                  <a:srgbClr val="FFFFFF"/>
                </a:solidFill>
                <a:latin typeface="neue-haas-grotesk-display"/>
                <a:hlinkClick r:id="rId49"/>
              </a:rPr>
              <a:t>Virtual </a:t>
            </a:r>
            <a:r>
              <a:rPr lang="tr-TR" dirty="0" err="1">
                <a:solidFill>
                  <a:srgbClr val="FFFFFF"/>
                </a:solidFill>
                <a:latin typeface="neue-haas-grotesk-display"/>
                <a:hlinkClick r:id="rId49"/>
              </a:rPr>
              <a:t>Economy</a:t>
            </a:r>
            <a:r>
              <a:rPr lang="tr-TR" dirty="0">
                <a:solidFill>
                  <a:srgbClr val="FFFFFF"/>
                </a:solidFill>
                <a:latin typeface="neue-haas-grotesk-display"/>
              </a:rPr>
              <a:t> | </a:t>
            </a:r>
            <a:r>
              <a:rPr lang="tr-TR" dirty="0">
                <a:solidFill>
                  <a:srgbClr val="FFFFFF"/>
                </a:solidFill>
                <a:latin typeface="neue-haas-grotesk-display"/>
                <a:hlinkClick r:id="rId50"/>
              </a:rPr>
              <a:t>Virtual </a:t>
            </a:r>
            <a:r>
              <a:rPr lang="tr-TR" dirty="0" err="1">
                <a:solidFill>
                  <a:srgbClr val="FFFFFF"/>
                </a:solidFill>
                <a:latin typeface="neue-haas-grotesk-display"/>
                <a:hlinkClick r:id="rId50"/>
              </a:rPr>
              <a:t>Item</a:t>
            </a:r>
            <a:r>
              <a:rPr lang="tr-TR" dirty="0">
                <a:solidFill>
                  <a:srgbClr val="FFFFFF"/>
                </a:solidFill>
                <a:latin typeface="neue-haas-grotesk-display"/>
              </a:rPr>
              <a:t> | </a:t>
            </a:r>
            <a:r>
              <a:rPr lang="tr-TR" dirty="0">
                <a:solidFill>
                  <a:srgbClr val="FFFFFF"/>
                </a:solidFill>
                <a:latin typeface="neue-haas-grotesk-display"/>
                <a:hlinkClick r:id="rId51"/>
              </a:rPr>
              <a:t>Virtual </a:t>
            </a:r>
            <a:r>
              <a:rPr lang="tr-TR" dirty="0" err="1">
                <a:solidFill>
                  <a:srgbClr val="FFFFFF"/>
                </a:solidFill>
                <a:latin typeface="neue-haas-grotesk-display"/>
                <a:hlinkClick r:id="rId51"/>
              </a:rPr>
              <a:t>Mainstreaming</a:t>
            </a:r>
            <a:r>
              <a:rPr lang="tr-TR" dirty="0">
                <a:solidFill>
                  <a:srgbClr val="FFFFFF"/>
                </a:solidFill>
                <a:latin typeface="neue-haas-grotesk-display"/>
              </a:rPr>
              <a:t> | </a:t>
            </a:r>
            <a:r>
              <a:rPr lang="tr-TR" dirty="0">
                <a:solidFill>
                  <a:srgbClr val="FFFFFF"/>
                </a:solidFill>
                <a:latin typeface="neue-haas-grotesk-display"/>
                <a:hlinkClick r:id="rId52"/>
              </a:rPr>
              <a:t>Virtual </a:t>
            </a:r>
            <a:r>
              <a:rPr lang="tr-TR" dirty="0" err="1">
                <a:solidFill>
                  <a:srgbClr val="FFFFFF"/>
                </a:solidFill>
                <a:latin typeface="neue-haas-grotesk-display"/>
                <a:hlinkClick r:id="rId52"/>
              </a:rPr>
              <a:t>Reality</a:t>
            </a:r>
            <a:r>
              <a:rPr lang="tr-TR" dirty="0">
                <a:solidFill>
                  <a:srgbClr val="FFFFFF"/>
                </a:solidFill>
                <a:latin typeface="neue-haas-grotesk-display"/>
              </a:rPr>
              <a:t> | </a:t>
            </a:r>
            <a:r>
              <a:rPr lang="tr-TR" dirty="0">
                <a:solidFill>
                  <a:srgbClr val="FFFFFF"/>
                </a:solidFill>
                <a:latin typeface="neue-haas-grotesk-display"/>
                <a:hlinkClick r:id="rId53"/>
              </a:rPr>
              <a:t>Virtual World</a:t>
            </a:r>
            <a:r>
              <a:rPr lang="tr-TR" dirty="0">
                <a:solidFill>
                  <a:srgbClr val="FFFFFF"/>
                </a:solidFill>
                <a:latin typeface="neue-haas-grotesk-display"/>
              </a:rPr>
              <a:t> | </a:t>
            </a:r>
            <a:r>
              <a:rPr lang="tr-TR" dirty="0">
                <a:solidFill>
                  <a:srgbClr val="FFFFFF"/>
                </a:solidFill>
                <a:latin typeface="neue-haas-grotesk-display"/>
                <a:hlinkClick r:id="rId54"/>
              </a:rPr>
              <a:t>WASM</a:t>
            </a:r>
            <a:r>
              <a:rPr lang="tr-TR" dirty="0">
                <a:solidFill>
                  <a:srgbClr val="FFFFFF"/>
                </a:solidFill>
                <a:latin typeface="neue-haas-grotesk-display"/>
              </a:rPr>
              <a:t> | </a:t>
            </a:r>
            <a:r>
              <a:rPr lang="tr-TR" dirty="0" err="1">
                <a:solidFill>
                  <a:srgbClr val="FFFFFF"/>
                </a:solidFill>
                <a:latin typeface="neue-haas-grotesk-display"/>
                <a:hlinkClick r:id="rId55"/>
              </a:rPr>
              <a:t>Walled</a:t>
            </a:r>
            <a:r>
              <a:rPr lang="tr-TR" dirty="0">
                <a:solidFill>
                  <a:srgbClr val="FFFFFF"/>
                </a:solidFill>
                <a:latin typeface="neue-haas-grotesk-display"/>
                <a:hlinkClick r:id="rId55"/>
              </a:rPr>
              <a:t> </a:t>
            </a:r>
            <a:r>
              <a:rPr lang="tr-TR" dirty="0" err="1">
                <a:solidFill>
                  <a:srgbClr val="FFFFFF"/>
                </a:solidFill>
                <a:latin typeface="neue-haas-grotesk-display"/>
                <a:hlinkClick r:id="rId55"/>
              </a:rPr>
              <a:t>Gardens</a:t>
            </a:r>
            <a:r>
              <a:rPr lang="tr-TR" dirty="0">
                <a:solidFill>
                  <a:srgbClr val="FFFFFF"/>
                </a:solidFill>
                <a:latin typeface="neue-haas-grotesk-display"/>
              </a:rPr>
              <a:t> | </a:t>
            </a:r>
            <a:r>
              <a:rPr lang="tr-TR" dirty="0">
                <a:solidFill>
                  <a:srgbClr val="FFFFFF"/>
                </a:solidFill>
                <a:latin typeface="neue-haas-grotesk-display"/>
                <a:hlinkClick r:id="rId56"/>
              </a:rPr>
              <a:t>Web3</a:t>
            </a:r>
            <a:r>
              <a:rPr lang="tr-TR" dirty="0">
                <a:solidFill>
                  <a:srgbClr val="FFFFFF"/>
                </a:solidFill>
                <a:latin typeface="neue-haas-grotesk-display"/>
              </a:rPr>
              <a:t> | </a:t>
            </a:r>
            <a:r>
              <a:rPr lang="tr-TR" dirty="0">
                <a:solidFill>
                  <a:srgbClr val="FFFFFF"/>
                </a:solidFill>
                <a:latin typeface="neue-haas-grotesk-display"/>
                <a:hlinkClick r:id="rId57"/>
              </a:rPr>
              <a:t>Zero Knowledge </a:t>
            </a:r>
            <a:r>
              <a:rPr lang="tr-TR" dirty="0" err="1">
                <a:solidFill>
                  <a:srgbClr val="FFFFFF"/>
                </a:solidFill>
                <a:latin typeface="neue-haas-grotesk-display"/>
                <a:hlinkClick r:id="rId57"/>
              </a:rPr>
              <a:t>Proof</a:t>
            </a:r>
            <a:endParaRPr lang="tr-TR" dirty="0"/>
          </a:p>
        </p:txBody>
      </p:sp>
    </p:spTree>
    <p:extLst>
      <p:ext uri="{BB962C8B-B14F-4D97-AF65-F5344CB8AC3E}">
        <p14:creationId xmlns:p14="http://schemas.microsoft.com/office/powerpoint/2010/main" val="11870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8B6A-B6CD-49C3-8B5F-4D3EB2E7EBF1}"/>
              </a:ext>
            </a:extLst>
          </p:cNvPr>
          <p:cNvSpPr>
            <a:spLocks noGrp="1"/>
          </p:cNvSpPr>
          <p:nvPr>
            <p:ph type="title"/>
          </p:nvPr>
        </p:nvSpPr>
        <p:spPr/>
        <p:txBody>
          <a:bodyPr/>
          <a:lstStyle/>
          <a:p>
            <a:endParaRPr lang="tr-TR"/>
          </a:p>
        </p:txBody>
      </p:sp>
      <p:pic>
        <p:nvPicPr>
          <p:cNvPr id="3" name="Picture 4" descr="https://miro.medium.com/max/700/1*GB5RhEOUj__wMPk_-IgDzA.png">
            <a:extLst>
              <a:ext uri="{FF2B5EF4-FFF2-40B4-BE49-F238E27FC236}">
                <a16:creationId xmlns:a16="http://schemas.microsoft.com/office/drawing/2014/main" id="{7F922659-0361-4D81-8E56-6253BC5D0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087" y="585766"/>
            <a:ext cx="8175826" cy="562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3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6BCC-791F-4380-B907-5373ED00D8D8}"/>
              </a:ext>
            </a:extLst>
          </p:cNvPr>
          <p:cNvSpPr>
            <a:spLocks noGrp="1"/>
          </p:cNvSpPr>
          <p:nvPr>
            <p:ph type="title"/>
          </p:nvPr>
        </p:nvSpPr>
        <p:spPr>
          <a:xfrm>
            <a:off x="656253" y="577279"/>
            <a:ext cx="10058400" cy="1371600"/>
          </a:xfrm>
        </p:spPr>
        <p:txBody>
          <a:bodyPr>
            <a:normAutofit fontScale="90000"/>
          </a:bodyPr>
          <a:lstStyle/>
          <a:p>
            <a:r>
              <a:rPr lang="tr-TR" dirty="0"/>
              <a:t>Gerçeküstü Gerçeklik, Sanal Evrenler: </a:t>
            </a:r>
            <a:r>
              <a:rPr lang="tr-TR" dirty="0" err="1"/>
              <a:t>Metaverse</a:t>
            </a:r>
            <a:endParaRPr lang="tr-TR" dirty="0"/>
          </a:p>
        </p:txBody>
      </p:sp>
      <p:pic>
        <p:nvPicPr>
          <p:cNvPr id="2050" name="Picture 2" descr="Bill Gates'ten Açıklama: 2-3 Yıl İçinde Sanal Toplantılar Metaverse'de  Yapılacak!">
            <a:extLst>
              <a:ext uri="{FF2B5EF4-FFF2-40B4-BE49-F238E27FC236}">
                <a16:creationId xmlns:a16="http://schemas.microsoft.com/office/drawing/2014/main" id="{F3B57196-EB83-45AB-9410-B17307847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170" y="1504874"/>
            <a:ext cx="4646577" cy="26596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C901863-1CA7-45F4-A996-A6D81677299C}"/>
              </a:ext>
            </a:extLst>
          </p:cNvPr>
          <p:cNvSpPr/>
          <p:nvPr/>
        </p:nvSpPr>
        <p:spPr>
          <a:xfrm>
            <a:off x="733806" y="2182272"/>
            <a:ext cx="6096000" cy="1631216"/>
          </a:xfrm>
          <a:prstGeom prst="rect">
            <a:avLst/>
          </a:prstGeom>
        </p:spPr>
        <p:txBody>
          <a:bodyPr>
            <a:spAutoFit/>
          </a:bodyPr>
          <a:lstStyle/>
          <a:p>
            <a:r>
              <a:rPr lang="tr-TR" sz="2000" dirty="0"/>
              <a:t>İlk kez bilimkurgu alanında kullanılan bir terim olan </a:t>
            </a:r>
            <a:r>
              <a:rPr lang="tr-TR" sz="2000" dirty="0" err="1"/>
              <a:t>metaverse</a:t>
            </a:r>
            <a:r>
              <a:rPr lang="tr-TR" sz="2000" dirty="0"/>
              <a:t>, ötesinde anlamına gelen “meta” ve “</a:t>
            </a:r>
            <a:r>
              <a:rPr lang="tr-TR" sz="2000" dirty="0" err="1"/>
              <a:t>universe</a:t>
            </a:r>
            <a:r>
              <a:rPr lang="tr-TR" sz="2000" dirty="0"/>
              <a:t>” (evren) isimlerinin birleşmesidir. Etkileşimli, sürükleyici ve işbirliğine dayalı, paylaşılan bir sanal 3B dünya veya dünyalardır.</a:t>
            </a:r>
          </a:p>
        </p:txBody>
      </p:sp>
      <p:sp>
        <p:nvSpPr>
          <p:cNvPr id="5" name="Rectangle 4">
            <a:extLst>
              <a:ext uri="{FF2B5EF4-FFF2-40B4-BE49-F238E27FC236}">
                <a16:creationId xmlns:a16="http://schemas.microsoft.com/office/drawing/2014/main" id="{E75F1237-EEFE-448F-B637-4088131CB23C}"/>
              </a:ext>
            </a:extLst>
          </p:cNvPr>
          <p:cNvSpPr/>
          <p:nvPr/>
        </p:nvSpPr>
        <p:spPr>
          <a:xfrm>
            <a:off x="656253" y="4411976"/>
            <a:ext cx="10569905" cy="1631216"/>
          </a:xfrm>
          <a:prstGeom prst="rect">
            <a:avLst/>
          </a:prstGeom>
        </p:spPr>
        <p:txBody>
          <a:bodyPr wrap="square">
            <a:spAutoFit/>
          </a:bodyPr>
          <a:lstStyle/>
          <a:p>
            <a:r>
              <a:rPr lang="tr-TR" sz="2000" dirty="0"/>
              <a:t>Sanal gerçeklik kavramını temelde gerçek dünya ilişkilerinin, varlıklarının sanal dünyadaki temsilleri olarak tanımlıyoruz, bu anlamda kullanıyoruz. Artırılmış gerçeklik, 3D teknolojisi, yapay zeka gibi konseptler ile sanal gerçeklik konsepti yakından ilişkilidir. Bu konseptler reel dünya ile ilişkili ve reel dünyanın da ötesinde sanal dünyaların </a:t>
            </a:r>
            <a:r>
              <a:rPr lang="tr-TR" sz="2000" dirty="0" err="1"/>
              <a:t>kesişimini</a:t>
            </a:r>
            <a:r>
              <a:rPr lang="tr-TR" sz="2000" dirty="0"/>
              <a:t> ifade eden </a:t>
            </a:r>
            <a:r>
              <a:rPr lang="tr-TR" sz="2000" dirty="0" err="1"/>
              <a:t>metaverse</a:t>
            </a:r>
            <a:r>
              <a:rPr lang="tr-TR" sz="2000" dirty="0"/>
              <a:t> konseptinde yeni bir gerçeklik olarak karşımıza çıkıyor. Hatta bu gerçeklik zaman zaman reel gerçekliğin de ötesine geçiyor.</a:t>
            </a:r>
          </a:p>
        </p:txBody>
      </p:sp>
    </p:spTree>
    <p:extLst>
      <p:ext uri="{BB962C8B-B14F-4D97-AF65-F5344CB8AC3E}">
        <p14:creationId xmlns:p14="http://schemas.microsoft.com/office/powerpoint/2010/main" val="208998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image.slidesharecdn.com/buildingthemetaversedeck2-210603143622/95/building-the-metaverse-3-1024.jpg?cb=1622817046">
            <a:extLst>
              <a:ext uri="{FF2B5EF4-FFF2-40B4-BE49-F238E27FC236}">
                <a16:creationId xmlns:a16="http://schemas.microsoft.com/office/drawing/2014/main" id="{BB2A1BF0-DE82-4352-89CC-0B8B5B1F8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42594"/>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77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ven Layers of the Metaverse: Experience, Discovery, Creator Economy, Spatial Computing, Decentralization, Human Interface, Infrastructure">
            <a:extLst>
              <a:ext uri="{FF2B5EF4-FFF2-40B4-BE49-F238E27FC236}">
                <a16:creationId xmlns:a16="http://schemas.microsoft.com/office/drawing/2014/main" id="{5E6F7AE9-ECFE-446E-8A92-03B9004E0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82" y="1254222"/>
            <a:ext cx="7604886" cy="51713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DF01CD4-AA8A-4988-9B91-CFA372CB8C72}"/>
              </a:ext>
            </a:extLst>
          </p:cNvPr>
          <p:cNvSpPr>
            <a:spLocks noGrp="1"/>
          </p:cNvSpPr>
          <p:nvPr>
            <p:ph type="title"/>
          </p:nvPr>
        </p:nvSpPr>
        <p:spPr>
          <a:xfrm>
            <a:off x="702906" y="194725"/>
            <a:ext cx="10058400" cy="1371600"/>
          </a:xfrm>
        </p:spPr>
        <p:txBody>
          <a:bodyPr/>
          <a:lstStyle/>
          <a:p>
            <a:r>
              <a:rPr lang="tr-TR" dirty="0" err="1"/>
              <a:t>Metaverse</a:t>
            </a:r>
            <a:r>
              <a:rPr lang="tr-TR" dirty="0"/>
              <a:t> Değer Zinciri</a:t>
            </a:r>
          </a:p>
        </p:txBody>
      </p:sp>
    </p:spTree>
    <p:extLst>
      <p:ext uri="{BB962C8B-B14F-4D97-AF65-F5344CB8AC3E}">
        <p14:creationId xmlns:p14="http://schemas.microsoft.com/office/powerpoint/2010/main" val="287471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DB45-79DE-4503-928B-B087446D003F}"/>
              </a:ext>
            </a:extLst>
          </p:cNvPr>
          <p:cNvSpPr>
            <a:spLocks noGrp="1"/>
          </p:cNvSpPr>
          <p:nvPr>
            <p:ph type="title"/>
          </p:nvPr>
        </p:nvSpPr>
        <p:spPr>
          <a:xfrm>
            <a:off x="698338" y="283779"/>
            <a:ext cx="10058400" cy="1371600"/>
          </a:xfrm>
        </p:spPr>
        <p:txBody>
          <a:bodyPr>
            <a:normAutofit/>
          </a:bodyPr>
          <a:lstStyle/>
          <a:p>
            <a:r>
              <a:rPr lang="tr-TR" dirty="0"/>
              <a:t>Katman 1: Deneyim</a:t>
            </a:r>
          </a:p>
        </p:txBody>
      </p:sp>
      <p:sp>
        <p:nvSpPr>
          <p:cNvPr id="3" name="Rectangle 2">
            <a:extLst>
              <a:ext uri="{FF2B5EF4-FFF2-40B4-BE49-F238E27FC236}">
                <a16:creationId xmlns:a16="http://schemas.microsoft.com/office/drawing/2014/main" id="{B2078764-A18F-43B8-A72E-6C90A7A07CE7}"/>
              </a:ext>
            </a:extLst>
          </p:cNvPr>
          <p:cNvSpPr/>
          <p:nvPr/>
        </p:nvSpPr>
        <p:spPr>
          <a:xfrm>
            <a:off x="698338" y="1438234"/>
            <a:ext cx="11061539" cy="5078313"/>
          </a:xfrm>
          <a:prstGeom prst="rect">
            <a:avLst/>
          </a:prstGeom>
        </p:spPr>
        <p:txBody>
          <a:bodyPr wrap="square">
            <a:spAutoFit/>
          </a:bodyPr>
          <a:lstStyle/>
          <a:p>
            <a:r>
              <a:rPr lang="tr-TR" dirty="0"/>
              <a:t>Birçok insan </a:t>
            </a:r>
            <a:r>
              <a:rPr lang="tr-TR" dirty="0" err="1"/>
              <a:t>metaverse'yi</a:t>
            </a:r>
            <a:r>
              <a:rPr lang="tr-TR" dirty="0"/>
              <a:t> bizi çevreleyen 3B uzay olarak düşünür. Ancak meta veri deposu 3B veya 2B veya hatta mutlaka grafiksel değildir; fiziksel uzayın, mesafenin ve nesnelerin amansız bir şekilde </a:t>
            </a:r>
            <a:r>
              <a:rPr lang="tr-TR" dirty="0" err="1"/>
              <a:t>kaydileştirilmesiyle</a:t>
            </a:r>
            <a:r>
              <a:rPr lang="tr-TR" dirty="0"/>
              <a:t> ilgilidir.</a:t>
            </a:r>
          </a:p>
          <a:p>
            <a:endParaRPr lang="tr-TR" dirty="0"/>
          </a:p>
          <a:p>
            <a:r>
              <a:rPr lang="tr-TR" dirty="0"/>
              <a:t>Oyun konsollarındaki </a:t>
            </a:r>
            <a:r>
              <a:rPr lang="tr-TR" dirty="0" err="1"/>
              <a:t>Fortnite</a:t>
            </a:r>
            <a:r>
              <a:rPr lang="tr-TR" dirty="0"/>
              <a:t> oyunu, sanal gerçeklik kulaklıklarımızdaki </a:t>
            </a:r>
            <a:r>
              <a:rPr lang="tr-TR" dirty="0" err="1"/>
              <a:t>Beat</a:t>
            </a:r>
            <a:r>
              <a:rPr lang="tr-TR" dirty="0"/>
              <a:t> </a:t>
            </a:r>
            <a:r>
              <a:rPr lang="tr-TR" dirty="0" err="1"/>
              <a:t>Saber</a:t>
            </a:r>
            <a:r>
              <a:rPr lang="tr-TR" dirty="0"/>
              <a:t> veya bilgisayarlarımızdaki </a:t>
            </a:r>
            <a:r>
              <a:rPr lang="tr-TR" dirty="0" err="1"/>
              <a:t>Roblox</a:t>
            </a:r>
            <a:r>
              <a:rPr lang="tr-TR" dirty="0"/>
              <a:t> gibi 3D oyunları içerir. Ayrıca mutfağımızda </a:t>
            </a:r>
            <a:r>
              <a:rPr lang="tr-TR" dirty="0" err="1"/>
              <a:t>Alexa</a:t>
            </a:r>
            <a:r>
              <a:rPr lang="tr-TR" dirty="0"/>
              <a:t>, sanal ofislerimizde </a:t>
            </a:r>
            <a:r>
              <a:rPr lang="tr-TR" dirty="0" err="1"/>
              <a:t>Zoom</a:t>
            </a:r>
            <a:r>
              <a:rPr lang="tr-TR" dirty="0"/>
              <a:t>, telefonlarımızda </a:t>
            </a:r>
            <a:r>
              <a:rPr lang="tr-TR" dirty="0" err="1"/>
              <a:t>Clubhouse</a:t>
            </a:r>
            <a:r>
              <a:rPr lang="tr-TR" dirty="0"/>
              <a:t> ve ev spor salonlarımızda </a:t>
            </a:r>
            <a:r>
              <a:rPr lang="tr-TR" dirty="0" err="1"/>
              <a:t>Peloton'u</a:t>
            </a:r>
            <a:r>
              <a:rPr lang="tr-TR" dirty="0"/>
              <a:t> da içeriyor.</a:t>
            </a:r>
          </a:p>
          <a:p>
            <a:endParaRPr lang="tr-TR" dirty="0"/>
          </a:p>
          <a:p>
            <a:r>
              <a:rPr lang="tr-TR" dirty="0"/>
              <a:t>Fiziksel alan </a:t>
            </a:r>
            <a:r>
              <a:rPr lang="tr-TR" dirty="0" err="1"/>
              <a:t>kaydileştirildiğinde</a:t>
            </a:r>
            <a:r>
              <a:rPr lang="tr-TR" dirty="0"/>
              <a:t> ne olur? Eskiden kıt olan deneyimler çoğalabilir. Oyunlar bize ileriye giden yolu gösterir: Bir oyunda bir </a:t>
            </a:r>
            <a:r>
              <a:rPr lang="tr-TR" dirty="0" err="1"/>
              <a:t>rock</a:t>
            </a:r>
            <a:r>
              <a:rPr lang="tr-TR" dirty="0"/>
              <a:t> yıldızı, bir </a:t>
            </a:r>
            <a:r>
              <a:rPr lang="tr-TR" dirty="0" err="1"/>
              <a:t>Jedi</a:t>
            </a:r>
            <a:r>
              <a:rPr lang="tr-TR" dirty="0"/>
              <a:t>, bir yarış arabası sürücüsü veya hayal edebileceğiniz herhangi bir şey olmayı hayal edebilirsiniz. Bunu daha tanıdık deneyimlere uyguladığınızda neler olduğunu hayal edin. Örneğin, fiziksel mekandaki bir konser ön sırada sadece birkaç koltuk satabilir - ancak sanal bir konser, her bir bireyin etrafında, her zaman evdeki en iyi koltuğun keyfini çıkarabileceğiniz kişiselleştirilmiş bir varoluş düzlemi oluşturabilir.</a:t>
            </a:r>
          </a:p>
          <a:p>
            <a:endParaRPr lang="tr-TR" dirty="0"/>
          </a:p>
          <a:p>
            <a:r>
              <a:rPr lang="tr-TR" b="1" dirty="0"/>
              <a:t>İçerik-topluluk kompleksi: </a:t>
            </a:r>
            <a:r>
              <a:rPr lang="tr-TR" dirty="0"/>
              <a:t>Müşteriler bir zamanlar yalnızca içerik tüketicisiyken, şimdi aynı zamanda içerik oluşturucular ve içerik yükselticiler. Geçmişte, </a:t>
            </a:r>
            <a:r>
              <a:rPr lang="tr-TR" dirty="0" err="1"/>
              <a:t>blog</a:t>
            </a:r>
            <a:r>
              <a:rPr lang="tr-TR" dirty="0"/>
              <a:t> yorumları veya video yükleme gibi sıradan özelliklerden bahsederken "kullanıcı tarafından oluşturulan içerik" kavramı vardı. Artık içerik sadece insanlar tarafından üretilmiyor: onların etkileşimlerinden ortaya çıkıyor ve toplulukları içindeki konuşmaların özünü besliyor. İçerik, içeriği doğurur: içerik, olaylar ve sosyal etkileşimden oluşan sanal bir çark.</a:t>
            </a:r>
          </a:p>
        </p:txBody>
      </p:sp>
    </p:spTree>
    <p:extLst>
      <p:ext uri="{BB962C8B-B14F-4D97-AF65-F5344CB8AC3E}">
        <p14:creationId xmlns:p14="http://schemas.microsoft.com/office/powerpoint/2010/main" val="123168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D00C-8415-4548-AB11-E3B41970D2EE}"/>
              </a:ext>
            </a:extLst>
          </p:cNvPr>
          <p:cNvSpPr>
            <a:spLocks noGrp="1"/>
          </p:cNvSpPr>
          <p:nvPr>
            <p:ph type="title"/>
          </p:nvPr>
        </p:nvSpPr>
        <p:spPr>
          <a:xfrm>
            <a:off x="464917" y="330078"/>
            <a:ext cx="10058400" cy="1371600"/>
          </a:xfrm>
        </p:spPr>
        <p:txBody>
          <a:bodyPr/>
          <a:lstStyle/>
          <a:p>
            <a:r>
              <a:rPr lang="tr-TR" dirty="0"/>
              <a:t>Katman 2: Keşif</a:t>
            </a:r>
          </a:p>
        </p:txBody>
      </p:sp>
      <p:pic>
        <p:nvPicPr>
          <p:cNvPr id="5122" name="Picture 2" descr="https://miro.medium.com/max/500/1*FbmhytDmYpIfbhSvPRKIOg.jpeg">
            <a:extLst>
              <a:ext uri="{FF2B5EF4-FFF2-40B4-BE49-F238E27FC236}">
                <a16:creationId xmlns:a16="http://schemas.microsoft.com/office/drawing/2014/main" id="{F42EA6AC-40C6-46DB-8E80-4F94599C6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7099" y="418244"/>
            <a:ext cx="3854155" cy="25668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19D0706-5F2F-4A90-ABA2-3863EEA90D9B}"/>
              </a:ext>
            </a:extLst>
          </p:cNvPr>
          <p:cNvSpPr/>
          <p:nvPr/>
        </p:nvSpPr>
        <p:spPr>
          <a:xfrm>
            <a:off x="573162" y="1231132"/>
            <a:ext cx="6985106" cy="1754326"/>
          </a:xfrm>
          <a:prstGeom prst="rect">
            <a:avLst/>
          </a:prstGeom>
        </p:spPr>
        <p:txBody>
          <a:bodyPr wrap="square">
            <a:spAutoFit/>
          </a:bodyPr>
          <a:lstStyle/>
          <a:p>
            <a:r>
              <a:rPr lang="tr-TR" dirty="0"/>
              <a:t> Bu geniş bir ekosistemdir ve birçok işletme için en kazançlı olanlardan biridir - dünyanın en büyüklerinden bazıları da dahil. Genel olarak konuşursak, çoğu keşif sistemi, </a:t>
            </a:r>
            <a:r>
              <a:rPr lang="tr-TR" i="1" dirty="0"/>
              <a:t>gelen</a:t>
            </a:r>
            <a:r>
              <a:rPr lang="tr-TR" dirty="0"/>
              <a:t> (kişi bir deneyim hakkında aktif olarak bilgi arıyor) veya </a:t>
            </a:r>
            <a:r>
              <a:rPr lang="tr-TR" i="1" dirty="0"/>
              <a:t>giden</a:t>
            </a:r>
            <a:r>
              <a:rPr lang="tr-TR" dirty="0"/>
              <a:t> (kişi tarafından özel olarak talep edilmemiş olsa bile pazarlama ) olarak sınıflandırılabilir .</a:t>
            </a:r>
          </a:p>
          <a:p>
            <a:endParaRPr lang="tr-TR" dirty="0"/>
          </a:p>
        </p:txBody>
      </p:sp>
      <p:sp>
        <p:nvSpPr>
          <p:cNvPr id="5" name="Rectangle 4">
            <a:extLst>
              <a:ext uri="{FF2B5EF4-FFF2-40B4-BE49-F238E27FC236}">
                <a16:creationId xmlns:a16="http://schemas.microsoft.com/office/drawing/2014/main" id="{F56A09ED-2D0A-4FCE-8425-17AB081A784F}"/>
              </a:ext>
            </a:extLst>
          </p:cNvPr>
          <p:cNvSpPr/>
          <p:nvPr/>
        </p:nvSpPr>
        <p:spPr>
          <a:xfrm>
            <a:off x="573162" y="2764545"/>
            <a:ext cx="6096000" cy="3693319"/>
          </a:xfrm>
          <a:prstGeom prst="rect">
            <a:avLst/>
          </a:prstGeom>
        </p:spPr>
        <p:txBody>
          <a:bodyPr>
            <a:spAutoFit/>
          </a:bodyPr>
          <a:lstStyle/>
          <a:p>
            <a:r>
              <a:rPr lang="tr-TR" b="1" dirty="0"/>
              <a:t>Gelen (</a:t>
            </a:r>
            <a:r>
              <a:rPr lang="tr-TR" b="1" dirty="0" err="1"/>
              <a:t>Inbound</a:t>
            </a:r>
            <a:r>
              <a:rPr lang="tr-TR" b="1" dirty="0"/>
              <a:t>):</a:t>
            </a:r>
          </a:p>
          <a:p>
            <a:r>
              <a:rPr lang="tr-TR" dirty="0"/>
              <a:t>Gerçek zamanlı varlık</a:t>
            </a:r>
          </a:p>
          <a:p>
            <a:r>
              <a:rPr lang="tr-TR" dirty="0"/>
              <a:t>Topluluk odaklı içerik</a:t>
            </a:r>
          </a:p>
          <a:p>
            <a:r>
              <a:rPr lang="tr-TR" dirty="0" err="1"/>
              <a:t>App'i</a:t>
            </a:r>
            <a:r>
              <a:rPr lang="tr-TR" dirty="0"/>
              <a:t> beğenen arkadaşlarınız</a:t>
            </a:r>
          </a:p>
          <a:p>
            <a:r>
              <a:rPr lang="tr-TR" dirty="0"/>
              <a:t>Uygulama mağazaları (</a:t>
            </a:r>
            <a:r>
              <a:rPr lang="tr-TR" dirty="0" err="1"/>
              <a:t>reviews</a:t>
            </a:r>
            <a:r>
              <a:rPr lang="tr-TR" dirty="0"/>
              <a:t>, </a:t>
            </a:r>
            <a:r>
              <a:rPr lang="tr-TR" dirty="0" err="1"/>
              <a:t>ratings</a:t>
            </a:r>
            <a:r>
              <a:rPr lang="tr-TR" dirty="0"/>
              <a:t>, </a:t>
            </a:r>
            <a:r>
              <a:rPr lang="tr-TR" dirty="0" err="1"/>
              <a:t>categorization</a:t>
            </a:r>
            <a:r>
              <a:rPr lang="tr-TR" dirty="0"/>
              <a:t>)</a:t>
            </a:r>
          </a:p>
          <a:p>
            <a:r>
              <a:rPr lang="tr-TR" dirty="0"/>
              <a:t>Küratörlük – </a:t>
            </a:r>
            <a:r>
              <a:rPr lang="tr-TR" dirty="0" err="1"/>
              <a:t>influencerlar</a:t>
            </a:r>
            <a:endParaRPr lang="tr-TR" dirty="0"/>
          </a:p>
          <a:p>
            <a:r>
              <a:rPr lang="tr-TR" dirty="0"/>
              <a:t>Arama motorları</a:t>
            </a:r>
          </a:p>
          <a:p>
            <a:r>
              <a:rPr lang="tr-TR" dirty="0"/>
              <a:t>Kazanılan medya</a:t>
            </a:r>
          </a:p>
          <a:p>
            <a:endParaRPr lang="tr-TR" dirty="0"/>
          </a:p>
          <a:p>
            <a:r>
              <a:rPr lang="tr-TR" b="1" dirty="0"/>
              <a:t>Giden (</a:t>
            </a:r>
            <a:r>
              <a:rPr lang="tr-TR" b="1" dirty="0" err="1"/>
              <a:t>Outbound</a:t>
            </a:r>
            <a:r>
              <a:rPr lang="tr-TR" b="1" dirty="0"/>
              <a:t>):</a:t>
            </a:r>
          </a:p>
          <a:p>
            <a:r>
              <a:rPr lang="tr-TR" dirty="0"/>
              <a:t>Reklam gösterimi</a:t>
            </a:r>
          </a:p>
          <a:p>
            <a:r>
              <a:rPr lang="tr-TR" dirty="0" err="1"/>
              <a:t>Spam</a:t>
            </a:r>
            <a:r>
              <a:rPr lang="tr-TR" dirty="0"/>
              <a:t> (e-posta, </a:t>
            </a:r>
            <a:r>
              <a:rPr lang="tr-TR" dirty="0" err="1"/>
              <a:t>LinkedIn</a:t>
            </a:r>
            <a:r>
              <a:rPr lang="tr-TR" dirty="0"/>
              <a:t>, </a:t>
            </a:r>
            <a:r>
              <a:rPr lang="tr-TR" dirty="0" err="1"/>
              <a:t>Discord</a:t>
            </a:r>
            <a:r>
              <a:rPr lang="tr-TR" dirty="0"/>
              <a:t>)</a:t>
            </a:r>
          </a:p>
          <a:p>
            <a:r>
              <a:rPr lang="tr-TR" dirty="0"/>
              <a:t>Bildirimler</a:t>
            </a:r>
          </a:p>
        </p:txBody>
      </p:sp>
      <p:sp>
        <p:nvSpPr>
          <p:cNvPr id="6" name="Rectangle 5">
            <a:extLst>
              <a:ext uri="{FF2B5EF4-FFF2-40B4-BE49-F238E27FC236}">
                <a16:creationId xmlns:a16="http://schemas.microsoft.com/office/drawing/2014/main" id="{47BB6686-CE84-489C-BA6D-F22CCD60DC7E}"/>
              </a:ext>
            </a:extLst>
          </p:cNvPr>
          <p:cNvSpPr/>
          <p:nvPr/>
        </p:nvSpPr>
        <p:spPr>
          <a:xfrm>
            <a:off x="5669666" y="3244471"/>
            <a:ext cx="6096000" cy="2308324"/>
          </a:xfrm>
          <a:prstGeom prst="rect">
            <a:avLst/>
          </a:prstGeom>
        </p:spPr>
        <p:txBody>
          <a:bodyPr>
            <a:spAutoFit/>
          </a:bodyPr>
          <a:lstStyle/>
          <a:p>
            <a:r>
              <a:rPr lang="tr-TR" dirty="0"/>
              <a:t>Topluluk odaklı içerik, çoğu pazarlama biçiminden çok daha uygun maliyetli bir keşif aracıdır. İnsanlar içeriği veya katıldıkları etkinliklerle gerçekten ilgilendiklerinde, haberi yayarlar. İçeriğin kendisi daha meta veri ortamları bağlamında değiş tokuş etmek, takas etmek ve paylaşmak daha kolay hale geldikçe, içeriğin kendisi de bir pazarlama varlığı haline gelecektir. Halihazırda ortaya çıkmış bir örnek, </a:t>
            </a:r>
            <a:r>
              <a:rPr lang="tr-TR" dirty="0" err="1"/>
              <a:t>NFT'lerdir</a:t>
            </a:r>
            <a:r>
              <a:rPr lang="tr-TR" dirty="0"/>
              <a:t>. İçerik pazaryerleri, bir keşif aracı olarak uygulama pazaryerlerine alternatif olacak.</a:t>
            </a:r>
          </a:p>
        </p:txBody>
      </p:sp>
    </p:spTree>
    <p:extLst>
      <p:ext uri="{BB962C8B-B14F-4D97-AF65-F5344CB8AC3E}">
        <p14:creationId xmlns:p14="http://schemas.microsoft.com/office/powerpoint/2010/main" val="127679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F375-8C36-4F2B-B62B-7C446E328804}"/>
              </a:ext>
            </a:extLst>
          </p:cNvPr>
          <p:cNvSpPr>
            <a:spLocks noGrp="1"/>
          </p:cNvSpPr>
          <p:nvPr>
            <p:ph type="title"/>
          </p:nvPr>
        </p:nvSpPr>
        <p:spPr>
          <a:xfrm>
            <a:off x="553656" y="129410"/>
            <a:ext cx="10058400" cy="1371600"/>
          </a:xfrm>
        </p:spPr>
        <p:txBody>
          <a:bodyPr/>
          <a:lstStyle/>
          <a:p>
            <a:r>
              <a:rPr lang="tr-TR" dirty="0"/>
              <a:t>Katman 2: Keşif</a:t>
            </a:r>
          </a:p>
        </p:txBody>
      </p:sp>
      <p:sp>
        <p:nvSpPr>
          <p:cNvPr id="3" name="Rectangle 2">
            <a:extLst>
              <a:ext uri="{FF2B5EF4-FFF2-40B4-BE49-F238E27FC236}">
                <a16:creationId xmlns:a16="http://schemas.microsoft.com/office/drawing/2014/main" id="{047C395A-B005-4209-95FF-B8D96B8DDF39}"/>
              </a:ext>
            </a:extLst>
          </p:cNvPr>
          <p:cNvSpPr/>
          <p:nvPr/>
        </p:nvSpPr>
        <p:spPr>
          <a:xfrm>
            <a:off x="553656" y="1170883"/>
            <a:ext cx="11084688" cy="5355312"/>
          </a:xfrm>
          <a:prstGeom prst="rect">
            <a:avLst/>
          </a:prstGeom>
        </p:spPr>
        <p:txBody>
          <a:bodyPr wrap="square">
            <a:spAutoFit/>
          </a:bodyPr>
          <a:lstStyle/>
          <a:p>
            <a:r>
              <a:rPr lang="tr-TR" dirty="0"/>
              <a:t>Belirli bir topluluk ortaya çıkarma biçimi, gerçek zamanlı varlık özellikleridir. İnsanların nelerden hoşlandığına odaklanmak yerine, bu insanların şu anda gerçekte ne yaptıklarıyla ilgilidir. Bu, değerin çoğunun paylaşılan deneyimler yoluyla arkadaşlarla etkileşimden geleceği bir meta veri deposunda oldukça önemlidir. Belirli oyunlar için çeşitli duvarlarla çevrili bahçeler, gerçek zamanlı varlığı iyi bir şekilde kullanır: </a:t>
            </a:r>
            <a:r>
              <a:rPr lang="tr-TR" dirty="0" err="1"/>
              <a:t>Steam</a:t>
            </a:r>
            <a:r>
              <a:rPr lang="tr-TR" dirty="0"/>
              <a:t>, Battle.net, Xbox veya </a:t>
            </a:r>
            <a:r>
              <a:rPr lang="tr-TR" dirty="0" err="1"/>
              <a:t>PlayStation'da</a:t>
            </a:r>
            <a:r>
              <a:rPr lang="tr-TR" dirty="0"/>
              <a:t> oturum açarsanız, arkadaşlarınızın o anda hangi oyunları oynadığını görürsünüz. Oyunların dışında, </a:t>
            </a:r>
            <a:r>
              <a:rPr lang="tr-TR" dirty="0" err="1"/>
              <a:t>Clubhouse</a:t>
            </a:r>
            <a:r>
              <a:rPr lang="tr-TR" dirty="0"/>
              <a:t> bu yapının gücünü gösterir: Hangi odaya katılacağınıza karar vermek, büyük ölçüde, takip ettiğiniz kişilerden oluşan küratörlüğünüze yöneliktir.</a:t>
            </a:r>
          </a:p>
          <a:p>
            <a:endParaRPr lang="tr-TR" dirty="0"/>
          </a:p>
          <a:p>
            <a:r>
              <a:rPr lang="tr-TR" dirty="0"/>
              <a:t>Tıpkı fiziksel gerçekliği </a:t>
            </a:r>
            <a:r>
              <a:rPr lang="tr-TR" dirty="0" err="1"/>
              <a:t>kaydileştirdiğimiz</a:t>
            </a:r>
            <a:r>
              <a:rPr lang="tr-TR" dirty="0"/>
              <a:t> gibi, </a:t>
            </a:r>
            <a:r>
              <a:rPr lang="tr-TR" dirty="0" err="1"/>
              <a:t>metaverse</a:t>
            </a:r>
            <a:r>
              <a:rPr lang="tr-TR" dirty="0"/>
              <a:t> de sosyal yapıları dijitalleştiriyor. İnternetin daha önceki aşamaları, sosyal medyanın birkaç </a:t>
            </a:r>
            <a:r>
              <a:rPr lang="tr-TR" dirty="0" err="1"/>
              <a:t>monolitik</a:t>
            </a:r>
            <a:r>
              <a:rPr lang="tr-TR" dirty="0"/>
              <a:t> sağlayıcı etrafında “yapışkanlığı” ile tanımlanırken, merkezi olmayan bir kimlik ekosistemi, gücü sosyal grupların kendilerine doğru kaydırabilir ve onların kolektif deneyimler arasında sorunsuz hareket etmelerine izin verebilir. Kulüpler </a:t>
            </a:r>
            <a:r>
              <a:rPr lang="tr-TR" dirty="0" err="1"/>
              <a:t>Clubhouse'da</a:t>
            </a:r>
            <a:r>
              <a:rPr lang="tr-TR" dirty="0"/>
              <a:t> ortaya çıkar ve </a:t>
            </a:r>
            <a:r>
              <a:rPr lang="tr-TR" dirty="0" err="1"/>
              <a:t>Rec</a:t>
            </a:r>
            <a:r>
              <a:rPr lang="tr-TR" dirty="0"/>
              <a:t> </a:t>
            </a:r>
            <a:r>
              <a:rPr lang="tr-TR" dirty="0" err="1"/>
              <a:t>Room'da</a:t>
            </a:r>
            <a:r>
              <a:rPr lang="tr-TR" dirty="0"/>
              <a:t> bir parti planlar; loncalar oyunlar arasında hareket eder; </a:t>
            </a:r>
            <a:r>
              <a:rPr lang="tr-TR" dirty="0" err="1"/>
              <a:t>Roblox'taki</a:t>
            </a:r>
            <a:r>
              <a:rPr lang="tr-TR" dirty="0"/>
              <a:t> deneyimler arasında bir arkadaş çevresi atlar. Bu, içerik-topluluk kompleksinin pazarlamadaki anlamıdır.</a:t>
            </a:r>
          </a:p>
          <a:p>
            <a:endParaRPr lang="tr-TR" dirty="0"/>
          </a:p>
          <a:p>
            <a:r>
              <a:rPr lang="tr-TR" dirty="0"/>
              <a:t>Meta veri deposundaki çok sayıda etkinliği kapsayan gerçek zamanlı varlık algılama, içerik oluşturucular için en büyük keşif fırsatlarından biridir. </a:t>
            </a:r>
            <a:r>
              <a:rPr lang="tr-TR" dirty="0" err="1"/>
              <a:t>Discord</a:t>
            </a:r>
            <a:r>
              <a:rPr lang="tr-TR" dirty="0"/>
              <a:t>, farklı oyun ortamlarında çalışan bir varlık algılama </a:t>
            </a:r>
            <a:r>
              <a:rPr lang="tr-TR" dirty="0" err="1"/>
              <a:t>SDK'sına</a:t>
            </a:r>
            <a:r>
              <a:rPr lang="tr-TR" dirty="0"/>
              <a:t> sahiptir; bu (veya buna benzer bir şey) daha yaygın bir şekilde benimsenip daha görünür bir şekilde ortaya çıktığında, asenkron "sosyal </a:t>
            </a:r>
            <a:r>
              <a:rPr lang="tr-TR" dirty="0" err="1"/>
              <a:t>ağ"dan</a:t>
            </a:r>
            <a:r>
              <a:rPr lang="tr-TR" dirty="0"/>
              <a:t> gerçek zamanlı "sosyal </a:t>
            </a:r>
            <a:r>
              <a:rPr lang="tr-TR" dirty="0" err="1"/>
              <a:t>aktivite"ye</a:t>
            </a:r>
            <a:r>
              <a:rPr lang="tr-TR" dirty="0"/>
              <a:t> giderek daha fazla geçiş yapacağız. Topluluk liderlerine, insanların gerçekten katılmak istedikleri etkinlikleri başlatmaları için araçlar sağlayan deneyimler yol gösterecektir.</a:t>
            </a:r>
          </a:p>
        </p:txBody>
      </p:sp>
    </p:spTree>
    <p:extLst>
      <p:ext uri="{BB962C8B-B14F-4D97-AF65-F5344CB8AC3E}">
        <p14:creationId xmlns:p14="http://schemas.microsoft.com/office/powerpoint/2010/main" val="337044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7CF4-8D0B-493A-9B8D-C847A432A7EE}"/>
              </a:ext>
            </a:extLst>
          </p:cNvPr>
          <p:cNvSpPr>
            <a:spLocks noGrp="1"/>
          </p:cNvSpPr>
          <p:nvPr>
            <p:ph type="title"/>
          </p:nvPr>
        </p:nvSpPr>
        <p:spPr>
          <a:xfrm>
            <a:off x="547395" y="157402"/>
            <a:ext cx="10058400" cy="1371600"/>
          </a:xfrm>
        </p:spPr>
        <p:txBody>
          <a:bodyPr>
            <a:normAutofit/>
          </a:bodyPr>
          <a:lstStyle/>
          <a:p>
            <a:r>
              <a:rPr lang="tr-TR" dirty="0"/>
              <a:t>Katman 3: İçerik Üretici Ekonomisi</a:t>
            </a:r>
          </a:p>
        </p:txBody>
      </p:sp>
      <p:pic>
        <p:nvPicPr>
          <p:cNvPr id="1026" name="Picture 2" descr="https://ichi.pro/assets/images/max/724/1*oSoXEFDNJhefh2IaomTkYA.png">
            <a:extLst>
              <a:ext uri="{FF2B5EF4-FFF2-40B4-BE49-F238E27FC236}">
                <a16:creationId xmlns:a16="http://schemas.microsoft.com/office/drawing/2014/main" id="{8A6DD51D-63E0-4FBC-9DCA-290DAF6F7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387" y="1165566"/>
            <a:ext cx="4883773" cy="27454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7FE9EF2-3A9E-46CB-905B-64B4D36B994B}"/>
              </a:ext>
            </a:extLst>
          </p:cNvPr>
          <p:cNvSpPr/>
          <p:nvPr/>
        </p:nvSpPr>
        <p:spPr>
          <a:xfrm>
            <a:off x="539840" y="1140522"/>
            <a:ext cx="6096000" cy="646331"/>
          </a:xfrm>
          <a:prstGeom prst="rect">
            <a:avLst/>
          </a:prstGeom>
        </p:spPr>
        <p:txBody>
          <a:bodyPr>
            <a:spAutoFit/>
          </a:bodyPr>
          <a:lstStyle/>
          <a:p>
            <a:r>
              <a:rPr lang="tr-TR" dirty="0"/>
              <a:t>İçerik oluşturucuların insanların keyif aldığı deneyimleri oluşturmak için günlük olarak kullandıkları tüm teknolojileri içerir.</a:t>
            </a:r>
          </a:p>
        </p:txBody>
      </p:sp>
      <p:sp>
        <p:nvSpPr>
          <p:cNvPr id="7" name="Rectangle 6">
            <a:extLst>
              <a:ext uri="{FF2B5EF4-FFF2-40B4-BE49-F238E27FC236}">
                <a16:creationId xmlns:a16="http://schemas.microsoft.com/office/drawing/2014/main" id="{1A5FC37A-CAA0-4F4B-A51E-28532ED0517C}"/>
              </a:ext>
            </a:extLst>
          </p:cNvPr>
          <p:cNvSpPr/>
          <p:nvPr/>
        </p:nvSpPr>
        <p:spPr>
          <a:xfrm>
            <a:off x="547395" y="1721538"/>
            <a:ext cx="6096000" cy="4801314"/>
          </a:xfrm>
          <a:prstGeom prst="rect">
            <a:avLst/>
          </a:prstGeom>
        </p:spPr>
        <p:txBody>
          <a:bodyPr>
            <a:spAutoFit/>
          </a:bodyPr>
          <a:lstStyle/>
          <a:p>
            <a:r>
              <a:rPr lang="tr-TR" dirty="0"/>
              <a:t>Pioneer Çağı: Belirli bir teknoloji için deneyimler yaratan ilk kişilerin hiçbir aleti yoktur, bu yüzden her şeyi sıfırdan inşa ederler. İlk web siteleri doğrudan HTML olarak kodlandı; insanlar e-ticaret siteleri için kendi alışveriş sepetlerini uyguladılar; programcılar, oyunlar için doğrudan grafik donanımına yazdılar.</a:t>
            </a:r>
          </a:p>
          <a:p>
            <a:endParaRPr lang="tr-TR" dirty="0"/>
          </a:p>
          <a:p>
            <a:r>
              <a:rPr lang="tr-TR" dirty="0"/>
              <a:t>Mühendislik Çağı: Yaratıcı bir pazardaki erken başarılardan sonra, ekiplerdeki insan sayısında bir patlama var. Sıfırdan derleme, genellikle ihtiyaçları desteklemek için çok yavaş ve pahalıdır ve iş akışı daha karmaşık bir hal alır. Bir pazardaki en eski araçlar, aşırı yüklü mühendisleri zaman kazanmak için </a:t>
            </a:r>
            <a:r>
              <a:rPr lang="tr-TR" dirty="0" err="1"/>
              <a:t>SDK'lar</a:t>
            </a:r>
            <a:r>
              <a:rPr lang="tr-TR" dirty="0"/>
              <a:t> ve ara yazılımlar sağlayarak rahatlatma eğilimindedir. Örneğin, </a:t>
            </a:r>
            <a:r>
              <a:rPr lang="tr-TR" dirty="0" err="1"/>
              <a:t>Ruby</a:t>
            </a:r>
            <a:r>
              <a:rPr lang="tr-TR" dirty="0"/>
              <a:t> on </a:t>
            </a:r>
            <a:r>
              <a:rPr lang="tr-TR" dirty="0" err="1"/>
              <a:t>Rails</a:t>
            </a:r>
            <a:r>
              <a:rPr lang="tr-TR" dirty="0"/>
              <a:t> (çok sayıda başka uygulama sunucusu yığınları ile birlikte), geliştiricilerin veriye dayalı web siteleri oluşturmasını kolaylaştırdı. Oyunlarda, </a:t>
            </a:r>
            <a:r>
              <a:rPr lang="tr-TR" dirty="0" err="1"/>
              <a:t>OpenGL</a:t>
            </a:r>
            <a:r>
              <a:rPr lang="tr-TR" dirty="0"/>
              <a:t> ve DirectX gibi grafik kitaplıkları, programcılara çok düşük seviyeli kodlama bilmeden 3B grafikler oluşturma yeteneği sağlamak için geldi.</a:t>
            </a:r>
          </a:p>
        </p:txBody>
      </p:sp>
      <p:sp>
        <p:nvSpPr>
          <p:cNvPr id="8" name="Rectangle 7">
            <a:extLst>
              <a:ext uri="{FF2B5EF4-FFF2-40B4-BE49-F238E27FC236}">
                <a16:creationId xmlns:a16="http://schemas.microsoft.com/office/drawing/2014/main" id="{397729DA-03D4-44E0-9C72-668B172A0FCF}"/>
              </a:ext>
            </a:extLst>
          </p:cNvPr>
          <p:cNvSpPr/>
          <p:nvPr/>
        </p:nvSpPr>
        <p:spPr>
          <a:xfrm>
            <a:off x="6650950" y="3655664"/>
            <a:ext cx="5225144" cy="3139321"/>
          </a:xfrm>
          <a:prstGeom prst="rect">
            <a:avLst/>
          </a:prstGeom>
        </p:spPr>
        <p:txBody>
          <a:bodyPr wrap="square">
            <a:spAutoFit/>
          </a:bodyPr>
          <a:lstStyle/>
          <a:p>
            <a:endParaRPr lang="tr-TR" dirty="0"/>
          </a:p>
          <a:p>
            <a:r>
              <a:rPr lang="tr-TR" dirty="0"/>
              <a:t>Yaratıcı Dönemi: Nihayetinde, tasarımcılar ve yaratıcılar kodlama darboğazlarının kendilerini yavaşlatmasını istemezler ve </a:t>
            </a:r>
            <a:r>
              <a:rPr lang="tr-TR" dirty="0" err="1"/>
              <a:t>kodlayıcılar</a:t>
            </a:r>
            <a:r>
              <a:rPr lang="tr-TR" dirty="0"/>
              <a:t> yeteneklerini bir projenin benzersiz yönlerine eklemeyi tercih ederler. Bu dönem, içerik oluşturucuların sayısındaki dramatik ve üstel bir artışla tanımlanıyor. Yaratıcılar, geliştirmeyi aşağıdan yukarıya, kod merkezli bir süreçten yukarıdan aşağıya, yaratıcı merkezli bir sürece yeniden yönlendiren araçlara, şablonlara ve içerik pazarlarına sahip olurlar.</a:t>
            </a:r>
          </a:p>
          <a:p>
            <a:endParaRPr lang="tr-TR" dirty="0"/>
          </a:p>
        </p:txBody>
      </p:sp>
    </p:spTree>
    <p:extLst>
      <p:ext uri="{BB962C8B-B14F-4D97-AF65-F5344CB8AC3E}">
        <p14:creationId xmlns:p14="http://schemas.microsoft.com/office/powerpoint/2010/main" val="686624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2.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5E4A76-0180-4CD0-B081-82F74A336136}">
  <ds:schemaRefs>
    <ds:schemaRef ds:uri="http://schemas.microsoft.com/office/2006/documentManagement/types"/>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http://purl.org/dc/terms/"/>
    <ds:schemaRef ds:uri="16c05727-aa75-4e4a-9b5f-8a80a1165891"/>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2856</Words>
  <Application>Microsoft Office PowerPoint</Application>
  <PresentationFormat>Widescreen</PresentationFormat>
  <Paragraphs>136</Paragraphs>
  <Slides>23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neue-haas-grotesk-display</vt:lpstr>
      <vt:lpstr>SavonVTI</vt:lpstr>
      <vt:lpstr>BLOCKCHAIN TEKNOLOJİSİ</vt:lpstr>
      <vt:lpstr>Ders İçeriği</vt:lpstr>
      <vt:lpstr>Gerçeküstü Gerçeklik, Sanal Evrenler: Metaverse</vt:lpstr>
      <vt:lpstr>PowerPoint Presentation</vt:lpstr>
      <vt:lpstr>Metaverse Değer Zinciri</vt:lpstr>
      <vt:lpstr>Katman 1: Deneyim</vt:lpstr>
      <vt:lpstr>Katman 2: Keşif</vt:lpstr>
      <vt:lpstr>Katman 2: Keşif</vt:lpstr>
      <vt:lpstr>Katman 3: İçerik Üretici Ekonomisi</vt:lpstr>
      <vt:lpstr>Katman 4: Uzamsal Hesaplama</vt:lpstr>
      <vt:lpstr>Katman 5: Merkeziyetsizlik</vt:lpstr>
      <vt:lpstr>PowerPoint Presentation</vt:lpstr>
      <vt:lpstr>Katman 6: İnsan Arayüzü</vt:lpstr>
      <vt:lpstr>Katman 7: Altyapı</vt:lpstr>
      <vt:lpstr>PowerPoint Presentation</vt:lpstr>
      <vt:lpstr>Facebook -&gt; Meta</vt:lpstr>
      <vt:lpstr>Decentraland</vt:lpstr>
      <vt:lpstr>Enjin</vt:lpstr>
      <vt:lpstr>The Sandbox</vt:lpstr>
      <vt:lpstr>Metaverse'i Şekillendiren 9 Megatrend</vt:lpstr>
      <vt:lpstr>Metaverse – Key Concepts</vt:lpstr>
      <vt:lpstr>TEŞEKKÜRLER!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2021-12-21T21:07:22Z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a53a7b49-63bf-486b-bfcb-49426fb2ebc6</vt:lpwstr>
  </property>
  <property fmtid="{D5CDD505-2E9C-101B-9397-08002B2CF9AE}" pid="4" name="TURKCELLCLASSIFICATION">
    <vt:lpwstr>TURKCELL DAHİLİ</vt:lpwstr>
  </property>
</Properties>
</file>