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32"/>
  </p:notesMasterIdLst>
  <p:handoutMasterIdLst>
    <p:handoutMasterId r:id="rId33"/>
  </p:handoutMasterIdLst>
  <p:sldIdLst>
    <p:sldId id="290" r:id="rId5"/>
    <p:sldId id="325" r:id="rId6"/>
    <p:sldId id="327" r:id="rId7"/>
    <p:sldId id="302" r:id="rId8"/>
    <p:sldId id="328" r:id="rId9"/>
    <p:sldId id="329" r:id="rId10"/>
    <p:sldId id="330" r:id="rId11"/>
    <p:sldId id="326" r:id="rId12"/>
    <p:sldId id="332" r:id="rId13"/>
    <p:sldId id="331" r:id="rId14"/>
    <p:sldId id="333" r:id="rId15"/>
    <p:sldId id="345" r:id="rId16"/>
    <p:sldId id="346" r:id="rId17"/>
    <p:sldId id="337" r:id="rId18"/>
    <p:sldId id="347" r:id="rId19"/>
    <p:sldId id="334" r:id="rId20"/>
    <p:sldId id="335" r:id="rId21"/>
    <p:sldId id="340" r:id="rId22"/>
    <p:sldId id="339" r:id="rId23"/>
    <p:sldId id="338" r:id="rId24"/>
    <p:sldId id="348" r:id="rId25"/>
    <p:sldId id="336" r:id="rId26"/>
    <p:sldId id="349" r:id="rId27"/>
    <p:sldId id="342" r:id="rId28"/>
    <p:sldId id="344" r:id="rId29"/>
    <p:sldId id="343" r:id="rId30"/>
    <p:sldId id="289"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818" autoAdjust="0"/>
  </p:normalViewPr>
  <p:slideViewPr>
    <p:cSldViewPr snapToGrid="0">
      <p:cViewPr varScale="1">
        <p:scale>
          <a:sx n="71" d="100"/>
          <a:sy n="71" d="100"/>
        </p:scale>
        <p:origin x="1138" y="48"/>
      </p:cViewPr>
      <p:guideLst/>
    </p:cSldViewPr>
  </p:slideViewPr>
  <p:notesTextViewPr>
    <p:cViewPr>
      <p:scale>
        <a:sx n="1" d="1"/>
        <a:sy n="1" d="1"/>
      </p:scale>
      <p:origin x="0" y="-202"/>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11/12/2021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11/12/2021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mpleforth.org/?ref=hackernoon.co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frax.finance/?ref=hackernoon.com" TargetMode="External"/><Relationship Id="rId5" Type="http://schemas.openxmlformats.org/officeDocument/2006/relationships/hyperlink" Target="https://www.emptyset.finance/?ref=hackernoon.com#/" TargetMode="External"/><Relationship Id="rId4" Type="http://schemas.openxmlformats.org/officeDocument/2006/relationships/hyperlink" Target="https://app.dusd.finance/?ref=hackernoon.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of the most popular Algorithmic </a:t>
            </a:r>
            <a:r>
              <a:rPr lang="en-US" sz="1200" b="0" i="0" kern="1200" dirty="0" err="1">
                <a:solidFill>
                  <a:schemeClr val="tx1"/>
                </a:solidFill>
                <a:effectLst/>
                <a:latin typeface="+mn-lt"/>
                <a:ea typeface="+mn-ea"/>
                <a:cs typeface="+mn-cs"/>
              </a:rPr>
              <a:t>stablecoins</a:t>
            </a:r>
            <a:r>
              <a:rPr lang="en-US" sz="1200" b="0" i="0" kern="1200" dirty="0">
                <a:solidFill>
                  <a:schemeClr val="tx1"/>
                </a:solidFill>
                <a:effectLst/>
                <a:latin typeface="+mn-lt"/>
                <a:ea typeface="+mn-ea"/>
                <a:cs typeface="+mn-cs"/>
              </a:rPr>
              <a:t> currently in the market include </a:t>
            </a:r>
            <a:r>
              <a:rPr lang="en-US" sz="1200" b="0" i="0" u="none" strike="noStrike" kern="1200" dirty="0" err="1">
                <a:solidFill>
                  <a:schemeClr val="tx1"/>
                </a:solidFill>
                <a:effectLst/>
                <a:latin typeface="+mn-lt"/>
                <a:ea typeface="+mn-ea"/>
                <a:cs typeface="+mn-cs"/>
                <a:hlinkClick r:id="rId3"/>
              </a:rPr>
              <a:t>Ampleforth</a:t>
            </a:r>
            <a:r>
              <a:rPr lang="en-US" sz="1200" b="0" i="0" kern="1200" dirty="0">
                <a:solidFill>
                  <a:schemeClr val="tx1"/>
                </a:solidFill>
                <a:effectLst/>
                <a:latin typeface="+mn-lt"/>
                <a:ea typeface="+mn-ea"/>
                <a:cs typeface="+mn-cs"/>
              </a:rPr>
              <a:t> (AMPL), </a:t>
            </a:r>
            <a:r>
              <a:rPr lang="en-US" sz="1200" b="0" i="0" u="none" strike="noStrike" kern="1200" dirty="0" err="1">
                <a:solidFill>
                  <a:schemeClr val="tx1"/>
                </a:solidFill>
                <a:effectLst/>
                <a:latin typeface="+mn-lt"/>
                <a:ea typeface="+mn-ea"/>
                <a:cs typeface="+mn-cs"/>
                <a:hlinkClick r:id="rId4"/>
              </a:rPr>
              <a:t>DefiDollar</a:t>
            </a:r>
            <a:r>
              <a:rPr lang="en-US" sz="1200" b="0" i="0" kern="1200" dirty="0">
                <a:solidFill>
                  <a:schemeClr val="tx1"/>
                </a:solidFill>
                <a:effectLst/>
                <a:latin typeface="+mn-lt"/>
                <a:ea typeface="+mn-ea"/>
                <a:cs typeface="+mn-cs"/>
              </a:rPr>
              <a:t> (USDC), </a:t>
            </a:r>
            <a:r>
              <a:rPr lang="en-US" sz="1200" b="0" i="0" u="none" strike="noStrike" kern="1200" dirty="0">
                <a:solidFill>
                  <a:schemeClr val="tx1"/>
                </a:solidFill>
                <a:effectLst/>
                <a:latin typeface="+mn-lt"/>
                <a:ea typeface="+mn-ea"/>
                <a:cs typeface="+mn-cs"/>
                <a:hlinkClick r:id="rId5"/>
              </a:rPr>
              <a:t>Empty Set Dollar</a:t>
            </a:r>
            <a:r>
              <a:rPr lang="en-US" sz="1200" b="0" i="0" kern="1200" dirty="0">
                <a:solidFill>
                  <a:schemeClr val="tx1"/>
                </a:solidFill>
                <a:effectLst/>
                <a:latin typeface="+mn-lt"/>
                <a:ea typeface="+mn-ea"/>
                <a:cs typeface="+mn-cs"/>
              </a:rPr>
              <a:t> (ESD), </a:t>
            </a:r>
            <a:r>
              <a:rPr lang="en-US" sz="1200" b="0" i="0" u="none" strike="noStrike" kern="1200" dirty="0" err="1">
                <a:solidFill>
                  <a:schemeClr val="tx1"/>
                </a:solidFill>
                <a:effectLst/>
                <a:latin typeface="+mn-lt"/>
                <a:ea typeface="+mn-ea"/>
                <a:cs typeface="+mn-cs"/>
                <a:hlinkClick r:id="rId6"/>
              </a:rPr>
              <a:t>Frax</a:t>
            </a:r>
            <a:r>
              <a:rPr lang="en-US" sz="1200" b="0" i="0" kern="1200" dirty="0">
                <a:solidFill>
                  <a:schemeClr val="tx1"/>
                </a:solidFill>
                <a:effectLst/>
                <a:latin typeface="+mn-lt"/>
                <a:ea typeface="+mn-ea"/>
                <a:cs typeface="+mn-cs"/>
              </a:rPr>
              <a:t> (FRAX).</a:t>
            </a:r>
            <a:endParaRPr lang="tr-TR" sz="1200" b="0" i="0" kern="1200" dirty="0">
              <a:solidFill>
                <a:schemeClr val="tx1"/>
              </a:solidFill>
              <a:effectLst/>
              <a:latin typeface="+mn-lt"/>
              <a:ea typeface="+mn-ea"/>
              <a:cs typeface="+mn-cs"/>
            </a:endParaRPr>
          </a:p>
          <a:p>
            <a:r>
              <a:rPr lang="tr-TR" dirty="0"/>
              <a:t>https://defirate.com/stablecoins/</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16</a:t>
            </a:fld>
            <a:endParaRPr lang="en-US" noProof="0" dirty="0"/>
          </a:p>
        </p:txBody>
      </p:sp>
    </p:spTree>
    <p:extLst>
      <p:ext uri="{BB962C8B-B14F-4D97-AF65-F5344CB8AC3E}">
        <p14:creationId xmlns:p14="http://schemas.microsoft.com/office/powerpoint/2010/main" val="172798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18</a:t>
            </a:fld>
            <a:endParaRPr lang="en-US" noProof="0" dirty="0"/>
          </a:p>
        </p:txBody>
      </p:sp>
    </p:spTree>
    <p:extLst>
      <p:ext uri="{BB962C8B-B14F-4D97-AF65-F5344CB8AC3E}">
        <p14:creationId xmlns:p14="http://schemas.microsoft.com/office/powerpoint/2010/main" val="324694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ICO Temmuz 2014'te gerçek anlamda kullanıcıların dikkatini çekmiştir. Bu dönemde </a:t>
            </a:r>
            <a:r>
              <a:rPr lang="tr-TR" dirty="0" err="1"/>
              <a:t>Ethereum</a:t>
            </a:r>
            <a:r>
              <a:rPr lang="tr-TR" dirty="0"/>
              <a:t> 18.4 milyon dolara yükseldi ve yeni bir ICO çağına girildi.</a:t>
            </a:r>
          </a:p>
          <a:p>
            <a:r>
              <a:rPr lang="tr-TR" dirty="0"/>
              <a:t>2013'ten beri ICO genellikle yeni kripto para birimlerinin geliştirilmesini finanse etmek için kullanılmaktadır.</a:t>
            </a:r>
          </a:p>
          <a:p>
            <a:endParaRPr lang="tr-TR" dirty="0"/>
          </a:p>
          <a:p>
            <a:r>
              <a:rPr lang="tr-TR" sz="1200" b="0" i="0" kern="1200" dirty="0">
                <a:solidFill>
                  <a:schemeClr val="tx1"/>
                </a:solidFill>
                <a:effectLst/>
                <a:latin typeface="+mn-lt"/>
                <a:ea typeface="+mn-ea"/>
                <a:cs typeface="+mn-cs"/>
              </a:rPr>
              <a:t>Özellikle 2017 ve 2018 yıllarında oldukça yaygınlaşan bu yöntemle 2017 yılında projeler yaklaşık olarak 5.6 milyar dolar yatırım toplamayı başarmışlardır. Bu yatırımların arasında en dikkat çeken ise elbette </a:t>
            </a:r>
            <a:r>
              <a:rPr lang="tr-TR" sz="1200" b="0" i="0" kern="1200" dirty="0" err="1">
                <a:solidFill>
                  <a:schemeClr val="tx1"/>
                </a:solidFill>
                <a:effectLst/>
                <a:latin typeface="+mn-lt"/>
                <a:ea typeface="+mn-ea"/>
                <a:cs typeface="+mn-cs"/>
              </a:rPr>
              <a:t>Ethereum</a:t>
            </a:r>
            <a:r>
              <a:rPr lang="tr-TR" sz="1200" b="0" i="0" kern="1200" dirty="0">
                <a:solidFill>
                  <a:schemeClr val="tx1"/>
                </a:solidFill>
                <a:effectLst/>
                <a:latin typeface="+mn-lt"/>
                <a:ea typeface="+mn-ea"/>
                <a:cs typeface="+mn-cs"/>
              </a:rPr>
              <a:t>. İlk 12 saat için 2.3 milyon dolar toplayan </a:t>
            </a:r>
            <a:r>
              <a:rPr lang="tr-TR" sz="1200" b="0" i="0" kern="1200" dirty="0" err="1">
                <a:solidFill>
                  <a:schemeClr val="tx1"/>
                </a:solidFill>
                <a:effectLst/>
                <a:latin typeface="+mn-lt"/>
                <a:ea typeface="+mn-ea"/>
                <a:cs typeface="+mn-cs"/>
              </a:rPr>
              <a:t>Ethereum</a:t>
            </a:r>
            <a:r>
              <a:rPr lang="tr-TR" sz="1200" b="0" i="0" kern="1200" dirty="0">
                <a:solidFill>
                  <a:schemeClr val="tx1"/>
                </a:solidFill>
                <a:effectLst/>
                <a:latin typeface="+mn-lt"/>
                <a:ea typeface="+mn-ea"/>
                <a:cs typeface="+mn-cs"/>
              </a:rPr>
              <a:t>, yaklaşık 60 milyon ETH ön satışı yapılmış ve 31.500 </a:t>
            </a:r>
            <a:r>
              <a:rPr lang="tr-TR" sz="1200" b="0" i="0" kern="1200" dirty="0" err="1">
                <a:solidFill>
                  <a:schemeClr val="tx1"/>
                </a:solidFill>
                <a:effectLst/>
                <a:latin typeface="+mn-lt"/>
                <a:ea typeface="+mn-ea"/>
                <a:cs typeface="+mn-cs"/>
              </a:rPr>
              <a:t>Bitcoin</a:t>
            </a:r>
            <a:r>
              <a:rPr lang="tr-TR" sz="1200" b="0" i="0" kern="1200" dirty="0">
                <a:solidFill>
                  <a:schemeClr val="tx1"/>
                </a:solidFill>
                <a:effectLst/>
                <a:latin typeface="+mn-lt"/>
                <a:ea typeface="+mn-ea"/>
                <a:cs typeface="+mn-cs"/>
              </a:rPr>
              <a:t> (BTC) toplamayı başarmıştır. Sanıyoruz ki yatırımcıları şu anda bundan baya memnundurlar. </a:t>
            </a:r>
          </a:p>
          <a:p>
            <a:endParaRPr lang="tr-TR" sz="1200" b="0" i="0" kern="1200" dirty="0">
              <a:solidFill>
                <a:schemeClr val="tx1"/>
              </a:solidFill>
              <a:effectLst/>
              <a:latin typeface="+mn-lt"/>
              <a:ea typeface="+mn-ea"/>
              <a:cs typeface="+mn-cs"/>
            </a:endParaRPr>
          </a:p>
          <a:p>
            <a:endParaRPr lang="tr-TR" sz="1200" b="0" i="0" kern="1200" dirty="0">
              <a:solidFill>
                <a:schemeClr val="tx1"/>
              </a:solidFill>
              <a:effectLst/>
              <a:latin typeface="+mn-lt"/>
              <a:ea typeface="+mn-ea"/>
              <a:cs typeface="+mn-cs"/>
            </a:endParaRPr>
          </a:p>
          <a:p>
            <a:pPr fontAlgn="base"/>
            <a:r>
              <a:rPr lang="tr-TR" sz="1200" b="1" i="0" kern="1200" dirty="0">
                <a:solidFill>
                  <a:schemeClr val="tx1"/>
                </a:solidFill>
                <a:effectLst/>
                <a:latin typeface="+mn-lt"/>
                <a:ea typeface="+mn-ea"/>
                <a:cs typeface="+mn-cs"/>
              </a:rPr>
              <a:t>•   Düzenleme Olmaması: </a:t>
            </a:r>
            <a:r>
              <a:rPr lang="tr-TR" sz="1200" b="0" i="0" kern="1200" dirty="0">
                <a:solidFill>
                  <a:schemeClr val="tx1"/>
                </a:solidFill>
                <a:effectLst/>
                <a:latin typeface="+mn-lt"/>
                <a:ea typeface="+mn-ea"/>
                <a:cs typeface="+mn-cs"/>
              </a:rPr>
              <a:t>Herhangi bir bürokratik engel ile karşı karşıya kalınmaması sayesinde avantaj sağlar. Bürokratik engeller kimi zaman oldukça uzun vakit alabilmektedir.</a:t>
            </a:r>
          </a:p>
          <a:p>
            <a:pPr fontAlgn="base"/>
            <a:r>
              <a:rPr lang="tr-TR" sz="1200" b="1" i="0" kern="1200" dirty="0">
                <a:solidFill>
                  <a:schemeClr val="tx1"/>
                </a:solidFill>
                <a:effectLst/>
                <a:latin typeface="+mn-lt"/>
                <a:ea typeface="+mn-ea"/>
                <a:cs typeface="+mn-cs"/>
              </a:rPr>
              <a:t>•   Küreselleşme Etkisi: </a:t>
            </a:r>
            <a:r>
              <a:rPr lang="tr-TR" sz="1200" b="0" i="0" kern="1200" dirty="0">
                <a:solidFill>
                  <a:schemeClr val="tx1"/>
                </a:solidFill>
                <a:effectLst/>
                <a:latin typeface="+mn-lt"/>
                <a:ea typeface="+mn-ea"/>
                <a:cs typeface="+mn-cs"/>
              </a:rPr>
              <a:t>Geleneksel yöntemlerde yatırımcılarla karşılaşmak için uzun zaman harcamak ve her kapıyı dolaşmak gerekir. ICO projeleri sayesinde dünyanın neresinde olursa olsun farklı kişilerden para toplanabilmektedir.</a:t>
            </a:r>
          </a:p>
          <a:p>
            <a:pPr fontAlgn="base"/>
            <a:r>
              <a:rPr lang="tr-TR" sz="1200" b="1" i="0" kern="1200" dirty="0">
                <a:solidFill>
                  <a:schemeClr val="tx1"/>
                </a:solidFill>
                <a:effectLst/>
                <a:latin typeface="+mn-lt"/>
                <a:ea typeface="+mn-ea"/>
                <a:cs typeface="+mn-cs"/>
              </a:rPr>
              <a:t>•   Kontrol Sahibi Olma: </a:t>
            </a:r>
            <a:r>
              <a:rPr lang="tr-TR" sz="1200" b="0" i="0" kern="1200" dirty="0">
                <a:solidFill>
                  <a:schemeClr val="tx1"/>
                </a:solidFill>
                <a:effectLst/>
                <a:latin typeface="+mn-lt"/>
                <a:ea typeface="+mn-ea"/>
                <a:cs typeface="+mn-cs"/>
              </a:rPr>
              <a:t>Yatırımcıların kendi işlerini yönetebilmeleri açısından fırsat sunar. Bunun için farklı yatırımcılarla ortak olmaya gerek yoktur. Gelecek için planlanan bir hizmet satılarak iş geliştirmek için fırsat oluşturulur.</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22</a:t>
            </a:fld>
            <a:endParaRPr lang="en-US" noProof="0" dirty="0"/>
          </a:p>
        </p:txBody>
      </p:sp>
    </p:spTree>
    <p:extLst>
      <p:ext uri="{BB962C8B-B14F-4D97-AF65-F5344CB8AC3E}">
        <p14:creationId xmlns:p14="http://schemas.microsoft.com/office/powerpoint/2010/main" val="3863166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25</a:t>
            </a:fld>
            <a:endParaRPr lang="en-US" noProof="0" dirty="0"/>
          </a:p>
        </p:txBody>
      </p:sp>
    </p:spTree>
    <p:extLst>
      <p:ext uri="{BB962C8B-B14F-4D97-AF65-F5344CB8AC3E}">
        <p14:creationId xmlns:p14="http://schemas.microsoft.com/office/powerpoint/2010/main" val="178914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Menkul kıymet, "mali değeri olan, takas edilebilir ve pazarlık edilebilir bir finansal araç" olarak tanımlanır. Yani şirket veya mülk gibi gerçek dünyadaki varlık tarafından desteklenen yatırım ürünüdür.</a:t>
            </a:r>
            <a:endParaRPr lang="tr-TR" sz="1200" b="1" i="0" kern="1200" dirty="0">
              <a:solidFill>
                <a:schemeClr val="tx1"/>
              </a:solidFill>
              <a:effectLst/>
              <a:latin typeface="+mn-lt"/>
              <a:ea typeface="+mn-ea"/>
              <a:cs typeface="+mn-cs"/>
            </a:endParaRPr>
          </a:p>
          <a:p>
            <a:r>
              <a:rPr lang="tr-TR" sz="1200" b="1" i="0" kern="1200" dirty="0">
                <a:solidFill>
                  <a:schemeClr val="tx1"/>
                </a:solidFill>
                <a:effectLst/>
                <a:latin typeface="+mn-lt"/>
                <a:ea typeface="+mn-ea"/>
                <a:cs typeface="+mn-cs"/>
              </a:rPr>
              <a:t>Her ülkede STO düzenlenebiliyor mu?</a:t>
            </a:r>
          </a:p>
          <a:p>
            <a:r>
              <a:rPr lang="tr-TR" sz="1200" b="0" i="0" kern="1200" dirty="0">
                <a:solidFill>
                  <a:schemeClr val="tx1"/>
                </a:solidFill>
                <a:effectLst/>
                <a:latin typeface="+mn-lt"/>
                <a:ea typeface="+mn-ea"/>
                <a:cs typeface="+mn-cs"/>
              </a:rPr>
              <a:t>Bunun en kısa cevabı, hayır.</a:t>
            </a:r>
          </a:p>
          <a:p>
            <a:r>
              <a:rPr lang="tr-TR" sz="1200" b="0" i="0" kern="1200" dirty="0">
                <a:solidFill>
                  <a:schemeClr val="tx1"/>
                </a:solidFill>
                <a:effectLst/>
                <a:latin typeface="+mn-lt"/>
                <a:ea typeface="+mn-ea"/>
                <a:cs typeface="+mn-cs"/>
              </a:rPr>
              <a:t>Çin, Güney Kore, Vietnam, Cezayir, Fas, Namibya, Zimbabve, Bolivya, Hindistan, Lübnan, Nepal, Bangladeş ve Pakistan dahil olmak üzere birçok ülke </a:t>
            </a:r>
            <a:r>
              <a:rPr lang="tr-TR" sz="1200" b="0" i="0" kern="1200" dirty="0" err="1">
                <a:solidFill>
                  <a:schemeClr val="tx1"/>
                </a:solidFill>
                <a:effectLst/>
                <a:latin typeface="+mn-lt"/>
                <a:ea typeface="+mn-ea"/>
                <a:cs typeface="+mn-cs"/>
              </a:rPr>
              <a:t>STO'ları</a:t>
            </a:r>
            <a:r>
              <a:rPr lang="tr-TR" sz="1200" b="0" i="0" kern="1200" dirty="0">
                <a:solidFill>
                  <a:schemeClr val="tx1"/>
                </a:solidFill>
                <a:effectLst/>
                <a:latin typeface="+mn-lt"/>
                <a:ea typeface="+mn-ea"/>
                <a:cs typeface="+mn-cs"/>
              </a:rPr>
              <a:t> (ve genel olarak kripto para alım satımını) yasakladı.</a:t>
            </a:r>
          </a:p>
          <a:p>
            <a:r>
              <a:rPr lang="tr-TR" sz="1200" b="0" i="0" kern="1200" dirty="0">
                <a:solidFill>
                  <a:schemeClr val="tx1"/>
                </a:solidFill>
                <a:effectLst/>
                <a:latin typeface="+mn-lt"/>
                <a:ea typeface="+mn-ea"/>
                <a:cs typeface="+mn-cs"/>
              </a:rPr>
              <a:t>Diğer taraftan Tayland gibi ülkelerde, hükümetler hala </a:t>
            </a:r>
            <a:r>
              <a:rPr lang="tr-TR" sz="1200" b="0" i="0" kern="1200" dirty="0" err="1">
                <a:solidFill>
                  <a:schemeClr val="tx1"/>
                </a:solidFill>
                <a:effectLst/>
                <a:latin typeface="+mn-lt"/>
                <a:ea typeface="+mn-ea"/>
                <a:cs typeface="+mn-cs"/>
              </a:rPr>
              <a:t>STO’ların</a:t>
            </a:r>
            <a:r>
              <a:rPr lang="tr-TR" sz="1200" b="0" i="0" kern="1200" dirty="0">
                <a:solidFill>
                  <a:schemeClr val="tx1"/>
                </a:solidFill>
                <a:effectLst/>
                <a:latin typeface="+mn-lt"/>
                <a:ea typeface="+mn-ea"/>
                <a:cs typeface="+mn-cs"/>
              </a:rPr>
              <a:t> nasıl düzenlenmesi gerektiği konusunda kararsız olduğundan netleşmiş bir konu değil. Tayland Menkul Kıymetler ve Borsa Komisyonu (</a:t>
            </a:r>
            <a:r>
              <a:rPr lang="tr-TR" sz="1200" b="0" i="0" kern="1200" dirty="0" err="1">
                <a:solidFill>
                  <a:schemeClr val="tx1"/>
                </a:solidFill>
                <a:effectLst/>
                <a:latin typeface="+mn-lt"/>
                <a:ea typeface="+mn-ea"/>
                <a:cs typeface="+mn-cs"/>
              </a:rPr>
              <a:t>Thai</a:t>
            </a:r>
            <a:r>
              <a:rPr lang="tr-TR" sz="1200" b="0" i="0" kern="1200" dirty="0">
                <a:solidFill>
                  <a:schemeClr val="tx1"/>
                </a:solidFill>
                <a:effectLst/>
                <a:latin typeface="+mn-lt"/>
                <a:ea typeface="+mn-ea"/>
                <a:cs typeface="+mn-cs"/>
              </a:rPr>
              <a:t> SEC), uluslararası bir piyasada başlatılan Tayland ile ilgili </a:t>
            </a:r>
            <a:r>
              <a:rPr lang="tr-TR" sz="1200" b="0" i="0" kern="1200" dirty="0" err="1">
                <a:solidFill>
                  <a:schemeClr val="tx1"/>
                </a:solidFill>
                <a:effectLst/>
                <a:latin typeface="+mn-lt"/>
                <a:ea typeface="+mn-ea"/>
                <a:cs typeface="+mn-cs"/>
              </a:rPr>
              <a:t>STO'ların</a:t>
            </a:r>
            <a:r>
              <a:rPr lang="tr-TR" sz="1200" b="0" i="0" kern="1200" dirty="0">
                <a:solidFill>
                  <a:schemeClr val="tx1"/>
                </a:solidFill>
                <a:effectLst/>
                <a:latin typeface="+mn-lt"/>
                <a:ea typeface="+mn-ea"/>
                <a:cs typeface="+mn-cs"/>
              </a:rPr>
              <a:t> yasaları çiğnediği sonucuna vardı.</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26</a:t>
            </a:fld>
            <a:endParaRPr lang="en-US" noProof="0" dirty="0"/>
          </a:p>
        </p:txBody>
      </p:sp>
    </p:spTree>
    <p:extLst>
      <p:ext uri="{BB962C8B-B14F-4D97-AF65-F5344CB8AC3E}">
        <p14:creationId xmlns:p14="http://schemas.microsoft.com/office/powerpoint/2010/main" val="3778613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27</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a:t>
            </a:r>
            <a:r>
              <a:rPr lang="tr-TR"/>
              <a:t>burada anlatabilirsin.</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a:t>
            </a:fld>
            <a:endParaRPr lang="en-US" noProof="0" dirty="0"/>
          </a:p>
        </p:txBody>
      </p:sp>
    </p:spTree>
    <p:extLst>
      <p:ext uri="{BB962C8B-B14F-4D97-AF65-F5344CB8AC3E}">
        <p14:creationId xmlns:p14="http://schemas.microsoft.com/office/powerpoint/2010/main" val="26660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https://medium.com/t%C3%BCrkiye/kripto-paralar-ve-m%C4%B1s%C4%B1r-medeniyeti-23cba3c779c3</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3</a:t>
            </a:fld>
            <a:endParaRPr lang="en-US" noProof="0" dirty="0"/>
          </a:p>
        </p:txBody>
      </p:sp>
    </p:spTree>
    <p:extLst>
      <p:ext uri="{BB962C8B-B14F-4D97-AF65-F5344CB8AC3E}">
        <p14:creationId xmlns:p14="http://schemas.microsoft.com/office/powerpoint/2010/main" val="167341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6</a:t>
            </a:fld>
            <a:endParaRPr lang="en-US" noProof="0" dirty="0"/>
          </a:p>
        </p:txBody>
      </p:sp>
    </p:spTree>
    <p:extLst>
      <p:ext uri="{BB962C8B-B14F-4D97-AF65-F5344CB8AC3E}">
        <p14:creationId xmlns:p14="http://schemas.microsoft.com/office/powerpoint/2010/main" val="360940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7</a:t>
            </a:fld>
            <a:endParaRPr lang="en-US" noProof="0" dirty="0"/>
          </a:p>
        </p:txBody>
      </p:sp>
    </p:spTree>
    <p:extLst>
      <p:ext uri="{BB962C8B-B14F-4D97-AF65-F5344CB8AC3E}">
        <p14:creationId xmlns:p14="http://schemas.microsoft.com/office/powerpoint/2010/main" val="270879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11</a:t>
            </a:fld>
            <a:endParaRPr lang="en-US" noProof="0" dirty="0"/>
          </a:p>
        </p:txBody>
      </p:sp>
    </p:spTree>
    <p:extLst>
      <p:ext uri="{BB962C8B-B14F-4D97-AF65-F5344CB8AC3E}">
        <p14:creationId xmlns:p14="http://schemas.microsoft.com/office/powerpoint/2010/main" val="339417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https://bitcoinbriefly.com/ultimate-guide-to-bitcoin-wallets-seeds-private-keys-public-keys-and-addresses/#:~:text=A%20private%20key%20allows%20you,key%20from%20your%20seed%20phrase.</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12</a:t>
            </a:fld>
            <a:endParaRPr lang="en-US" noProof="0" dirty="0"/>
          </a:p>
        </p:txBody>
      </p:sp>
    </p:spTree>
    <p:extLst>
      <p:ext uri="{BB962C8B-B14F-4D97-AF65-F5344CB8AC3E}">
        <p14:creationId xmlns:p14="http://schemas.microsoft.com/office/powerpoint/2010/main" val="325682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https://tr.cointelegraph.com/news/what-is-crypto-wallet-crypto-wallet-types-explained</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13</a:t>
            </a:fld>
            <a:endParaRPr lang="en-US" noProof="0" dirty="0"/>
          </a:p>
        </p:txBody>
      </p:sp>
    </p:spTree>
    <p:extLst>
      <p:ext uri="{BB962C8B-B14F-4D97-AF65-F5344CB8AC3E}">
        <p14:creationId xmlns:p14="http://schemas.microsoft.com/office/powerpoint/2010/main" val="57328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https://medium.com/general_knowledge/crypto-categories-you-need-to-know-9e78a5bdebc7</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15</a:t>
            </a:fld>
            <a:endParaRPr lang="en-US" noProof="0" dirty="0"/>
          </a:p>
        </p:txBody>
      </p:sp>
    </p:spTree>
    <p:extLst>
      <p:ext uri="{BB962C8B-B14F-4D97-AF65-F5344CB8AC3E}">
        <p14:creationId xmlns:p14="http://schemas.microsoft.com/office/powerpoint/2010/main" val="65689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11/12/2021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6513-6A26-438E-A57E-9867D98FE377}"/>
              </a:ext>
            </a:extLst>
          </p:cNvPr>
          <p:cNvSpPr>
            <a:spLocks noGrp="1"/>
          </p:cNvSpPr>
          <p:nvPr>
            <p:ph type="title"/>
          </p:nvPr>
        </p:nvSpPr>
        <p:spPr/>
        <p:txBody>
          <a:bodyPr/>
          <a:lstStyle/>
          <a:p>
            <a:r>
              <a:rPr lang="tr-TR" dirty="0"/>
              <a:t>Dezavantaj</a:t>
            </a:r>
          </a:p>
        </p:txBody>
      </p:sp>
      <p:sp>
        <p:nvSpPr>
          <p:cNvPr id="3" name="Rectangle 2">
            <a:extLst>
              <a:ext uri="{FF2B5EF4-FFF2-40B4-BE49-F238E27FC236}">
                <a16:creationId xmlns:a16="http://schemas.microsoft.com/office/drawing/2014/main" id="{61D287F8-F5EF-4098-BF56-EE4F155A0BF7}"/>
              </a:ext>
            </a:extLst>
          </p:cNvPr>
          <p:cNvSpPr/>
          <p:nvPr/>
        </p:nvSpPr>
        <p:spPr>
          <a:xfrm>
            <a:off x="694944" y="2014194"/>
            <a:ext cx="10716768" cy="3785652"/>
          </a:xfrm>
          <a:prstGeom prst="rect">
            <a:avLst/>
          </a:prstGeom>
        </p:spPr>
        <p:txBody>
          <a:bodyPr wrap="square">
            <a:spAutoFit/>
          </a:bodyPr>
          <a:lstStyle/>
          <a:p>
            <a:pPr marL="285750" indent="-285750">
              <a:buFont typeface="Arial" panose="020B0604020202020204" pitchFamily="34" charset="0"/>
              <a:buChar char="•"/>
            </a:pPr>
            <a:r>
              <a:rPr lang="tr-TR" sz="2000" dirty="0"/>
              <a:t>Kripto paralar başlangıçtan beri, çok oynak bir yapıya sahip. Fiyatlardaki yüksek oynaklık kurumsal ve bireysel kullanımda bazen el freni etkisi yaratabiliyor.</a:t>
            </a:r>
          </a:p>
          <a:p>
            <a:pPr marL="285750" indent="-285750">
              <a:buFont typeface="Arial" panose="020B0604020202020204" pitchFamily="34" charset="0"/>
              <a:buChar char="•"/>
            </a:pPr>
            <a:endParaRPr lang="tr-TR" sz="2000" dirty="0"/>
          </a:p>
          <a:p>
            <a:pPr marL="285750" indent="-285750">
              <a:buFont typeface="Arial" panose="020B0604020202020204" pitchFamily="34" charset="0"/>
              <a:buChar char="•"/>
            </a:pPr>
            <a:r>
              <a:rPr lang="tr-TR" sz="2000" dirty="0"/>
              <a:t>Yanlışlıkla kripto para birimi kullanarak birisine ödeme yaparsanız, ödediğiniz tutarın geri ödemesini almanın bir yolu yok. </a:t>
            </a:r>
          </a:p>
          <a:p>
            <a:pPr marL="285750" indent="-285750">
              <a:buFont typeface="Arial" panose="020B0604020202020204" pitchFamily="34" charset="0"/>
              <a:buChar char="•"/>
            </a:pPr>
            <a:endParaRPr lang="tr-TR" sz="2000" dirty="0"/>
          </a:p>
          <a:p>
            <a:pPr marL="285750" indent="-285750">
              <a:buFont typeface="Arial" panose="020B0604020202020204" pitchFamily="34" charset="0"/>
              <a:buChar char="•"/>
            </a:pPr>
            <a:r>
              <a:rPr lang="tr-TR" sz="2000" dirty="0"/>
              <a:t>Dijital para birimini telefonunuza veya bilgisayarınıza kaydettiyseniz, şifrenizi unutmamanız gerek ve bu cihazları </a:t>
            </a:r>
            <a:r>
              <a:rPr lang="tr-TR" sz="2000" b="1" dirty="0"/>
              <a:t>kaybetmemelisiniz</a:t>
            </a:r>
            <a:r>
              <a:rPr lang="tr-TR" sz="2000" dirty="0"/>
              <a:t>.</a:t>
            </a:r>
          </a:p>
          <a:p>
            <a:pPr marL="285750" indent="-285750">
              <a:buFont typeface="Arial" panose="020B0604020202020204" pitchFamily="34" charset="0"/>
              <a:buChar char="•"/>
            </a:pPr>
            <a:endParaRPr lang="tr-TR" sz="2000" dirty="0"/>
          </a:p>
          <a:p>
            <a:pPr marL="285750" indent="-285750">
              <a:buFont typeface="Arial" panose="020B0604020202020204" pitchFamily="34" charset="0"/>
              <a:buChar char="•"/>
            </a:pPr>
            <a:r>
              <a:rPr lang="tr-TR" sz="2000" dirty="0"/>
              <a:t>Kripto paralara ilgi var ama kullanım yaygınlığı konusuna bakınca çoğu ülkede ve çevrimiçi web sitelerinde kripto para birimleri kabul edilmiyor, çok az ülke kripto para birimleri kullanımını yasallaştırdı.</a:t>
            </a:r>
          </a:p>
        </p:txBody>
      </p:sp>
    </p:spTree>
    <p:extLst>
      <p:ext uri="{BB962C8B-B14F-4D97-AF65-F5344CB8AC3E}">
        <p14:creationId xmlns:p14="http://schemas.microsoft.com/office/powerpoint/2010/main" val="228026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F0CC-3598-47AE-A638-37BB343C44CF}"/>
              </a:ext>
            </a:extLst>
          </p:cNvPr>
          <p:cNvSpPr>
            <a:spLocks noGrp="1"/>
          </p:cNvSpPr>
          <p:nvPr>
            <p:ph type="title"/>
          </p:nvPr>
        </p:nvSpPr>
        <p:spPr>
          <a:xfrm>
            <a:off x="768096" y="459714"/>
            <a:ext cx="10058400" cy="1371600"/>
          </a:xfrm>
        </p:spPr>
        <p:txBody>
          <a:bodyPr/>
          <a:lstStyle/>
          <a:p>
            <a:r>
              <a:rPr lang="tr-TR" dirty="0" err="1"/>
              <a:t>Wallet</a:t>
            </a:r>
            <a:r>
              <a:rPr lang="tr-TR" dirty="0"/>
              <a:t> (Kripto Cüzdan)</a:t>
            </a:r>
          </a:p>
        </p:txBody>
      </p:sp>
      <p:pic>
        <p:nvPicPr>
          <p:cNvPr id="4098" name="Picture 2" descr="Özel anahtar (private key) ve açık anahtar (public key) nedir?">
            <a:extLst>
              <a:ext uri="{FF2B5EF4-FFF2-40B4-BE49-F238E27FC236}">
                <a16:creationId xmlns:a16="http://schemas.microsoft.com/office/drawing/2014/main" id="{D68075FB-A75F-421A-9DF3-6969C6830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060" y="2445512"/>
            <a:ext cx="5338572" cy="35590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79805E-9F34-4B32-94A5-7045A4BE9B8D}"/>
              </a:ext>
            </a:extLst>
          </p:cNvPr>
          <p:cNvSpPr/>
          <p:nvPr/>
        </p:nvSpPr>
        <p:spPr>
          <a:xfrm>
            <a:off x="768096" y="1629689"/>
            <a:ext cx="10924032" cy="707886"/>
          </a:xfrm>
          <a:prstGeom prst="rect">
            <a:avLst/>
          </a:prstGeom>
        </p:spPr>
        <p:txBody>
          <a:bodyPr wrap="square">
            <a:spAutoFit/>
          </a:bodyPr>
          <a:lstStyle/>
          <a:p>
            <a:r>
              <a:rPr lang="tr-TR" sz="2000" dirty="0"/>
              <a:t>Paranızın varlığını ispat edeceğiniz, kolayca işlem yapmanızı mümkün kılacak ve gerektiği zaman da bakiyenizi kontrol etmenize olanak tanıyacak yazılıma kripto para cüzdanı ya da dijital cüzdan denir.</a:t>
            </a:r>
          </a:p>
        </p:txBody>
      </p:sp>
      <p:sp>
        <p:nvSpPr>
          <p:cNvPr id="6" name="Rectangle 5">
            <a:extLst>
              <a:ext uri="{FF2B5EF4-FFF2-40B4-BE49-F238E27FC236}">
                <a16:creationId xmlns:a16="http://schemas.microsoft.com/office/drawing/2014/main" id="{E60CBF99-0BCD-4A85-84E0-99B63D5CEE6C}"/>
              </a:ext>
            </a:extLst>
          </p:cNvPr>
          <p:cNvSpPr/>
          <p:nvPr/>
        </p:nvSpPr>
        <p:spPr>
          <a:xfrm>
            <a:off x="658368" y="2781488"/>
            <a:ext cx="5437632" cy="3477875"/>
          </a:xfrm>
          <a:prstGeom prst="rect">
            <a:avLst/>
          </a:prstGeom>
        </p:spPr>
        <p:txBody>
          <a:bodyPr wrap="square">
            <a:spAutoFit/>
          </a:bodyPr>
          <a:lstStyle/>
          <a:p>
            <a:pPr marL="342900" indent="-342900">
              <a:buFont typeface="Arial" panose="020B0604020202020204" pitchFamily="34" charset="0"/>
              <a:buChar char="•"/>
            </a:pPr>
            <a:r>
              <a:rPr lang="tr-TR" sz="2000" dirty="0"/>
              <a:t>Hesaba ait adres, özel anahtar (</a:t>
            </a:r>
            <a:r>
              <a:rPr lang="tr-TR" sz="2000" dirty="0" err="1"/>
              <a:t>private</a:t>
            </a:r>
            <a:r>
              <a:rPr lang="tr-TR" sz="2000" dirty="0"/>
              <a:t> </a:t>
            </a:r>
            <a:r>
              <a:rPr lang="tr-TR" sz="2000" dirty="0" err="1"/>
              <a:t>key</a:t>
            </a:r>
            <a:r>
              <a:rPr lang="tr-TR" sz="2000" dirty="0"/>
              <a:t>) ve açık anahtar (</a:t>
            </a:r>
            <a:r>
              <a:rPr lang="tr-TR" sz="2000" dirty="0" err="1"/>
              <a:t>public</a:t>
            </a:r>
            <a:r>
              <a:rPr lang="tr-TR" sz="2000" dirty="0"/>
              <a:t> </a:t>
            </a:r>
            <a:r>
              <a:rPr lang="tr-TR" sz="2000" dirty="0" err="1"/>
              <a:t>key</a:t>
            </a:r>
            <a:r>
              <a:rPr lang="tr-TR" sz="2000" dirty="0"/>
              <a:t>) bilgisiyle birlikte oluşur.</a:t>
            </a:r>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a:t>Cüzdan, dijital parayı değil, bu paranın varlığını ispatlayan verileri depolar. </a:t>
            </a:r>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a:t>Sahip olunan paranın ispatı, farklı bir hesaba para transferi yapılması gibi işlemlerde, </a:t>
            </a:r>
            <a:r>
              <a:rPr lang="tr-TR" sz="2000" dirty="0" err="1"/>
              <a:t>blockchain</a:t>
            </a:r>
            <a:r>
              <a:rPr lang="tr-TR" sz="2000" dirty="0"/>
              <a:t> ağı ile her etkileşime girildiğinde </a:t>
            </a:r>
            <a:r>
              <a:rPr lang="tr-TR" sz="2000" dirty="0" err="1"/>
              <a:t>public</a:t>
            </a:r>
            <a:r>
              <a:rPr lang="tr-TR" sz="2000" dirty="0"/>
              <a:t>/</a:t>
            </a:r>
            <a:r>
              <a:rPr lang="tr-TR" sz="2000" dirty="0" err="1"/>
              <a:t>private</a:t>
            </a:r>
            <a:r>
              <a:rPr lang="tr-TR" sz="2000" dirty="0"/>
              <a:t> anahtarlar kullanılır.</a:t>
            </a:r>
          </a:p>
          <a:p>
            <a:pPr marL="342900" indent="-342900">
              <a:buFont typeface="Arial" panose="020B0604020202020204" pitchFamily="34" charset="0"/>
              <a:buChar char="•"/>
            </a:pPr>
            <a:endParaRPr lang="tr-TR" sz="2000" dirty="0"/>
          </a:p>
        </p:txBody>
      </p:sp>
    </p:spTree>
    <p:extLst>
      <p:ext uri="{BB962C8B-B14F-4D97-AF65-F5344CB8AC3E}">
        <p14:creationId xmlns:p14="http://schemas.microsoft.com/office/powerpoint/2010/main" val="340981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B797-3BC5-46D4-A20D-EE88CA8984BE}"/>
              </a:ext>
            </a:extLst>
          </p:cNvPr>
          <p:cNvSpPr>
            <a:spLocks noGrp="1"/>
          </p:cNvSpPr>
          <p:nvPr>
            <p:ph type="title"/>
          </p:nvPr>
        </p:nvSpPr>
        <p:spPr>
          <a:xfrm>
            <a:off x="590981" y="410946"/>
            <a:ext cx="10058400" cy="1371600"/>
          </a:xfrm>
        </p:spPr>
        <p:txBody>
          <a:bodyPr/>
          <a:lstStyle/>
          <a:p>
            <a:r>
              <a:rPr lang="tr-TR" dirty="0" err="1"/>
              <a:t>Wallet</a:t>
            </a:r>
            <a:r>
              <a:rPr lang="tr-TR" dirty="0"/>
              <a:t> Anahtar Terimleri</a:t>
            </a:r>
          </a:p>
        </p:txBody>
      </p:sp>
      <p:pic>
        <p:nvPicPr>
          <p:cNvPr id="5122" name="Picture 2" descr="Address Derivation by Bitcoin Briefly">
            <a:extLst>
              <a:ext uri="{FF2B5EF4-FFF2-40B4-BE49-F238E27FC236}">
                <a16:creationId xmlns:a16="http://schemas.microsoft.com/office/drawing/2014/main" id="{4F739AA5-C5B3-4D40-AC59-246AE6E6A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259" y="771678"/>
            <a:ext cx="2687840" cy="54437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9C60E1D-EBAB-46A1-9E65-E76F96DD2E92}"/>
              </a:ext>
            </a:extLst>
          </p:cNvPr>
          <p:cNvSpPr/>
          <p:nvPr/>
        </p:nvSpPr>
        <p:spPr>
          <a:xfrm>
            <a:off x="590981" y="1552153"/>
            <a:ext cx="7736155" cy="4893647"/>
          </a:xfrm>
          <a:prstGeom prst="rect">
            <a:avLst/>
          </a:prstGeom>
        </p:spPr>
        <p:txBody>
          <a:bodyPr wrap="square">
            <a:spAutoFit/>
          </a:bodyPr>
          <a:lstStyle/>
          <a:p>
            <a:pPr marL="342900" indent="-342900">
              <a:buFont typeface="Arial" panose="020B0604020202020204" pitchFamily="34" charset="0"/>
              <a:buChar char="•"/>
            </a:pPr>
            <a:r>
              <a:rPr lang="tr-TR" sz="2400" dirty="0" err="1"/>
              <a:t>Seed</a:t>
            </a:r>
            <a:r>
              <a:rPr lang="tr-TR" sz="2400" dirty="0"/>
              <a:t> (tohum) bir özel anahtar (</a:t>
            </a:r>
            <a:r>
              <a:rPr lang="tr-TR" sz="2400" dirty="0" err="1"/>
              <a:t>private</a:t>
            </a:r>
            <a:r>
              <a:rPr lang="tr-TR" sz="2400" dirty="0"/>
              <a:t> </a:t>
            </a:r>
            <a:r>
              <a:rPr lang="tr-TR" sz="2400" dirty="0" err="1"/>
              <a:t>key</a:t>
            </a:r>
            <a:r>
              <a:rPr lang="tr-TR" sz="2400" dirty="0"/>
              <a:t>) türetir. Bu özel anahtar, karşılık gelen </a:t>
            </a:r>
            <a:r>
              <a:rPr lang="tr-TR" sz="2400" dirty="0" err="1"/>
              <a:t>public</a:t>
            </a:r>
            <a:r>
              <a:rPr lang="tr-TR" sz="2400" dirty="0"/>
              <a:t> anahtarını oluşturur. Bu </a:t>
            </a:r>
            <a:r>
              <a:rPr lang="tr-TR" sz="2400" dirty="0" err="1"/>
              <a:t>public</a:t>
            </a:r>
            <a:r>
              <a:rPr lang="tr-TR" sz="2400" dirty="0"/>
              <a:t> anahtar daha sonra karşılık gelen adresini oluşturur.</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Adres, ilgili </a:t>
            </a:r>
            <a:r>
              <a:rPr lang="tr-TR" sz="2400" dirty="0" err="1"/>
              <a:t>public</a:t>
            </a:r>
            <a:r>
              <a:rPr lang="tr-TR" sz="2400" dirty="0"/>
              <a:t> anahtarının "insan tarafından okunabilen" bir biçimidir. </a:t>
            </a:r>
            <a:r>
              <a:rPr lang="tr-TR" sz="2400" dirty="0" err="1"/>
              <a:t>Public</a:t>
            </a:r>
            <a:r>
              <a:rPr lang="tr-TR" sz="2400" dirty="0"/>
              <a:t> </a:t>
            </a:r>
            <a:r>
              <a:rPr lang="tr-TR" sz="2400" dirty="0" err="1"/>
              <a:t>key</a:t>
            </a:r>
            <a:r>
              <a:rPr lang="tr-TR" sz="2400" dirty="0"/>
              <a:t> adresini üretir, fakat adresten </a:t>
            </a:r>
            <a:r>
              <a:rPr lang="tr-TR" sz="2400" dirty="0" err="1"/>
              <a:t>public</a:t>
            </a:r>
            <a:r>
              <a:rPr lang="tr-TR" sz="2400" dirty="0"/>
              <a:t> </a:t>
            </a:r>
            <a:r>
              <a:rPr lang="tr-TR" sz="2400" dirty="0" err="1"/>
              <a:t>key’e</a:t>
            </a:r>
            <a:r>
              <a:rPr lang="tr-TR" sz="2400" dirty="0"/>
              <a:t> ulaşılmaz.</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Açık anahtar karşılıkları gibi, adreslerin de gizli tutulması gerekmez.</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Cüzdanlar arka planda anahtar yönetimini gerçekleştirir. </a:t>
            </a:r>
            <a:r>
              <a:rPr lang="tr-TR" sz="2400" dirty="0" err="1"/>
              <a:t>Seed</a:t>
            </a:r>
            <a:r>
              <a:rPr lang="tr-TR" sz="2400" dirty="0"/>
              <a:t> değerinizi gizli tutmanız ve kaybetmemeniz gerekmektedir.</a:t>
            </a:r>
          </a:p>
        </p:txBody>
      </p:sp>
    </p:spTree>
    <p:extLst>
      <p:ext uri="{BB962C8B-B14F-4D97-AF65-F5344CB8AC3E}">
        <p14:creationId xmlns:p14="http://schemas.microsoft.com/office/powerpoint/2010/main" val="198286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226F-0F7F-4A0B-85C8-FF5C6B3F4CF3}"/>
              </a:ext>
            </a:extLst>
          </p:cNvPr>
          <p:cNvSpPr>
            <a:spLocks noGrp="1"/>
          </p:cNvSpPr>
          <p:nvPr>
            <p:ph type="title"/>
          </p:nvPr>
        </p:nvSpPr>
        <p:spPr/>
        <p:txBody>
          <a:bodyPr/>
          <a:lstStyle/>
          <a:p>
            <a:r>
              <a:rPr lang="tr-TR" dirty="0" err="1"/>
              <a:t>Wallet</a:t>
            </a:r>
            <a:r>
              <a:rPr lang="tr-TR" dirty="0"/>
              <a:t> Çeşitleri</a:t>
            </a:r>
          </a:p>
        </p:txBody>
      </p:sp>
      <p:sp>
        <p:nvSpPr>
          <p:cNvPr id="4" name="Rectangle 3">
            <a:extLst>
              <a:ext uri="{FF2B5EF4-FFF2-40B4-BE49-F238E27FC236}">
                <a16:creationId xmlns:a16="http://schemas.microsoft.com/office/drawing/2014/main" id="{95DF592E-AC3C-4063-92BF-49D4CA11E5EA}"/>
              </a:ext>
            </a:extLst>
          </p:cNvPr>
          <p:cNvSpPr/>
          <p:nvPr/>
        </p:nvSpPr>
        <p:spPr>
          <a:xfrm>
            <a:off x="725424" y="1772519"/>
            <a:ext cx="10741152" cy="2954655"/>
          </a:xfrm>
          <a:prstGeom prst="rect">
            <a:avLst/>
          </a:prstGeom>
        </p:spPr>
        <p:txBody>
          <a:bodyPr wrap="square">
            <a:spAutoFit/>
          </a:bodyPr>
          <a:lstStyle/>
          <a:p>
            <a:pPr marL="342900" indent="-342900">
              <a:buFont typeface="Arial" panose="020B0604020202020204" pitchFamily="34" charset="0"/>
              <a:buChar char="•"/>
            </a:pPr>
            <a:r>
              <a:rPr lang="tr-TR" sz="2000" dirty="0"/>
              <a:t>Anahtar saklama hizmeti sunan, yani </a:t>
            </a:r>
            <a:r>
              <a:rPr lang="tr-TR" sz="2400" b="1" dirty="0"/>
              <a:t>“</a:t>
            </a:r>
            <a:r>
              <a:rPr lang="tr-TR" sz="2400" b="1" dirty="0" err="1"/>
              <a:t>custodial</a:t>
            </a:r>
            <a:r>
              <a:rPr lang="tr-TR" sz="2400" b="1" dirty="0"/>
              <a:t>” </a:t>
            </a:r>
            <a:r>
              <a:rPr lang="tr-TR" sz="2000" dirty="0"/>
              <a:t>cüzdanlar, hesaba ait özel anahtarı (</a:t>
            </a:r>
            <a:r>
              <a:rPr lang="tr-TR" sz="2000" dirty="0" err="1"/>
              <a:t>private</a:t>
            </a:r>
            <a:r>
              <a:rPr lang="tr-TR" sz="2000" dirty="0"/>
              <a:t> </a:t>
            </a:r>
            <a:r>
              <a:rPr lang="tr-TR" sz="2000" dirty="0" err="1"/>
              <a:t>key</a:t>
            </a:r>
            <a:r>
              <a:rPr lang="tr-TR" sz="2000" dirty="0"/>
              <a:t>) kendi saklama alanında muhafaza eder. </a:t>
            </a:r>
            <a:r>
              <a:rPr lang="tr-TR" dirty="0"/>
              <a:t>Paranın kontrolünü başka bir kişi/kuruma teslim etmiş oluruz. </a:t>
            </a:r>
          </a:p>
          <a:p>
            <a:r>
              <a:rPr lang="tr-TR" dirty="0"/>
              <a:t>	</a:t>
            </a:r>
            <a:r>
              <a:rPr lang="tr-TR" sz="2000" b="1" dirty="0"/>
              <a:t>Örnek: </a:t>
            </a:r>
            <a:r>
              <a:rPr lang="tr-TR" sz="2000" dirty="0" err="1"/>
              <a:t>Kriptopara</a:t>
            </a:r>
            <a:r>
              <a:rPr lang="tr-TR" sz="2000" dirty="0"/>
              <a:t> borsaları</a:t>
            </a:r>
          </a:p>
          <a:p>
            <a:pPr marL="342900" indent="-342900">
              <a:buFont typeface="Arial" panose="020B0604020202020204" pitchFamily="34" charset="0"/>
              <a:buChar char="•"/>
            </a:pPr>
            <a:r>
              <a:rPr lang="tr-TR" sz="2400" b="1" dirty="0"/>
              <a:t>Online (hot) cüzdanlar, </a:t>
            </a:r>
            <a:r>
              <a:rPr lang="tr-TR" sz="2000" dirty="0"/>
              <a:t>internete bağlı her türden cihaz üzerinden erişilebildikleri için tercih edilirler. Kullanımları kolaydır. Kurulum işlemleri son derece basittir. Buna karşın, online cüzdanlar tamamen bulut tabanlı hizmet sunduklarından </a:t>
            </a:r>
            <a:r>
              <a:rPr lang="tr-TR" sz="2000" b="1" dirty="0" err="1"/>
              <a:t>private</a:t>
            </a:r>
            <a:r>
              <a:rPr lang="tr-TR" sz="2000" b="1" dirty="0"/>
              <a:t> </a:t>
            </a:r>
            <a:r>
              <a:rPr lang="tr-TR" sz="2000" b="1" dirty="0" err="1"/>
              <a:t>key</a:t>
            </a:r>
            <a:r>
              <a:rPr lang="tr-TR" sz="2000" dirty="0"/>
              <a:t> bilgileri sistem üzerinde saklanmaktadır.</a:t>
            </a:r>
          </a:p>
          <a:p>
            <a:pPr lvl="1"/>
            <a:r>
              <a:rPr lang="tr-TR" sz="2000" dirty="0"/>
              <a:t>	</a:t>
            </a:r>
            <a:r>
              <a:rPr lang="tr-TR" sz="2000" b="1" dirty="0"/>
              <a:t>Örnek: </a:t>
            </a:r>
            <a:r>
              <a:rPr lang="tr-TR" sz="2000" dirty="0" err="1"/>
              <a:t>Coinbase</a:t>
            </a:r>
            <a:endParaRPr lang="tr-TR" sz="2000" dirty="0"/>
          </a:p>
          <a:p>
            <a:pPr lvl="1"/>
            <a:endParaRPr lang="tr-TR" b="1" dirty="0"/>
          </a:p>
          <a:p>
            <a:pPr lvl="1"/>
            <a:endParaRPr lang="tr-TR" sz="2000" dirty="0"/>
          </a:p>
        </p:txBody>
      </p:sp>
      <p:sp>
        <p:nvSpPr>
          <p:cNvPr id="5" name="Rectangle 4">
            <a:extLst>
              <a:ext uri="{FF2B5EF4-FFF2-40B4-BE49-F238E27FC236}">
                <a16:creationId xmlns:a16="http://schemas.microsoft.com/office/drawing/2014/main" id="{08E6B08E-CA26-4933-A1F3-7ADAAB0F150F}"/>
              </a:ext>
            </a:extLst>
          </p:cNvPr>
          <p:cNvSpPr/>
          <p:nvPr/>
        </p:nvSpPr>
        <p:spPr>
          <a:xfrm>
            <a:off x="195072" y="4276414"/>
            <a:ext cx="9668256" cy="1938992"/>
          </a:xfrm>
          <a:prstGeom prst="rect">
            <a:avLst/>
          </a:prstGeom>
        </p:spPr>
        <p:txBody>
          <a:bodyPr wrap="square">
            <a:spAutoFit/>
          </a:bodyPr>
          <a:lstStyle/>
          <a:p>
            <a:pPr lvl="1"/>
            <a:r>
              <a:rPr lang="tr-TR" sz="2000" b="1" dirty="0"/>
              <a:t>Anahtar saklama hizmeti sunmayan (</a:t>
            </a:r>
            <a:r>
              <a:rPr lang="tr-TR" sz="2000" b="1" dirty="0" err="1"/>
              <a:t>Non-custodial</a:t>
            </a:r>
            <a:r>
              <a:rPr lang="tr-TR" sz="2000" b="1" dirty="0"/>
              <a:t>) cüzdan örnekleri:</a:t>
            </a:r>
          </a:p>
          <a:p>
            <a:pPr lvl="1"/>
            <a:r>
              <a:rPr lang="tr-TR" sz="2000" b="1" dirty="0"/>
              <a:t>1-</a:t>
            </a:r>
            <a:r>
              <a:rPr lang="tr-TR" sz="2000" dirty="0"/>
              <a:t> Masaüstü Cüzdan</a:t>
            </a:r>
          </a:p>
          <a:p>
            <a:pPr lvl="1"/>
            <a:r>
              <a:rPr lang="tr-TR" sz="2000" b="1" dirty="0"/>
              <a:t>2-</a:t>
            </a:r>
            <a:r>
              <a:rPr lang="tr-TR" sz="2000" dirty="0"/>
              <a:t> Web Cüzdan</a:t>
            </a:r>
          </a:p>
          <a:p>
            <a:pPr lvl="1"/>
            <a:r>
              <a:rPr lang="tr-TR" sz="2000" b="1" dirty="0"/>
              <a:t>3-</a:t>
            </a:r>
            <a:r>
              <a:rPr lang="tr-TR" sz="2000" dirty="0"/>
              <a:t> Mobil cüzdan</a:t>
            </a:r>
          </a:p>
          <a:p>
            <a:pPr lvl="1"/>
            <a:r>
              <a:rPr lang="tr-TR" sz="2000" b="1" dirty="0"/>
              <a:t>4-</a:t>
            </a:r>
            <a:r>
              <a:rPr lang="tr-TR" sz="2000" dirty="0"/>
              <a:t> Kağıt Cüzdan</a:t>
            </a:r>
          </a:p>
          <a:p>
            <a:pPr lvl="1"/>
            <a:r>
              <a:rPr lang="tr-TR" sz="2000" b="1" dirty="0"/>
              <a:t>5-</a:t>
            </a:r>
            <a:r>
              <a:rPr lang="tr-TR" sz="2000" dirty="0"/>
              <a:t> Donanım Cüzdan </a:t>
            </a:r>
            <a:endParaRPr lang="tr-TR" dirty="0"/>
          </a:p>
        </p:txBody>
      </p:sp>
      <p:sp>
        <p:nvSpPr>
          <p:cNvPr id="6" name="Rectangle 5">
            <a:extLst>
              <a:ext uri="{FF2B5EF4-FFF2-40B4-BE49-F238E27FC236}">
                <a16:creationId xmlns:a16="http://schemas.microsoft.com/office/drawing/2014/main" id="{C71E7319-43DA-4883-AF0E-96651C72D2EA}"/>
              </a:ext>
            </a:extLst>
          </p:cNvPr>
          <p:cNvSpPr/>
          <p:nvPr/>
        </p:nvSpPr>
        <p:spPr>
          <a:xfrm>
            <a:off x="5285232" y="5384409"/>
            <a:ext cx="6096000" cy="830997"/>
          </a:xfrm>
          <a:prstGeom prst="rect">
            <a:avLst/>
          </a:prstGeom>
        </p:spPr>
        <p:txBody>
          <a:bodyPr>
            <a:spAutoFit/>
          </a:bodyPr>
          <a:lstStyle/>
          <a:p>
            <a:pPr marL="285750" indent="-285750">
              <a:buFont typeface="Arial" panose="020B0604020202020204" pitchFamily="34" charset="0"/>
              <a:buChar char="•"/>
            </a:pPr>
            <a:r>
              <a:rPr lang="tr-TR" sz="2400" dirty="0"/>
              <a:t>Soğuk cüzdanlar internete bağlı olmadıkları için </a:t>
            </a:r>
            <a:r>
              <a:rPr lang="tr-TR" sz="2400" dirty="0" err="1"/>
              <a:t>private</a:t>
            </a:r>
            <a:r>
              <a:rPr lang="tr-TR" sz="2400" dirty="0"/>
              <a:t> </a:t>
            </a:r>
            <a:r>
              <a:rPr lang="tr-TR" sz="2400" dirty="0" err="1"/>
              <a:t>key</a:t>
            </a:r>
            <a:r>
              <a:rPr lang="tr-TR" sz="2400" dirty="0"/>
              <a:t> korumasında daha güvenilirdir.</a:t>
            </a:r>
          </a:p>
        </p:txBody>
      </p:sp>
    </p:spTree>
    <p:extLst>
      <p:ext uri="{BB962C8B-B14F-4D97-AF65-F5344CB8AC3E}">
        <p14:creationId xmlns:p14="http://schemas.microsoft.com/office/powerpoint/2010/main" val="81329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A254-68BE-4D8C-A824-FC293D70CBA8}"/>
              </a:ext>
            </a:extLst>
          </p:cNvPr>
          <p:cNvSpPr>
            <a:spLocks noGrp="1"/>
          </p:cNvSpPr>
          <p:nvPr>
            <p:ph type="title"/>
          </p:nvPr>
        </p:nvSpPr>
        <p:spPr>
          <a:xfrm>
            <a:off x="751609" y="442539"/>
            <a:ext cx="10058400" cy="1371600"/>
          </a:xfrm>
        </p:spPr>
        <p:txBody>
          <a:bodyPr/>
          <a:lstStyle/>
          <a:p>
            <a:r>
              <a:rPr lang="tr-TR" dirty="0"/>
              <a:t>Kategoriler</a:t>
            </a:r>
          </a:p>
        </p:txBody>
      </p:sp>
      <p:sp>
        <p:nvSpPr>
          <p:cNvPr id="4" name="Rectangle 3">
            <a:extLst>
              <a:ext uri="{FF2B5EF4-FFF2-40B4-BE49-F238E27FC236}">
                <a16:creationId xmlns:a16="http://schemas.microsoft.com/office/drawing/2014/main" id="{5A9B9CE4-9842-4FD9-B113-DD9302013C48}"/>
              </a:ext>
            </a:extLst>
          </p:cNvPr>
          <p:cNvSpPr/>
          <p:nvPr/>
        </p:nvSpPr>
        <p:spPr>
          <a:xfrm>
            <a:off x="602263" y="1616712"/>
            <a:ext cx="10987473" cy="4401205"/>
          </a:xfrm>
          <a:prstGeom prst="rect">
            <a:avLst/>
          </a:prstGeom>
        </p:spPr>
        <p:txBody>
          <a:bodyPr wrap="square">
            <a:spAutoFit/>
          </a:bodyPr>
          <a:lstStyle/>
          <a:p>
            <a:r>
              <a:rPr lang="en-US" sz="2000" b="1" dirty="0"/>
              <a:t>1- Store Of Value Cryptocurrencies</a:t>
            </a:r>
            <a:r>
              <a:rPr lang="tr-TR" sz="2000" b="1" dirty="0"/>
              <a:t>: </a:t>
            </a:r>
            <a:r>
              <a:rPr lang="tr-TR" sz="2000" dirty="0"/>
              <a:t>Satın alma güçlerini zaman içinde tutmak ve hatta artırmak için tasarlanmıştır. Sınırlı arzı olan </a:t>
            </a:r>
            <a:r>
              <a:rPr lang="tr-TR" sz="2000" dirty="0" err="1"/>
              <a:t>kriptopara</a:t>
            </a:r>
            <a:r>
              <a:rPr lang="tr-TR" sz="2000" dirty="0"/>
              <a:t> birimleridir. (</a:t>
            </a:r>
            <a:r>
              <a:rPr lang="tr-TR" sz="2000" dirty="0" err="1"/>
              <a:t>Bitcoin</a:t>
            </a:r>
            <a:r>
              <a:rPr lang="tr-TR" sz="2000" dirty="0"/>
              <a:t>, </a:t>
            </a:r>
            <a:r>
              <a:rPr lang="tr-TR" sz="2000" dirty="0" err="1"/>
              <a:t>litecoin</a:t>
            </a:r>
            <a:r>
              <a:rPr lang="tr-TR" sz="2000" dirty="0"/>
              <a:t>, …) Arzın nasıl dağıtıldığı incelenmelidir.</a:t>
            </a:r>
          </a:p>
          <a:p>
            <a:endParaRPr lang="tr-TR" sz="2000" dirty="0"/>
          </a:p>
          <a:p>
            <a:r>
              <a:rPr lang="tr-TR" sz="2000" b="1" dirty="0"/>
              <a:t>2- Smart </a:t>
            </a:r>
            <a:r>
              <a:rPr lang="tr-TR" sz="2000" b="1" dirty="0" err="1"/>
              <a:t>Contract</a:t>
            </a:r>
            <a:r>
              <a:rPr lang="tr-TR" sz="2000" b="1" dirty="0"/>
              <a:t> </a:t>
            </a:r>
            <a:r>
              <a:rPr lang="tr-TR" sz="2000" b="1" dirty="0" err="1"/>
              <a:t>Cryptocurrencies</a:t>
            </a:r>
            <a:r>
              <a:rPr lang="tr-TR" sz="2000" b="1" dirty="0"/>
              <a:t>: </a:t>
            </a:r>
            <a:r>
              <a:rPr lang="tr-TR" sz="2000" dirty="0"/>
              <a:t>Değer depolamaya daha az önem verilerek programlanabilir olacak şekilde tasarlanmıştır. Değerlerini akıllı sözleşme ve </a:t>
            </a:r>
            <a:r>
              <a:rPr lang="tr-TR" sz="2000" dirty="0" err="1"/>
              <a:t>dApp</a:t>
            </a:r>
            <a:r>
              <a:rPr lang="tr-TR" sz="2000" dirty="0"/>
              <a:t> işlemleri için ödeme olarak hizmetlerinden alır. Piyasada işlem ücretlerini ödemek için her zaman yeterli kripto para birimi olduğundan emin olmak için çoğu akıllı sözleşme kripto para biriminin maksimum arzı yoktur. Bunun yerine, belirli ağ koşullarına bağlı olarak çift haneli rakamlara ulaşabilen yıllık enflasyon çizelgelerine sahipler. (ETH, BNB, AVAX, …)</a:t>
            </a:r>
          </a:p>
          <a:p>
            <a:endParaRPr lang="tr-TR" sz="2000" dirty="0"/>
          </a:p>
          <a:p>
            <a:r>
              <a:rPr lang="tr-TR" sz="2000" b="1" dirty="0"/>
              <a:t>3- </a:t>
            </a:r>
            <a:r>
              <a:rPr lang="tr-TR" sz="2000" b="1" dirty="0" err="1"/>
              <a:t>Oracle</a:t>
            </a:r>
            <a:r>
              <a:rPr lang="tr-TR" sz="2000" b="1" dirty="0"/>
              <a:t> </a:t>
            </a:r>
            <a:r>
              <a:rPr lang="tr-TR" sz="2000" b="1" dirty="0" err="1"/>
              <a:t>Cryptocurrencies</a:t>
            </a:r>
            <a:r>
              <a:rPr lang="tr-TR" sz="2000" b="1" dirty="0"/>
              <a:t>: </a:t>
            </a:r>
            <a:r>
              <a:rPr lang="tr-TR" sz="2000" dirty="0" err="1"/>
              <a:t>Oracle</a:t>
            </a:r>
            <a:r>
              <a:rPr lang="tr-TR" sz="2000" dirty="0"/>
              <a:t> kriptoları, gerçek dünya verilerini akıllı sözleşmeli kripto para birimi blok zincirlerine getirmeyi mümkün kılar. Bu verilerin alınmasıyla ilgili ücretleri ödemesi gerekir. Bu </a:t>
            </a:r>
            <a:r>
              <a:rPr lang="tr-TR" sz="2000" dirty="0" err="1"/>
              <a:t>tokenlara</a:t>
            </a:r>
            <a:r>
              <a:rPr lang="tr-TR" sz="2000" dirty="0"/>
              <a:t> olan talebin artması, </a:t>
            </a:r>
            <a:r>
              <a:rPr lang="tr-TR" sz="2000" dirty="0" err="1"/>
              <a:t>smart</a:t>
            </a:r>
            <a:r>
              <a:rPr lang="tr-TR" sz="2000" dirty="0"/>
              <a:t> </a:t>
            </a:r>
            <a:r>
              <a:rPr lang="tr-TR" sz="2000" dirty="0" err="1"/>
              <a:t>contract</a:t>
            </a:r>
            <a:r>
              <a:rPr lang="tr-TR" sz="2000" dirty="0"/>
              <a:t> </a:t>
            </a:r>
            <a:r>
              <a:rPr lang="tr-TR" sz="2000" dirty="0" err="1"/>
              <a:t>dApp'leri</a:t>
            </a:r>
            <a:r>
              <a:rPr lang="tr-TR" sz="2000" dirty="0"/>
              <a:t> ve kullanıcıları ile birlikte artması muhtemeldir. Bu </a:t>
            </a:r>
            <a:r>
              <a:rPr lang="tr-TR" sz="2000" dirty="0" err="1"/>
              <a:t>tokenların</a:t>
            </a:r>
            <a:r>
              <a:rPr lang="tr-TR" sz="2000" dirty="0"/>
              <a:t> büyük bir kısmının takıma ve özel yatırımcılara tahsis edilmesi yükselmesini engeller. (LINK, BAND) </a:t>
            </a:r>
          </a:p>
        </p:txBody>
      </p:sp>
    </p:spTree>
    <p:extLst>
      <p:ext uri="{BB962C8B-B14F-4D97-AF65-F5344CB8AC3E}">
        <p14:creationId xmlns:p14="http://schemas.microsoft.com/office/powerpoint/2010/main" val="20169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5A45-0048-498A-ABF1-52F78FEF136C}"/>
              </a:ext>
            </a:extLst>
          </p:cNvPr>
          <p:cNvSpPr>
            <a:spLocks noGrp="1"/>
          </p:cNvSpPr>
          <p:nvPr>
            <p:ph type="title"/>
          </p:nvPr>
        </p:nvSpPr>
        <p:spPr>
          <a:xfrm>
            <a:off x="526472" y="280988"/>
            <a:ext cx="10058400" cy="1371600"/>
          </a:xfrm>
        </p:spPr>
        <p:txBody>
          <a:bodyPr/>
          <a:lstStyle/>
          <a:p>
            <a:r>
              <a:rPr lang="tr-TR" dirty="0"/>
              <a:t>Kategoriler</a:t>
            </a:r>
          </a:p>
        </p:txBody>
      </p:sp>
      <p:sp>
        <p:nvSpPr>
          <p:cNvPr id="3" name="Rectangle 2">
            <a:extLst>
              <a:ext uri="{FF2B5EF4-FFF2-40B4-BE49-F238E27FC236}">
                <a16:creationId xmlns:a16="http://schemas.microsoft.com/office/drawing/2014/main" id="{047299D4-F794-48E8-A3FC-B9756927791F}"/>
              </a:ext>
            </a:extLst>
          </p:cNvPr>
          <p:cNvSpPr/>
          <p:nvPr/>
        </p:nvSpPr>
        <p:spPr>
          <a:xfrm>
            <a:off x="580158" y="1336119"/>
            <a:ext cx="11031683" cy="4093428"/>
          </a:xfrm>
          <a:prstGeom prst="rect">
            <a:avLst/>
          </a:prstGeom>
        </p:spPr>
        <p:txBody>
          <a:bodyPr wrap="square">
            <a:spAutoFit/>
          </a:bodyPr>
          <a:lstStyle/>
          <a:p>
            <a:r>
              <a:rPr lang="tr-TR" sz="2000" b="1" dirty="0"/>
              <a:t>4- </a:t>
            </a:r>
            <a:r>
              <a:rPr lang="tr-TR" sz="2000" b="1" dirty="0" err="1"/>
              <a:t>Payment</a:t>
            </a:r>
            <a:r>
              <a:rPr lang="tr-TR" sz="2000" b="1" dirty="0"/>
              <a:t> </a:t>
            </a:r>
            <a:r>
              <a:rPr lang="tr-TR" sz="2000" b="1" dirty="0" err="1"/>
              <a:t>Cryptocurrencies</a:t>
            </a:r>
            <a:r>
              <a:rPr lang="tr-TR" sz="2000" b="1" dirty="0"/>
              <a:t>: </a:t>
            </a:r>
            <a:r>
              <a:rPr lang="tr-TR" sz="2000" dirty="0"/>
              <a:t>Bugün kullandığımız mevcut ödeme sistemlerinin yerini almayı hedefliyor ve bunu yapmak için bazen akıllı sözleşme teknolojisini kullanıyor. Birincil avantajı, ana akım benimsemeyi sağlama şanslarının en yüksek olması ve hedef aldıkları pazarın gezegendeki en kazançlı pazar olmasıdır. (</a:t>
            </a:r>
            <a:r>
              <a:rPr lang="tr-TR" sz="2000" dirty="0" err="1"/>
              <a:t>Bitcoin</a:t>
            </a:r>
            <a:r>
              <a:rPr lang="tr-TR" sz="2000" dirty="0"/>
              <a:t> Cash (BCH), DASH, </a:t>
            </a:r>
            <a:r>
              <a:rPr lang="tr-TR" sz="2000" dirty="0" err="1"/>
              <a:t>Terra</a:t>
            </a:r>
            <a:r>
              <a:rPr lang="tr-TR" sz="2000" dirty="0"/>
              <a:t> (LUNA) ve </a:t>
            </a:r>
            <a:r>
              <a:rPr lang="tr-TR" sz="2000" dirty="0" err="1"/>
              <a:t>Telcoin</a:t>
            </a:r>
            <a:r>
              <a:rPr lang="tr-TR" sz="2000" dirty="0"/>
              <a:t> (TEL))</a:t>
            </a:r>
          </a:p>
          <a:p>
            <a:endParaRPr lang="tr-TR" sz="2000" dirty="0"/>
          </a:p>
          <a:p>
            <a:r>
              <a:rPr lang="tr-TR" sz="2000" b="1" dirty="0"/>
              <a:t>5- </a:t>
            </a:r>
            <a:r>
              <a:rPr lang="tr-TR" sz="2000" b="1" dirty="0" err="1"/>
              <a:t>Privacy</a:t>
            </a:r>
            <a:r>
              <a:rPr lang="tr-TR" sz="2000" b="1" dirty="0"/>
              <a:t> </a:t>
            </a:r>
            <a:r>
              <a:rPr lang="tr-TR" sz="2000" b="1" dirty="0" err="1"/>
              <a:t>Cryptocurrencies</a:t>
            </a:r>
            <a:r>
              <a:rPr lang="tr-TR" sz="2000" b="1" dirty="0"/>
              <a:t>: </a:t>
            </a:r>
            <a:r>
              <a:rPr lang="tr-TR" sz="2000" dirty="0"/>
              <a:t>İşlem yaparken veya </a:t>
            </a:r>
            <a:r>
              <a:rPr lang="tr-TR" sz="2000" dirty="0" err="1"/>
              <a:t>dApp'leri</a:t>
            </a:r>
            <a:r>
              <a:rPr lang="tr-TR" sz="2000" dirty="0"/>
              <a:t> kullanırken gizliliğinizi korumak için tasarlanmıştır. </a:t>
            </a:r>
            <a:r>
              <a:rPr lang="tr-TR" sz="2000" dirty="0" err="1"/>
              <a:t>Public</a:t>
            </a:r>
            <a:r>
              <a:rPr lang="tr-TR" sz="2000" dirty="0"/>
              <a:t> </a:t>
            </a:r>
            <a:r>
              <a:rPr lang="tr-TR" sz="2000" dirty="0" err="1"/>
              <a:t>blockchain’de</a:t>
            </a:r>
            <a:r>
              <a:rPr lang="tr-TR" sz="2000" dirty="0"/>
              <a:t> tutulan bilgilerinizin gizli tutulması üzerine uğraşırlar. Birincil dezavantajı, yasa dışı faaliyetlerde kullanılmaları nedeniyle düzenleyiciler tarafından sıklıkla hedef alınmaları veya en azından kullandıkları ana gerekçedir. (SCRT, TOR, </a:t>
            </a:r>
            <a:r>
              <a:rPr lang="es-ES" sz="2000" dirty="0" err="1"/>
              <a:t>Monero</a:t>
            </a:r>
            <a:r>
              <a:rPr lang="es-ES" sz="2000" dirty="0"/>
              <a:t> (XMR) ve </a:t>
            </a:r>
            <a:r>
              <a:rPr lang="es-ES" sz="2000" dirty="0" err="1"/>
              <a:t>ZCash</a:t>
            </a:r>
            <a:r>
              <a:rPr lang="es-ES" sz="2000" dirty="0"/>
              <a:t> (ZEC)</a:t>
            </a:r>
            <a:r>
              <a:rPr lang="tr-TR" sz="2000" dirty="0"/>
              <a:t>)</a:t>
            </a:r>
          </a:p>
          <a:p>
            <a:endParaRPr lang="tr-TR" sz="2000" dirty="0"/>
          </a:p>
          <a:p>
            <a:r>
              <a:rPr lang="tr-TR" sz="2000" b="1" dirty="0"/>
              <a:t>6- Exchange </a:t>
            </a:r>
            <a:r>
              <a:rPr lang="tr-TR" sz="2000" b="1" dirty="0" err="1"/>
              <a:t>Tokens</a:t>
            </a:r>
            <a:r>
              <a:rPr lang="tr-TR" sz="2000" b="1" dirty="0"/>
              <a:t>: </a:t>
            </a:r>
            <a:r>
              <a:rPr lang="tr-TR" sz="2000" dirty="0"/>
              <a:t>Kripto para borsalarına aittir ve onlar tarafından işletilir. Borsa </a:t>
            </a:r>
            <a:r>
              <a:rPr lang="tr-TR" sz="2000" dirty="0" err="1"/>
              <a:t>tokenlarını</a:t>
            </a:r>
            <a:r>
              <a:rPr lang="tr-TR" sz="2000" dirty="0"/>
              <a:t> üyelik aboneliği ve şirket hissesinin bir kombinasyonu olarak düşünebiliriz. Fiyatlarının artması ihtimali yüksektir, fakat kazanç uzun vadelidir. (BNB, HT, GT)</a:t>
            </a:r>
          </a:p>
        </p:txBody>
      </p:sp>
      <p:sp>
        <p:nvSpPr>
          <p:cNvPr id="4" name="Rectangle 3">
            <a:extLst>
              <a:ext uri="{FF2B5EF4-FFF2-40B4-BE49-F238E27FC236}">
                <a16:creationId xmlns:a16="http://schemas.microsoft.com/office/drawing/2014/main" id="{552A7A9D-76A5-4C75-9B00-6FC0671633A7}"/>
              </a:ext>
            </a:extLst>
          </p:cNvPr>
          <p:cNvSpPr/>
          <p:nvPr/>
        </p:nvSpPr>
        <p:spPr>
          <a:xfrm>
            <a:off x="526472" y="5521881"/>
            <a:ext cx="11286260" cy="707886"/>
          </a:xfrm>
          <a:prstGeom prst="rect">
            <a:avLst/>
          </a:prstGeom>
        </p:spPr>
        <p:txBody>
          <a:bodyPr wrap="square">
            <a:spAutoFit/>
          </a:bodyPr>
          <a:lstStyle/>
          <a:p>
            <a:r>
              <a:rPr lang="tr-TR" sz="2000" b="1" dirty="0"/>
              <a:t>7- Meme </a:t>
            </a:r>
            <a:r>
              <a:rPr lang="tr-TR" sz="2000" b="1" dirty="0" err="1"/>
              <a:t>Coins</a:t>
            </a:r>
            <a:r>
              <a:rPr lang="tr-TR" sz="2000" b="1" dirty="0"/>
              <a:t>: </a:t>
            </a:r>
            <a:r>
              <a:rPr lang="tr-TR" sz="2000" dirty="0"/>
              <a:t>Belirli bir kullanım durumu yoktur, yaratıcılarını zenginleştirmek amacıyla çıkmış, spekülasyona çok açık para birimleridir. (DOGE, SHIBA)</a:t>
            </a:r>
          </a:p>
        </p:txBody>
      </p:sp>
    </p:spTree>
    <p:extLst>
      <p:ext uri="{BB962C8B-B14F-4D97-AF65-F5344CB8AC3E}">
        <p14:creationId xmlns:p14="http://schemas.microsoft.com/office/powerpoint/2010/main" val="73855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F0CC-3598-47AE-A638-37BB343C44CF}"/>
              </a:ext>
            </a:extLst>
          </p:cNvPr>
          <p:cNvSpPr>
            <a:spLocks noGrp="1"/>
          </p:cNvSpPr>
          <p:nvPr>
            <p:ph type="title"/>
          </p:nvPr>
        </p:nvSpPr>
        <p:spPr>
          <a:xfrm>
            <a:off x="703118" y="449157"/>
            <a:ext cx="10058400" cy="1371600"/>
          </a:xfrm>
        </p:spPr>
        <p:txBody>
          <a:bodyPr/>
          <a:lstStyle/>
          <a:p>
            <a:r>
              <a:rPr lang="tr-TR" dirty="0" err="1"/>
              <a:t>Stable</a:t>
            </a:r>
            <a:r>
              <a:rPr lang="tr-TR" dirty="0"/>
              <a:t> </a:t>
            </a:r>
            <a:r>
              <a:rPr lang="tr-TR" dirty="0" err="1"/>
              <a:t>Coin</a:t>
            </a:r>
            <a:endParaRPr lang="tr-TR" dirty="0"/>
          </a:p>
        </p:txBody>
      </p:sp>
      <p:pic>
        <p:nvPicPr>
          <p:cNvPr id="6146" name="Picture 2" descr="Stablecoin Nedir? Stablecoin Türleri Nelerdir? Nasıl Çalışır? - Coin Bilgi">
            <a:extLst>
              <a:ext uri="{FF2B5EF4-FFF2-40B4-BE49-F238E27FC236}">
                <a16:creationId xmlns:a16="http://schemas.microsoft.com/office/drawing/2014/main" id="{99E8D9EA-A7FA-4F9C-98A0-5C0626629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282" y="1590365"/>
            <a:ext cx="4248150" cy="237896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CRYPEX | Blog | Stablecoin Nedir?">
            <a:extLst>
              <a:ext uri="{FF2B5EF4-FFF2-40B4-BE49-F238E27FC236}">
                <a16:creationId xmlns:a16="http://schemas.microsoft.com/office/drawing/2014/main" id="{4393DB46-9321-4E4A-AF69-2F00946E4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591" y="4173860"/>
            <a:ext cx="4826401" cy="19915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2B281E-F34F-4846-86DF-B58DF9AF2E6F}"/>
              </a:ext>
            </a:extLst>
          </p:cNvPr>
          <p:cNvSpPr/>
          <p:nvPr/>
        </p:nvSpPr>
        <p:spPr>
          <a:xfrm>
            <a:off x="564572" y="1728723"/>
            <a:ext cx="6896101" cy="646331"/>
          </a:xfrm>
          <a:prstGeom prst="rect">
            <a:avLst/>
          </a:prstGeom>
        </p:spPr>
        <p:txBody>
          <a:bodyPr wrap="square">
            <a:spAutoFit/>
          </a:bodyPr>
          <a:lstStyle/>
          <a:p>
            <a:r>
              <a:rPr lang="tr-TR" dirty="0"/>
              <a:t>Dolar veya </a:t>
            </a:r>
            <a:r>
              <a:rPr lang="tr-TR" dirty="0" err="1"/>
              <a:t>euro</a:t>
            </a:r>
            <a:r>
              <a:rPr lang="tr-TR" dirty="0"/>
              <a:t> gibi </a:t>
            </a:r>
            <a:r>
              <a:rPr lang="tr-TR" dirty="0" err="1"/>
              <a:t>fiat</a:t>
            </a:r>
            <a:r>
              <a:rPr lang="tr-TR" dirty="0"/>
              <a:t> para birimlerinin değerini taklit etmek için tasarlanmış dijital varlıklardır. </a:t>
            </a:r>
            <a:r>
              <a:rPr lang="tr-TR" dirty="0" err="1"/>
              <a:t>Kriptopara</a:t>
            </a:r>
            <a:r>
              <a:rPr lang="tr-TR" dirty="0"/>
              <a:t> volatilite sorununu çözer.</a:t>
            </a:r>
          </a:p>
        </p:txBody>
      </p:sp>
      <p:sp>
        <p:nvSpPr>
          <p:cNvPr id="6" name="Rectangle 5">
            <a:extLst>
              <a:ext uri="{FF2B5EF4-FFF2-40B4-BE49-F238E27FC236}">
                <a16:creationId xmlns:a16="http://schemas.microsoft.com/office/drawing/2014/main" id="{30820C95-5F9B-4FD7-BA56-BED25F78A7A2}"/>
              </a:ext>
            </a:extLst>
          </p:cNvPr>
          <p:cNvSpPr/>
          <p:nvPr/>
        </p:nvSpPr>
        <p:spPr>
          <a:xfrm>
            <a:off x="571736" y="2433527"/>
            <a:ext cx="6760546" cy="1477328"/>
          </a:xfrm>
          <a:prstGeom prst="rect">
            <a:avLst/>
          </a:prstGeom>
        </p:spPr>
        <p:txBody>
          <a:bodyPr wrap="square">
            <a:spAutoFit/>
          </a:bodyPr>
          <a:lstStyle/>
          <a:p>
            <a:r>
              <a:rPr lang="tr-TR" dirty="0"/>
              <a:t>Fiat teminatlı </a:t>
            </a:r>
            <a:r>
              <a:rPr lang="tr-TR" dirty="0" err="1"/>
              <a:t>stablecoinler</a:t>
            </a:r>
            <a:r>
              <a:rPr lang="tr-TR" dirty="0"/>
              <a:t>, pound veya ABD doları gibi egemen para birimiyle destekleniyor. Bu, belirli sayıda jetonunu çıkarmak için, ihraççının teminatla aynı miktarda dolar rezervleri sunması gerektiği anlamına gelir. Dolar mevduatı tarafından desteklenen kripto para birimleri arasında </a:t>
            </a:r>
            <a:r>
              <a:rPr lang="tr-TR" dirty="0" err="1"/>
              <a:t>TrueUSD</a:t>
            </a:r>
            <a:r>
              <a:rPr lang="tr-TR" dirty="0"/>
              <a:t> ve </a:t>
            </a:r>
            <a:r>
              <a:rPr lang="tr-TR" dirty="0" err="1"/>
              <a:t>Tether</a:t>
            </a:r>
            <a:r>
              <a:rPr lang="tr-TR" dirty="0"/>
              <a:t> (USDT) bulunur.</a:t>
            </a:r>
          </a:p>
        </p:txBody>
      </p:sp>
      <p:sp>
        <p:nvSpPr>
          <p:cNvPr id="8" name="Rectangle 7">
            <a:extLst>
              <a:ext uri="{FF2B5EF4-FFF2-40B4-BE49-F238E27FC236}">
                <a16:creationId xmlns:a16="http://schemas.microsoft.com/office/drawing/2014/main" id="{DA427E6B-4EF5-4F5C-A257-8CA80DD04556}"/>
              </a:ext>
            </a:extLst>
          </p:cNvPr>
          <p:cNvSpPr/>
          <p:nvPr/>
        </p:nvSpPr>
        <p:spPr>
          <a:xfrm>
            <a:off x="588070" y="3950483"/>
            <a:ext cx="6289023" cy="1200329"/>
          </a:xfrm>
          <a:prstGeom prst="rect">
            <a:avLst/>
          </a:prstGeom>
        </p:spPr>
        <p:txBody>
          <a:bodyPr wrap="square">
            <a:spAutoFit/>
          </a:bodyPr>
          <a:lstStyle/>
          <a:p>
            <a:r>
              <a:rPr lang="tr-TR" dirty="0"/>
              <a:t>Kripto-teminatlı </a:t>
            </a:r>
            <a:r>
              <a:rPr lang="tr-TR" dirty="0" err="1"/>
              <a:t>stabilcoinlerin</a:t>
            </a:r>
            <a:r>
              <a:rPr lang="tr-TR" dirty="0"/>
              <a:t> değeri, diğer kripto para birimlerinin değerine sabitlenmiştir. Bu durumda, temel varlık aynı zamanda bir kripto para birimi olduğundan, geleneksel ve aynı zamanda oldukça değişken olabilir. (DAI)</a:t>
            </a:r>
          </a:p>
        </p:txBody>
      </p:sp>
      <p:sp>
        <p:nvSpPr>
          <p:cNvPr id="10" name="Rectangle 9">
            <a:extLst>
              <a:ext uri="{FF2B5EF4-FFF2-40B4-BE49-F238E27FC236}">
                <a16:creationId xmlns:a16="http://schemas.microsoft.com/office/drawing/2014/main" id="{183B6F91-7E33-4F76-B02A-969F01BF0F54}"/>
              </a:ext>
            </a:extLst>
          </p:cNvPr>
          <p:cNvSpPr/>
          <p:nvPr/>
        </p:nvSpPr>
        <p:spPr>
          <a:xfrm>
            <a:off x="564571" y="5169656"/>
            <a:ext cx="6470074" cy="1200329"/>
          </a:xfrm>
          <a:prstGeom prst="rect">
            <a:avLst/>
          </a:prstGeom>
        </p:spPr>
        <p:txBody>
          <a:bodyPr wrap="square">
            <a:spAutoFit/>
          </a:bodyPr>
          <a:lstStyle/>
          <a:p>
            <a:r>
              <a:rPr lang="tr-TR" dirty="0"/>
              <a:t>Teminatsız sabit paralar, herhangi bir rezerv varlığın kullanımını içermeyenlerdir. Bunun yerine, istikrarları bir merkez bankası gibi çalışan bir mekanizmadan elde edilir. </a:t>
            </a:r>
            <a:r>
              <a:rPr lang="tr-TR" dirty="0" err="1"/>
              <a:t>Token</a:t>
            </a:r>
            <a:r>
              <a:rPr lang="tr-TR" dirty="0"/>
              <a:t> arzını ihtiyaca göre artırıp artırmayacağını belirlemek için bir fikir birliği mekanizması kullanır.</a:t>
            </a:r>
          </a:p>
        </p:txBody>
      </p:sp>
    </p:spTree>
    <p:extLst>
      <p:ext uri="{BB962C8B-B14F-4D97-AF65-F5344CB8AC3E}">
        <p14:creationId xmlns:p14="http://schemas.microsoft.com/office/powerpoint/2010/main" val="318384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F0CC-3598-47AE-A638-37BB343C44CF}"/>
              </a:ext>
            </a:extLst>
          </p:cNvPr>
          <p:cNvSpPr>
            <a:spLocks noGrp="1"/>
          </p:cNvSpPr>
          <p:nvPr>
            <p:ph type="title"/>
          </p:nvPr>
        </p:nvSpPr>
        <p:spPr>
          <a:xfrm>
            <a:off x="761999" y="426348"/>
            <a:ext cx="10058400" cy="1371600"/>
          </a:xfrm>
        </p:spPr>
        <p:txBody>
          <a:bodyPr/>
          <a:lstStyle/>
          <a:p>
            <a:r>
              <a:rPr lang="tr-TR" dirty="0"/>
              <a:t>CBDC</a:t>
            </a:r>
          </a:p>
        </p:txBody>
      </p:sp>
      <p:sp>
        <p:nvSpPr>
          <p:cNvPr id="4" name="Rectangle 3">
            <a:extLst>
              <a:ext uri="{FF2B5EF4-FFF2-40B4-BE49-F238E27FC236}">
                <a16:creationId xmlns:a16="http://schemas.microsoft.com/office/drawing/2014/main" id="{3BC1E008-16F6-4434-85A7-2E2E0032A9B6}"/>
              </a:ext>
            </a:extLst>
          </p:cNvPr>
          <p:cNvSpPr/>
          <p:nvPr/>
        </p:nvSpPr>
        <p:spPr>
          <a:xfrm>
            <a:off x="761999" y="2597728"/>
            <a:ext cx="11021291" cy="2031325"/>
          </a:xfrm>
          <a:prstGeom prst="rect">
            <a:avLst/>
          </a:prstGeom>
        </p:spPr>
        <p:txBody>
          <a:bodyPr wrap="square">
            <a:spAutoFit/>
          </a:bodyPr>
          <a:lstStyle/>
          <a:p>
            <a:endParaRPr lang="tr-TR" dirty="0"/>
          </a:p>
          <a:p>
            <a:r>
              <a:rPr lang="tr-TR" dirty="0"/>
              <a:t>Günümüzde anlık olarak mesajlaşma gibi imkanlar hayatımızın ayrılmaz bir parçasıyken, para aktarım hizmetlerinde ise işlemlerin tamamlanması saatler, hatta günler sürebiliyor. </a:t>
            </a:r>
            <a:r>
              <a:rPr lang="tr-TR" dirty="0" err="1"/>
              <a:t>CBDC'ler</a:t>
            </a:r>
            <a:r>
              <a:rPr lang="tr-TR" dirty="0"/>
              <a:t> ise tıpkı kripto paralar gibi dünyanın bir noktasından öbür ucuna dakikalar içerisinde para göndermeyi mümkün hale getiriyor.</a:t>
            </a:r>
          </a:p>
          <a:p>
            <a:endParaRPr lang="tr-TR" dirty="0"/>
          </a:p>
          <a:p>
            <a:r>
              <a:rPr lang="tr-TR" dirty="0"/>
              <a:t>Merkez bankası dijital para birimleri, bunun yanı sıra aracılara olan bağımlılığı ortadan kaldırarak geleneksel para aktarım sistemlerine kıyasla çok daha düşük ücretler ile para göndermeyi de mümkün kılıyor.</a:t>
            </a:r>
          </a:p>
        </p:txBody>
      </p:sp>
      <p:pic>
        <p:nvPicPr>
          <p:cNvPr id="7170" name="Picture 2" descr="İsviçre ve Fransa Merkez Bankaları CBDC Projesi İçin Bir Araya Geldi •  Coinkolik">
            <a:extLst>
              <a:ext uri="{FF2B5EF4-FFF2-40B4-BE49-F238E27FC236}">
                <a16:creationId xmlns:a16="http://schemas.microsoft.com/office/drawing/2014/main" id="{F3054997-CE39-4903-BA80-E7346CE1E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101" y="382822"/>
            <a:ext cx="3955189" cy="22149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B85E919-854E-4E2B-A11E-E66BC3D7513D}"/>
              </a:ext>
            </a:extLst>
          </p:cNvPr>
          <p:cNvSpPr/>
          <p:nvPr/>
        </p:nvSpPr>
        <p:spPr>
          <a:xfrm>
            <a:off x="761999" y="1613601"/>
            <a:ext cx="7066102" cy="1200329"/>
          </a:xfrm>
          <a:prstGeom prst="rect">
            <a:avLst/>
          </a:prstGeom>
        </p:spPr>
        <p:txBody>
          <a:bodyPr wrap="square">
            <a:spAutoFit/>
          </a:bodyPr>
          <a:lstStyle/>
          <a:p>
            <a:r>
              <a:rPr lang="tr-TR" dirty="0"/>
              <a:t>Dünya genelinde merkez bankaları tarafından oluşturulan, oluşturulduğu ülkenin yasal para birimini dijital olarak temsil eden ve genellikle dağıtık defter teknolojisi (DLT) tabanlı olan </a:t>
            </a:r>
            <a:r>
              <a:rPr lang="tr-TR" dirty="0" err="1"/>
              <a:t>token'lara</a:t>
            </a:r>
            <a:r>
              <a:rPr lang="tr-TR" dirty="0"/>
              <a:t> merkez bankası dijital para birimi (CBDC) denir.</a:t>
            </a:r>
          </a:p>
        </p:txBody>
      </p:sp>
      <p:sp>
        <p:nvSpPr>
          <p:cNvPr id="7" name="Rectangle 6">
            <a:extLst>
              <a:ext uri="{FF2B5EF4-FFF2-40B4-BE49-F238E27FC236}">
                <a16:creationId xmlns:a16="http://schemas.microsoft.com/office/drawing/2014/main" id="{1E63608D-F4E7-4B9F-9D01-80E740CA7A4B}"/>
              </a:ext>
            </a:extLst>
          </p:cNvPr>
          <p:cNvSpPr/>
          <p:nvPr/>
        </p:nvSpPr>
        <p:spPr>
          <a:xfrm>
            <a:off x="585355" y="4828668"/>
            <a:ext cx="11197935" cy="1200329"/>
          </a:xfrm>
          <a:prstGeom prst="rect">
            <a:avLst/>
          </a:prstGeom>
        </p:spPr>
        <p:txBody>
          <a:bodyPr wrap="square">
            <a:spAutoFit/>
          </a:bodyPr>
          <a:lstStyle/>
          <a:p>
            <a:r>
              <a:rPr lang="tr-TR" b="1" dirty="0"/>
              <a:t>Örnekler:</a:t>
            </a:r>
          </a:p>
          <a:p>
            <a:pPr marL="285750" indent="-285750">
              <a:buFont typeface="Arial" panose="020B0604020202020204" pitchFamily="34" charset="0"/>
              <a:buChar char="•"/>
            </a:pPr>
            <a:r>
              <a:rPr lang="tr-TR" dirty="0"/>
              <a:t>Venezuela, Şubat 2018'de petrol fiyatına sabitlenen bir CBDC olan Petro'yu piyasaya sürdü.</a:t>
            </a:r>
          </a:p>
          <a:p>
            <a:pPr marL="285750" indent="-285750">
              <a:buFont typeface="Arial" panose="020B0604020202020204" pitchFamily="34" charset="0"/>
              <a:buChar char="•"/>
            </a:pPr>
            <a:r>
              <a:rPr lang="tr-TR" dirty="0"/>
              <a:t>Dijital </a:t>
            </a:r>
            <a:r>
              <a:rPr lang="tr-TR" dirty="0" err="1"/>
              <a:t>yuan</a:t>
            </a:r>
            <a:r>
              <a:rPr lang="tr-TR" dirty="0"/>
              <a:t> projesini birkaç yıldır geliştiren Çin, ilk CBDC testlerini 2020 nisan ayında başlatmıştı, testleri devam ediyor.</a:t>
            </a:r>
          </a:p>
          <a:p>
            <a:pPr marL="285750" indent="-285750">
              <a:buFont typeface="Arial" panose="020B0604020202020204" pitchFamily="34" charset="0"/>
              <a:buChar char="•"/>
            </a:pPr>
            <a:r>
              <a:rPr lang="tr-TR" dirty="0"/>
              <a:t>Rusya, Avrupa Merkez Bankası ve Türkiye de CDBC çalışmaları yürütmektedir. </a:t>
            </a:r>
          </a:p>
        </p:txBody>
      </p:sp>
    </p:spTree>
    <p:extLst>
      <p:ext uri="{BB962C8B-B14F-4D97-AF65-F5344CB8AC3E}">
        <p14:creationId xmlns:p14="http://schemas.microsoft.com/office/powerpoint/2010/main" val="272709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9F74-A381-42FF-804B-41082432CE5E}"/>
              </a:ext>
            </a:extLst>
          </p:cNvPr>
          <p:cNvSpPr>
            <a:spLocks noGrp="1"/>
          </p:cNvSpPr>
          <p:nvPr>
            <p:ph type="title"/>
          </p:nvPr>
        </p:nvSpPr>
        <p:spPr>
          <a:xfrm>
            <a:off x="803563" y="517903"/>
            <a:ext cx="10058400" cy="1371600"/>
          </a:xfrm>
        </p:spPr>
        <p:txBody>
          <a:bodyPr/>
          <a:lstStyle/>
          <a:p>
            <a:r>
              <a:rPr lang="tr-TR" dirty="0"/>
              <a:t>Security </a:t>
            </a:r>
            <a:r>
              <a:rPr lang="tr-TR" dirty="0" err="1"/>
              <a:t>Token</a:t>
            </a:r>
            <a:endParaRPr lang="tr-TR" dirty="0"/>
          </a:p>
        </p:txBody>
      </p:sp>
      <p:pic>
        <p:nvPicPr>
          <p:cNvPr id="8194" name="Picture 2" descr="https://miro.medium.com/max/1120/1*5DfYwrVzd29FMZVy7zcxXA.png">
            <a:extLst>
              <a:ext uri="{FF2B5EF4-FFF2-40B4-BE49-F238E27FC236}">
                <a16:creationId xmlns:a16="http://schemas.microsoft.com/office/drawing/2014/main" id="{890A51F4-0801-4F74-B597-CFEAC76D6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395" y="2714212"/>
            <a:ext cx="8396305" cy="35011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79BBA8D-911E-43CD-8756-9DD87A948EF2}"/>
              </a:ext>
            </a:extLst>
          </p:cNvPr>
          <p:cNvSpPr/>
          <p:nvPr/>
        </p:nvSpPr>
        <p:spPr>
          <a:xfrm>
            <a:off x="803563" y="1681627"/>
            <a:ext cx="10584873" cy="923330"/>
          </a:xfrm>
          <a:prstGeom prst="rect">
            <a:avLst/>
          </a:prstGeom>
        </p:spPr>
        <p:txBody>
          <a:bodyPr wrap="square">
            <a:spAutoFit/>
          </a:bodyPr>
          <a:lstStyle/>
          <a:p>
            <a:r>
              <a:rPr lang="tr-TR" dirty="0"/>
              <a:t>Reel dünya varlıklarının </a:t>
            </a:r>
            <a:r>
              <a:rPr lang="tr-TR" dirty="0" err="1"/>
              <a:t>blokzincir</a:t>
            </a:r>
            <a:r>
              <a:rPr lang="tr-TR" dirty="0"/>
              <a:t> üzerinde dijital temsili niteliğinde olan bu varlıklar, bir hisse senedi, borç, tahvil, türev ürün niteliğinde varlıklara dair haklara karşılık gelebilir. Geleneksel menkul kıymetlerin dijital karşılığıdır, bir şirketten hisse almak anlamına gelir.</a:t>
            </a:r>
          </a:p>
        </p:txBody>
      </p:sp>
    </p:spTree>
    <p:extLst>
      <p:ext uri="{BB962C8B-B14F-4D97-AF65-F5344CB8AC3E}">
        <p14:creationId xmlns:p14="http://schemas.microsoft.com/office/powerpoint/2010/main" val="237556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9F74-A381-42FF-804B-41082432CE5E}"/>
              </a:ext>
            </a:extLst>
          </p:cNvPr>
          <p:cNvSpPr>
            <a:spLocks noGrp="1"/>
          </p:cNvSpPr>
          <p:nvPr>
            <p:ph type="title"/>
          </p:nvPr>
        </p:nvSpPr>
        <p:spPr>
          <a:xfrm>
            <a:off x="533399" y="586770"/>
            <a:ext cx="10058400" cy="1371600"/>
          </a:xfrm>
        </p:spPr>
        <p:txBody>
          <a:bodyPr/>
          <a:lstStyle/>
          <a:p>
            <a:r>
              <a:rPr lang="tr-TR" dirty="0" err="1"/>
              <a:t>Equity</a:t>
            </a:r>
            <a:r>
              <a:rPr lang="tr-TR" dirty="0"/>
              <a:t> </a:t>
            </a:r>
            <a:r>
              <a:rPr lang="tr-TR" dirty="0" err="1"/>
              <a:t>Token</a:t>
            </a:r>
            <a:endParaRPr lang="tr-TR" dirty="0"/>
          </a:p>
        </p:txBody>
      </p:sp>
      <p:sp>
        <p:nvSpPr>
          <p:cNvPr id="3" name="Rectangle 2">
            <a:extLst>
              <a:ext uri="{FF2B5EF4-FFF2-40B4-BE49-F238E27FC236}">
                <a16:creationId xmlns:a16="http://schemas.microsoft.com/office/drawing/2014/main" id="{891AC8EF-A82D-454E-8405-30872BFD9D69}"/>
              </a:ext>
            </a:extLst>
          </p:cNvPr>
          <p:cNvSpPr/>
          <p:nvPr/>
        </p:nvSpPr>
        <p:spPr>
          <a:xfrm>
            <a:off x="6913418" y="3294871"/>
            <a:ext cx="3778828" cy="3139321"/>
          </a:xfrm>
          <a:prstGeom prst="rect">
            <a:avLst/>
          </a:prstGeom>
        </p:spPr>
        <p:txBody>
          <a:bodyPr wrap="square">
            <a:spAutoFit/>
          </a:bodyPr>
          <a:lstStyle/>
          <a:p>
            <a:r>
              <a:rPr lang="tr-TR" b="1" dirty="0" err="1"/>
              <a:t>Tokenize</a:t>
            </a:r>
            <a:r>
              <a:rPr lang="tr-TR" b="1" dirty="0"/>
              <a:t> edilebilen varlıklar:</a:t>
            </a:r>
          </a:p>
          <a:p>
            <a:pPr marL="285750" indent="-285750">
              <a:buFont typeface="Arial" panose="020B0604020202020204" pitchFamily="34" charset="0"/>
              <a:buChar char="•"/>
            </a:pPr>
            <a:r>
              <a:rPr lang="tr-TR" dirty="0"/>
              <a:t>Değerli metaller</a:t>
            </a:r>
          </a:p>
          <a:p>
            <a:pPr marL="742950" lvl="1" indent="-285750">
              <a:buFont typeface="Arial" panose="020B0604020202020204" pitchFamily="34" charset="0"/>
              <a:buChar char="•"/>
            </a:pPr>
            <a:r>
              <a:rPr lang="tr-TR" dirty="0"/>
              <a:t>PAXG ve DGX altınla desteklenir</a:t>
            </a:r>
          </a:p>
          <a:p>
            <a:endParaRPr lang="tr-TR" dirty="0"/>
          </a:p>
          <a:p>
            <a:pPr marL="285750" indent="-285750">
              <a:buFont typeface="Arial" panose="020B0604020202020204" pitchFamily="34" charset="0"/>
              <a:buChar char="•"/>
            </a:pPr>
            <a:r>
              <a:rPr lang="tr-TR" dirty="0"/>
              <a:t>Şirket hisseleri</a:t>
            </a:r>
          </a:p>
          <a:p>
            <a:pPr marL="285750" indent="-285750">
              <a:buFont typeface="Arial" panose="020B0604020202020204" pitchFamily="34" charset="0"/>
              <a:buChar char="•"/>
            </a:pPr>
            <a:r>
              <a:rPr lang="tr-TR" dirty="0"/>
              <a:t>Başka ürünler </a:t>
            </a:r>
          </a:p>
          <a:p>
            <a:pPr marL="742950" lvl="1" indent="-285750">
              <a:buFont typeface="Arial" panose="020B0604020202020204" pitchFamily="34" charset="0"/>
              <a:buChar char="•"/>
            </a:pPr>
            <a:r>
              <a:rPr lang="tr-TR" dirty="0"/>
              <a:t>Petro ( XPD ) yağı ve mineral rezervi ile desteklenir.</a:t>
            </a:r>
          </a:p>
          <a:p>
            <a:pPr marL="285750" indent="-285750">
              <a:buFont typeface="Arial" panose="020B0604020202020204" pitchFamily="34" charset="0"/>
              <a:buChar char="•"/>
            </a:pPr>
            <a:r>
              <a:rPr lang="tr-TR" dirty="0"/>
              <a:t>Gayrimenkul</a:t>
            </a:r>
          </a:p>
          <a:p>
            <a:pPr marL="742950" lvl="1" indent="-285750">
              <a:buFont typeface="Arial" panose="020B0604020202020204" pitchFamily="34" charset="0"/>
              <a:buChar char="•"/>
            </a:pPr>
            <a:r>
              <a:rPr lang="tr-TR" dirty="0"/>
              <a:t>IHT </a:t>
            </a:r>
            <a:r>
              <a:rPr lang="tr-TR" dirty="0" err="1"/>
              <a:t>Coin</a:t>
            </a:r>
            <a:endParaRPr lang="tr-TR" dirty="0"/>
          </a:p>
        </p:txBody>
      </p:sp>
      <p:sp>
        <p:nvSpPr>
          <p:cNvPr id="4" name="Rectangle 3">
            <a:extLst>
              <a:ext uri="{FF2B5EF4-FFF2-40B4-BE49-F238E27FC236}">
                <a16:creationId xmlns:a16="http://schemas.microsoft.com/office/drawing/2014/main" id="{74C37C12-A6CB-4359-9B4D-02EFC4C0207B}"/>
              </a:ext>
            </a:extLst>
          </p:cNvPr>
          <p:cNvSpPr/>
          <p:nvPr/>
        </p:nvSpPr>
        <p:spPr>
          <a:xfrm>
            <a:off x="606135" y="1691028"/>
            <a:ext cx="11239501" cy="646331"/>
          </a:xfrm>
          <a:prstGeom prst="rect">
            <a:avLst/>
          </a:prstGeom>
        </p:spPr>
        <p:txBody>
          <a:bodyPr wrap="square">
            <a:spAutoFit/>
          </a:bodyPr>
          <a:lstStyle/>
          <a:p>
            <a:r>
              <a:rPr lang="tr-TR" dirty="0"/>
              <a:t>Öz sermaye sertifikası olarak işlev gören bir şifreli veri (blok) koleksiyonudur. Bir tür </a:t>
            </a:r>
            <a:r>
              <a:rPr lang="tr-TR" dirty="0" err="1"/>
              <a:t>security</a:t>
            </a:r>
            <a:r>
              <a:rPr lang="tr-TR" dirty="0"/>
              <a:t> </a:t>
            </a:r>
            <a:r>
              <a:rPr lang="tr-TR" dirty="0" err="1"/>
              <a:t>token</a:t>
            </a:r>
            <a:r>
              <a:rPr lang="tr-TR" dirty="0"/>
              <a:t> olup taşıyıcılarına bazı sahiplik hakkı verir. (FTX_EQUITY)</a:t>
            </a:r>
          </a:p>
        </p:txBody>
      </p:sp>
      <p:sp>
        <p:nvSpPr>
          <p:cNvPr id="5" name="Rectangle 4">
            <a:extLst>
              <a:ext uri="{FF2B5EF4-FFF2-40B4-BE49-F238E27FC236}">
                <a16:creationId xmlns:a16="http://schemas.microsoft.com/office/drawing/2014/main" id="{A19F9CB0-07F7-4845-BB14-B8FADF2BF807}"/>
              </a:ext>
            </a:extLst>
          </p:cNvPr>
          <p:cNvSpPr/>
          <p:nvPr/>
        </p:nvSpPr>
        <p:spPr>
          <a:xfrm>
            <a:off x="533399" y="2446998"/>
            <a:ext cx="5059014" cy="763735"/>
          </a:xfrm>
          <a:prstGeom prst="rect">
            <a:avLst/>
          </a:prstGeom>
        </p:spPr>
        <p:txBody>
          <a:bodyPr wrap="none">
            <a:spAutoFit/>
          </a:bodyPr>
          <a:lstStyle/>
          <a:p>
            <a:pPr>
              <a:lnSpc>
                <a:spcPct val="90000"/>
              </a:lnSpc>
              <a:spcBef>
                <a:spcPct val="0"/>
              </a:spcBef>
            </a:pPr>
            <a:r>
              <a:rPr lang="tr-TR" sz="4800" dirty="0" err="1">
                <a:solidFill>
                  <a:schemeClr val="tx1">
                    <a:lumMod val="85000"/>
                    <a:lumOff val="15000"/>
                  </a:schemeClr>
                </a:solidFill>
                <a:latin typeface="+mj-lt"/>
              </a:rPr>
              <a:t>Asset-backed</a:t>
            </a:r>
            <a:r>
              <a:rPr lang="tr-TR" sz="4800" dirty="0">
                <a:solidFill>
                  <a:schemeClr val="tx1">
                    <a:lumMod val="85000"/>
                    <a:lumOff val="15000"/>
                  </a:schemeClr>
                </a:solidFill>
                <a:latin typeface="+mj-lt"/>
              </a:rPr>
              <a:t> </a:t>
            </a:r>
            <a:r>
              <a:rPr lang="tr-TR" sz="4800" dirty="0" err="1">
                <a:solidFill>
                  <a:schemeClr val="tx1">
                    <a:lumMod val="85000"/>
                    <a:lumOff val="15000"/>
                  </a:schemeClr>
                </a:solidFill>
                <a:latin typeface="+mj-lt"/>
              </a:rPr>
              <a:t>tokens</a:t>
            </a:r>
            <a:endParaRPr lang="tr-TR" sz="4800" dirty="0">
              <a:solidFill>
                <a:schemeClr val="tx1">
                  <a:lumMod val="85000"/>
                  <a:lumOff val="15000"/>
                </a:schemeClr>
              </a:solidFill>
              <a:latin typeface="+mj-lt"/>
            </a:endParaRPr>
          </a:p>
        </p:txBody>
      </p:sp>
      <p:sp>
        <p:nvSpPr>
          <p:cNvPr id="6" name="Rectangle 5">
            <a:extLst>
              <a:ext uri="{FF2B5EF4-FFF2-40B4-BE49-F238E27FC236}">
                <a16:creationId xmlns:a16="http://schemas.microsoft.com/office/drawing/2014/main" id="{4D3A39D0-E06D-4C2A-8275-59685795E0E2}"/>
              </a:ext>
            </a:extLst>
          </p:cNvPr>
          <p:cNvSpPr/>
          <p:nvPr/>
        </p:nvSpPr>
        <p:spPr>
          <a:xfrm>
            <a:off x="606135" y="3320372"/>
            <a:ext cx="5119258" cy="1477328"/>
          </a:xfrm>
          <a:prstGeom prst="rect">
            <a:avLst/>
          </a:prstGeom>
        </p:spPr>
        <p:txBody>
          <a:bodyPr wrap="square">
            <a:spAutoFit/>
          </a:bodyPr>
          <a:lstStyle/>
          <a:p>
            <a:r>
              <a:rPr lang="tr-TR" dirty="0"/>
              <a:t>Varlıkların </a:t>
            </a:r>
            <a:r>
              <a:rPr lang="tr-TR" dirty="0" err="1"/>
              <a:t>tokenlaştırılması</a:t>
            </a:r>
            <a:r>
              <a:rPr lang="tr-TR" dirty="0"/>
              <a:t> onları ticarete açık hale getirir. Varlığın kendisini takas etmek yerine, </a:t>
            </a:r>
            <a:r>
              <a:rPr lang="tr-TR" dirty="0" err="1"/>
              <a:t>tokenı</a:t>
            </a:r>
            <a:r>
              <a:rPr lang="tr-TR" dirty="0"/>
              <a:t> takas edersiniz. Kağıt paraya benziyor. Altın ticareti yapmak yerine, belirli bir miktar altını temsil eden kağıt ticareti yapıyoruz.</a:t>
            </a:r>
          </a:p>
        </p:txBody>
      </p:sp>
    </p:spTree>
    <p:extLst>
      <p:ext uri="{BB962C8B-B14F-4D97-AF65-F5344CB8AC3E}">
        <p14:creationId xmlns:p14="http://schemas.microsoft.com/office/powerpoint/2010/main" val="38286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 </a:t>
              </a:r>
              <a:r>
                <a:rPr lang="tr-TR" sz="2100" b="1" kern="1200" dirty="0" err="1">
                  <a:solidFill>
                    <a:schemeClr val="accent1">
                      <a:lumMod val="75000"/>
                    </a:schemeClr>
                  </a:solidFill>
                </a:rPr>
                <a:t>Blockchain</a:t>
              </a:r>
              <a:r>
                <a:rPr lang="tr-TR" sz="2100" b="1" kern="1200" dirty="0">
                  <a:solidFill>
                    <a:schemeClr val="accent1">
                      <a:lumMod val="75000"/>
                    </a:schemeClr>
                  </a:solidFill>
                </a:rPr>
                <a:t> Nedir?</a:t>
              </a:r>
              <a:endParaRPr lang="en-US" sz="2100" b="1" kern="1200" dirty="0">
                <a:solidFill>
                  <a:schemeClr val="accent1">
                    <a:lumMod val="75000"/>
                  </a:schemeClr>
                </a:solidFill>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3- </a:t>
              </a:r>
              <a:r>
                <a:rPr lang="tr-TR" sz="2100" b="1" kern="1200" dirty="0" err="1">
                  <a:solidFill>
                    <a:schemeClr val="accent1">
                      <a:lumMod val="75000"/>
                    </a:schemeClr>
                  </a:solidFill>
                </a:rPr>
                <a:t>Konsensus</a:t>
              </a:r>
              <a:r>
                <a:rPr lang="tr-TR" sz="2100" b="1" kern="1200" dirty="0">
                  <a:solidFill>
                    <a:schemeClr val="accent1">
                      <a:lumMod val="75000"/>
                    </a:schemeClr>
                  </a:solidFill>
                </a:rPr>
                <a:t> algoritmaları</a:t>
              </a:r>
              <a:endParaRPr lang="en-US" sz="2100" b="1" kern="1200" dirty="0">
                <a:solidFill>
                  <a:schemeClr val="accent1">
                    <a:lumMod val="75000"/>
                  </a:schemeClr>
                </a:solidFill>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4- </a:t>
              </a:r>
              <a:r>
                <a:rPr lang="tr-TR" sz="2100" b="1" dirty="0" err="1">
                  <a:solidFill>
                    <a:schemeClr val="accent1">
                      <a:lumMod val="75000"/>
                    </a:schemeClr>
                  </a:solidFill>
                </a:rPr>
                <a:t>Blockchain</a:t>
              </a:r>
              <a:r>
                <a:rPr lang="tr-TR" sz="2100" b="1" dirty="0">
                  <a:solidFill>
                    <a:schemeClr val="accent1">
                      <a:lumMod val="75000"/>
                    </a:schemeClr>
                  </a:solidFill>
                </a:rPr>
                <a:t> Platformları 1</a:t>
              </a:r>
              <a:endParaRPr lang="en-US" sz="2100" b="1" kern="1200" dirty="0">
                <a:solidFill>
                  <a:schemeClr val="accent1">
                    <a:lumMod val="75000"/>
                  </a:schemeClr>
                </a:solidFill>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algn="ctr" defTabSz="933450">
                <a:lnSpc>
                  <a:spcPct val="90000"/>
                </a:lnSpc>
                <a:spcBef>
                  <a:spcPct val="0"/>
                </a:spcBef>
                <a:spcAft>
                  <a:spcPct val="35000"/>
                </a:spcAft>
              </a:pPr>
              <a:r>
                <a:rPr lang="tr-TR" sz="2100" b="1" kern="1200" dirty="0">
                  <a:solidFill>
                    <a:schemeClr val="accent1">
                      <a:lumMod val="75000"/>
                    </a:schemeClr>
                  </a:solidFill>
                </a:rPr>
                <a:t>5-</a:t>
              </a:r>
              <a:r>
                <a:rPr lang="tr-TR" sz="2100" b="1" dirty="0">
                  <a:solidFill>
                    <a:schemeClr val="accent1">
                      <a:lumMod val="75000"/>
                    </a:schemeClr>
                  </a:solidFill>
                </a:rPr>
                <a:t>Blockchain Platformları 2</a:t>
              </a:r>
              <a:r>
                <a:rPr lang="tr-TR" sz="2100" b="1" kern="1200" dirty="0">
                  <a:solidFill>
                    <a:schemeClr val="accent1">
                      <a:lumMod val="75000"/>
                    </a:schemeClr>
                  </a:solidFill>
                </a:rPr>
                <a:t> </a:t>
              </a:r>
              <a:endParaRPr lang="en-US" sz="2100" b="1" kern="1200" dirty="0">
                <a:solidFill>
                  <a:schemeClr val="accent1">
                    <a:lumMod val="75000"/>
                  </a:schemeClr>
                </a:solidFill>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a:solidFill>
            <a:schemeClr val="accent1">
              <a:lumMod val="60000"/>
              <a:lumOff val="40000"/>
            </a:schemeClr>
          </a:solidFill>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6- </a:t>
              </a:r>
              <a:r>
                <a:rPr lang="tr-TR" sz="2100" b="1" kern="1200" dirty="0" err="1">
                  <a:solidFill>
                    <a:schemeClr val="accent1">
                      <a:lumMod val="75000"/>
                    </a:schemeClr>
                  </a:solidFill>
                </a:rPr>
                <a:t>Kriptopara</a:t>
              </a:r>
              <a:endParaRPr lang="en-US" sz="2100" b="1" kern="1200" dirty="0">
                <a:solidFill>
                  <a:schemeClr val="accent1">
                    <a:lumMod val="75000"/>
                  </a:schemeClr>
                </a:solidFill>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7- </a:t>
              </a:r>
              <a:r>
                <a:rPr lang="tr-TR" sz="2100" b="1" kern="1200" dirty="0" err="1">
                  <a:solidFill>
                    <a:schemeClr val="accent1">
                      <a:lumMod val="75000"/>
                    </a:schemeClr>
                  </a:solidFill>
                </a:rPr>
                <a:t>Dapps</a:t>
              </a:r>
              <a:r>
                <a:rPr lang="tr-TR" sz="2100" b="1" kern="1200" dirty="0">
                  <a:solidFill>
                    <a:schemeClr val="accent1">
                      <a:lumMod val="75000"/>
                    </a:schemeClr>
                  </a:solidFill>
                </a:rPr>
                <a:t>, Defi, DEX</a:t>
              </a:r>
              <a:endParaRPr lang="en-US" sz="2100" b="1" kern="1200" dirty="0">
                <a:solidFill>
                  <a:schemeClr val="accent1">
                    <a:lumMod val="75000"/>
                  </a:schemeClr>
                </a:solidFill>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8- NFT, IPFS</a:t>
              </a:r>
              <a:endParaRPr lang="en-US" sz="2100" b="1" kern="1200" dirty="0">
                <a:solidFill>
                  <a:schemeClr val="accent1">
                    <a:lumMod val="75000"/>
                  </a:schemeClr>
                </a:solidFill>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9- Akıllı Sözleşmeler</a:t>
              </a:r>
              <a:endParaRPr lang="en-US" sz="2100" b="1" kern="1200" dirty="0">
                <a:solidFill>
                  <a:schemeClr val="accent1">
                    <a:lumMod val="75000"/>
                  </a:schemeClr>
                </a:solidFill>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10- </a:t>
              </a:r>
              <a:r>
                <a:rPr lang="tr-TR" sz="2100" b="1" kern="1200" dirty="0" err="1">
                  <a:solidFill>
                    <a:schemeClr val="accent1">
                      <a:lumMod val="75000"/>
                    </a:schemeClr>
                  </a:solidFill>
                </a:rPr>
                <a:t>Avalanche</a:t>
              </a:r>
              <a:endParaRPr lang="en-US" sz="2100" b="1" kern="1200" dirty="0">
                <a:solidFill>
                  <a:schemeClr val="accent1">
                    <a:lumMod val="75000"/>
                  </a:schemeClr>
                </a:solidFill>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11- </a:t>
              </a:r>
              <a:r>
                <a:rPr lang="tr-TR" sz="2100" b="1" kern="1200" dirty="0" err="1">
                  <a:solidFill>
                    <a:schemeClr val="accent1">
                      <a:lumMod val="75000"/>
                    </a:schemeClr>
                  </a:solidFill>
                </a:rPr>
                <a:t>Hyperledger</a:t>
              </a:r>
              <a:endParaRPr lang="en-US" sz="2100" b="1" kern="1200" dirty="0">
                <a:solidFill>
                  <a:schemeClr val="accent1">
                    <a:lumMod val="75000"/>
                  </a:schemeClr>
                </a:solidFill>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12- </a:t>
              </a:r>
              <a:r>
                <a:rPr lang="tr-TR" sz="2100" b="1" kern="1200" dirty="0" err="1">
                  <a:solidFill>
                    <a:schemeClr val="accent1">
                      <a:lumMod val="75000"/>
                    </a:schemeClr>
                  </a:solidFill>
                </a:rPr>
                <a:t>Blockchain</a:t>
              </a:r>
              <a:r>
                <a:rPr lang="tr-TR" sz="2100" b="1" kern="1200" dirty="0">
                  <a:solidFill>
                    <a:schemeClr val="accent1">
                      <a:lumMod val="75000"/>
                    </a:schemeClr>
                  </a:solidFill>
                </a:rPr>
                <a:t> uygulama alanları</a:t>
              </a:r>
              <a:endParaRPr lang="en-US" sz="2100" b="1" kern="1200" dirty="0">
                <a:solidFill>
                  <a:schemeClr val="accent1">
                    <a:lumMod val="75000"/>
                  </a:schemeClr>
                </a:solidFill>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13- </a:t>
              </a:r>
              <a:r>
                <a:rPr lang="tr-TR" sz="2100" b="1" kern="1200" dirty="0" err="1">
                  <a:solidFill>
                    <a:schemeClr val="accent1">
                      <a:lumMod val="75000"/>
                    </a:schemeClr>
                  </a:solidFill>
                </a:rPr>
                <a:t>Blockchain</a:t>
              </a:r>
              <a:r>
                <a:rPr lang="tr-TR" sz="2100" b="1" kern="1200" dirty="0">
                  <a:solidFill>
                    <a:schemeClr val="accent1">
                      <a:lumMod val="75000"/>
                    </a:schemeClr>
                  </a:solidFill>
                </a:rPr>
                <a:t> projeleri inceleme</a:t>
              </a:r>
              <a:endParaRPr lang="en-US" sz="2100" b="1" kern="1200" dirty="0">
                <a:solidFill>
                  <a:schemeClr val="accent1">
                    <a:lumMod val="75000"/>
                  </a:schemeClr>
                </a:solidFill>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14 – Case </a:t>
              </a:r>
              <a:r>
                <a:rPr lang="tr-TR" sz="2100" b="1" kern="1200" dirty="0" err="1">
                  <a:solidFill>
                    <a:schemeClr val="accent1">
                      <a:lumMod val="75000"/>
                    </a:schemeClr>
                  </a:solidFill>
                </a:rPr>
                <a:t>Study</a:t>
              </a:r>
              <a:endParaRPr lang="en-US" sz="2100" b="1" kern="1200" dirty="0">
                <a:solidFill>
                  <a:schemeClr val="accent1">
                    <a:lumMod val="75000"/>
                  </a:schemeClr>
                </a:solidFill>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2- Kriptoloji</a:t>
            </a:r>
            <a:endParaRPr lang="en-US" sz="2100" b="1" kern="1200" dirty="0">
              <a:solidFill>
                <a:schemeClr val="accent1">
                  <a:lumMod val="75000"/>
                </a:schemeClr>
              </a:solidFill>
            </a:endParaRPr>
          </a:p>
        </p:txBody>
      </p:sp>
    </p:spTree>
    <p:extLst>
      <p:ext uri="{BB962C8B-B14F-4D97-AF65-F5344CB8AC3E}">
        <p14:creationId xmlns:p14="http://schemas.microsoft.com/office/powerpoint/2010/main" val="418571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9F74-A381-42FF-804B-41082432CE5E}"/>
              </a:ext>
            </a:extLst>
          </p:cNvPr>
          <p:cNvSpPr>
            <a:spLocks noGrp="1"/>
          </p:cNvSpPr>
          <p:nvPr>
            <p:ph type="title"/>
          </p:nvPr>
        </p:nvSpPr>
        <p:spPr/>
        <p:txBody>
          <a:bodyPr/>
          <a:lstStyle/>
          <a:p>
            <a:r>
              <a:rPr lang="tr-TR" dirty="0" err="1"/>
              <a:t>Utility</a:t>
            </a:r>
            <a:r>
              <a:rPr lang="tr-TR" dirty="0"/>
              <a:t> </a:t>
            </a:r>
            <a:r>
              <a:rPr lang="tr-TR" dirty="0" err="1"/>
              <a:t>Token</a:t>
            </a:r>
            <a:endParaRPr lang="tr-TR" dirty="0"/>
          </a:p>
        </p:txBody>
      </p:sp>
      <p:pic>
        <p:nvPicPr>
          <p:cNvPr id="3" name="Picture 2" descr="What are Utility Tokens?. by Luca Andrade | by Bocconi Blockchain  Cryptocurrencies Association | Medium">
            <a:extLst>
              <a:ext uri="{FF2B5EF4-FFF2-40B4-BE49-F238E27FC236}">
                <a16:creationId xmlns:a16="http://schemas.microsoft.com/office/drawing/2014/main" id="{B4106E69-621D-4716-B381-B5A083FC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46231"/>
            <a:ext cx="7136422" cy="28545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4BF383E-717F-4299-B745-9D01BB959867}"/>
              </a:ext>
            </a:extLst>
          </p:cNvPr>
          <p:cNvSpPr/>
          <p:nvPr/>
        </p:nvSpPr>
        <p:spPr>
          <a:xfrm>
            <a:off x="695525" y="1810716"/>
            <a:ext cx="10800949" cy="923330"/>
          </a:xfrm>
          <a:prstGeom prst="rect">
            <a:avLst/>
          </a:prstGeom>
        </p:spPr>
        <p:txBody>
          <a:bodyPr wrap="square">
            <a:spAutoFit/>
          </a:bodyPr>
          <a:lstStyle/>
          <a:p>
            <a:r>
              <a:rPr lang="tr-TR" dirty="0"/>
              <a:t>Belirli bir ürün ya da hizmete erişmek için kullanılan </a:t>
            </a:r>
            <a:r>
              <a:rPr lang="tr-TR" dirty="0" err="1"/>
              <a:t>token’lardır</a:t>
            </a:r>
            <a:r>
              <a:rPr lang="tr-TR" dirty="0"/>
              <a:t>. Ürün ve hizmetlerin fiyatları arz talebe göre değiştiği için fiyatlarındaki değişkenlik bu hizmetin karşılığını temsil eder. Projeler </a:t>
            </a:r>
            <a:r>
              <a:rPr lang="tr-TR" dirty="0" err="1"/>
              <a:t>token</a:t>
            </a:r>
            <a:r>
              <a:rPr lang="tr-TR" dirty="0"/>
              <a:t> ihraç ederek bunları satar ve projeleri için finansman elde ederler.</a:t>
            </a:r>
          </a:p>
        </p:txBody>
      </p:sp>
      <p:sp>
        <p:nvSpPr>
          <p:cNvPr id="6" name="Rectangle 5">
            <a:extLst>
              <a:ext uri="{FF2B5EF4-FFF2-40B4-BE49-F238E27FC236}">
                <a16:creationId xmlns:a16="http://schemas.microsoft.com/office/drawing/2014/main" id="{1655408D-B588-4F34-A507-56F907A08DC7}"/>
              </a:ext>
            </a:extLst>
          </p:cNvPr>
          <p:cNvSpPr/>
          <p:nvPr/>
        </p:nvSpPr>
        <p:spPr>
          <a:xfrm>
            <a:off x="695525" y="3590726"/>
            <a:ext cx="4244286" cy="2215991"/>
          </a:xfrm>
          <a:prstGeom prst="rect">
            <a:avLst/>
          </a:prstGeom>
        </p:spPr>
        <p:txBody>
          <a:bodyPr wrap="square">
            <a:spAutoFit/>
          </a:bodyPr>
          <a:lstStyle/>
          <a:p>
            <a:r>
              <a:rPr lang="tr-TR" sz="2400" dirty="0" err="1"/>
              <a:t>Utility</a:t>
            </a:r>
            <a:r>
              <a:rPr lang="tr-TR" sz="2400" dirty="0"/>
              <a:t> </a:t>
            </a:r>
            <a:r>
              <a:rPr lang="tr-TR" sz="2400" dirty="0" err="1"/>
              <a:t>Token</a:t>
            </a:r>
            <a:r>
              <a:rPr lang="tr-TR" sz="2400" dirty="0"/>
              <a:t> alanları</a:t>
            </a:r>
          </a:p>
          <a:p>
            <a:endParaRPr lang="tr-TR" sz="2400" dirty="0"/>
          </a:p>
          <a:p>
            <a:pPr marL="285750" indent="-285750">
              <a:buFont typeface="Arial" panose="020B0604020202020204" pitchFamily="34" charset="0"/>
              <a:buChar char="•"/>
            </a:pPr>
            <a:r>
              <a:rPr lang="tr-TR" dirty="0"/>
              <a:t>Ödeme</a:t>
            </a:r>
          </a:p>
          <a:p>
            <a:pPr marL="285750" indent="-285750">
              <a:buFont typeface="Arial" panose="020B0604020202020204" pitchFamily="34" charset="0"/>
              <a:buChar char="•"/>
            </a:pPr>
            <a:r>
              <a:rPr lang="tr-TR" dirty="0"/>
              <a:t>Erişim</a:t>
            </a:r>
          </a:p>
          <a:p>
            <a:pPr marL="285750" indent="-285750">
              <a:buFont typeface="Arial" panose="020B0604020202020204" pitchFamily="34" charset="0"/>
              <a:buChar char="•"/>
            </a:pPr>
            <a:r>
              <a:rPr lang="tr-TR" dirty="0"/>
              <a:t>Sadakat programları</a:t>
            </a:r>
          </a:p>
          <a:p>
            <a:pPr marL="285750" indent="-285750">
              <a:buFont typeface="Arial" panose="020B0604020202020204" pitchFamily="34" charset="0"/>
              <a:buChar char="•"/>
            </a:pPr>
            <a:r>
              <a:rPr lang="tr-TR" dirty="0"/>
              <a:t>Para kazan</a:t>
            </a:r>
          </a:p>
          <a:p>
            <a:pPr marL="285750" indent="-285750">
              <a:buFont typeface="Arial" panose="020B0604020202020204" pitchFamily="34" charset="0"/>
              <a:buChar char="•"/>
            </a:pPr>
            <a:r>
              <a:rPr lang="tr-TR" dirty="0"/>
              <a:t>Oy hakları</a:t>
            </a:r>
          </a:p>
        </p:txBody>
      </p:sp>
    </p:spTree>
    <p:extLst>
      <p:ext uri="{BB962C8B-B14F-4D97-AF65-F5344CB8AC3E}">
        <p14:creationId xmlns:p14="http://schemas.microsoft.com/office/powerpoint/2010/main" val="120029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DCE6-C611-43DD-ABAD-13B38B3BD896}"/>
              </a:ext>
            </a:extLst>
          </p:cNvPr>
          <p:cNvSpPr>
            <a:spLocks noGrp="1"/>
          </p:cNvSpPr>
          <p:nvPr>
            <p:ph type="title"/>
          </p:nvPr>
        </p:nvSpPr>
        <p:spPr>
          <a:xfrm>
            <a:off x="734291" y="537395"/>
            <a:ext cx="10058400" cy="1371600"/>
          </a:xfrm>
        </p:spPr>
        <p:txBody>
          <a:bodyPr/>
          <a:lstStyle/>
          <a:p>
            <a:r>
              <a:rPr lang="tr-TR" dirty="0"/>
              <a:t>Kategoriler</a:t>
            </a:r>
          </a:p>
        </p:txBody>
      </p:sp>
      <p:pic>
        <p:nvPicPr>
          <p:cNvPr id="3" name="Picture 2">
            <a:extLst>
              <a:ext uri="{FF2B5EF4-FFF2-40B4-BE49-F238E27FC236}">
                <a16:creationId xmlns:a16="http://schemas.microsoft.com/office/drawing/2014/main" id="{967604DC-E9DB-43A2-9FF6-493ADF8FD3AB}"/>
              </a:ext>
            </a:extLst>
          </p:cNvPr>
          <p:cNvPicPr>
            <a:picLocks noChangeAspect="1"/>
          </p:cNvPicPr>
          <p:nvPr/>
        </p:nvPicPr>
        <p:blipFill>
          <a:blip r:embed="rId2"/>
          <a:stretch>
            <a:fillRect/>
          </a:stretch>
        </p:blipFill>
        <p:spPr>
          <a:xfrm>
            <a:off x="360218" y="1908995"/>
            <a:ext cx="11471564" cy="4529836"/>
          </a:xfrm>
          <a:prstGeom prst="rect">
            <a:avLst/>
          </a:prstGeom>
        </p:spPr>
      </p:pic>
    </p:spTree>
    <p:extLst>
      <p:ext uri="{BB962C8B-B14F-4D97-AF65-F5344CB8AC3E}">
        <p14:creationId xmlns:p14="http://schemas.microsoft.com/office/powerpoint/2010/main" val="2119698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2022-6930-4681-9AF3-130D88A7682F}"/>
              </a:ext>
            </a:extLst>
          </p:cNvPr>
          <p:cNvSpPr>
            <a:spLocks noGrp="1"/>
          </p:cNvSpPr>
          <p:nvPr>
            <p:ph type="title"/>
          </p:nvPr>
        </p:nvSpPr>
        <p:spPr>
          <a:xfrm>
            <a:off x="528204" y="292266"/>
            <a:ext cx="10058400" cy="1371600"/>
          </a:xfrm>
        </p:spPr>
        <p:txBody>
          <a:bodyPr/>
          <a:lstStyle/>
          <a:p>
            <a:r>
              <a:rPr lang="tr-TR" dirty="0"/>
              <a:t>ICO (</a:t>
            </a:r>
            <a:r>
              <a:rPr lang="tr-TR" dirty="0" err="1"/>
              <a:t>Initial</a:t>
            </a:r>
            <a:r>
              <a:rPr lang="tr-TR" dirty="0"/>
              <a:t> </a:t>
            </a:r>
            <a:r>
              <a:rPr lang="tr-TR" dirty="0" err="1"/>
              <a:t>Coin</a:t>
            </a:r>
            <a:r>
              <a:rPr lang="tr-TR" dirty="0"/>
              <a:t> </a:t>
            </a:r>
            <a:r>
              <a:rPr lang="tr-TR" dirty="0" err="1"/>
              <a:t>Offering</a:t>
            </a:r>
            <a:r>
              <a:rPr lang="tr-TR" dirty="0"/>
              <a:t>) / </a:t>
            </a:r>
            <a:r>
              <a:rPr lang="tr-TR" dirty="0" err="1"/>
              <a:t>Token</a:t>
            </a:r>
            <a:r>
              <a:rPr lang="tr-TR" dirty="0"/>
              <a:t> </a:t>
            </a:r>
            <a:r>
              <a:rPr lang="tr-TR" dirty="0" err="1"/>
              <a:t>Sale</a:t>
            </a:r>
            <a:endParaRPr lang="tr-TR" dirty="0"/>
          </a:p>
        </p:txBody>
      </p:sp>
      <p:pic>
        <p:nvPicPr>
          <p:cNvPr id="3" name="Picture 2">
            <a:extLst>
              <a:ext uri="{FF2B5EF4-FFF2-40B4-BE49-F238E27FC236}">
                <a16:creationId xmlns:a16="http://schemas.microsoft.com/office/drawing/2014/main" id="{C7D2ADD9-DA29-4214-9DC2-F9BFB6A3C900}"/>
              </a:ext>
            </a:extLst>
          </p:cNvPr>
          <p:cNvPicPr>
            <a:picLocks noChangeAspect="1"/>
          </p:cNvPicPr>
          <p:nvPr/>
        </p:nvPicPr>
        <p:blipFill>
          <a:blip r:embed="rId3"/>
          <a:stretch>
            <a:fillRect/>
          </a:stretch>
        </p:blipFill>
        <p:spPr>
          <a:xfrm>
            <a:off x="6774873" y="3232127"/>
            <a:ext cx="5055577" cy="3179065"/>
          </a:xfrm>
          <a:prstGeom prst="rect">
            <a:avLst/>
          </a:prstGeom>
        </p:spPr>
      </p:pic>
      <p:sp>
        <p:nvSpPr>
          <p:cNvPr id="9" name="Rectangle 8">
            <a:extLst>
              <a:ext uri="{FF2B5EF4-FFF2-40B4-BE49-F238E27FC236}">
                <a16:creationId xmlns:a16="http://schemas.microsoft.com/office/drawing/2014/main" id="{7CF262FC-8D60-40F5-916D-34E6F3DF359C}"/>
              </a:ext>
            </a:extLst>
          </p:cNvPr>
          <p:cNvSpPr/>
          <p:nvPr/>
        </p:nvSpPr>
        <p:spPr>
          <a:xfrm>
            <a:off x="361550" y="1397675"/>
            <a:ext cx="11663796" cy="2031325"/>
          </a:xfrm>
          <a:prstGeom prst="rect">
            <a:avLst/>
          </a:prstGeom>
        </p:spPr>
        <p:txBody>
          <a:bodyPr wrap="square">
            <a:spAutoFit/>
          </a:bodyPr>
          <a:lstStyle/>
          <a:p>
            <a:pPr marL="285750" indent="-285750">
              <a:buFont typeface="Arial" panose="020B0604020202020204" pitchFamily="34" charset="0"/>
              <a:buChar char="•"/>
            </a:pPr>
            <a:r>
              <a:rPr lang="tr-TR" dirty="0"/>
              <a:t>ICO ifadesi hisse senedi piyasalarında sıkça kullanılan “IPO (</a:t>
            </a:r>
            <a:r>
              <a:rPr lang="tr-TR" dirty="0" err="1"/>
              <a:t>Initial</a:t>
            </a:r>
            <a:r>
              <a:rPr lang="tr-TR" dirty="0"/>
              <a:t> </a:t>
            </a:r>
            <a:r>
              <a:rPr lang="tr-TR" dirty="0" err="1"/>
              <a:t>Public</a:t>
            </a:r>
            <a:r>
              <a:rPr lang="tr-TR" dirty="0"/>
              <a:t> </a:t>
            </a:r>
            <a:r>
              <a:rPr lang="tr-TR" dirty="0" err="1"/>
              <a:t>Offering</a:t>
            </a:r>
            <a:r>
              <a:rPr lang="tr-TR" dirty="0"/>
              <a:t>), ilk halka arz” teriminin kripto para dünyasındaki karşılığı niteliğindedir. Bir hisse senedinin halka satışının gerçekleşeceği etkinliktir. </a:t>
            </a:r>
          </a:p>
          <a:p>
            <a:pPr marL="285750" indent="-285750">
              <a:buFont typeface="Arial" panose="020B0604020202020204" pitchFamily="34" charset="0"/>
              <a:buChar char="•"/>
            </a:pPr>
            <a:r>
              <a:rPr lang="tr-TR" dirty="0"/>
              <a:t>Projeler kaynak oluşturmak amacı ile çıkardıkları </a:t>
            </a:r>
            <a:r>
              <a:rPr lang="tr-TR" dirty="0" err="1"/>
              <a:t>tokenleri</a:t>
            </a:r>
            <a:r>
              <a:rPr lang="tr-TR" dirty="0"/>
              <a:t> ya da kripto paraları satışa sunabilir ve bu şekilde fon toplayabilir.</a:t>
            </a:r>
          </a:p>
          <a:p>
            <a:pPr marL="285750" indent="-285750">
              <a:buFont typeface="Arial" panose="020B0604020202020204" pitchFamily="34" charset="0"/>
              <a:buChar char="•"/>
            </a:pPr>
            <a:r>
              <a:rPr lang="tr-TR" dirty="0" err="1"/>
              <a:t>ICO’ya</a:t>
            </a:r>
            <a:r>
              <a:rPr lang="tr-TR" dirty="0"/>
              <a:t> kimin katılabileceği</a:t>
            </a:r>
            <a:r>
              <a:rPr lang="tr-TR" b="1" dirty="0"/>
              <a:t> </a:t>
            </a:r>
            <a:r>
              <a:rPr lang="tr-TR" dirty="0"/>
              <a:t>konusunda keskin sınırlamalar yoktur. Bazı projelere katılmanız için belirli görevleri yerine getirmeniz ve ardından kuraya katılmanız istenilmektedir. Bazı projeler ise KYC (</a:t>
            </a:r>
            <a:r>
              <a:rPr lang="tr-TR" dirty="0" err="1"/>
              <a:t>Know</a:t>
            </a:r>
            <a:r>
              <a:rPr lang="tr-TR" dirty="0"/>
              <a:t> </a:t>
            </a:r>
            <a:r>
              <a:rPr lang="tr-TR" dirty="0" err="1"/>
              <a:t>Your</a:t>
            </a:r>
            <a:r>
              <a:rPr lang="tr-TR" dirty="0"/>
              <a:t> </a:t>
            </a:r>
            <a:r>
              <a:rPr lang="tr-TR" dirty="0" err="1"/>
              <a:t>Customer</a:t>
            </a:r>
            <a:r>
              <a:rPr lang="tr-TR" dirty="0"/>
              <a:t>) zorunluluğu sunabiliyor. Fon toplama (ICO) işlemi bir kaç saat ile sınırlı olanından, günlerce sürenine kadar bir çok çeşitte yapılmaktadır. </a:t>
            </a:r>
          </a:p>
          <a:p>
            <a:endParaRPr lang="tr-TR" dirty="0"/>
          </a:p>
        </p:txBody>
      </p:sp>
      <p:sp>
        <p:nvSpPr>
          <p:cNvPr id="11" name="Rectangle 10">
            <a:extLst>
              <a:ext uri="{FF2B5EF4-FFF2-40B4-BE49-F238E27FC236}">
                <a16:creationId xmlns:a16="http://schemas.microsoft.com/office/drawing/2014/main" id="{A91EE89C-0510-4B14-BD95-8C2341733C37}"/>
              </a:ext>
            </a:extLst>
          </p:cNvPr>
          <p:cNvSpPr/>
          <p:nvPr/>
        </p:nvSpPr>
        <p:spPr>
          <a:xfrm>
            <a:off x="361550" y="3124237"/>
            <a:ext cx="6506610" cy="3139321"/>
          </a:xfrm>
          <a:prstGeom prst="rect">
            <a:avLst/>
          </a:prstGeom>
        </p:spPr>
        <p:txBody>
          <a:bodyPr wrap="square">
            <a:spAutoFit/>
          </a:bodyPr>
          <a:lstStyle/>
          <a:p>
            <a:r>
              <a:rPr lang="tr-TR" b="1" dirty="0"/>
              <a:t>Avantajlar</a:t>
            </a:r>
          </a:p>
          <a:p>
            <a:pPr marL="285750" indent="-285750">
              <a:buFont typeface="Arial" panose="020B0604020202020204" pitchFamily="34" charset="0"/>
              <a:buChar char="•"/>
            </a:pPr>
            <a:r>
              <a:rPr lang="tr-TR" dirty="0"/>
              <a:t>Düzenleme Olmaması</a:t>
            </a:r>
          </a:p>
          <a:p>
            <a:pPr marL="285750" indent="-285750">
              <a:buFont typeface="Arial" panose="020B0604020202020204" pitchFamily="34" charset="0"/>
              <a:buChar char="•"/>
            </a:pPr>
            <a:r>
              <a:rPr lang="tr-TR" dirty="0"/>
              <a:t>Küreselleşme Etkisi</a:t>
            </a:r>
          </a:p>
          <a:p>
            <a:pPr marL="285750" indent="-285750">
              <a:buFont typeface="Arial" panose="020B0604020202020204" pitchFamily="34" charset="0"/>
              <a:buChar char="•"/>
            </a:pPr>
            <a:r>
              <a:rPr lang="tr-TR" dirty="0"/>
              <a:t>Kontrol Sahibi Olma</a:t>
            </a:r>
          </a:p>
          <a:p>
            <a:endParaRPr lang="tr-TR" dirty="0"/>
          </a:p>
          <a:p>
            <a:r>
              <a:rPr lang="tr-TR" b="1" dirty="0"/>
              <a:t>Dezavantajlar</a:t>
            </a:r>
            <a:endParaRPr lang="tr-TR" dirty="0"/>
          </a:p>
          <a:p>
            <a:pPr marL="285750" indent="-285750">
              <a:buFont typeface="Arial" panose="020B0604020202020204" pitchFamily="34" charset="0"/>
              <a:buChar char="•"/>
            </a:pPr>
            <a:r>
              <a:rPr lang="tr-TR" dirty="0" err="1"/>
              <a:t>Whitepaper’larının</a:t>
            </a:r>
            <a:r>
              <a:rPr lang="tr-TR" dirty="0"/>
              <a:t> aksi yönde gelişmeler kaydetmesi veya tutarsızlık.</a:t>
            </a:r>
          </a:p>
          <a:p>
            <a:pPr marL="285750" indent="-285750">
              <a:buFont typeface="Arial" panose="020B0604020202020204" pitchFamily="34" charset="0"/>
              <a:buChar char="•"/>
            </a:pPr>
            <a:r>
              <a:rPr lang="tr-TR" dirty="0"/>
              <a:t>Birçok “</a:t>
            </a:r>
            <a:r>
              <a:rPr lang="tr-TR" dirty="0" err="1"/>
              <a:t>Pump</a:t>
            </a:r>
            <a:r>
              <a:rPr lang="tr-TR" dirty="0"/>
              <a:t> </a:t>
            </a:r>
            <a:r>
              <a:rPr lang="tr-TR" dirty="0" err="1"/>
              <a:t>and</a:t>
            </a:r>
            <a:r>
              <a:rPr lang="tr-TR" dirty="0"/>
              <a:t> </a:t>
            </a:r>
            <a:r>
              <a:rPr lang="tr-TR" dirty="0" err="1"/>
              <a:t>Dump</a:t>
            </a:r>
            <a:r>
              <a:rPr lang="tr-TR" dirty="0"/>
              <a:t>” (önce yükseltilerek daha sonra büyük satışlarla fiyatın düşürülmesi işlemi) içeren </a:t>
            </a:r>
            <a:r>
              <a:rPr lang="tr-TR" dirty="0" err="1"/>
              <a:t>ICO’ların</a:t>
            </a:r>
            <a:r>
              <a:rPr lang="tr-TR" dirty="0"/>
              <a:t> bulunması ve bu sebeple </a:t>
            </a:r>
            <a:r>
              <a:rPr lang="tr-TR" dirty="0" err="1"/>
              <a:t>ICO’larda</a:t>
            </a:r>
            <a:r>
              <a:rPr lang="tr-TR" dirty="0"/>
              <a:t> bulunan manipülasyon ihtimali.</a:t>
            </a:r>
          </a:p>
          <a:p>
            <a:pPr marL="285750" indent="-285750">
              <a:buFont typeface="Arial" panose="020B0604020202020204" pitchFamily="34" charset="0"/>
              <a:buChar char="•"/>
            </a:pPr>
            <a:r>
              <a:rPr lang="tr-TR" dirty="0"/>
              <a:t>Sahte şirketler ya da projeler tarafından kandırılma riski.</a:t>
            </a:r>
          </a:p>
        </p:txBody>
      </p:sp>
    </p:spTree>
    <p:extLst>
      <p:ext uri="{BB962C8B-B14F-4D97-AF65-F5344CB8AC3E}">
        <p14:creationId xmlns:p14="http://schemas.microsoft.com/office/powerpoint/2010/main" val="1579449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E722-7A19-4ACE-8695-A2A31017426A}"/>
              </a:ext>
            </a:extLst>
          </p:cNvPr>
          <p:cNvSpPr>
            <a:spLocks noGrp="1"/>
          </p:cNvSpPr>
          <p:nvPr>
            <p:ph type="title"/>
          </p:nvPr>
        </p:nvSpPr>
        <p:spPr/>
        <p:txBody>
          <a:bodyPr/>
          <a:lstStyle/>
          <a:p>
            <a:r>
              <a:rPr lang="tr-TR" dirty="0"/>
              <a:t>ÖRNEK </a:t>
            </a:r>
            <a:r>
              <a:rPr lang="tr-TR" dirty="0" err="1"/>
              <a:t>ICO’lar</a:t>
            </a:r>
            <a:endParaRPr lang="tr-TR" dirty="0"/>
          </a:p>
        </p:txBody>
      </p:sp>
      <p:sp>
        <p:nvSpPr>
          <p:cNvPr id="4" name="Rectangle 3">
            <a:extLst>
              <a:ext uri="{FF2B5EF4-FFF2-40B4-BE49-F238E27FC236}">
                <a16:creationId xmlns:a16="http://schemas.microsoft.com/office/drawing/2014/main" id="{B35941EA-DA94-45EE-BC8C-B783081BFAE9}"/>
              </a:ext>
            </a:extLst>
          </p:cNvPr>
          <p:cNvSpPr/>
          <p:nvPr/>
        </p:nvSpPr>
        <p:spPr>
          <a:xfrm>
            <a:off x="494852" y="2269864"/>
            <a:ext cx="7110804" cy="3693319"/>
          </a:xfrm>
          <a:prstGeom prst="rect">
            <a:avLst/>
          </a:prstGeom>
        </p:spPr>
        <p:txBody>
          <a:bodyPr wrap="square">
            <a:spAutoFit/>
          </a:bodyPr>
          <a:lstStyle/>
          <a:p>
            <a:r>
              <a:rPr lang="tr-TR" dirty="0"/>
              <a:t>Bazı örnek </a:t>
            </a:r>
            <a:r>
              <a:rPr lang="tr-TR" dirty="0" err="1"/>
              <a:t>ICO’ların</a:t>
            </a:r>
            <a:r>
              <a:rPr lang="tr-TR" dirty="0"/>
              <a:t> gerçekleştirildikleri tarih ve toplanan tutarlar:</a:t>
            </a:r>
          </a:p>
          <a:p>
            <a:endParaRPr lang="tr-TR" dirty="0"/>
          </a:p>
          <a:p>
            <a:r>
              <a:rPr lang="tr-TR" dirty="0" err="1"/>
              <a:t>Algorand</a:t>
            </a:r>
            <a:r>
              <a:rPr lang="tr-TR" dirty="0"/>
              <a:t> (ALGO) : 19 Haziran 2019 - 122.400.000 USD</a:t>
            </a:r>
          </a:p>
          <a:p>
            <a:r>
              <a:rPr lang="tr-TR" dirty="0" err="1"/>
              <a:t>Ankr</a:t>
            </a:r>
            <a:r>
              <a:rPr lang="tr-TR" dirty="0"/>
              <a:t> Network (ANKR) : 21 Eylül 2018 - 18.700.000 USD</a:t>
            </a:r>
          </a:p>
          <a:p>
            <a:r>
              <a:rPr lang="tr-TR" dirty="0" err="1"/>
              <a:t>QuarkChain</a:t>
            </a:r>
            <a:r>
              <a:rPr lang="tr-TR" dirty="0"/>
              <a:t> (QKC) : 3 Haziran 2018 - 20.000.000 USD</a:t>
            </a:r>
          </a:p>
          <a:p>
            <a:r>
              <a:rPr lang="tr-TR" dirty="0"/>
              <a:t>NKN (NKN) : 19 Nisan 2018 - 12.600.000 USD</a:t>
            </a:r>
          </a:p>
          <a:p>
            <a:r>
              <a:rPr lang="tr-TR" dirty="0" err="1"/>
              <a:t>TomoChain</a:t>
            </a:r>
            <a:r>
              <a:rPr lang="tr-TR" dirty="0"/>
              <a:t> (TOMO) : 1 Mart 2018 - 8.580.000 USD</a:t>
            </a:r>
          </a:p>
          <a:p>
            <a:r>
              <a:rPr lang="tr-TR" dirty="0"/>
              <a:t>Dock.io (DOCK) : 21 Şubat 2018 - 20.140.000 USD</a:t>
            </a:r>
          </a:p>
          <a:p>
            <a:r>
              <a:rPr lang="tr-TR" dirty="0" err="1"/>
              <a:t>IoTeX</a:t>
            </a:r>
            <a:r>
              <a:rPr lang="tr-TR" dirty="0"/>
              <a:t> (IOTX) : 14 Şubat 2018 - 14.030.000 USD</a:t>
            </a:r>
          </a:p>
          <a:p>
            <a:r>
              <a:rPr lang="tr-TR" dirty="0" err="1"/>
              <a:t>Republic</a:t>
            </a:r>
            <a:r>
              <a:rPr lang="tr-TR" dirty="0"/>
              <a:t> Protocol (REN) : 3 Şubat 2018 - 34.300.000 USD</a:t>
            </a:r>
          </a:p>
          <a:p>
            <a:r>
              <a:rPr lang="tr-TR" dirty="0" err="1"/>
              <a:t>PundiX</a:t>
            </a:r>
            <a:r>
              <a:rPr lang="tr-TR" dirty="0"/>
              <a:t> (NPXS) : 21 Ocak 2018 - 35.000.000 USD</a:t>
            </a:r>
          </a:p>
          <a:p>
            <a:r>
              <a:rPr lang="tr-TR" dirty="0" err="1"/>
              <a:t>Bluzelle</a:t>
            </a:r>
            <a:r>
              <a:rPr lang="tr-TR" dirty="0"/>
              <a:t> (BLZ) : 20 Ocak 2018 - 19.500.000 USD</a:t>
            </a:r>
          </a:p>
          <a:p>
            <a:r>
              <a:rPr lang="tr-TR" dirty="0" err="1"/>
              <a:t>Harmony</a:t>
            </a:r>
            <a:r>
              <a:rPr lang="tr-TR" dirty="0"/>
              <a:t> (ONE) : 27 Mayıs 2019 - 23.000.000 USD</a:t>
            </a:r>
          </a:p>
        </p:txBody>
      </p:sp>
      <p:pic>
        <p:nvPicPr>
          <p:cNvPr id="5" name="Picture 4">
            <a:extLst>
              <a:ext uri="{FF2B5EF4-FFF2-40B4-BE49-F238E27FC236}">
                <a16:creationId xmlns:a16="http://schemas.microsoft.com/office/drawing/2014/main" id="{6C6DC1DB-92A7-43C3-BB22-18B2BC339848}"/>
              </a:ext>
            </a:extLst>
          </p:cNvPr>
          <p:cNvPicPr>
            <a:picLocks noChangeAspect="1"/>
          </p:cNvPicPr>
          <p:nvPr/>
        </p:nvPicPr>
        <p:blipFill>
          <a:blip r:embed="rId2"/>
          <a:stretch>
            <a:fillRect/>
          </a:stretch>
        </p:blipFill>
        <p:spPr>
          <a:xfrm>
            <a:off x="7793355" y="1012012"/>
            <a:ext cx="3566720" cy="5381784"/>
          </a:xfrm>
          <a:prstGeom prst="rect">
            <a:avLst/>
          </a:prstGeom>
        </p:spPr>
      </p:pic>
    </p:spTree>
    <p:extLst>
      <p:ext uri="{BB962C8B-B14F-4D97-AF65-F5344CB8AC3E}">
        <p14:creationId xmlns:p14="http://schemas.microsoft.com/office/powerpoint/2010/main" val="78550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2022-6930-4681-9AF3-130D88A7682F}"/>
              </a:ext>
            </a:extLst>
          </p:cNvPr>
          <p:cNvSpPr>
            <a:spLocks noGrp="1"/>
          </p:cNvSpPr>
          <p:nvPr>
            <p:ph type="title"/>
          </p:nvPr>
        </p:nvSpPr>
        <p:spPr>
          <a:xfrm>
            <a:off x="893064" y="606018"/>
            <a:ext cx="10405872" cy="1371600"/>
          </a:xfrm>
        </p:spPr>
        <p:txBody>
          <a:bodyPr>
            <a:normAutofit fontScale="90000"/>
          </a:bodyPr>
          <a:lstStyle/>
          <a:p>
            <a:r>
              <a:rPr lang="tr-TR" dirty="0"/>
              <a:t>IDO (</a:t>
            </a:r>
            <a:r>
              <a:rPr lang="tr-TR" dirty="0" err="1"/>
              <a:t>Initial</a:t>
            </a:r>
            <a:r>
              <a:rPr lang="tr-TR" dirty="0"/>
              <a:t> </a:t>
            </a:r>
            <a:r>
              <a:rPr lang="tr-TR" dirty="0" err="1"/>
              <a:t>Decentralized</a:t>
            </a:r>
            <a:r>
              <a:rPr lang="tr-TR" dirty="0"/>
              <a:t> Exchange </a:t>
            </a:r>
            <a:r>
              <a:rPr lang="tr-TR" dirty="0" err="1"/>
              <a:t>Offering</a:t>
            </a:r>
            <a:r>
              <a:rPr lang="tr-TR" dirty="0"/>
              <a:t>)</a:t>
            </a:r>
          </a:p>
        </p:txBody>
      </p:sp>
      <p:sp>
        <p:nvSpPr>
          <p:cNvPr id="4" name="Rectangle 3">
            <a:extLst>
              <a:ext uri="{FF2B5EF4-FFF2-40B4-BE49-F238E27FC236}">
                <a16:creationId xmlns:a16="http://schemas.microsoft.com/office/drawing/2014/main" id="{BDBE253A-1C69-4CBF-8687-073979C2DF02}"/>
              </a:ext>
            </a:extLst>
          </p:cNvPr>
          <p:cNvSpPr/>
          <p:nvPr/>
        </p:nvSpPr>
        <p:spPr>
          <a:xfrm>
            <a:off x="730827" y="1755017"/>
            <a:ext cx="10917382" cy="1477328"/>
          </a:xfrm>
          <a:prstGeom prst="rect">
            <a:avLst/>
          </a:prstGeom>
        </p:spPr>
        <p:txBody>
          <a:bodyPr wrap="square">
            <a:spAutoFit/>
          </a:bodyPr>
          <a:lstStyle/>
          <a:p>
            <a:r>
              <a:rPr lang="tr-TR" dirty="0" err="1"/>
              <a:t>DEX’ler</a:t>
            </a:r>
            <a:r>
              <a:rPr lang="tr-TR" dirty="0"/>
              <a:t> üzerinden yapılan yatırım/fon toplama ya da kaynak sağlama yöntemidir.</a:t>
            </a:r>
          </a:p>
          <a:p>
            <a:endParaRPr lang="tr-TR" dirty="0"/>
          </a:p>
          <a:p>
            <a:r>
              <a:rPr lang="tr-TR" dirty="0" err="1"/>
              <a:t>Token</a:t>
            </a:r>
            <a:r>
              <a:rPr lang="tr-TR" dirty="0"/>
              <a:t> arzı planlayan birisi veya birileri tarafından IDO yapılabilmektedir. Projeler, </a:t>
            </a:r>
            <a:r>
              <a:rPr lang="tr-TR" dirty="0" err="1"/>
              <a:t>tokenları</a:t>
            </a:r>
            <a:r>
              <a:rPr lang="tr-TR" dirty="0"/>
              <a:t> çıkaran kişiler tarafından düzenlenmektedir. Projenin kendi IT sistemi üzerinden çevrimdışı olarak yürütülmesi mümkündür. Bunun yanı sıra </a:t>
            </a:r>
            <a:r>
              <a:rPr lang="tr-TR" dirty="0" err="1"/>
              <a:t>token</a:t>
            </a:r>
            <a:r>
              <a:rPr lang="tr-TR" dirty="0"/>
              <a:t> çıkaranlar üzerinden yürütülen işlemler sayesinde </a:t>
            </a:r>
            <a:r>
              <a:rPr lang="tr-TR" dirty="0" err="1"/>
              <a:t>Blockchain’den</a:t>
            </a:r>
            <a:r>
              <a:rPr lang="tr-TR" dirty="0"/>
              <a:t> çevrimiçi olarak süreç yönlendirilebilmektedir.</a:t>
            </a:r>
          </a:p>
        </p:txBody>
      </p:sp>
      <p:sp>
        <p:nvSpPr>
          <p:cNvPr id="6" name="Rectangle 5">
            <a:extLst>
              <a:ext uri="{FF2B5EF4-FFF2-40B4-BE49-F238E27FC236}">
                <a16:creationId xmlns:a16="http://schemas.microsoft.com/office/drawing/2014/main" id="{B5C6D467-17B1-43DF-B8E2-14F818BB00D6}"/>
              </a:ext>
            </a:extLst>
          </p:cNvPr>
          <p:cNvSpPr/>
          <p:nvPr/>
        </p:nvSpPr>
        <p:spPr>
          <a:xfrm>
            <a:off x="619760" y="3389660"/>
            <a:ext cx="5313680" cy="2862322"/>
          </a:xfrm>
          <a:prstGeom prst="rect">
            <a:avLst/>
          </a:prstGeom>
        </p:spPr>
        <p:txBody>
          <a:bodyPr wrap="square">
            <a:spAutoFit/>
          </a:bodyPr>
          <a:lstStyle/>
          <a:p>
            <a:pPr marL="285750" indent="-285750">
              <a:buFont typeface="Arial" panose="020B0604020202020204" pitchFamily="34" charset="0"/>
              <a:buChar char="•"/>
            </a:pPr>
            <a:r>
              <a:rPr lang="tr-TR" dirty="0"/>
              <a:t>IDO fiyatları, </a:t>
            </a:r>
            <a:r>
              <a:rPr lang="tr-TR" dirty="0" err="1"/>
              <a:t>tokenları</a:t>
            </a:r>
            <a:r>
              <a:rPr lang="tr-TR" dirty="0"/>
              <a:t> çıkaran kişiler tarafından belirlenebileceği gibi proje ekibi tarafından da tayin edilebilir. Bu anlamda projede yer almadan önce gerekli araştırmaların yapılması önem taşımaktadır.</a:t>
            </a:r>
          </a:p>
          <a:p>
            <a:endParaRPr lang="tr-TR" dirty="0"/>
          </a:p>
          <a:p>
            <a:r>
              <a:rPr lang="tr-TR" dirty="0"/>
              <a:t>•   Genel anlamda başarıya yönelik net güvencelerin verilmesi söz konusu değildir.</a:t>
            </a:r>
          </a:p>
          <a:p>
            <a:endParaRPr lang="tr-TR" dirty="0"/>
          </a:p>
          <a:p>
            <a:r>
              <a:rPr lang="tr-TR" dirty="0"/>
              <a:t>•   Etkinliklerin tamamının </a:t>
            </a:r>
            <a:r>
              <a:rPr lang="tr-TR" dirty="0" err="1"/>
              <a:t>tokenı</a:t>
            </a:r>
            <a:r>
              <a:rPr lang="tr-TR" dirty="0"/>
              <a:t> çıkaranlar tarafından düzenleniyor olması gerekir.</a:t>
            </a:r>
          </a:p>
        </p:txBody>
      </p:sp>
      <p:pic>
        <p:nvPicPr>
          <p:cNvPr id="1026" name="Picture 2" descr="IDO nedir, IDO ne demek">
            <a:extLst>
              <a:ext uri="{FF2B5EF4-FFF2-40B4-BE49-F238E27FC236}">
                <a16:creationId xmlns:a16="http://schemas.microsoft.com/office/drawing/2014/main" id="{3D7CED21-ED38-48F7-B99E-A4AF31D6B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562" y="3625656"/>
            <a:ext cx="4810125" cy="220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38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9C77-2525-4D22-816A-504DC2481B42}"/>
              </a:ext>
            </a:extLst>
          </p:cNvPr>
          <p:cNvSpPr>
            <a:spLocks noGrp="1"/>
          </p:cNvSpPr>
          <p:nvPr>
            <p:ph type="title"/>
          </p:nvPr>
        </p:nvSpPr>
        <p:spPr/>
        <p:txBody>
          <a:bodyPr/>
          <a:lstStyle/>
          <a:p>
            <a:r>
              <a:rPr lang="tr-TR" dirty="0"/>
              <a:t>IEO (</a:t>
            </a:r>
            <a:r>
              <a:rPr lang="tr-TR" dirty="0" err="1"/>
              <a:t>Initial</a:t>
            </a:r>
            <a:r>
              <a:rPr lang="tr-TR" dirty="0"/>
              <a:t> Exchange </a:t>
            </a:r>
            <a:r>
              <a:rPr lang="tr-TR" dirty="0" err="1"/>
              <a:t>Offering</a:t>
            </a:r>
            <a:r>
              <a:rPr lang="tr-TR" dirty="0"/>
              <a:t>)</a:t>
            </a:r>
          </a:p>
        </p:txBody>
      </p:sp>
      <p:sp>
        <p:nvSpPr>
          <p:cNvPr id="4" name="Rectangle 3">
            <a:extLst>
              <a:ext uri="{FF2B5EF4-FFF2-40B4-BE49-F238E27FC236}">
                <a16:creationId xmlns:a16="http://schemas.microsoft.com/office/drawing/2014/main" id="{8D3A0CCE-0CDD-464C-9635-0606BC1BC0B2}"/>
              </a:ext>
            </a:extLst>
          </p:cNvPr>
          <p:cNvSpPr/>
          <p:nvPr/>
        </p:nvSpPr>
        <p:spPr>
          <a:xfrm>
            <a:off x="670560" y="1839575"/>
            <a:ext cx="10698480" cy="1754326"/>
          </a:xfrm>
          <a:prstGeom prst="rect">
            <a:avLst/>
          </a:prstGeom>
        </p:spPr>
        <p:txBody>
          <a:bodyPr wrap="square">
            <a:spAutoFit/>
          </a:bodyPr>
          <a:lstStyle/>
          <a:p>
            <a:r>
              <a:rPr lang="tr-TR" dirty="0"/>
              <a:t>Kripto para ve </a:t>
            </a:r>
            <a:r>
              <a:rPr lang="tr-TR" dirty="0" err="1"/>
              <a:t>token</a:t>
            </a:r>
            <a:r>
              <a:rPr lang="tr-TR" dirty="0"/>
              <a:t> borsaları üzerinden gerçekleştirilen fon toplama yöntemidir. </a:t>
            </a:r>
            <a:r>
              <a:rPr lang="tr-TR" dirty="0" err="1"/>
              <a:t>Token</a:t>
            </a:r>
            <a:r>
              <a:rPr lang="tr-TR" dirty="0"/>
              <a:t> geliştiricileri ve borsaların süreç üzerinde büyük rolü bulunmaktadır.</a:t>
            </a:r>
          </a:p>
          <a:p>
            <a:endParaRPr lang="tr-TR" dirty="0"/>
          </a:p>
          <a:p>
            <a:r>
              <a:rPr lang="tr-TR" dirty="0" err="1"/>
              <a:t>IEO’da</a:t>
            </a:r>
            <a:r>
              <a:rPr lang="tr-TR" dirty="0"/>
              <a:t> geliştirilen </a:t>
            </a:r>
            <a:r>
              <a:rPr lang="tr-TR" dirty="0" err="1"/>
              <a:t>token</a:t>
            </a:r>
            <a:r>
              <a:rPr lang="tr-TR" dirty="0"/>
              <a:t> projelerinin borsada satışı yapılmaktadır. Kripto para borsalarından </a:t>
            </a:r>
            <a:r>
              <a:rPr lang="tr-TR" dirty="0" err="1"/>
              <a:t>token</a:t>
            </a:r>
            <a:r>
              <a:rPr lang="tr-TR" dirty="0"/>
              <a:t> projelerinin satış sürecinden sonra da borsalarda görünmeye devam etmektedir.  </a:t>
            </a:r>
            <a:r>
              <a:rPr lang="tr-TR" dirty="0" err="1"/>
              <a:t>Tokenların</a:t>
            </a:r>
            <a:r>
              <a:rPr lang="tr-TR" dirty="0"/>
              <a:t> oldukça aktif biçimde pazarlanmasını sağlayan IEO, sıklıkla başvurulan yeni nesil fon toplama yöntemlerindendir. </a:t>
            </a:r>
          </a:p>
        </p:txBody>
      </p:sp>
      <p:pic>
        <p:nvPicPr>
          <p:cNvPr id="2050" name="Picture 2" descr="IEO nedir, IEO ne demek">
            <a:extLst>
              <a:ext uri="{FF2B5EF4-FFF2-40B4-BE49-F238E27FC236}">
                <a16:creationId xmlns:a16="http://schemas.microsoft.com/office/drawing/2014/main" id="{60C68737-78D5-4C8C-BDD0-10D622664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715" y="3593901"/>
            <a:ext cx="5755005" cy="26405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DA6EEC-62B8-45B8-BB8D-340D9BA0DC76}"/>
              </a:ext>
            </a:extLst>
          </p:cNvPr>
          <p:cNvSpPr/>
          <p:nvPr/>
        </p:nvSpPr>
        <p:spPr>
          <a:xfrm>
            <a:off x="507999" y="3668375"/>
            <a:ext cx="5339715" cy="1200329"/>
          </a:xfrm>
          <a:prstGeom prst="rect">
            <a:avLst/>
          </a:prstGeom>
        </p:spPr>
        <p:txBody>
          <a:bodyPr wrap="square">
            <a:spAutoFit/>
          </a:bodyPr>
          <a:lstStyle/>
          <a:p>
            <a:r>
              <a:rPr lang="tr-TR" dirty="0"/>
              <a:t>Güven bakımından katılımcılara avantaj sağlar. Borsalar üzerinden IEO başlatmak isteyen projelerin borsalar tarafından tüm detayları ile taranması sonucunda süreç başlatılır.</a:t>
            </a:r>
          </a:p>
        </p:txBody>
      </p:sp>
    </p:spTree>
    <p:extLst>
      <p:ext uri="{BB962C8B-B14F-4D97-AF65-F5344CB8AC3E}">
        <p14:creationId xmlns:p14="http://schemas.microsoft.com/office/powerpoint/2010/main" val="124059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9C77-2525-4D22-816A-504DC2481B42}"/>
              </a:ext>
            </a:extLst>
          </p:cNvPr>
          <p:cNvSpPr>
            <a:spLocks noGrp="1"/>
          </p:cNvSpPr>
          <p:nvPr>
            <p:ph type="title"/>
          </p:nvPr>
        </p:nvSpPr>
        <p:spPr>
          <a:xfrm>
            <a:off x="589280" y="467360"/>
            <a:ext cx="10058400" cy="1371600"/>
          </a:xfrm>
        </p:spPr>
        <p:txBody>
          <a:bodyPr/>
          <a:lstStyle/>
          <a:p>
            <a:r>
              <a:rPr lang="tr-TR" dirty="0"/>
              <a:t>STO (Security </a:t>
            </a:r>
            <a:r>
              <a:rPr lang="tr-TR" dirty="0" err="1"/>
              <a:t>Token</a:t>
            </a:r>
            <a:r>
              <a:rPr lang="tr-TR" dirty="0"/>
              <a:t> </a:t>
            </a:r>
            <a:r>
              <a:rPr lang="tr-TR" dirty="0" err="1"/>
              <a:t>Offering</a:t>
            </a:r>
            <a:r>
              <a:rPr lang="tr-TR" dirty="0"/>
              <a:t>)</a:t>
            </a:r>
          </a:p>
        </p:txBody>
      </p:sp>
      <p:pic>
        <p:nvPicPr>
          <p:cNvPr id="3" name="Picture 2">
            <a:extLst>
              <a:ext uri="{FF2B5EF4-FFF2-40B4-BE49-F238E27FC236}">
                <a16:creationId xmlns:a16="http://schemas.microsoft.com/office/drawing/2014/main" id="{C43C2B31-2556-4226-B2DC-DDB815A4E1B4}"/>
              </a:ext>
            </a:extLst>
          </p:cNvPr>
          <p:cNvPicPr>
            <a:picLocks noChangeAspect="1"/>
          </p:cNvPicPr>
          <p:nvPr/>
        </p:nvPicPr>
        <p:blipFill>
          <a:blip r:embed="rId3"/>
          <a:stretch>
            <a:fillRect/>
          </a:stretch>
        </p:blipFill>
        <p:spPr>
          <a:xfrm>
            <a:off x="810260" y="3120569"/>
            <a:ext cx="5204460" cy="3245940"/>
          </a:xfrm>
          <a:prstGeom prst="rect">
            <a:avLst/>
          </a:prstGeom>
        </p:spPr>
      </p:pic>
      <p:pic>
        <p:nvPicPr>
          <p:cNvPr id="4" name="Picture 3">
            <a:extLst>
              <a:ext uri="{FF2B5EF4-FFF2-40B4-BE49-F238E27FC236}">
                <a16:creationId xmlns:a16="http://schemas.microsoft.com/office/drawing/2014/main" id="{5FB6D2C2-7CD6-427C-81CA-85C813DE884A}"/>
              </a:ext>
            </a:extLst>
          </p:cNvPr>
          <p:cNvPicPr>
            <a:picLocks noChangeAspect="1"/>
          </p:cNvPicPr>
          <p:nvPr/>
        </p:nvPicPr>
        <p:blipFill>
          <a:blip r:embed="rId4"/>
          <a:stretch>
            <a:fillRect/>
          </a:stretch>
        </p:blipFill>
        <p:spPr>
          <a:xfrm>
            <a:off x="6581775" y="3120569"/>
            <a:ext cx="4853609" cy="3270071"/>
          </a:xfrm>
          <a:prstGeom prst="rect">
            <a:avLst/>
          </a:prstGeom>
        </p:spPr>
      </p:pic>
      <p:sp>
        <p:nvSpPr>
          <p:cNvPr id="8" name="Rectangle 7">
            <a:extLst>
              <a:ext uri="{FF2B5EF4-FFF2-40B4-BE49-F238E27FC236}">
                <a16:creationId xmlns:a16="http://schemas.microsoft.com/office/drawing/2014/main" id="{69829566-4839-439E-95F3-7220C1F33C62}"/>
              </a:ext>
            </a:extLst>
          </p:cNvPr>
          <p:cNvSpPr/>
          <p:nvPr/>
        </p:nvSpPr>
        <p:spPr>
          <a:xfrm>
            <a:off x="589280" y="1556434"/>
            <a:ext cx="11277600" cy="923330"/>
          </a:xfrm>
          <a:prstGeom prst="rect">
            <a:avLst/>
          </a:prstGeom>
        </p:spPr>
        <p:txBody>
          <a:bodyPr wrap="square">
            <a:spAutoFit/>
          </a:bodyPr>
          <a:lstStyle/>
          <a:p>
            <a:r>
              <a:rPr lang="tr-TR" dirty="0"/>
              <a:t>İlk </a:t>
            </a:r>
            <a:r>
              <a:rPr lang="tr-TR" dirty="0" err="1"/>
              <a:t>token</a:t>
            </a:r>
            <a:r>
              <a:rPr lang="tr-TR" dirty="0"/>
              <a:t> arzı (ICO) prosedürüne benzer şekilde, yatırımcıya yatırımlarını temsil eden bir kripto para veya </a:t>
            </a:r>
            <a:r>
              <a:rPr lang="tr-TR" dirty="0" err="1"/>
              <a:t>token</a:t>
            </a:r>
            <a:r>
              <a:rPr lang="tr-TR" dirty="0"/>
              <a:t> verilir. Ancak bir </a:t>
            </a:r>
            <a:r>
              <a:rPr lang="tr-TR" dirty="0" err="1"/>
              <a:t>ICO'dan</a:t>
            </a:r>
            <a:r>
              <a:rPr lang="tr-TR" dirty="0"/>
              <a:t> farklı olarak menkul kıymet </a:t>
            </a:r>
            <a:r>
              <a:rPr lang="tr-TR" dirty="0" err="1"/>
              <a:t>tokeni</a:t>
            </a:r>
            <a:r>
              <a:rPr lang="tr-TR" dirty="0"/>
              <a:t>, hisse senedi, tahvil, fon ve gayrimenkul yatırım ortaklığı (GYO) gibi yatırım varlıklarına yapılan yatırım sözleşmelerini temsil eder. </a:t>
            </a:r>
          </a:p>
        </p:txBody>
      </p:sp>
      <p:sp>
        <p:nvSpPr>
          <p:cNvPr id="10" name="Rectangle 9">
            <a:extLst>
              <a:ext uri="{FF2B5EF4-FFF2-40B4-BE49-F238E27FC236}">
                <a16:creationId xmlns:a16="http://schemas.microsoft.com/office/drawing/2014/main" id="{F1D75B2F-C0E8-4F81-AC37-CDD5E24E1A1F}"/>
              </a:ext>
            </a:extLst>
          </p:cNvPr>
          <p:cNvSpPr/>
          <p:nvPr/>
        </p:nvSpPr>
        <p:spPr>
          <a:xfrm>
            <a:off x="589280" y="2479764"/>
            <a:ext cx="11104880" cy="646331"/>
          </a:xfrm>
          <a:prstGeom prst="rect">
            <a:avLst/>
          </a:prstGeom>
        </p:spPr>
        <p:txBody>
          <a:bodyPr wrap="square">
            <a:spAutoFit/>
          </a:bodyPr>
          <a:lstStyle/>
          <a:p>
            <a:r>
              <a:rPr lang="tr-TR" dirty="0"/>
              <a:t>Örneğin, geleneksel hisse senetlerine yatırım yaptığınızda, sahiplik bilgileri bir belgeye yazılır ve dijital sertifika (PDF gibi) olarak düzenlenir. </a:t>
            </a:r>
            <a:r>
              <a:rPr lang="tr-TR" dirty="0" err="1"/>
              <a:t>STO'lar</a:t>
            </a:r>
            <a:r>
              <a:rPr lang="tr-TR" dirty="0"/>
              <a:t> için aynı süreç geçerlidir, ancak </a:t>
            </a:r>
            <a:r>
              <a:rPr lang="tr-TR" dirty="0" err="1"/>
              <a:t>blockchain</a:t>
            </a:r>
            <a:r>
              <a:rPr lang="tr-TR" dirty="0"/>
              <a:t> üzerine kaydedilirler ve karşılığında </a:t>
            </a:r>
            <a:r>
              <a:rPr lang="tr-TR" dirty="0" err="1"/>
              <a:t>token</a:t>
            </a:r>
            <a:r>
              <a:rPr lang="tr-TR" dirty="0"/>
              <a:t> verilir.</a:t>
            </a:r>
          </a:p>
        </p:txBody>
      </p:sp>
    </p:spTree>
    <p:extLst>
      <p:ext uri="{BB962C8B-B14F-4D97-AF65-F5344CB8AC3E}">
        <p14:creationId xmlns:p14="http://schemas.microsoft.com/office/powerpoint/2010/main" val="56962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FBEA-777C-4F7C-8884-DC7C233BC4B8}"/>
              </a:ext>
            </a:extLst>
          </p:cNvPr>
          <p:cNvSpPr>
            <a:spLocks noGrp="1"/>
          </p:cNvSpPr>
          <p:nvPr>
            <p:ph type="title"/>
          </p:nvPr>
        </p:nvSpPr>
        <p:spPr>
          <a:xfrm>
            <a:off x="617951" y="323816"/>
            <a:ext cx="10058400" cy="1371600"/>
          </a:xfrm>
        </p:spPr>
        <p:txBody>
          <a:bodyPr>
            <a:normAutofit/>
          </a:bodyPr>
          <a:lstStyle/>
          <a:p>
            <a:r>
              <a:rPr lang="tr-TR" dirty="0"/>
              <a:t>Altın</a:t>
            </a:r>
            <a:endParaRPr lang="tr-TR" sz="4400" dirty="0"/>
          </a:p>
        </p:txBody>
      </p:sp>
      <p:pic>
        <p:nvPicPr>
          <p:cNvPr id="2050" name="Picture 2" descr="https://miro.medium.com/max/700/0*pTv4JlMchpBfxNyH">
            <a:extLst>
              <a:ext uri="{FF2B5EF4-FFF2-40B4-BE49-F238E27FC236}">
                <a16:creationId xmlns:a16="http://schemas.microsoft.com/office/drawing/2014/main" id="{676825B2-6BF8-41E0-B42F-DE6D6B66B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7422" y="3079230"/>
            <a:ext cx="4199382" cy="2801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E8BF88-983F-4F8F-89A5-C7E560289C32}"/>
              </a:ext>
            </a:extLst>
          </p:cNvPr>
          <p:cNvSpPr/>
          <p:nvPr/>
        </p:nvSpPr>
        <p:spPr>
          <a:xfrm>
            <a:off x="527034" y="1317008"/>
            <a:ext cx="11047015" cy="1938992"/>
          </a:xfrm>
          <a:prstGeom prst="rect">
            <a:avLst/>
          </a:prstGeom>
        </p:spPr>
        <p:txBody>
          <a:bodyPr wrap="square">
            <a:spAutoFit/>
          </a:bodyPr>
          <a:lstStyle/>
          <a:p>
            <a:pPr marL="285750" indent="-285750">
              <a:buFont typeface="Arial" panose="020B0604020202020204" pitchFamily="34" charset="0"/>
              <a:buChar char="•"/>
            </a:pPr>
            <a:r>
              <a:rPr lang="tr-TR" sz="2400" dirty="0"/>
              <a:t>Altın değerini yaklaşık 5.000 senedir korumakta. Altının da binlerce yıldır bir ‘kusursuz değer taşıma aracı’ olarak kullanılmasının belli başlı sebepleri,</a:t>
            </a:r>
          </a:p>
          <a:p>
            <a:pPr marL="742950" lvl="1" indent="-285750">
              <a:buFont typeface="Arial" panose="020B0604020202020204" pitchFamily="34" charset="0"/>
              <a:buChar char="•"/>
            </a:pPr>
            <a:r>
              <a:rPr lang="tr-TR" sz="2400" dirty="0"/>
              <a:t>Değerini kaybetmemesi</a:t>
            </a:r>
          </a:p>
          <a:p>
            <a:pPr marL="742950" lvl="1" indent="-285750">
              <a:buFont typeface="Arial" panose="020B0604020202020204" pitchFamily="34" charset="0"/>
              <a:buChar char="•"/>
            </a:pPr>
            <a:r>
              <a:rPr lang="tr-TR" sz="2400" dirty="0"/>
              <a:t>Çıkartılması için büyük bir uğraş gerektirmesi, altın madenciliğini kölelerin yapması</a:t>
            </a:r>
          </a:p>
          <a:p>
            <a:pPr marL="742950" lvl="1" indent="-285750">
              <a:buFont typeface="Arial" panose="020B0604020202020204" pitchFamily="34" charset="0"/>
              <a:buChar char="•"/>
            </a:pPr>
            <a:r>
              <a:rPr lang="tr-TR" sz="2400" dirty="0"/>
              <a:t>Sınırlı sayıda bulunması</a:t>
            </a:r>
          </a:p>
        </p:txBody>
      </p:sp>
      <p:sp>
        <p:nvSpPr>
          <p:cNvPr id="6" name="Rectangle 5">
            <a:extLst>
              <a:ext uri="{FF2B5EF4-FFF2-40B4-BE49-F238E27FC236}">
                <a16:creationId xmlns:a16="http://schemas.microsoft.com/office/drawing/2014/main" id="{EFD418BC-A8C6-4AED-AC42-245E5C5D85B7}"/>
              </a:ext>
            </a:extLst>
          </p:cNvPr>
          <p:cNvSpPr/>
          <p:nvPr/>
        </p:nvSpPr>
        <p:spPr>
          <a:xfrm>
            <a:off x="527034" y="3256000"/>
            <a:ext cx="4423006" cy="707886"/>
          </a:xfrm>
          <a:prstGeom prst="rect">
            <a:avLst/>
          </a:prstGeom>
        </p:spPr>
        <p:txBody>
          <a:bodyPr wrap="none">
            <a:spAutoFit/>
          </a:bodyPr>
          <a:lstStyle/>
          <a:p>
            <a:r>
              <a:rPr lang="tr-TR" sz="4000" dirty="0" err="1">
                <a:solidFill>
                  <a:schemeClr val="tx1">
                    <a:lumMod val="85000"/>
                    <a:lumOff val="15000"/>
                  </a:schemeClr>
                </a:solidFill>
                <a:latin typeface="+mj-lt"/>
              </a:rPr>
              <a:t>Kriptopara</a:t>
            </a:r>
            <a:r>
              <a:rPr lang="tr-TR" sz="4000" dirty="0">
                <a:solidFill>
                  <a:schemeClr val="tx1">
                    <a:lumMod val="85000"/>
                    <a:lumOff val="15000"/>
                  </a:schemeClr>
                </a:solidFill>
                <a:latin typeface="+mj-lt"/>
              </a:rPr>
              <a:t> benzerliği</a:t>
            </a:r>
            <a:endParaRPr lang="tr-TR" sz="4400" dirty="0">
              <a:solidFill>
                <a:schemeClr val="tx1">
                  <a:lumMod val="85000"/>
                  <a:lumOff val="15000"/>
                </a:schemeClr>
              </a:solidFill>
              <a:latin typeface="+mj-lt"/>
            </a:endParaRPr>
          </a:p>
        </p:txBody>
      </p:sp>
      <p:sp>
        <p:nvSpPr>
          <p:cNvPr id="8" name="Rectangle 7">
            <a:extLst>
              <a:ext uri="{FF2B5EF4-FFF2-40B4-BE49-F238E27FC236}">
                <a16:creationId xmlns:a16="http://schemas.microsoft.com/office/drawing/2014/main" id="{DCA2ABBA-854F-4366-AAA3-E26252A5BB27}"/>
              </a:ext>
            </a:extLst>
          </p:cNvPr>
          <p:cNvSpPr/>
          <p:nvPr/>
        </p:nvSpPr>
        <p:spPr>
          <a:xfrm>
            <a:off x="617951" y="4064526"/>
            <a:ext cx="6959471" cy="2308324"/>
          </a:xfrm>
          <a:prstGeom prst="rect">
            <a:avLst/>
          </a:prstGeom>
        </p:spPr>
        <p:txBody>
          <a:bodyPr wrap="square">
            <a:spAutoFit/>
          </a:bodyPr>
          <a:lstStyle/>
          <a:p>
            <a:pPr marL="342900" indent="-342900">
              <a:buFont typeface="Arial" panose="020B0604020202020204" pitchFamily="34" charset="0"/>
              <a:buChar char="•"/>
            </a:pPr>
            <a:r>
              <a:rPr lang="tr-TR" sz="2400" dirty="0"/>
              <a:t>Piyasaya sınırlı sayıda çıkartılır.</a:t>
            </a:r>
          </a:p>
          <a:p>
            <a:pPr marL="342900" indent="-342900">
              <a:buFont typeface="Arial" panose="020B0604020202020204" pitchFamily="34" charset="0"/>
              <a:buChar char="•"/>
            </a:pPr>
            <a:r>
              <a:rPr lang="tr-TR" sz="2400" dirty="0"/>
              <a:t>Köleler yerine bilgisayar sistemleri madencilik yapar.</a:t>
            </a:r>
          </a:p>
          <a:p>
            <a:pPr marL="342900" indent="-342900">
              <a:buFont typeface="Arial" panose="020B0604020202020204" pitchFamily="34" charset="0"/>
              <a:buChar char="•"/>
            </a:pPr>
            <a:r>
              <a:rPr lang="tr-TR" sz="2400" dirty="0"/>
              <a:t>O dönemde nasıl ki sadece firavunlar bu önemli madeni ellerinde tutabiliyorlarsa bugün de </a:t>
            </a:r>
            <a:r>
              <a:rPr lang="tr-TR" sz="2400" dirty="0" err="1"/>
              <a:t>coinlerin</a:t>
            </a:r>
            <a:r>
              <a:rPr lang="tr-TR" sz="2400" dirty="0"/>
              <a:t> %90'ını </a:t>
            </a:r>
            <a:r>
              <a:rPr lang="tr-TR" sz="2400" dirty="0" err="1"/>
              <a:t>coin</a:t>
            </a:r>
            <a:r>
              <a:rPr lang="tr-TR" sz="2400" dirty="0"/>
              <a:t> madenciliği yapabilen büyük yatırımcılar ellerinde tutuyorlar.</a:t>
            </a:r>
          </a:p>
        </p:txBody>
      </p:sp>
    </p:spTree>
    <p:extLst>
      <p:ext uri="{BB962C8B-B14F-4D97-AF65-F5344CB8AC3E}">
        <p14:creationId xmlns:p14="http://schemas.microsoft.com/office/powerpoint/2010/main" val="192557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6162-B8A1-412D-BCB8-C13259F9E243}"/>
              </a:ext>
            </a:extLst>
          </p:cNvPr>
          <p:cNvSpPr>
            <a:spLocks noGrp="1"/>
          </p:cNvSpPr>
          <p:nvPr>
            <p:ph type="title"/>
          </p:nvPr>
        </p:nvSpPr>
        <p:spPr>
          <a:xfrm>
            <a:off x="566928" y="373103"/>
            <a:ext cx="10058400" cy="1371600"/>
          </a:xfrm>
        </p:spPr>
        <p:txBody>
          <a:bodyPr/>
          <a:lstStyle/>
          <a:p>
            <a:r>
              <a:rPr lang="tr-TR" dirty="0" err="1"/>
              <a:t>Kriptopara</a:t>
            </a:r>
            <a:endParaRPr lang="tr-TR" dirty="0"/>
          </a:p>
        </p:txBody>
      </p:sp>
      <p:pic>
        <p:nvPicPr>
          <p:cNvPr id="3" name="Picture 2">
            <a:extLst>
              <a:ext uri="{FF2B5EF4-FFF2-40B4-BE49-F238E27FC236}">
                <a16:creationId xmlns:a16="http://schemas.microsoft.com/office/drawing/2014/main" id="{B404828A-E577-45AE-B8A8-95FB88E3D603}"/>
              </a:ext>
            </a:extLst>
          </p:cNvPr>
          <p:cNvPicPr>
            <a:picLocks noChangeAspect="1"/>
          </p:cNvPicPr>
          <p:nvPr/>
        </p:nvPicPr>
        <p:blipFill>
          <a:blip r:embed="rId2"/>
          <a:stretch>
            <a:fillRect/>
          </a:stretch>
        </p:blipFill>
        <p:spPr>
          <a:xfrm>
            <a:off x="7252380" y="192757"/>
            <a:ext cx="4707972" cy="6472486"/>
          </a:xfrm>
          <a:prstGeom prst="rect">
            <a:avLst/>
          </a:prstGeom>
        </p:spPr>
      </p:pic>
      <p:sp>
        <p:nvSpPr>
          <p:cNvPr id="4" name="Rectangle 3">
            <a:extLst>
              <a:ext uri="{FF2B5EF4-FFF2-40B4-BE49-F238E27FC236}">
                <a16:creationId xmlns:a16="http://schemas.microsoft.com/office/drawing/2014/main" id="{458E1903-5FEC-48EE-8D23-AF111F4D982C}"/>
              </a:ext>
            </a:extLst>
          </p:cNvPr>
          <p:cNvSpPr/>
          <p:nvPr/>
        </p:nvSpPr>
        <p:spPr>
          <a:xfrm>
            <a:off x="566928" y="1419671"/>
            <a:ext cx="6565392" cy="4524315"/>
          </a:xfrm>
          <a:prstGeom prst="rect">
            <a:avLst/>
          </a:prstGeom>
        </p:spPr>
        <p:txBody>
          <a:bodyPr wrap="square">
            <a:spAutoFit/>
          </a:bodyPr>
          <a:lstStyle/>
          <a:p>
            <a:pPr marL="342900" indent="-342900">
              <a:buFont typeface="Arial" panose="020B0604020202020204" pitchFamily="34" charset="0"/>
              <a:buChar char="•"/>
            </a:pPr>
            <a:r>
              <a:rPr lang="tr-TR" sz="2400" dirty="0"/>
              <a:t>Bireylerin dijital ortamda değer transferi yapmasına imkan sunan dijital bir para türüdür.</a:t>
            </a:r>
          </a:p>
          <a:p>
            <a:pPr marL="342900" indent="-342900">
              <a:buFont typeface="Arial" panose="020B0604020202020204" pitchFamily="34" charset="0"/>
              <a:buChar char="•"/>
            </a:pPr>
            <a:r>
              <a:rPr lang="tr-TR" sz="2400" dirty="0"/>
              <a:t>İlk kripto para olan </a:t>
            </a:r>
            <a:r>
              <a:rPr lang="tr-TR" sz="2400" dirty="0" err="1"/>
              <a:t>Bitcoin</a:t>
            </a:r>
            <a:r>
              <a:rPr lang="tr-TR" sz="2400" dirty="0"/>
              <a:t>, 2009 yılının başlarında </a:t>
            </a:r>
            <a:r>
              <a:rPr lang="tr-TR" sz="2400" dirty="0" err="1"/>
              <a:t>Satoshi</a:t>
            </a:r>
            <a:r>
              <a:rPr lang="tr-TR" sz="2400" dirty="0"/>
              <a:t> </a:t>
            </a:r>
            <a:r>
              <a:rPr lang="tr-TR" sz="2400" dirty="0" err="1"/>
              <a:t>Nakamoto</a:t>
            </a:r>
            <a:r>
              <a:rPr lang="tr-TR" sz="2400" dirty="0"/>
              <a:t> kod adıyla ortaya çıkan kişi ya da kişiler tarafından geliştirildi. </a:t>
            </a:r>
            <a:r>
              <a:rPr lang="tr-TR" sz="2400" dirty="0" err="1"/>
              <a:t>Satoshi</a:t>
            </a:r>
            <a:r>
              <a:rPr lang="tr-TR" sz="2400" dirty="0"/>
              <a:t> </a:t>
            </a:r>
            <a:r>
              <a:rPr lang="tr-TR" sz="2400" dirty="0" err="1"/>
              <a:t>Nakamato</a:t>
            </a:r>
            <a:r>
              <a:rPr lang="tr-TR" sz="2400" dirty="0"/>
              <a:t> tarafından geliştirildiği söylenmesine rağmen kim ya da kimler olduğu belli olmayan kişi(</a:t>
            </a:r>
            <a:r>
              <a:rPr lang="tr-TR" sz="2400" dirty="0" err="1"/>
              <a:t>ler</a:t>
            </a:r>
            <a:r>
              <a:rPr lang="tr-TR" sz="2400" dirty="0"/>
              <a:t>) tarafından açık kaynak kodlu yazılım olarak paylaşıldı.</a:t>
            </a:r>
          </a:p>
          <a:p>
            <a:pPr marL="342900" indent="-342900">
              <a:buFont typeface="Arial" panose="020B0604020202020204" pitchFamily="34" charset="0"/>
              <a:buChar char="•"/>
            </a:pPr>
            <a:r>
              <a:rPr lang="tr-TR" sz="2400" dirty="0"/>
              <a:t>Aracıyı ortadan kaldırır!</a:t>
            </a:r>
          </a:p>
          <a:p>
            <a:pPr marL="342900" indent="-342900">
              <a:buFont typeface="Arial" panose="020B0604020202020204" pitchFamily="34" charset="0"/>
              <a:buChar char="•"/>
            </a:pPr>
            <a:r>
              <a:rPr lang="tr-TR" sz="2400" dirty="0" err="1"/>
              <a:t>Kriptoparalar</a:t>
            </a:r>
            <a:r>
              <a:rPr lang="tr-TR" sz="2400" dirty="0"/>
              <a:t> hız, maliyet ve onaylama mekanizmaları ile birbirinden ayrışır. </a:t>
            </a:r>
          </a:p>
        </p:txBody>
      </p:sp>
      <p:pic>
        <p:nvPicPr>
          <p:cNvPr id="5" name="Picture 4">
            <a:extLst>
              <a:ext uri="{FF2B5EF4-FFF2-40B4-BE49-F238E27FC236}">
                <a16:creationId xmlns:a16="http://schemas.microsoft.com/office/drawing/2014/main" id="{0557E89C-B029-473C-B6A6-31041572D586}"/>
              </a:ext>
            </a:extLst>
          </p:cNvPr>
          <p:cNvPicPr>
            <a:picLocks noChangeAspect="1"/>
          </p:cNvPicPr>
          <p:nvPr/>
        </p:nvPicPr>
        <p:blipFill>
          <a:blip r:embed="rId3"/>
          <a:stretch>
            <a:fillRect/>
          </a:stretch>
        </p:blipFill>
        <p:spPr>
          <a:xfrm>
            <a:off x="470580" y="5839488"/>
            <a:ext cx="6781800" cy="542925"/>
          </a:xfrm>
          <a:prstGeom prst="rect">
            <a:avLst/>
          </a:prstGeom>
        </p:spPr>
      </p:pic>
    </p:spTree>
    <p:extLst>
      <p:ext uri="{BB962C8B-B14F-4D97-AF65-F5344CB8AC3E}">
        <p14:creationId xmlns:p14="http://schemas.microsoft.com/office/powerpoint/2010/main" val="243701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5BDC-BC5E-4AD9-A562-4CEE08ACF4F3}"/>
              </a:ext>
            </a:extLst>
          </p:cNvPr>
          <p:cNvSpPr>
            <a:spLocks noGrp="1"/>
          </p:cNvSpPr>
          <p:nvPr>
            <p:ph type="title"/>
          </p:nvPr>
        </p:nvSpPr>
        <p:spPr/>
        <p:txBody>
          <a:bodyPr/>
          <a:lstStyle/>
          <a:p>
            <a:r>
              <a:rPr lang="tr-TR" dirty="0"/>
              <a:t>COIN Nedir?</a:t>
            </a:r>
          </a:p>
        </p:txBody>
      </p:sp>
      <p:sp>
        <p:nvSpPr>
          <p:cNvPr id="4" name="Rectangle 3">
            <a:extLst>
              <a:ext uri="{FF2B5EF4-FFF2-40B4-BE49-F238E27FC236}">
                <a16:creationId xmlns:a16="http://schemas.microsoft.com/office/drawing/2014/main" id="{8481ED09-1ADC-440D-B981-A96ECD550AE2}"/>
              </a:ext>
            </a:extLst>
          </p:cNvPr>
          <p:cNvSpPr/>
          <p:nvPr/>
        </p:nvSpPr>
        <p:spPr>
          <a:xfrm>
            <a:off x="621792" y="1879618"/>
            <a:ext cx="10948416" cy="1938992"/>
          </a:xfrm>
          <a:prstGeom prst="rect">
            <a:avLst/>
          </a:prstGeom>
        </p:spPr>
        <p:txBody>
          <a:bodyPr wrap="square">
            <a:spAutoFit/>
          </a:bodyPr>
          <a:lstStyle/>
          <a:p>
            <a:pPr marL="342900" indent="-342900">
              <a:buFont typeface="Arial" panose="020B0604020202020204" pitchFamily="34" charset="0"/>
              <a:buChar char="•"/>
            </a:pPr>
            <a:r>
              <a:rPr lang="tr-TR" sz="2400" dirty="0" err="1"/>
              <a:t>Coin</a:t>
            </a:r>
            <a:r>
              <a:rPr lang="tr-TR" sz="2400" dirty="0"/>
              <a:t>, geliştirilen bağımsız bir ağ üzerinde kullanılmak için oluşturulan </a:t>
            </a:r>
            <a:r>
              <a:rPr lang="tr-TR" sz="2400" dirty="0" err="1"/>
              <a:t>kriptoparalar</a:t>
            </a:r>
            <a:r>
              <a:rPr lang="tr-TR" sz="2400" dirty="0"/>
              <a:t> için kullanılan terimdir. </a:t>
            </a:r>
            <a:r>
              <a:rPr lang="tr-TR" sz="2400" dirty="0" err="1"/>
              <a:t>Bitcoin</a:t>
            </a:r>
            <a:r>
              <a:rPr lang="tr-TR" sz="2400" dirty="0"/>
              <a:t>, kendi yerel </a:t>
            </a:r>
            <a:r>
              <a:rPr lang="tr-TR" sz="2400" dirty="0" err="1"/>
              <a:t>blokzincirini</a:t>
            </a:r>
            <a:r>
              <a:rPr lang="tr-TR" sz="2400" dirty="0"/>
              <a:t> kullandığı gibi, XRP, </a:t>
            </a:r>
            <a:r>
              <a:rPr lang="tr-TR" sz="2400" dirty="0" err="1"/>
              <a:t>Ripple</a:t>
            </a:r>
            <a:r>
              <a:rPr lang="tr-TR" sz="2400" dirty="0"/>
              <a:t> ağını ve ETH, </a:t>
            </a:r>
            <a:r>
              <a:rPr lang="tr-TR" sz="2400" dirty="0" err="1"/>
              <a:t>Ethereum</a:t>
            </a:r>
            <a:r>
              <a:rPr lang="tr-TR" sz="2400" dirty="0"/>
              <a:t> </a:t>
            </a:r>
            <a:r>
              <a:rPr lang="tr-TR" sz="2400" dirty="0" err="1"/>
              <a:t>blokzincirini</a:t>
            </a:r>
            <a:r>
              <a:rPr lang="tr-TR" sz="2400" dirty="0"/>
              <a:t> kullanır. Geliştiriciler, </a:t>
            </a:r>
            <a:r>
              <a:rPr lang="tr-TR" sz="2400" dirty="0" err="1"/>
              <a:t>koinlerin</a:t>
            </a:r>
            <a:r>
              <a:rPr lang="tr-TR" sz="2400" dirty="0"/>
              <a:t> vizyonunu da bu ağların çalışma yapısına yansıtırlar.</a:t>
            </a:r>
          </a:p>
          <a:p>
            <a:pPr marL="342900" indent="-342900">
              <a:buFont typeface="Arial" panose="020B0604020202020204" pitchFamily="34" charset="0"/>
              <a:buChar char="•"/>
            </a:pPr>
            <a:endParaRPr lang="tr-TR" sz="2400" dirty="0"/>
          </a:p>
        </p:txBody>
      </p:sp>
      <p:pic>
        <p:nvPicPr>
          <p:cNvPr id="3074" name="Picture 2" descr="Altcoin çeşitleri ve farkları nelerdir? - Bitfeks">
            <a:extLst>
              <a:ext uri="{FF2B5EF4-FFF2-40B4-BE49-F238E27FC236}">
                <a16:creationId xmlns:a16="http://schemas.microsoft.com/office/drawing/2014/main" id="{01B2EC39-5ADD-4FAC-AF92-BE265EA46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361" y="3560064"/>
            <a:ext cx="5256383" cy="28079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67B7AA9-EE8C-4AB2-AB9C-DDAA957F2FFA}"/>
              </a:ext>
            </a:extLst>
          </p:cNvPr>
          <p:cNvSpPr/>
          <p:nvPr/>
        </p:nvSpPr>
        <p:spPr>
          <a:xfrm>
            <a:off x="621792" y="3867378"/>
            <a:ext cx="5904576" cy="1569660"/>
          </a:xfrm>
          <a:prstGeom prst="rect">
            <a:avLst/>
          </a:prstGeom>
        </p:spPr>
        <p:txBody>
          <a:bodyPr wrap="square">
            <a:spAutoFit/>
          </a:bodyPr>
          <a:lstStyle/>
          <a:p>
            <a:pPr marL="342900" indent="-342900">
              <a:buFont typeface="Arial" panose="020B0604020202020204" pitchFamily="34" charset="0"/>
              <a:buChar char="•"/>
            </a:pPr>
            <a:r>
              <a:rPr lang="tr-TR" sz="2400" dirty="0" err="1"/>
              <a:t>Bitcoin’den</a:t>
            </a:r>
            <a:r>
              <a:rPr lang="tr-TR" sz="2400" dirty="0"/>
              <a:t> sonra oluşturulan, piyasaya çıkartılan tüm diğer </a:t>
            </a:r>
            <a:r>
              <a:rPr lang="tr-TR" sz="2400" dirty="0" err="1"/>
              <a:t>kriptoparalara</a:t>
            </a:r>
            <a:r>
              <a:rPr lang="tr-TR" sz="2400" dirty="0"/>
              <a:t> </a:t>
            </a:r>
            <a:r>
              <a:rPr lang="tr-TR" sz="2400" dirty="0" err="1"/>
              <a:t>Bitcoin’e</a:t>
            </a:r>
            <a:r>
              <a:rPr lang="tr-TR" sz="2400" dirty="0"/>
              <a:t> alternatif olduğu anlamında alternatif yani kısaltılmış kullanımıyla </a:t>
            </a:r>
            <a:r>
              <a:rPr lang="tr-TR" sz="2400" b="1" dirty="0" err="1"/>
              <a:t>altcoin</a:t>
            </a:r>
            <a:r>
              <a:rPr lang="tr-TR" sz="2400" dirty="0"/>
              <a:t> denir.</a:t>
            </a:r>
          </a:p>
        </p:txBody>
      </p:sp>
    </p:spTree>
    <p:extLst>
      <p:ext uri="{BB962C8B-B14F-4D97-AF65-F5344CB8AC3E}">
        <p14:creationId xmlns:p14="http://schemas.microsoft.com/office/powerpoint/2010/main" val="208739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C77C-4A88-439B-B70E-37043BFEE238}"/>
              </a:ext>
            </a:extLst>
          </p:cNvPr>
          <p:cNvSpPr>
            <a:spLocks noGrp="1"/>
          </p:cNvSpPr>
          <p:nvPr>
            <p:ph type="title"/>
          </p:nvPr>
        </p:nvSpPr>
        <p:spPr>
          <a:xfrm>
            <a:off x="629550" y="377967"/>
            <a:ext cx="10058400" cy="1371600"/>
          </a:xfrm>
        </p:spPr>
        <p:txBody>
          <a:bodyPr/>
          <a:lstStyle/>
          <a:p>
            <a:r>
              <a:rPr lang="tr-TR" dirty="0" err="1"/>
              <a:t>Token</a:t>
            </a:r>
            <a:r>
              <a:rPr lang="tr-TR" dirty="0"/>
              <a:t> Nedir?</a:t>
            </a:r>
          </a:p>
        </p:txBody>
      </p:sp>
      <p:sp>
        <p:nvSpPr>
          <p:cNvPr id="4" name="Rectangle 3">
            <a:extLst>
              <a:ext uri="{FF2B5EF4-FFF2-40B4-BE49-F238E27FC236}">
                <a16:creationId xmlns:a16="http://schemas.microsoft.com/office/drawing/2014/main" id="{94AA835C-BC8B-4931-BFBB-3DB54B612687}"/>
              </a:ext>
            </a:extLst>
          </p:cNvPr>
          <p:cNvSpPr/>
          <p:nvPr/>
        </p:nvSpPr>
        <p:spPr>
          <a:xfrm>
            <a:off x="469392" y="1457791"/>
            <a:ext cx="10960608" cy="5170646"/>
          </a:xfrm>
          <a:prstGeom prst="rect">
            <a:avLst/>
          </a:prstGeom>
        </p:spPr>
        <p:txBody>
          <a:bodyPr wrap="square">
            <a:spAutoFit/>
          </a:bodyPr>
          <a:lstStyle/>
          <a:p>
            <a:pPr marL="457200" indent="-457200">
              <a:buFont typeface="Arial" panose="020B0604020202020204" pitchFamily="34" charset="0"/>
              <a:buChar char="•"/>
            </a:pPr>
            <a:r>
              <a:rPr lang="tr-TR" sz="2200" dirty="0"/>
              <a:t>Jetonlar (</a:t>
            </a:r>
            <a:r>
              <a:rPr lang="tr-TR" sz="2200" dirty="0" err="1"/>
              <a:t>Token</a:t>
            </a:r>
            <a:r>
              <a:rPr lang="tr-TR" sz="2200" dirty="0"/>
              <a:t>) kendi bağımsız </a:t>
            </a:r>
            <a:r>
              <a:rPr lang="tr-TR" sz="2200" dirty="0" err="1"/>
              <a:t>blokzinciri</a:t>
            </a:r>
            <a:r>
              <a:rPr lang="tr-TR" sz="2200" dirty="0"/>
              <a:t> veya ağları üzerine inşa edilmemiş </a:t>
            </a:r>
            <a:r>
              <a:rPr lang="tr-TR" sz="2200" dirty="0" err="1"/>
              <a:t>kriptopara</a:t>
            </a:r>
            <a:r>
              <a:rPr lang="tr-TR" sz="2200" dirty="0"/>
              <a:t> birimleridir. Yerleşik, mevcut </a:t>
            </a:r>
            <a:r>
              <a:rPr lang="tr-TR" sz="2200" dirty="0" err="1"/>
              <a:t>blokzincirleri</a:t>
            </a:r>
            <a:r>
              <a:rPr lang="tr-TR" sz="2200" dirty="0"/>
              <a:t> üzerinde çalışırlar ve bu nedenle oluşturmak çok daha kolay ve hızlıdır.</a:t>
            </a:r>
          </a:p>
          <a:p>
            <a:pPr marL="457200" indent="-457200">
              <a:buFont typeface="Arial" panose="020B0604020202020204" pitchFamily="34" charset="0"/>
              <a:buChar char="•"/>
            </a:pPr>
            <a:endParaRPr lang="tr-TR" sz="2200" dirty="0"/>
          </a:p>
          <a:p>
            <a:pPr marL="457200" indent="-457200">
              <a:buFont typeface="Arial" panose="020B0604020202020204" pitchFamily="34" charset="0"/>
              <a:buChar char="•"/>
            </a:pPr>
            <a:r>
              <a:rPr lang="tr-TR" sz="2200" dirty="0"/>
              <a:t>Kripto jetonları, bir yatırımcının şirketteki hissesini temsil edebilir veya tıpkı yasal ihale gibi ekonomik bir amaca hizmet edebilir. Bu, </a:t>
            </a:r>
            <a:r>
              <a:rPr lang="tr-TR" sz="2200" dirty="0" err="1"/>
              <a:t>token</a:t>
            </a:r>
            <a:r>
              <a:rPr lang="tr-TR" sz="2200" dirty="0"/>
              <a:t> sahiplerinin bunları satın almak için kullanabileceği veya diğer menkul kıymetler gibi kâr elde etmek için jeton ticareti yapabilecekleri anlamına gelir.</a:t>
            </a:r>
          </a:p>
          <a:p>
            <a:pPr marL="457200" indent="-457200">
              <a:buFont typeface="Arial" panose="020B0604020202020204" pitchFamily="34" charset="0"/>
              <a:buChar char="•"/>
            </a:pPr>
            <a:endParaRPr lang="tr-TR" sz="2200" dirty="0"/>
          </a:p>
          <a:p>
            <a:pPr marL="457200" indent="-457200">
              <a:buFont typeface="Arial" panose="020B0604020202020204" pitchFamily="34" charset="0"/>
              <a:buChar char="•"/>
            </a:pPr>
            <a:r>
              <a:rPr lang="tr-TR" sz="2200" dirty="0" err="1"/>
              <a:t>Token</a:t>
            </a:r>
            <a:r>
              <a:rPr lang="tr-TR" sz="2200" dirty="0"/>
              <a:t> bir cihazdan diğerine gönderilen dijital bir dosyayı temsil etmez. Bunun yerine, bir bilgisayar ağı, bir blok zinciri ağı veya başka bir dağıtılmış defter tarafından toplu olarak yönetilen varlıklara ve/veya erişim haklarına atıfta bulunur. Dağıtılmış bir defter, evrensel bir durum katmanı, hangi cüzdan adresinin hangi jetonun sahibi olduğunu takip eden dağıtılmış bir işlem kaydı biçiminde bir kamu altyapısı sağlar.</a:t>
            </a:r>
          </a:p>
          <a:p>
            <a:pPr marL="457200" indent="-457200">
              <a:buFont typeface="Arial" panose="020B0604020202020204" pitchFamily="34" charset="0"/>
              <a:buChar char="•"/>
            </a:pPr>
            <a:endParaRPr lang="tr-TR" sz="2200" dirty="0"/>
          </a:p>
        </p:txBody>
      </p:sp>
    </p:spTree>
    <p:extLst>
      <p:ext uri="{BB962C8B-B14F-4D97-AF65-F5344CB8AC3E}">
        <p14:creationId xmlns:p14="http://schemas.microsoft.com/office/powerpoint/2010/main" val="87275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F11F-24F0-4C2B-8012-CAAA51F61E12}"/>
              </a:ext>
            </a:extLst>
          </p:cNvPr>
          <p:cNvSpPr>
            <a:spLocks noGrp="1"/>
          </p:cNvSpPr>
          <p:nvPr>
            <p:ph type="title"/>
          </p:nvPr>
        </p:nvSpPr>
        <p:spPr/>
        <p:txBody>
          <a:bodyPr/>
          <a:lstStyle/>
          <a:p>
            <a:r>
              <a:rPr lang="tr-TR" dirty="0" err="1"/>
              <a:t>Token</a:t>
            </a:r>
            <a:endParaRPr lang="tr-TR" dirty="0"/>
          </a:p>
        </p:txBody>
      </p:sp>
      <p:pic>
        <p:nvPicPr>
          <p:cNvPr id="3" name="Picture 2">
            <a:extLst>
              <a:ext uri="{FF2B5EF4-FFF2-40B4-BE49-F238E27FC236}">
                <a16:creationId xmlns:a16="http://schemas.microsoft.com/office/drawing/2014/main" id="{970983A7-850C-46DD-AC8F-804D9AA8F133}"/>
              </a:ext>
            </a:extLst>
          </p:cNvPr>
          <p:cNvPicPr>
            <a:picLocks noChangeAspect="1"/>
          </p:cNvPicPr>
          <p:nvPr/>
        </p:nvPicPr>
        <p:blipFill>
          <a:blip r:embed="rId3"/>
          <a:stretch>
            <a:fillRect/>
          </a:stretch>
        </p:blipFill>
        <p:spPr>
          <a:xfrm>
            <a:off x="6096000" y="518791"/>
            <a:ext cx="5751004" cy="5903686"/>
          </a:xfrm>
          <a:prstGeom prst="rect">
            <a:avLst/>
          </a:prstGeom>
        </p:spPr>
      </p:pic>
      <p:sp>
        <p:nvSpPr>
          <p:cNvPr id="5" name="Rectangle 4">
            <a:extLst>
              <a:ext uri="{FF2B5EF4-FFF2-40B4-BE49-F238E27FC236}">
                <a16:creationId xmlns:a16="http://schemas.microsoft.com/office/drawing/2014/main" id="{DC8BBA5E-E2B8-4A6F-B014-C54553A50016}"/>
              </a:ext>
            </a:extLst>
          </p:cNvPr>
          <p:cNvSpPr/>
          <p:nvPr/>
        </p:nvSpPr>
        <p:spPr>
          <a:xfrm>
            <a:off x="499872" y="1845671"/>
            <a:ext cx="5498592" cy="4154984"/>
          </a:xfrm>
          <a:prstGeom prst="rect">
            <a:avLst/>
          </a:prstGeom>
        </p:spPr>
        <p:txBody>
          <a:bodyPr wrap="square">
            <a:spAutoFit/>
          </a:bodyPr>
          <a:lstStyle/>
          <a:p>
            <a:r>
              <a:rPr lang="tr-TR" sz="2200" dirty="0"/>
              <a:t>Her </a:t>
            </a:r>
            <a:r>
              <a:rPr lang="tr-TR" sz="2200" dirty="0" err="1"/>
              <a:t>token</a:t>
            </a:r>
            <a:r>
              <a:rPr lang="tr-TR" sz="2200" dirty="0"/>
              <a:t> bir blok zinciri adresine aittir. Bu </a:t>
            </a:r>
            <a:r>
              <a:rPr lang="tr-TR" sz="2200" dirty="0" err="1"/>
              <a:t>tokenlara</a:t>
            </a:r>
            <a:r>
              <a:rPr lang="tr-TR" sz="2200" dirty="0"/>
              <a:t>, blok zinciri ile iletişim kuran ve blok zinciri adresiyle ilgili genel-özel anahtar çiftini yöneten özel bir cüzdan ile erişilebilir. Yalnızca o adres için özel anahtara sahip olan kişi ilgili </a:t>
            </a:r>
            <a:r>
              <a:rPr lang="tr-TR" sz="2200" dirty="0" err="1"/>
              <a:t>tokenlara</a:t>
            </a:r>
            <a:r>
              <a:rPr lang="tr-TR" sz="2200" dirty="0"/>
              <a:t> erişebilir. Bu kişi, bu nedenle, o </a:t>
            </a:r>
            <a:r>
              <a:rPr lang="tr-TR" sz="2200" dirty="0" err="1"/>
              <a:t>tokenın</a:t>
            </a:r>
            <a:r>
              <a:rPr lang="tr-TR" sz="2200" dirty="0"/>
              <a:t> sahibi olarak kabul edilebilir.</a:t>
            </a:r>
          </a:p>
          <a:p>
            <a:endParaRPr lang="tr-TR" sz="2200" dirty="0"/>
          </a:p>
          <a:p>
            <a:r>
              <a:rPr lang="tr-TR" sz="2200" dirty="0" err="1"/>
              <a:t>Token</a:t>
            </a:r>
            <a:r>
              <a:rPr lang="tr-TR" sz="2200" dirty="0"/>
              <a:t> bir varlığı temsil ediyorsa, sahibi, özel anahtarıyla imzalayarak </a:t>
            </a:r>
            <a:r>
              <a:rPr lang="tr-TR" sz="2200" dirty="0" err="1"/>
              <a:t>token</a:t>
            </a:r>
            <a:r>
              <a:rPr lang="tr-TR" sz="2200" dirty="0"/>
              <a:t> transferini başlatabilir ve bu da bir dijital parmak izi veya dijital imza oluşturur.</a:t>
            </a:r>
          </a:p>
        </p:txBody>
      </p:sp>
    </p:spTree>
    <p:extLst>
      <p:ext uri="{BB962C8B-B14F-4D97-AF65-F5344CB8AC3E}">
        <p14:creationId xmlns:p14="http://schemas.microsoft.com/office/powerpoint/2010/main" val="296864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DA7341D5-D361-4774-AA8F-5EA401E7D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765" y="606552"/>
            <a:ext cx="10040329" cy="564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3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C639-AE58-4093-9FDE-5741D5B40906}"/>
              </a:ext>
            </a:extLst>
          </p:cNvPr>
          <p:cNvSpPr>
            <a:spLocks noGrp="1"/>
          </p:cNvSpPr>
          <p:nvPr>
            <p:ph type="title"/>
          </p:nvPr>
        </p:nvSpPr>
        <p:spPr>
          <a:xfrm>
            <a:off x="908304" y="325602"/>
            <a:ext cx="10058400" cy="1371600"/>
          </a:xfrm>
        </p:spPr>
        <p:txBody>
          <a:bodyPr>
            <a:normAutofit/>
          </a:bodyPr>
          <a:lstStyle/>
          <a:p>
            <a:r>
              <a:rPr lang="tr-TR" dirty="0"/>
              <a:t>Avantaj</a:t>
            </a:r>
            <a:endParaRPr lang="tr-TR" sz="4400" dirty="0"/>
          </a:p>
        </p:txBody>
      </p:sp>
      <p:sp>
        <p:nvSpPr>
          <p:cNvPr id="4" name="Rectangle 3">
            <a:extLst>
              <a:ext uri="{FF2B5EF4-FFF2-40B4-BE49-F238E27FC236}">
                <a16:creationId xmlns:a16="http://schemas.microsoft.com/office/drawing/2014/main" id="{AA09EEE0-41FF-4DD7-B89C-19EC4AADCE56}"/>
              </a:ext>
            </a:extLst>
          </p:cNvPr>
          <p:cNvSpPr/>
          <p:nvPr/>
        </p:nvSpPr>
        <p:spPr>
          <a:xfrm>
            <a:off x="573024" y="1553063"/>
            <a:ext cx="10558272" cy="4678204"/>
          </a:xfrm>
          <a:prstGeom prst="rect">
            <a:avLst/>
          </a:prstGeom>
        </p:spPr>
        <p:txBody>
          <a:bodyPr wrap="square">
            <a:spAutoFit/>
          </a:bodyPr>
          <a:lstStyle/>
          <a:p>
            <a:pPr marL="285750" indent="-285750">
              <a:buFont typeface="Arial" panose="020B0604020202020204" pitchFamily="34" charset="0"/>
              <a:buChar char="•"/>
            </a:pPr>
            <a:r>
              <a:rPr lang="tr-TR" sz="2000" dirty="0"/>
              <a:t>Merkezi otoritenin, kripto paralarda kuralları belirleme yetkisi yoktur. Bir ağ kısmen çevrimdışı olsa bile, ödeme sistemi istikrarlı bir şekilde çalışmaya devam eder.</a:t>
            </a:r>
          </a:p>
          <a:p>
            <a:pPr marL="285750" indent="-285750">
              <a:buFont typeface="Arial" panose="020B0604020202020204" pitchFamily="34" charset="0"/>
              <a:buChar char="•"/>
            </a:pPr>
            <a:r>
              <a:rPr lang="tr-TR" sz="2000" dirty="0"/>
              <a:t>Kripto para birimleri için işlem limiti yok. Dünyanın farklı bir bölgesinde olabilirsiniz ve alıcı başka bir yarım kürede olabilir, herhangi bir güçlük çekmeden gerekli miktarı aktarabilirsiniz.</a:t>
            </a:r>
          </a:p>
          <a:p>
            <a:pPr marL="285750" indent="-285750">
              <a:buFont typeface="Arial" panose="020B0604020202020204" pitchFamily="34" charset="0"/>
              <a:buChar char="•"/>
            </a:pPr>
            <a:r>
              <a:rPr lang="tr-TR" sz="2000" dirty="0"/>
              <a:t>Banka hesabı açma prosedürlerine kıyasla kripto para dünyasında cüzdan oluşturma aşaması çok daha kısadır.</a:t>
            </a:r>
          </a:p>
          <a:p>
            <a:pPr marL="285750" indent="-285750">
              <a:buFont typeface="Arial" panose="020B0604020202020204" pitchFamily="34" charset="0"/>
              <a:buChar char="•"/>
            </a:pPr>
            <a:r>
              <a:rPr lang="tr-TR" sz="2000" dirty="0"/>
              <a:t>Kripto para birimlerinde, isme, adrese veya başka herhangi bir bilgiye referans olmadan sonsuz sayıda cüzdan oluşturabilirsiniz. Tüm işlemleriniz şifreleme kullandığı için güvenli olacaktır. Cüzdan sahibi dışındaki herhangi bir kişinin, saldırıya uğramadıkça cüzdandan ödeme yapması imkansızdır.</a:t>
            </a:r>
          </a:p>
          <a:p>
            <a:pPr marL="285750" indent="-285750">
              <a:buFont typeface="Arial" panose="020B0604020202020204" pitchFamily="34" charset="0"/>
              <a:buChar char="•"/>
            </a:pPr>
            <a:r>
              <a:rPr lang="tr-TR" sz="2000" dirty="0"/>
              <a:t>Kripto para transferi ücretsiz değil ama katlanılan maliyet geleneksel yollara göre son derece düşük kalır.</a:t>
            </a:r>
          </a:p>
          <a:p>
            <a:pPr marL="285750" indent="-285750">
              <a:buFont typeface="Arial" panose="020B0604020202020204" pitchFamily="34" charset="0"/>
              <a:buChar char="•"/>
            </a:pPr>
            <a:r>
              <a:rPr lang="tr-TR" sz="2000" dirty="0"/>
              <a:t>Kripto para birimlerinde paranın miktarının sınırı var. Bu nedenle siyaset veya merkez bankalarının izledikleri politikalar kağıt parada yaşanabilen enflasyon sorununu kripto paralarda yaşatma imkanına sahip değiller.</a:t>
            </a:r>
            <a:r>
              <a:rPr lang="tr-TR" dirty="0"/>
              <a:t> </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2343470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schemas.openxmlformats.org/package/2006/metadata/core-properties"/>
    <ds:schemaRef ds:uri="http://schemas.microsoft.com/office/2006/documentManagement/types"/>
    <ds:schemaRef ds:uri="71af3243-3dd4-4a8d-8c0d-dd76da1f02a5"/>
    <ds:schemaRef ds:uri="http://purl.org/dc/elements/1.1/"/>
    <ds:schemaRef ds:uri="http://purl.org/dc/terms/"/>
    <ds:schemaRef ds:uri="http://purl.org/dc/dcmitype/"/>
    <ds:schemaRef ds:uri="http://www.w3.org/XML/1998/namespace"/>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3026</Words>
  <Application>Microsoft Office PowerPoint</Application>
  <PresentationFormat>Widescreen</PresentationFormat>
  <Paragraphs>222</Paragraphs>
  <Slides>27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Garamond</vt:lpstr>
      <vt:lpstr>SavonVTI</vt:lpstr>
      <vt:lpstr>BLOCKCHAIN TEKNOLOJİSİ</vt:lpstr>
      <vt:lpstr>Ders İçeriği</vt:lpstr>
      <vt:lpstr>Altın</vt:lpstr>
      <vt:lpstr>Kriptopara</vt:lpstr>
      <vt:lpstr>COIN Nedir?</vt:lpstr>
      <vt:lpstr>Token Nedir?</vt:lpstr>
      <vt:lpstr>Token</vt:lpstr>
      <vt:lpstr>PowerPoint Presentation</vt:lpstr>
      <vt:lpstr>Avantaj</vt:lpstr>
      <vt:lpstr>Dezavantaj</vt:lpstr>
      <vt:lpstr>Wallet (Kripto Cüzdan)</vt:lpstr>
      <vt:lpstr>Wallet Anahtar Terimleri</vt:lpstr>
      <vt:lpstr>Wallet Çeşitleri</vt:lpstr>
      <vt:lpstr>Kategoriler</vt:lpstr>
      <vt:lpstr>Kategoriler</vt:lpstr>
      <vt:lpstr>Stable Coin</vt:lpstr>
      <vt:lpstr>CBDC</vt:lpstr>
      <vt:lpstr>Security Token</vt:lpstr>
      <vt:lpstr>Equity Token</vt:lpstr>
      <vt:lpstr>Utility Token</vt:lpstr>
      <vt:lpstr>Kategoriler</vt:lpstr>
      <vt:lpstr>ICO (Initial Coin Offering) / Token Sale</vt:lpstr>
      <vt:lpstr>ÖRNEK ICO’lar</vt:lpstr>
      <vt:lpstr>IDO (Initial Decentralized Exchange Offering)</vt:lpstr>
      <vt:lpstr>IEO (Initial Exchange Offering)</vt:lpstr>
      <vt:lpstr>STO (Security Token Offering)</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2021-11-12T11:07:41Z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ba14a60c-79f2-4286-a4a4-0c6f498a1bf6</vt:lpwstr>
  </property>
  <property fmtid="{D5CDD505-2E9C-101B-9397-08002B2CF9AE}" pid="4" name="TURKCELLCLASSIFICATION">
    <vt:lpwstr>TURKCELL DAHİLİ</vt:lpwstr>
  </property>
</Properties>
</file>