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19"/>
  </p:notesMasterIdLst>
  <p:handoutMasterIdLst>
    <p:handoutMasterId r:id="rId20"/>
  </p:handoutMasterIdLst>
  <p:sldIdLst>
    <p:sldId id="290" r:id="rId5"/>
    <p:sldId id="394" r:id="rId6"/>
    <p:sldId id="395" r:id="rId7"/>
    <p:sldId id="396" r:id="rId8"/>
    <p:sldId id="397" r:id="rId9"/>
    <p:sldId id="398" r:id="rId10"/>
    <p:sldId id="399" r:id="rId11"/>
    <p:sldId id="400" r:id="rId12"/>
    <p:sldId id="401" r:id="rId13"/>
    <p:sldId id="402" r:id="rId14"/>
    <p:sldId id="403" r:id="rId15"/>
    <p:sldId id="404" r:id="rId16"/>
    <p:sldId id="289" r:id="rId17"/>
    <p:sldId id="38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5268" autoAdjust="0"/>
  </p:normalViewPr>
  <p:slideViewPr>
    <p:cSldViewPr snapToGrid="0">
      <p:cViewPr varScale="1">
        <p:scale>
          <a:sx n="83" d="100"/>
          <a:sy n="83" d="100"/>
        </p:scale>
        <p:origin x="384" y="72"/>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1/13/2022</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1/13/2022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burada anlatabilirsin.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0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13</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1/13/2022</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920B1D-BA50-43E6-9E88-1D6485050790}"/>
              </a:ext>
            </a:extLst>
          </p:cNvPr>
          <p:cNvPicPr>
            <a:picLocks noChangeAspect="1"/>
          </p:cNvPicPr>
          <p:nvPr/>
        </p:nvPicPr>
        <p:blipFill>
          <a:blip r:embed="rId2"/>
          <a:stretch>
            <a:fillRect/>
          </a:stretch>
        </p:blipFill>
        <p:spPr>
          <a:xfrm>
            <a:off x="2851397" y="461849"/>
            <a:ext cx="6134100" cy="1857375"/>
          </a:xfrm>
          <a:prstGeom prst="rect">
            <a:avLst/>
          </a:prstGeom>
        </p:spPr>
      </p:pic>
      <p:sp>
        <p:nvSpPr>
          <p:cNvPr id="5" name="Rectangle 4">
            <a:extLst>
              <a:ext uri="{FF2B5EF4-FFF2-40B4-BE49-F238E27FC236}">
                <a16:creationId xmlns:a16="http://schemas.microsoft.com/office/drawing/2014/main" id="{B0985E79-4634-4855-95B7-BBA26CE269AD}"/>
              </a:ext>
            </a:extLst>
          </p:cNvPr>
          <p:cNvSpPr/>
          <p:nvPr/>
        </p:nvSpPr>
        <p:spPr>
          <a:xfrm>
            <a:off x="544497" y="2550044"/>
            <a:ext cx="5551504" cy="2308324"/>
          </a:xfrm>
          <a:prstGeom prst="rect">
            <a:avLst/>
          </a:prstGeom>
        </p:spPr>
        <p:txBody>
          <a:bodyPr wrap="square">
            <a:spAutoFit/>
          </a:bodyPr>
          <a:lstStyle/>
          <a:p>
            <a:r>
              <a:rPr lang="tr-TR" dirty="0"/>
              <a:t>Kurumsal </a:t>
            </a:r>
            <a:r>
              <a:rPr lang="tr-TR" dirty="0" err="1"/>
              <a:t>blokzincir</a:t>
            </a:r>
            <a:r>
              <a:rPr lang="tr-TR" dirty="0"/>
              <a:t> çözümlerinde belki de en çok duyduğumuz çözümler tedarik zincirleri hakkında. </a:t>
            </a:r>
            <a:r>
              <a:rPr lang="tr-TR" dirty="0" err="1"/>
              <a:t>Grid</a:t>
            </a:r>
            <a:r>
              <a:rPr lang="tr-TR" dirty="0"/>
              <a:t> de bu talebi karşılamak üzere geliştirilmiş bir proje. Özel olarak bir sektöre yöneldiği için </a:t>
            </a:r>
            <a:r>
              <a:rPr lang="tr-TR" dirty="0" err="1"/>
              <a:t>Hyperledger</a:t>
            </a:r>
            <a:r>
              <a:rPr lang="tr-TR" dirty="0"/>
              <a:t> platformunda bir ilk olma özelliğini taşıyor. </a:t>
            </a:r>
            <a:r>
              <a:rPr lang="tr-TR" dirty="0" err="1"/>
              <a:t>Grid</a:t>
            </a:r>
            <a:r>
              <a:rPr lang="tr-TR" dirty="0"/>
              <a:t> yalnızca bir </a:t>
            </a:r>
            <a:r>
              <a:rPr lang="tr-TR" dirty="0" err="1"/>
              <a:t>framework</a:t>
            </a:r>
            <a:r>
              <a:rPr lang="tr-TR" dirty="0"/>
              <a:t>, bir </a:t>
            </a:r>
            <a:r>
              <a:rPr lang="tr-TR" dirty="0" err="1"/>
              <a:t>blokzincir</a:t>
            </a:r>
            <a:r>
              <a:rPr lang="tr-TR" dirty="0"/>
              <a:t> değil. </a:t>
            </a:r>
            <a:r>
              <a:rPr lang="tr-TR" dirty="0" err="1"/>
              <a:t>Sawtooth</a:t>
            </a:r>
            <a:r>
              <a:rPr lang="tr-TR" dirty="0"/>
              <a:t> </a:t>
            </a:r>
            <a:r>
              <a:rPr lang="tr-TR" dirty="0" err="1"/>
              <a:t>blokzincirini</a:t>
            </a:r>
            <a:r>
              <a:rPr lang="tr-TR" dirty="0"/>
              <a:t> kullanıyor ve temel amacı tedarik zinciri uygulamalarını hızlandırmak ve kolaylaştırmak.</a:t>
            </a:r>
          </a:p>
        </p:txBody>
      </p:sp>
      <p:pic>
        <p:nvPicPr>
          <p:cNvPr id="3074" name="Picture 2" descr="Introduction">
            <a:extLst>
              <a:ext uri="{FF2B5EF4-FFF2-40B4-BE49-F238E27FC236}">
                <a16:creationId xmlns:a16="http://schemas.microsoft.com/office/drawing/2014/main" id="{92B2790C-1F8A-4698-BD07-8896D47CB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317" y="2550044"/>
            <a:ext cx="5348122" cy="327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64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D44E-8923-4E6B-AE13-5DBAFECF4BEB}"/>
              </a:ext>
            </a:extLst>
          </p:cNvPr>
          <p:cNvSpPr>
            <a:spLocks noGrp="1"/>
          </p:cNvSpPr>
          <p:nvPr>
            <p:ph type="title"/>
          </p:nvPr>
        </p:nvSpPr>
        <p:spPr>
          <a:xfrm>
            <a:off x="695416" y="236726"/>
            <a:ext cx="10058400" cy="1371600"/>
          </a:xfrm>
        </p:spPr>
        <p:txBody>
          <a:bodyPr/>
          <a:lstStyle/>
          <a:p>
            <a:r>
              <a:rPr lang="tr-TR" dirty="0"/>
              <a:t>Tools</a:t>
            </a:r>
          </a:p>
        </p:txBody>
      </p:sp>
      <p:sp>
        <p:nvSpPr>
          <p:cNvPr id="4" name="Rectangle 3">
            <a:extLst>
              <a:ext uri="{FF2B5EF4-FFF2-40B4-BE49-F238E27FC236}">
                <a16:creationId xmlns:a16="http://schemas.microsoft.com/office/drawing/2014/main" id="{94872D88-7D4B-45E5-BC2D-2E624AC75860}"/>
              </a:ext>
            </a:extLst>
          </p:cNvPr>
          <p:cNvSpPr/>
          <p:nvPr/>
        </p:nvSpPr>
        <p:spPr>
          <a:xfrm>
            <a:off x="695416" y="1473590"/>
            <a:ext cx="10801165" cy="1200329"/>
          </a:xfrm>
          <a:prstGeom prst="rect">
            <a:avLst/>
          </a:prstGeom>
        </p:spPr>
        <p:txBody>
          <a:bodyPr wrap="square">
            <a:spAutoFit/>
          </a:bodyPr>
          <a:lstStyle/>
          <a:p>
            <a:r>
              <a:rPr lang="tr-TR" b="1" dirty="0" err="1"/>
              <a:t>Hyperledger</a:t>
            </a:r>
            <a:r>
              <a:rPr lang="tr-TR" b="1" dirty="0"/>
              <a:t> </a:t>
            </a:r>
            <a:r>
              <a:rPr lang="tr-TR" b="1" dirty="0" err="1"/>
              <a:t>Quilt</a:t>
            </a:r>
            <a:r>
              <a:rPr lang="tr-TR" b="1" dirty="0"/>
              <a:t> </a:t>
            </a:r>
            <a:r>
              <a:rPr lang="tr-TR" dirty="0"/>
              <a:t>projesi </a:t>
            </a:r>
            <a:r>
              <a:rPr lang="tr-TR" dirty="0" err="1"/>
              <a:t>Interledger</a:t>
            </a:r>
            <a:r>
              <a:rPr lang="tr-TR" dirty="0"/>
              <a:t> protokolünün ekosistemdeki uygulaması. Dolayısıyla öncelikle </a:t>
            </a:r>
            <a:r>
              <a:rPr lang="tr-TR" dirty="0" err="1"/>
              <a:t>Interledger’ı</a:t>
            </a:r>
            <a:r>
              <a:rPr lang="tr-TR" dirty="0"/>
              <a:t> anlamak gerekiyor. ILP olarak da bilinen bu protokol, kayıt defterleri arasında para transferi yapmayı sağlıyor. Adından daha anlaşılabileceği gibi ILP bir kayıt defteri değil. Yalnızca bu kayıt defterlerinin güvenli bir şekilde mesajlaşıp para transferi yapmasını sağlayan protokol. </a:t>
            </a:r>
            <a:r>
              <a:rPr lang="tr-TR" dirty="0" err="1"/>
              <a:t>Hyperledger</a:t>
            </a:r>
            <a:r>
              <a:rPr lang="tr-TR" dirty="0"/>
              <a:t> da </a:t>
            </a:r>
            <a:r>
              <a:rPr lang="tr-TR" dirty="0" err="1"/>
              <a:t>Quilt</a:t>
            </a:r>
            <a:r>
              <a:rPr lang="tr-TR" dirty="0"/>
              <a:t> projesi ile ekosistem içinde </a:t>
            </a:r>
            <a:r>
              <a:rPr lang="tr-TR" dirty="0" err="1"/>
              <a:t>ILP’yi</a:t>
            </a:r>
            <a:r>
              <a:rPr lang="tr-TR" dirty="0"/>
              <a:t> uyguluyor.</a:t>
            </a:r>
          </a:p>
        </p:txBody>
      </p:sp>
      <p:sp>
        <p:nvSpPr>
          <p:cNvPr id="6" name="Rectangle 5">
            <a:extLst>
              <a:ext uri="{FF2B5EF4-FFF2-40B4-BE49-F238E27FC236}">
                <a16:creationId xmlns:a16="http://schemas.microsoft.com/office/drawing/2014/main" id="{D7F2076D-CAD4-428C-94CA-CBCCD4E8F4DE}"/>
              </a:ext>
            </a:extLst>
          </p:cNvPr>
          <p:cNvSpPr/>
          <p:nvPr/>
        </p:nvSpPr>
        <p:spPr>
          <a:xfrm>
            <a:off x="695416" y="2845190"/>
            <a:ext cx="10676878" cy="1477328"/>
          </a:xfrm>
          <a:prstGeom prst="rect">
            <a:avLst/>
          </a:prstGeom>
        </p:spPr>
        <p:txBody>
          <a:bodyPr wrap="square">
            <a:spAutoFit/>
          </a:bodyPr>
          <a:lstStyle/>
          <a:p>
            <a:r>
              <a:rPr lang="tr-TR" b="1" dirty="0" err="1"/>
              <a:t>Hyperledger</a:t>
            </a:r>
            <a:r>
              <a:rPr lang="tr-TR" b="1" dirty="0"/>
              <a:t> </a:t>
            </a:r>
            <a:r>
              <a:rPr lang="tr-TR" b="1" dirty="0" err="1"/>
              <a:t>Aries</a:t>
            </a:r>
            <a:r>
              <a:rPr lang="tr-TR" b="1" dirty="0"/>
              <a:t>, </a:t>
            </a:r>
            <a:r>
              <a:rPr lang="tr-TR" dirty="0"/>
              <a:t>bazı özellikleriyle </a:t>
            </a:r>
            <a:r>
              <a:rPr lang="tr-TR" dirty="0" err="1"/>
              <a:t>Indy</a:t>
            </a:r>
            <a:r>
              <a:rPr lang="tr-TR" dirty="0"/>
              <a:t> ve </a:t>
            </a:r>
            <a:r>
              <a:rPr lang="tr-TR" dirty="0" err="1"/>
              <a:t>Quilt’e</a:t>
            </a:r>
            <a:r>
              <a:rPr lang="tr-TR" dirty="0"/>
              <a:t> benziyor fakat kapsam ve proje tanımı bakımından daha geniş bir amaç hedefliyor. </a:t>
            </a:r>
            <a:r>
              <a:rPr lang="tr-TR" dirty="0" err="1"/>
              <a:t>Aries’in</a:t>
            </a:r>
            <a:r>
              <a:rPr lang="tr-TR" dirty="0"/>
              <a:t> amacı </a:t>
            </a:r>
            <a:r>
              <a:rPr lang="tr-TR" dirty="0" err="1"/>
              <a:t>blokzincir</a:t>
            </a:r>
            <a:r>
              <a:rPr lang="tr-TR" dirty="0"/>
              <a:t> temelli dijital kimlik verilerini saklamak ve paylaşmak. Kimlik verilerini sakladığı için </a:t>
            </a:r>
            <a:r>
              <a:rPr lang="tr-TR" dirty="0" err="1"/>
              <a:t>Indy’e</a:t>
            </a:r>
            <a:r>
              <a:rPr lang="tr-TR" dirty="0"/>
              <a:t> benzese de bu verilerin değişimini </a:t>
            </a:r>
            <a:r>
              <a:rPr lang="tr-TR" dirty="0" err="1"/>
              <a:t>Indy</a:t>
            </a:r>
            <a:r>
              <a:rPr lang="tr-TR" dirty="0"/>
              <a:t> dışındaki zincirlerle de yapmayı hedefliyor. Cüzdanlar arası iletişim ve güvenli iletişim barındırdığı için de </a:t>
            </a:r>
            <a:r>
              <a:rPr lang="tr-TR" dirty="0" err="1"/>
              <a:t>Quilt’e</a:t>
            </a:r>
            <a:r>
              <a:rPr lang="tr-TR" dirty="0"/>
              <a:t> benziyor fakat </a:t>
            </a:r>
            <a:r>
              <a:rPr lang="tr-TR" dirty="0" err="1"/>
              <a:t>Aries</a:t>
            </a:r>
            <a:r>
              <a:rPr lang="tr-TR" dirty="0"/>
              <a:t> ILP protokolünü kullanmıyor ve dijital kimliklere odaklanıyor.</a:t>
            </a:r>
          </a:p>
        </p:txBody>
      </p:sp>
      <p:sp>
        <p:nvSpPr>
          <p:cNvPr id="8" name="Rectangle 7">
            <a:extLst>
              <a:ext uri="{FF2B5EF4-FFF2-40B4-BE49-F238E27FC236}">
                <a16:creationId xmlns:a16="http://schemas.microsoft.com/office/drawing/2014/main" id="{D5E45397-98C6-4044-A7AF-DB9DD5B9C83F}"/>
              </a:ext>
            </a:extLst>
          </p:cNvPr>
          <p:cNvSpPr/>
          <p:nvPr/>
        </p:nvSpPr>
        <p:spPr>
          <a:xfrm>
            <a:off x="695416" y="4507247"/>
            <a:ext cx="11031985" cy="1754326"/>
          </a:xfrm>
          <a:prstGeom prst="rect">
            <a:avLst/>
          </a:prstGeom>
        </p:spPr>
        <p:txBody>
          <a:bodyPr wrap="square">
            <a:spAutoFit/>
          </a:bodyPr>
          <a:lstStyle/>
          <a:p>
            <a:r>
              <a:rPr lang="tr-TR" b="1" dirty="0" err="1"/>
              <a:t>Hyperledger</a:t>
            </a:r>
            <a:r>
              <a:rPr lang="tr-TR" b="1" dirty="0"/>
              <a:t> Ursa, </a:t>
            </a:r>
            <a:r>
              <a:rPr lang="tr-TR" dirty="0"/>
              <a:t>topluluktaki geliştiricilerin </a:t>
            </a:r>
            <a:r>
              <a:rPr lang="tr-TR" dirty="0" err="1"/>
              <a:t>kriptografik</a:t>
            </a:r>
            <a:r>
              <a:rPr lang="tr-TR" dirty="0"/>
              <a:t> fonksiyonları topladığı bir proje. </a:t>
            </a:r>
            <a:r>
              <a:rPr lang="tr-TR" dirty="0" err="1"/>
              <a:t>Blokzincir</a:t>
            </a:r>
            <a:r>
              <a:rPr lang="tr-TR" dirty="0"/>
              <a:t> deyince aklımıza ilk gelen kelimelerden biri olan güvenlik ve </a:t>
            </a:r>
            <a:r>
              <a:rPr lang="tr-TR" dirty="0" err="1"/>
              <a:t>kriptografi</a:t>
            </a:r>
            <a:r>
              <a:rPr lang="tr-TR" dirty="0"/>
              <a:t>. Dolayısıyla bu proje de platform içinde önemli bir görevi yerine getiriyor. İki alt kütüphaneden oluşuyor, </a:t>
            </a:r>
            <a:r>
              <a:rPr lang="tr-TR" dirty="0" err="1"/>
              <a:t>libursa</a:t>
            </a:r>
            <a:r>
              <a:rPr lang="tr-TR" dirty="0"/>
              <a:t> ve </a:t>
            </a:r>
            <a:r>
              <a:rPr lang="tr-TR" dirty="0" err="1"/>
              <a:t>libzmix</a:t>
            </a:r>
            <a:r>
              <a:rPr lang="tr-TR" dirty="0"/>
              <a:t>. </a:t>
            </a:r>
            <a:r>
              <a:rPr lang="tr-TR" dirty="0" err="1"/>
              <a:t>Libursa</a:t>
            </a:r>
            <a:r>
              <a:rPr lang="tr-TR" dirty="0"/>
              <a:t> kütüphanesi dijital imzalar, anahtar değişimi, kripto gibi işlemleri yerine getirirken </a:t>
            </a:r>
            <a:r>
              <a:rPr lang="tr-TR" dirty="0" err="1"/>
              <a:t>libzmix</a:t>
            </a:r>
            <a:r>
              <a:rPr lang="tr-TR" dirty="0"/>
              <a:t> sıfır bilgi ispatı gibi daha karmaşık işlemleri yapıyor. Projede </a:t>
            </a:r>
            <a:r>
              <a:rPr lang="tr-TR" dirty="0" err="1"/>
              <a:t>kriptogafi</a:t>
            </a:r>
            <a:r>
              <a:rPr lang="tr-TR" dirty="0"/>
              <a:t> dünyasında </a:t>
            </a:r>
            <a:r>
              <a:rPr lang="tr-TR" dirty="0" err="1"/>
              <a:t>best</a:t>
            </a:r>
            <a:r>
              <a:rPr lang="tr-TR" dirty="0"/>
              <a:t> </a:t>
            </a:r>
            <a:r>
              <a:rPr lang="tr-TR" dirty="0" err="1"/>
              <a:t>practice</a:t>
            </a:r>
            <a:r>
              <a:rPr lang="tr-TR" dirty="0"/>
              <a:t> olarak kabul edilen yöntem kullanılarak yeni </a:t>
            </a:r>
            <a:r>
              <a:rPr lang="tr-TR" dirty="0" err="1"/>
              <a:t>implementasyonlar</a:t>
            </a:r>
            <a:r>
              <a:rPr lang="tr-TR" dirty="0"/>
              <a:t> yazmak yerine </a:t>
            </a:r>
            <a:r>
              <a:rPr lang="tr-TR" dirty="0" err="1"/>
              <a:t>libsodium</a:t>
            </a:r>
            <a:r>
              <a:rPr lang="tr-TR" dirty="0"/>
              <a:t>, </a:t>
            </a:r>
            <a:r>
              <a:rPr lang="tr-TR" dirty="0" err="1"/>
              <a:t>openssl</a:t>
            </a:r>
            <a:r>
              <a:rPr lang="tr-TR" dirty="0"/>
              <a:t> ve libsecp256k1 kütüphaneleri kullanılıyor.</a:t>
            </a:r>
          </a:p>
        </p:txBody>
      </p:sp>
    </p:spTree>
    <p:extLst>
      <p:ext uri="{BB962C8B-B14F-4D97-AF65-F5344CB8AC3E}">
        <p14:creationId xmlns:p14="http://schemas.microsoft.com/office/powerpoint/2010/main" val="3314029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A795-CD1F-4F43-A83D-107C72C12D9E}"/>
              </a:ext>
            </a:extLst>
          </p:cNvPr>
          <p:cNvSpPr>
            <a:spLocks noGrp="1"/>
          </p:cNvSpPr>
          <p:nvPr>
            <p:ph type="title"/>
          </p:nvPr>
        </p:nvSpPr>
        <p:spPr>
          <a:xfrm>
            <a:off x="658427" y="203694"/>
            <a:ext cx="10058400" cy="1371600"/>
          </a:xfrm>
        </p:spPr>
        <p:txBody>
          <a:bodyPr/>
          <a:lstStyle/>
          <a:p>
            <a:r>
              <a:rPr lang="tr-TR" dirty="0"/>
              <a:t>Tools</a:t>
            </a:r>
          </a:p>
        </p:txBody>
      </p:sp>
      <p:sp>
        <p:nvSpPr>
          <p:cNvPr id="4" name="Rectangle 3">
            <a:extLst>
              <a:ext uri="{FF2B5EF4-FFF2-40B4-BE49-F238E27FC236}">
                <a16:creationId xmlns:a16="http://schemas.microsoft.com/office/drawing/2014/main" id="{76BBBB43-68B2-4265-B738-116DC5C23F82}"/>
              </a:ext>
            </a:extLst>
          </p:cNvPr>
          <p:cNvSpPr/>
          <p:nvPr/>
        </p:nvSpPr>
        <p:spPr>
          <a:xfrm>
            <a:off x="658427" y="1300086"/>
            <a:ext cx="10715348" cy="923330"/>
          </a:xfrm>
          <a:prstGeom prst="rect">
            <a:avLst/>
          </a:prstGeom>
        </p:spPr>
        <p:txBody>
          <a:bodyPr wrap="square">
            <a:spAutoFit/>
          </a:bodyPr>
          <a:lstStyle/>
          <a:p>
            <a:r>
              <a:rPr lang="tr-TR" b="1" dirty="0" err="1"/>
              <a:t>Hyperledger</a:t>
            </a:r>
            <a:r>
              <a:rPr lang="tr-TR" b="1" dirty="0"/>
              <a:t> Explorer </a:t>
            </a:r>
            <a:r>
              <a:rPr lang="tr-TR" dirty="0"/>
              <a:t>ile ağınıza ait birçok bilgiyi sade bir </a:t>
            </a:r>
            <a:r>
              <a:rPr lang="tr-TR" dirty="0" err="1"/>
              <a:t>arayüz</a:t>
            </a:r>
            <a:r>
              <a:rPr lang="tr-TR" dirty="0"/>
              <a:t> ile görebilirsiniz. Bu bilgiler arasında katılımcı sayısı, blok sayısı, işlem sayısı, </a:t>
            </a:r>
            <a:r>
              <a:rPr lang="tr-TR" dirty="0" err="1"/>
              <a:t>chaincode</a:t>
            </a:r>
            <a:r>
              <a:rPr lang="tr-TR" dirty="0"/>
              <a:t> sayısı, blok ayrıntıları, işlemlere ait detaylar ve grafikler var ve tüm bu bilgiler için API desteği de sağlanıyor. </a:t>
            </a:r>
            <a:r>
              <a:rPr lang="tr-TR" dirty="0" err="1"/>
              <a:t>Backend’de</a:t>
            </a:r>
            <a:r>
              <a:rPr lang="tr-TR" dirty="0"/>
              <a:t> </a:t>
            </a:r>
            <a:r>
              <a:rPr lang="tr-TR" dirty="0" err="1"/>
              <a:t>NodeJS</a:t>
            </a:r>
            <a:r>
              <a:rPr lang="tr-TR" dirty="0"/>
              <a:t>, </a:t>
            </a:r>
            <a:r>
              <a:rPr lang="tr-TR" dirty="0" err="1"/>
              <a:t>frontend’de</a:t>
            </a:r>
            <a:r>
              <a:rPr lang="tr-TR" dirty="0"/>
              <a:t> </a:t>
            </a:r>
            <a:r>
              <a:rPr lang="tr-TR" dirty="0" err="1"/>
              <a:t>React</a:t>
            </a:r>
            <a:r>
              <a:rPr lang="tr-TR" dirty="0"/>
              <a:t>, </a:t>
            </a:r>
            <a:r>
              <a:rPr lang="tr-TR" dirty="0" err="1"/>
              <a:t>veritabanı</a:t>
            </a:r>
            <a:r>
              <a:rPr lang="tr-TR" dirty="0"/>
              <a:t> olarak da </a:t>
            </a:r>
            <a:r>
              <a:rPr lang="tr-TR" dirty="0" err="1"/>
              <a:t>PostgreSQL</a:t>
            </a:r>
            <a:r>
              <a:rPr lang="tr-TR" dirty="0"/>
              <a:t> kullanılıyor.</a:t>
            </a:r>
          </a:p>
        </p:txBody>
      </p:sp>
      <p:sp>
        <p:nvSpPr>
          <p:cNvPr id="6" name="Rectangle 5">
            <a:extLst>
              <a:ext uri="{FF2B5EF4-FFF2-40B4-BE49-F238E27FC236}">
                <a16:creationId xmlns:a16="http://schemas.microsoft.com/office/drawing/2014/main" id="{7EDFC67B-2AB4-4DA4-82C2-3784DE1AACB6}"/>
              </a:ext>
            </a:extLst>
          </p:cNvPr>
          <p:cNvSpPr/>
          <p:nvPr/>
        </p:nvSpPr>
        <p:spPr>
          <a:xfrm>
            <a:off x="658427" y="2165646"/>
            <a:ext cx="10873666" cy="2308324"/>
          </a:xfrm>
          <a:prstGeom prst="rect">
            <a:avLst/>
          </a:prstGeom>
        </p:spPr>
        <p:txBody>
          <a:bodyPr wrap="square">
            <a:spAutoFit/>
          </a:bodyPr>
          <a:lstStyle/>
          <a:p>
            <a:r>
              <a:rPr lang="tr-TR" b="1" dirty="0" err="1"/>
              <a:t>Hyperedger</a:t>
            </a:r>
            <a:r>
              <a:rPr lang="tr-TR" b="1" dirty="0"/>
              <a:t> </a:t>
            </a:r>
            <a:r>
              <a:rPr lang="tr-TR" b="1" dirty="0" err="1"/>
              <a:t>Cello</a:t>
            </a:r>
            <a:r>
              <a:rPr lang="tr-TR" b="1" dirty="0"/>
              <a:t>, </a:t>
            </a:r>
            <a:r>
              <a:rPr lang="tr-TR" dirty="0" err="1"/>
              <a:t>Hyperledger</a:t>
            </a:r>
            <a:r>
              <a:rPr lang="tr-TR" dirty="0"/>
              <a:t> ekosisteminin orkestra şefi, </a:t>
            </a:r>
            <a:r>
              <a:rPr lang="tr-TR" dirty="0" err="1"/>
              <a:t>BaaS</a:t>
            </a:r>
            <a:r>
              <a:rPr lang="tr-TR" dirty="0"/>
              <a:t>(</a:t>
            </a:r>
            <a:r>
              <a:rPr lang="tr-TR" dirty="0" err="1"/>
              <a:t>blockchain</a:t>
            </a:r>
            <a:r>
              <a:rPr lang="tr-TR" dirty="0"/>
              <a:t> as a service) </a:t>
            </a:r>
            <a:r>
              <a:rPr lang="tr-TR" dirty="0" err="1"/>
              <a:t>aracıdır.Ekosistem</a:t>
            </a:r>
            <a:r>
              <a:rPr lang="tr-TR" dirty="0"/>
              <a:t> içinde zincirleri yönetmeyi üstlenmiş bir proje. </a:t>
            </a:r>
            <a:r>
              <a:rPr lang="tr-TR" dirty="0" err="1"/>
              <a:t>Hyperledger’ın</a:t>
            </a:r>
            <a:r>
              <a:rPr lang="tr-TR" dirty="0"/>
              <a:t> kurumsal bir çözüm olarak görüldüğü bir senaryoda tek bir </a:t>
            </a:r>
            <a:r>
              <a:rPr lang="tr-TR" dirty="0" err="1"/>
              <a:t>blokzincir</a:t>
            </a:r>
            <a:r>
              <a:rPr lang="tr-TR" dirty="0"/>
              <a:t> ağı yeterli olmayabilir. Bu durumda bu ağları yönetmek ve sürdürmek zor olacaktır. </a:t>
            </a:r>
            <a:r>
              <a:rPr lang="tr-TR" dirty="0" err="1"/>
              <a:t>Cello</a:t>
            </a:r>
            <a:r>
              <a:rPr lang="tr-TR" dirty="0"/>
              <a:t> ise bu zorluğu bizim için hafifletmeye çalışıyor. </a:t>
            </a:r>
            <a:r>
              <a:rPr lang="tr-TR" dirty="0" err="1"/>
              <a:t>Cello’yu</a:t>
            </a:r>
            <a:r>
              <a:rPr lang="tr-TR" dirty="0"/>
              <a:t> kullanarak;</a:t>
            </a:r>
          </a:p>
          <a:p>
            <a:pPr marL="285750" indent="-285750">
              <a:buFont typeface="Arial" panose="020B0604020202020204" pitchFamily="34" charset="0"/>
              <a:buChar char="•"/>
            </a:pPr>
            <a:r>
              <a:rPr lang="tr-TR" dirty="0"/>
              <a:t>Bu zincirleri farklı tipte </a:t>
            </a:r>
            <a:r>
              <a:rPr lang="tr-TR" dirty="0" err="1"/>
              <a:t>cloud</a:t>
            </a:r>
            <a:r>
              <a:rPr lang="tr-TR" dirty="0"/>
              <a:t> servislerinde ve </a:t>
            </a:r>
            <a:r>
              <a:rPr lang="tr-TR" dirty="0" err="1"/>
              <a:t>container</a:t>
            </a:r>
            <a:r>
              <a:rPr lang="tr-TR" dirty="0"/>
              <a:t> </a:t>
            </a:r>
            <a:r>
              <a:rPr lang="tr-TR" dirty="0" err="1"/>
              <a:t>cluster’larda</a:t>
            </a:r>
            <a:r>
              <a:rPr lang="tr-TR" dirty="0"/>
              <a:t> ayağa kaldırabilirsiniz.</a:t>
            </a:r>
          </a:p>
          <a:p>
            <a:pPr marL="285750" indent="-285750">
              <a:buFont typeface="Arial" panose="020B0604020202020204" pitchFamily="34" charset="0"/>
              <a:buChar char="•"/>
            </a:pPr>
            <a:r>
              <a:rPr lang="tr-TR" dirty="0"/>
              <a:t>Çalışan ağların yaşam döngülerine dair her işlemi yönetebilirsiniz.</a:t>
            </a:r>
          </a:p>
          <a:p>
            <a:pPr marL="285750" indent="-285750">
              <a:buFont typeface="Arial" panose="020B0604020202020204" pitchFamily="34" charset="0"/>
              <a:buChar char="•"/>
            </a:pPr>
            <a:r>
              <a:rPr lang="tr-TR" dirty="0"/>
              <a:t>Ağların </a:t>
            </a:r>
            <a:r>
              <a:rPr lang="tr-TR" dirty="0" err="1"/>
              <a:t>loglarını</a:t>
            </a:r>
            <a:r>
              <a:rPr lang="tr-TR" dirty="0"/>
              <a:t>, analizlerini takip edebilirsiniz.</a:t>
            </a:r>
          </a:p>
          <a:p>
            <a:pPr marL="285750" indent="-285750">
              <a:buFont typeface="Arial" panose="020B0604020202020204" pitchFamily="34" charset="0"/>
              <a:buChar char="•"/>
            </a:pPr>
            <a:r>
              <a:rPr lang="tr-TR" dirty="0"/>
              <a:t>Aynı zamanda bu işlemlerin hepsini size sunulan bir </a:t>
            </a:r>
            <a:r>
              <a:rPr lang="tr-TR" dirty="0" err="1"/>
              <a:t>dashboard</a:t>
            </a:r>
            <a:r>
              <a:rPr lang="tr-TR" dirty="0"/>
              <a:t> ile yapabilirsiniz.</a:t>
            </a:r>
          </a:p>
        </p:txBody>
      </p:sp>
      <p:sp>
        <p:nvSpPr>
          <p:cNvPr id="8" name="Rectangle 7">
            <a:extLst>
              <a:ext uri="{FF2B5EF4-FFF2-40B4-BE49-F238E27FC236}">
                <a16:creationId xmlns:a16="http://schemas.microsoft.com/office/drawing/2014/main" id="{0B58732A-3010-4BC8-8534-6C653166D3FC}"/>
              </a:ext>
            </a:extLst>
          </p:cNvPr>
          <p:cNvSpPr/>
          <p:nvPr/>
        </p:nvSpPr>
        <p:spPr>
          <a:xfrm>
            <a:off x="658427" y="4473970"/>
            <a:ext cx="11147394" cy="2031325"/>
          </a:xfrm>
          <a:prstGeom prst="rect">
            <a:avLst/>
          </a:prstGeom>
        </p:spPr>
        <p:txBody>
          <a:bodyPr wrap="square">
            <a:spAutoFit/>
          </a:bodyPr>
          <a:lstStyle/>
          <a:p>
            <a:r>
              <a:rPr lang="tr-TR" b="1" dirty="0" err="1"/>
              <a:t>Hyperledger</a:t>
            </a:r>
            <a:r>
              <a:rPr lang="tr-TR" b="1" dirty="0"/>
              <a:t> Composer, </a:t>
            </a:r>
            <a:r>
              <a:rPr lang="tr-TR" dirty="0"/>
              <a:t>hızlı ve kolay bir şekilde kurumsal ağlar oluşturmamızı sağlayan bir proje. Bünyesinde barındırdığı araçlarla akıllı kontratlar ve kurumsal ağ tanımı dosyaları oluşturabiliriz. Temel amacı geliştirme süreçlerini hızlandırmak olan Composer projesinin dokümanlarında aylar sürecek bir projeyi haftalar içinde bitirmenizi sağlayacağı vaadi var. </a:t>
            </a:r>
            <a:r>
              <a:rPr lang="tr-TR" dirty="0" err="1"/>
              <a:t>Fabric</a:t>
            </a:r>
            <a:r>
              <a:rPr lang="tr-TR" dirty="0"/>
              <a:t> ağını desteklediği için Composer </a:t>
            </a:r>
            <a:r>
              <a:rPr lang="tr-TR" dirty="0" err="1"/>
              <a:t>arayüzü</a:t>
            </a:r>
            <a:r>
              <a:rPr lang="tr-TR" dirty="0"/>
              <a:t> üzerinde hazırladığınız bir projeyi doğrudan </a:t>
            </a:r>
            <a:r>
              <a:rPr lang="tr-TR" dirty="0" err="1"/>
              <a:t>Fabric</a:t>
            </a:r>
            <a:r>
              <a:rPr lang="tr-TR" dirty="0"/>
              <a:t> ağına </a:t>
            </a:r>
            <a:r>
              <a:rPr lang="tr-TR" dirty="0" err="1"/>
              <a:t>import</a:t>
            </a:r>
            <a:r>
              <a:rPr lang="tr-TR" dirty="0"/>
              <a:t> edip kullanabilirsiniz.</a:t>
            </a:r>
          </a:p>
          <a:p>
            <a:r>
              <a:rPr lang="tr-TR" dirty="0"/>
              <a:t>Her ne kadar </a:t>
            </a:r>
            <a:r>
              <a:rPr lang="tr-TR" dirty="0" err="1"/>
              <a:t>Hyperledger</a:t>
            </a:r>
            <a:r>
              <a:rPr lang="tr-TR" dirty="0"/>
              <a:t> ekosistemi içinde bulunsa da, proje, Ağustos 2018 yılında durduruldu. </a:t>
            </a:r>
            <a:r>
              <a:rPr lang="tr-TR" dirty="0" err="1"/>
              <a:t>Simon</a:t>
            </a:r>
            <a:r>
              <a:rPr lang="tr-TR" dirty="0"/>
              <a:t> Stone, yaptığı yazılı bilgilendirmede projenin mimarisi genişledikçe sürdürmenin zorlaştığı gerekçesiyle projeyi durdurduklarını söyledi. </a:t>
            </a:r>
          </a:p>
        </p:txBody>
      </p:sp>
    </p:spTree>
    <p:extLst>
      <p:ext uri="{BB962C8B-B14F-4D97-AF65-F5344CB8AC3E}">
        <p14:creationId xmlns:p14="http://schemas.microsoft.com/office/powerpoint/2010/main" val="278355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8B6A-B6CD-49C3-8B5F-4D3EB2E7EBF1}"/>
              </a:ext>
            </a:extLst>
          </p:cNvPr>
          <p:cNvSpPr>
            <a:spLocks noGrp="1"/>
          </p:cNvSpPr>
          <p:nvPr>
            <p:ph type="title"/>
          </p:nvPr>
        </p:nvSpPr>
        <p:spPr/>
        <p:txBody>
          <a:bodyPr/>
          <a:lstStyle/>
          <a:p>
            <a:endParaRPr lang="tr-TR"/>
          </a:p>
        </p:txBody>
      </p:sp>
      <p:pic>
        <p:nvPicPr>
          <p:cNvPr id="3" name="Picture 4" descr="https://miro.medium.com/max/700/1*GB5RhEOUj__wMPk_-IgDzA.png">
            <a:extLst>
              <a:ext uri="{FF2B5EF4-FFF2-40B4-BE49-F238E27FC236}">
                <a16:creationId xmlns:a16="http://schemas.microsoft.com/office/drawing/2014/main" id="{7F922659-0361-4D81-8E56-6253BC5D0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087" y="585766"/>
            <a:ext cx="8175826" cy="562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3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Nedir?</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3-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Konsensus</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algoritmaları</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4-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Platformları 1</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5-Blockchain Platformları 2 </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a:solidFill>
            <a:schemeClr val="accent1">
              <a:lumMod val="60000"/>
              <a:lumOff val="40000"/>
            </a:schemeClr>
          </a:solidFill>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6-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Kriptopara</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7- Akıllı Sözleşmeler</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8-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Dapp</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/DAO/</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DeFi</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9-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Interoperability</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10- NFT, IPFS</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11-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Metaverse</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12-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uygulama alanları</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a:solidFill>
              <a:srgbClr val="DBDACB"/>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13-Enterprise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Çözümleri</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14 –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Blockchain</a:t>
              </a: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 projeleri inceleme - Case </a:t>
              </a:r>
              <a:r>
                <a:rPr kumimoji="0" lang="tr-TR" sz="2100" b="1" i="0" u="none" strike="noStrike" kern="1200" cap="none" spc="0" normalizeH="0" baseline="0" noProof="0" dirty="0" err="1">
                  <a:ln>
                    <a:noFill/>
                  </a:ln>
                  <a:solidFill>
                    <a:srgbClr val="A5A27D">
                      <a:lumMod val="75000"/>
                    </a:srgbClr>
                  </a:solidFill>
                  <a:effectLst/>
                  <a:uLnTx/>
                  <a:uFillTx/>
                  <a:latin typeface="Garamond" panose="02020404030301010803"/>
                  <a:ea typeface="+mn-ea"/>
                  <a:cs typeface="+mn-cs"/>
                </a:rPr>
                <a:t>Study</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marR="0" lvl="0" indent="0" algn="ctr" defTabSz="933450" rtl="0" eaLnBrk="1" fontAlgn="auto" latinLnBrk="0" hangingPunct="1">
              <a:lnSpc>
                <a:spcPct val="90000"/>
              </a:lnSpc>
              <a:spcBef>
                <a:spcPct val="0"/>
              </a:spcBef>
              <a:spcAft>
                <a:spcPct val="35000"/>
              </a:spcAft>
              <a:buClrTx/>
              <a:buSzTx/>
              <a:buFontTx/>
              <a:buNone/>
              <a:tabLst/>
              <a:defRPr/>
            </a:pPr>
            <a:r>
              <a:rPr kumimoji="0" lang="tr-TR"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rPr>
              <a:t>2- Kriptoloji</a:t>
            </a:r>
            <a:endParaRPr kumimoji="0" lang="en-US" sz="2100" b="1" i="0" u="none" strike="noStrike" kern="1200" cap="none" spc="0" normalizeH="0" baseline="0" noProof="0" dirty="0">
              <a:ln>
                <a:noFill/>
              </a:ln>
              <a:solidFill>
                <a:srgbClr val="A5A27D">
                  <a:lumMod val="75000"/>
                </a:srgbClr>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354520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8F8E-8B8D-4819-B9DC-F2BC6442BEA1}"/>
              </a:ext>
            </a:extLst>
          </p:cNvPr>
          <p:cNvSpPr>
            <a:spLocks noGrp="1"/>
          </p:cNvSpPr>
          <p:nvPr>
            <p:ph type="title"/>
          </p:nvPr>
        </p:nvSpPr>
        <p:spPr>
          <a:xfrm>
            <a:off x="457618" y="267996"/>
            <a:ext cx="10058400" cy="1371600"/>
          </a:xfrm>
        </p:spPr>
        <p:txBody>
          <a:bodyPr>
            <a:normAutofit/>
          </a:bodyPr>
          <a:lstStyle/>
          <a:p>
            <a:r>
              <a:rPr lang="tr-TR" sz="4000" dirty="0"/>
              <a:t>Kurumsal </a:t>
            </a:r>
            <a:r>
              <a:rPr lang="tr-TR" sz="4000" dirty="0" err="1"/>
              <a:t>Blockchainler</a:t>
            </a:r>
            <a:endParaRPr lang="tr-TR" sz="4000" dirty="0"/>
          </a:p>
        </p:txBody>
      </p:sp>
      <p:pic>
        <p:nvPicPr>
          <p:cNvPr id="5" name="Picture 4">
            <a:extLst>
              <a:ext uri="{FF2B5EF4-FFF2-40B4-BE49-F238E27FC236}">
                <a16:creationId xmlns:a16="http://schemas.microsoft.com/office/drawing/2014/main" id="{FBB0E7AB-7348-4373-BC6F-D409B35E5C9B}"/>
              </a:ext>
            </a:extLst>
          </p:cNvPr>
          <p:cNvPicPr>
            <a:picLocks noChangeAspect="1"/>
          </p:cNvPicPr>
          <p:nvPr/>
        </p:nvPicPr>
        <p:blipFill>
          <a:blip r:embed="rId2"/>
          <a:stretch>
            <a:fillRect/>
          </a:stretch>
        </p:blipFill>
        <p:spPr>
          <a:xfrm>
            <a:off x="5628861" y="419100"/>
            <a:ext cx="6019800" cy="6019800"/>
          </a:xfrm>
          <a:prstGeom prst="rect">
            <a:avLst/>
          </a:prstGeom>
        </p:spPr>
      </p:pic>
      <p:sp>
        <p:nvSpPr>
          <p:cNvPr id="6" name="Rectangle 5">
            <a:extLst>
              <a:ext uri="{FF2B5EF4-FFF2-40B4-BE49-F238E27FC236}">
                <a16:creationId xmlns:a16="http://schemas.microsoft.com/office/drawing/2014/main" id="{1ED77052-CBFA-45CE-B41B-E7745D128FD5}"/>
              </a:ext>
            </a:extLst>
          </p:cNvPr>
          <p:cNvSpPr/>
          <p:nvPr/>
        </p:nvSpPr>
        <p:spPr>
          <a:xfrm>
            <a:off x="457618" y="1437174"/>
            <a:ext cx="5029200" cy="4770537"/>
          </a:xfrm>
          <a:prstGeom prst="rect">
            <a:avLst/>
          </a:prstGeom>
        </p:spPr>
        <p:txBody>
          <a:bodyPr wrap="square">
            <a:spAutoFit/>
          </a:bodyPr>
          <a:lstStyle/>
          <a:p>
            <a:r>
              <a:rPr lang="tr-TR" sz="1600" b="1" dirty="0" err="1"/>
              <a:t>Hyperledger</a:t>
            </a:r>
            <a:r>
              <a:rPr lang="tr-TR" sz="1600" b="1" dirty="0"/>
              <a:t>: </a:t>
            </a:r>
            <a:r>
              <a:rPr lang="tr-TR" sz="1600" dirty="0"/>
              <a:t>2015 Aralık ayında Linux Foundation tarafından duyurulan ve 2016 yılında çıkan </a:t>
            </a:r>
            <a:r>
              <a:rPr lang="tr-TR" sz="1600" dirty="0" err="1"/>
              <a:t>Hyperledger</a:t>
            </a:r>
            <a:r>
              <a:rPr lang="tr-TR" sz="1600" dirty="0"/>
              <a:t>, açık kaynak kodlu bir </a:t>
            </a:r>
            <a:r>
              <a:rPr lang="tr-TR" sz="1600" dirty="0" err="1"/>
              <a:t>blockchain</a:t>
            </a:r>
            <a:r>
              <a:rPr lang="tr-TR" sz="1600" dirty="0"/>
              <a:t> projesidir. Amaçları, iş dünyasında şirket seviyesindeki işlemlerin idare edileceği </a:t>
            </a:r>
            <a:r>
              <a:rPr lang="tr-TR" sz="1600" dirty="0" err="1"/>
              <a:t>blockchain</a:t>
            </a:r>
            <a:r>
              <a:rPr lang="tr-TR" sz="1600" dirty="0"/>
              <a:t> </a:t>
            </a:r>
            <a:r>
              <a:rPr lang="tr-TR" sz="1600" dirty="0" err="1"/>
              <a:t>framework’leri</a:t>
            </a:r>
            <a:r>
              <a:rPr lang="tr-TR" sz="1600" dirty="0"/>
              <a:t> geliştirmek; bu işlemler için hem ticari hem de teknik yönetimler tarafından desteklenen tarafsız, açık ve tamamen topluluk odaklı altyapılar sağlamak; insanları </a:t>
            </a:r>
            <a:r>
              <a:rPr lang="tr-TR" sz="1600" dirty="0" err="1"/>
              <a:t>blockchain</a:t>
            </a:r>
            <a:r>
              <a:rPr lang="tr-TR" sz="1600" dirty="0"/>
              <a:t> fırsatları konusunda eğitmek ve bu projeleri geliştirecek teknik topluluklar kurmak.</a:t>
            </a:r>
          </a:p>
          <a:p>
            <a:endParaRPr lang="tr-TR" sz="1600" dirty="0"/>
          </a:p>
          <a:p>
            <a:r>
              <a:rPr lang="tr-TR" sz="1600" b="1" dirty="0" err="1"/>
              <a:t>Corda</a:t>
            </a:r>
            <a:r>
              <a:rPr lang="tr-TR" sz="1600" b="1" dirty="0"/>
              <a:t>: </a:t>
            </a:r>
            <a:r>
              <a:rPr lang="tr-TR" sz="1600" dirty="0" err="1"/>
              <a:t>Blockchain</a:t>
            </a:r>
            <a:r>
              <a:rPr lang="tr-TR" sz="1600" dirty="0"/>
              <a:t> Konsorsiyumu R3 tarafından kurumların doğrudan akıllı sözleşmelerle işlem yapmasına ve en üst seviyede gizlilik ve güvenlik sağlamalarına olanak sağlayarak ticari işlemlerde maliyetleri ortadan kaldıran, açık kaynak kodlu, blok zincirden esinlenmiş bir DLT platformudur.</a:t>
            </a:r>
          </a:p>
          <a:p>
            <a:endParaRPr lang="tr-TR" sz="1600" dirty="0"/>
          </a:p>
          <a:p>
            <a:r>
              <a:rPr lang="tr-TR" sz="1600" b="1" dirty="0" err="1"/>
              <a:t>Quorum</a:t>
            </a:r>
            <a:r>
              <a:rPr lang="tr-TR" sz="1600" b="1" dirty="0"/>
              <a:t>:</a:t>
            </a:r>
            <a:r>
              <a:rPr lang="tr-TR" sz="1600" dirty="0"/>
              <a:t> </a:t>
            </a:r>
            <a:r>
              <a:rPr lang="tr-TR" sz="1600" dirty="0" err="1"/>
              <a:t>ConsenSys</a:t>
            </a:r>
            <a:r>
              <a:rPr lang="tr-TR" sz="1600" dirty="0"/>
              <a:t> </a:t>
            </a:r>
            <a:r>
              <a:rPr lang="tr-TR" sz="1600" dirty="0" err="1"/>
              <a:t>Quorum</a:t>
            </a:r>
            <a:r>
              <a:rPr lang="tr-TR" sz="1600" dirty="0"/>
              <a:t>, işletmelerin yüksek değerli blok zinciri uygulamaları için </a:t>
            </a:r>
            <a:r>
              <a:rPr lang="tr-TR" sz="1600" dirty="0" err="1"/>
              <a:t>Ethereum'dan</a:t>
            </a:r>
            <a:r>
              <a:rPr lang="tr-TR" sz="1600" dirty="0"/>
              <a:t> yararlanmalarını sağlar.</a:t>
            </a:r>
            <a:endParaRPr lang="tr-TR" sz="1600" b="1" dirty="0"/>
          </a:p>
        </p:txBody>
      </p:sp>
    </p:spTree>
    <p:extLst>
      <p:ext uri="{BB962C8B-B14F-4D97-AF65-F5344CB8AC3E}">
        <p14:creationId xmlns:p14="http://schemas.microsoft.com/office/powerpoint/2010/main" val="417338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yperledger Ekosistemindeki 13 Proje - Blockchain Türkiye Platformu">
            <a:extLst>
              <a:ext uri="{FF2B5EF4-FFF2-40B4-BE49-F238E27FC236}">
                <a16:creationId xmlns:a16="http://schemas.microsoft.com/office/drawing/2014/main" id="{A06C0639-BC92-4FF4-B557-7324F3C47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62" y="544068"/>
            <a:ext cx="10884478" cy="47755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B8C51CC-41D6-4473-9DF2-974F939B07BB}"/>
              </a:ext>
            </a:extLst>
          </p:cNvPr>
          <p:cNvSpPr/>
          <p:nvPr/>
        </p:nvSpPr>
        <p:spPr>
          <a:xfrm>
            <a:off x="477914" y="5598670"/>
            <a:ext cx="11236171" cy="646331"/>
          </a:xfrm>
          <a:prstGeom prst="rect">
            <a:avLst/>
          </a:prstGeom>
        </p:spPr>
        <p:txBody>
          <a:bodyPr wrap="square">
            <a:spAutoFit/>
          </a:bodyPr>
          <a:lstStyle/>
          <a:p>
            <a:r>
              <a:rPr lang="tr-TR" dirty="0" err="1"/>
              <a:t>Hyperledger’ın</a:t>
            </a:r>
            <a:r>
              <a:rPr lang="tr-TR" dirty="0"/>
              <a:t> gelişimini aktif olarak destekleyen 240’tan fazla kuruluş bulunuyor. Bu kuruluşlar arasında </a:t>
            </a:r>
            <a:r>
              <a:rPr lang="tr-TR" dirty="0" err="1"/>
              <a:t>Fujitsu</a:t>
            </a:r>
            <a:r>
              <a:rPr lang="tr-TR" dirty="0"/>
              <a:t>, </a:t>
            </a:r>
            <a:r>
              <a:rPr lang="tr-TR" dirty="0" err="1"/>
              <a:t>Huawei</a:t>
            </a:r>
            <a:r>
              <a:rPr lang="tr-TR" dirty="0"/>
              <a:t> ve </a:t>
            </a:r>
            <a:r>
              <a:rPr lang="tr-TR" dirty="0" err="1"/>
              <a:t>Samsung</a:t>
            </a:r>
            <a:r>
              <a:rPr lang="tr-TR" dirty="0"/>
              <a:t> gibi büyük teknoloji işletmeleri ile </a:t>
            </a:r>
            <a:r>
              <a:rPr lang="tr-TR" dirty="0" err="1"/>
              <a:t>American</a:t>
            </a:r>
            <a:r>
              <a:rPr lang="tr-TR" dirty="0"/>
              <a:t> Express ve JP Morgan gibi finans kurumları da yer alıyor.</a:t>
            </a:r>
          </a:p>
        </p:txBody>
      </p:sp>
    </p:spTree>
    <p:extLst>
      <p:ext uri="{BB962C8B-B14F-4D97-AF65-F5344CB8AC3E}">
        <p14:creationId xmlns:p14="http://schemas.microsoft.com/office/powerpoint/2010/main" val="402403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F0EC5-1C54-4B23-B97E-E17455F715C4}"/>
              </a:ext>
            </a:extLst>
          </p:cNvPr>
          <p:cNvPicPr>
            <a:picLocks noChangeAspect="1"/>
          </p:cNvPicPr>
          <p:nvPr/>
        </p:nvPicPr>
        <p:blipFill>
          <a:blip r:embed="rId2"/>
          <a:stretch>
            <a:fillRect/>
          </a:stretch>
        </p:blipFill>
        <p:spPr>
          <a:xfrm>
            <a:off x="5467951" y="498075"/>
            <a:ext cx="6334125" cy="1962150"/>
          </a:xfrm>
          <a:prstGeom prst="rect">
            <a:avLst/>
          </a:prstGeom>
        </p:spPr>
      </p:pic>
      <p:sp>
        <p:nvSpPr>
          <p:cNvPr id="5" name="Rectangle 4">
            <a:extLst>
              <a:ext uri="{FF2B5EF4-FFF2-40B4-BE49-F238E27FC236}">
                <a16:creationId xmlns:a16="http://schemas.microsoft.com/office/drawing/2014/main" id="{4F1841C6-6F9F-4800-A1FF-F0483A82A116}"/>
              </a:ext>
            </a:extLst>
          </p:cNvPr>
          <p:cNvSpPr/>
          <p:nvPr/>
        </p:nvSpPr>
        <p:spPr>
          <a:xfrm>
            <a:off x="455720" y="2449341"/>
            <a:ext cx="11049739" cy="1477328"/>
          </a:xfrm>
          <a:prstGeom prst="rect">
            <a:avLst/>
          </a:prstGeom>
        </p:spPr>
        <p:txBody>
          <a:bodyPr wrap="square">
            <a:spAutoFit/>
          </a:bodyPr>
          <a:lstStyle/>
          <a:p>
            <a:endParaRPr lang="tr-TR" dirty="0"/>
          </a:p>
          <a:p>
            <a:r>
              <a:rPr lang="tr-TR" dirty="0"/>
              <a:t>Kurumsal </a:t>
            </a:r>
            <a:r>
              <a:rPr lang="tr-TR" dirty="0" err="1"/>
              <a:t>blokzincir</a:t>
            </a:r>
            <a:r>
              <a:rPr lang="tr-TR" dirty="0"/>
              <a:t> gerekliliklerinde genellikle gizlilik ve kimlik doğrulaması ön plandadır. </a:t>
            </a:r>
            <a:r>
              <a:rPr lang="tr-TR" dirty="0" err="1"/>
              <a:t>Fabric</a:t>
            </a:r>
            <a:r>
              <a:rPr lang="tr-TR" dirty="0"/>
              <a:t> her ikisini de sağlar. Üyelik Servis Sağlayıcı(</a:t>
            </a:r>
            <a:r>
              <a:rPr lang="tr-TR" dirty="0" err="1"/>
              <a:t>Membership</a:t>
            </a:r>
            <a:r>
              <a:rPr lang="tr-TR" dirty="0"/>
              <a:t> Service Provider-MSP) sayesinde ağa yalnızca kimlik doğrulaması yapmış kişiler bağlanabilir. Kanallar sayesinde de kullanıcı grupları oluşturulup her gruba farklı yetki tanımları verilebilir. Böylece her veri ağdaki her katılımcının okuması/oluşturması/güncellemesi/silmesi için açık değildir.</a:t>
            </a:r>
          </a:p>
        </p:txBody>
      </p:sp>
      <p:sp>
        <p:nvSpPr>
          <p:cNvPr id="6" name="Rectangle 5">
            <a:extLst>
              <a:ext uri="{FF2B5EF4-FFF2-40B4-BE49-F238E27FC236}">
                <a16:creationId xmlns:a16="http://schemas.microsoft.com/office/drawing/2014/main" id="{AB0F1147-DAE1-4E88-BF1E-274EAB5B2F40}"/>
              </a:ext>
            </a:extLst>
          </p:cNvPr>
          <p:cNvSpPr/>
          <p:nvPr/>
        </p:nvSpPr>
        <p:spPr>
          <a:xfrm>
            <a:off x="455720" y="423816"/>
            <a:ext cx="5095781" cy="2308324"/>
          </a:xfrm>
          <a:prstGeom prst="rect">
            <a:avLst/>
          </a:prstGeom>
        </p:spPr>
        <p:txBody>
          <a:bodyPr wrap="square">
            <a:spAutoFit/>
          </a:bodyPr>
          <a:lstStyle/>
          <a:p>
            <a:r>
              <a:rPr lang="tr-TR" b="1" dirty="0" err="1"/>
              <a:t>Fabric</a:t>
            </a:r>
            <a:r>
              <a:rPr lang="tr-TR" b="1" dirty="0"/>
              <a:t>, </a:t>
            </a:r>
            <a:r>
              <a:rPr lang="tr-TR" dirty="0"/>
              <a:t>kurumlar için tasarlanmış kapalı </a:t>
            </a:r>
            <a:r>
              <a:rPr lang="tr-TR" dirty="0" err="1"/>
              <a:t>blokzincir</a:t>
            </a:r>
            <a:r>
              <a:rPr lang="tr-TR" dirty="0"/>
              <a:t> uygulamaları geliştirmeye yarayan, modüler yapıda bir </a:t>
            </a:r>
            <a:r>
              <a:rPr lang="tr-TR" dirty="0" err="1"/>
              <a:t>framework’tür</a:t>
            </a:r>
            <a:r>
              <a:rPr lang="tr-TR" dirty="0"/>
              <a:t>. Genel amaçlı yazılım dilleri ile geliştirme yapmaya izin veren ilk </a:t>
            </a:r>
            <a:r>
              <a:rPr lang="tr-TR" dirty="0" err="1"/>
              <a:t>blokzincirdir</a:t>
            </a:r>
            <a:r>
              <a:rPr lang="tr-TR" dirty="0"/>
              <a:t>. </a:t>
            </a:r>
            <a:r>
              <a:rPr lang="tr-TR" dirty="0" err="1"/>
              <a:t>İngilizce’de</a:t>
            </a:r>
            <a:r>
              <a:rPr lang="tr-TR" dirty="0"/>
              <a:t> </a:t>
            </a:r>
            <a:r>
              <a:rPr lang="tr-TR" dirty="0" err="1"/>
              <a:t>plug</a:t>
            </a:r>
            <a:r>
              <a:rPr lang="tr-TR" dirty="0"/>
              <a:t> </a:t>
            </a:r>
            <a:r>
              <a:rPr lang="tr-TR" dirty="0" err="1"/>
              <a:t>and</a:t>
            </a:r>
            <a:r>
              <a:rPr lang="tr-TR" dirty="0"/>
              <a:t> </a:t>
            </a:r>
            <a:r>
              <a:rPr lang="tr-TR" dirty="0" err="1"/>
              <a:t>play</a:t>
            </a:r>
            <a:r>
              <a:rPr lang="tr-TR" dirty="0"/>
              <a:t> adı verilen bir yapıdadır. Yani modülerdir ve uygulamanın içine amacınıza yönelik olarak hazırlanmış bileşenleri tak-çalıştır yöntemi ile ekleyebilirsiniz.</a:t>
            </a:r>
          </a:p>
        </p:txBody>
      </p:sp>
      <p:sp>
        <p:nvSpPr>
          <p:cNvPr id="8" name="Rectangle 7">
            <a:extLst>
              <a:ext uri="{FF2B5EF4-FFF2-40B4-BE49-F238E27FC236}">
                <a16:creationId xmlns:a16="http://schemas.microsoft.com/office/drawing/2014/main" id="{9556B69A-BACB-426B-8873-5EBCE661C4A6}"/>
              </a:ext>
            </a:extLst>
          </p:cNvPr>
          <p:cNvSpPr/>
          <p:nvPr/>
        </p:nvSpPr>
        <p:spPr>
          <a:xfrm>
            <a:off x="455720" y="4197868"/>
            <a:ext cx="3741938" cy="1754326"/>
          </a:xfrm>
          <a:prstGeom prst="rect">
            <a:avLst/>
          </a:prstGeom>
        </p:spPr>
        <p:txBody>
          <a:bodyPr wrap="square">
            <a:spAutoFit/>
          </a:bodyPr>
          <a:lstStyle/>
          <a:p>
            <a:r>
              <a:rPr lang="tr-TR" dirty="0" err="1"/>
              <a:t>Hyperledger</a:t>
            </a:r>
            <a:r>
              <a:rPr lang="tr-TR" dirty="0"/>
              <a:t> bir </a:t>
            </a:r>
            <a:r>
              <a:rPr lang="tr-TR" dirty="0" err="1"/>
              <a:t>kriptopara</a:t>
            </a:r>
            <a:r>
              <a:rPr lang="tr-TR" dirty="0"/>
              <a:t> projesi değildir. Dolayısıyla </a:t>
            </a:r>
            <a:r>
              <a:rPr lang="tr-TR" dirty="0" err="1"/>
              <a:t>Fabric</a:t>
            </a:r>
            <a:r>
              <a:rPr lang="tr-TR" dirty="0"/>
              <a:t> ağı </a:t>
            </a:r>
            <a:r>
              <a:rPr lang="tr-TR" dirty="0" err="1"/>
              <a:t>kriptopara</a:t>
            </a:r>
            <a:r>
              <a:rPr lang="tr-TR" dirty="0"/>
              <a:t> transferi için değildir. Ağda varlıklar(</a:t>
            </a:r>
            <a:r>
              <a:rPr lang="tr-TR" dirty="0" err="1"/>
              <a:t>asset</a:t>
            </a:r>
            <a:r>
              <a:rPr lang="tr-TR" dirty="0"/>
              <a:t>) vardır. Bu varlıkların maddi değeri olabilir. Yalnızca veri barındıran varlıklar da olabilir.</a:t>
            </a:r>
          </a:p>
        </p:txBody>
      </p:sp>
      <p:sp>
        <p:nvSpPr>
          <p:cNvPr id="10" name="Rectangle 9">
            <a:extLst>
              <a:ext uri="{FF2B5EF4-FFF2-40B4-BE49-F238E27FC236}">
                <a16:creationId xmlns:a16="http://schemas.microsoft.com/office/drawing/2014/main" id="{61C7E4DE-F7C7-4603-B05F-E6E16857B2BE}"/>
              </a:ext>
            </a:extLst>
          </p:cNvPr>
          <p:cNvSpPr/>
          <p:nvPr/>
        </p:nvSpPr>
        <p:spPr>
          <a:xfrm>
            <a:off x="5294050" y="3990045"/>
            <a:ext cx="6096000" cy="2369880"/>
          </a:xfrm>
          <a:prstGeom prst="rect">
            <a:avLst/>
          </a:prstGeom>
        </p:spPr>
        <p:txBody>
          <a:bodyPr>
            <a:spAutoFit/>
          </a:bodyPr>
          <a:lstStyle/>
          <a:p>
            <a:pPr marL="285750" indent="-285750">
              <a:buFont typeface="Arial" panose="020B0604020202020204" pitchFamily="34" charset="0"/>
              <a:buChar char="•"/>
            </a:pPr>
            <a:r>
              <a:rPr lang="tr-TR" sz="1600" dirty="0"/>
              <a:t>İşlemler, </a:t>
            </a:r>
            <a:r>
              <a:rPr lang="tr-TR" sz="1600" dirty="0" err="1"/>
              <a:t>chaincode’lar</a:t>
            </a:r>
            <a:r>
              <a:rPr lang="tr-TR" sz="1600" dirty="0"/>
              <a:t>(</a:t>
            </a:r>
            <a:r>
              <a:rPr lang="tr-TR" sz="1600" dirty="0" err="1"/>
              <a:t>smart</a:t>
            </a:r>
            <a:r>
              <a:rPr lang="tr-TR" sz="1600" dirty="0"/>
              <a:t> </a:t>
            </a:r>
            <a:r>
              <a:rPr lang="tr-TR" sz="1600" dirty="0" err="1"/>
              <a:t>contract</a:t>
            </a:r>
            <a:r>
              <a:rPr lang="tr-TR" sz="1600" dirty="0"/>
              <a:t>) ile güvence altına alınır ve tüm katılımcılar </a:t>
            </a:r>
            <a:r>
              <a:rPr lang="tr-TR" sz="1600" dirty="0" err="1"/>
              <a:t>Docker</a:t>
            </a:r>
            <a:r>
              <a:rPr lang="tr-TR" sz="1600" dirty="0"/>
              <a:t> konteynırları çalıştırarak ağa bağlanır.</a:t>
            </a:r>
          </a:p>
          <a:p>
            <a:pPr marL="285750" indent="-285750">
              <a:buFont typeface="Arial" panose="020B0604020202020204" pitchFamily="34" charset="0"/>
              <a:buChar char="•"/>
            </a:pPr>
            <a:r>
              <a:rPr lang="tr-TR" sz="1600" dirty="0"/>
              <a:t>İşlemler </a:t>
            </a:r>
            <a:r>
              <a:rPr lang="tr-TR" sz="1600" dirty="0" err="1"/>
              <a:t>kriptopara</a:t>
            </a:r>
            <a:r>
              <a:rPr lang="tr-TR" sz="1600" dirty="0"/>
              <a:t> olmadan gerçekleştirilir.</a:t>
            </a:r>
          </a:p>
          <a:p>
            <a:pPr marL="285750" indent="-285750">
              <a:buFont typeface="Arial" panose="020B0604020202020204" pitchFamily="34" charset="0"/>
              <a:buChar char="•"/>
            </a:pPr>
            <a:r>
              <a:rPr lang="tr-TR" sz="1600" dirty="0"/>
              <a:t>Tüm işlemler gizli ve güvenlidir. Bilgiler, yalnızca ağdaki katılımcıların fikir birliği(</a:t>
            </a:r>
            <a:r>
              <a:rPr lang="tr-TR" sz="1600" dirty="0" err="1"/>
              <a:t>consensus</a:t>
            </a:r>
            <a:r>
              <a:rPr lang="tr-TR" sz="1600" dirty="0"/>
              <a:t>) ile güncellenir.</a:t>
            </a:r>
          </a:p>
          <a:p>
            <a:pPr marL="285750" indent="-285750">
              <a:buFont typeface="Arial" panose="020B0604020202020204" pitchFamily="34" charset="0"/>
              <a:buChar char="•"/>
            </a:pPr>
            <a:r>
              <a:rPr lang="tr-TR" sz="1600" dirty="0"/>
              <a:t>Tüm işlemlerin içeriği kriptoludur. Böylece içerik tüm kullanıcılar tarafından görüntülenemez.</a:t>
            </a:r>
          </a:p>
          <a:p>
            <a:pPr marL="285750" indent="-285750">
              <a:buFont typeface="Arial" panose="020B0604020202020204" pitchFamily="34" charset="0"/>
              <a:buChar char="•"/>
            </a:pPr>
            <a:r>
              <a:rPr lang="tr-TR" sz="1600" dirty="0"/>
              <a:t>Katılımcılar ağa erişim sağlamak için üyelik servislerine kimlik kanıtı yapmak zorundadır.</a:t>
            </a:r>
          </a:p>
        </p:txBody>
      </p:sp>
    </p:spTree>
    <p:extLst>
      <p:ext uri="{BB962C8B-B14F-4D97-AF65-F5344CB8AC3E}">
        <p14:creationId xmlns:p14="http://schemas.microsoft.com/office/powerpoint/2010/main" val="1927669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C4C3B-DE6D-4176-B93A-6C591A39EBB9}"/>
              </a:ext>
            </a:extLst>
          </p:cNvPr>
          <p:cNvPicPr>
            <a:picLocks noChangeAspect="1"/>
          </p:cNvPicPr>
          <p:nvPr/>
        </p:nvPicPr>
        <p:blipFill>
          <a:blip r:embed="rId2"/>
          <a:stretch>
            <a:fillRect/>
          </a:stretch>
        </p:blipFill>
        <p:spPr>
          <a:xfrm>
            <a:off x="2822821" y="512270"/>
            <a:ext cx="6191250" cy="1695450"/>
          </a:xfrm>
          <a:prstGeom prst="rect">
            <a:avLst/>
          </a:prstGeom>
        </p:spPr>
      </p:pic>
      <p:sp>
        <p:nvSpPr>
          <p:cNvPr id="5" name="Rectangle 4">
            <a:extLst>
              <a:ext uri="{FF2B5EF4-FFF2-40B4-BE49-F238E27FC236}">
                <a16:creationId xmlns:a16="http://schemas.microsoft.com/office/drawing/2014/main" id="{60085D61-196D-4054-B2E7-4678645FE22F}"/>
              </a:ext>
            </a:extLst>
          </p:cNvPr>
          <p:cNvSpPr/>
          <p:nvPr/>
        </p:nvSpPr>
        <p:spPr>
          <a:xfrm>
            <a:off x="500108" y="2331500"/>
            <a:ext cx="11191783" cy="1200329"/>
          </a:xfrm>
          <a:prstGeom prst="rect">
            <a:avLst/>
          </a:prstGeom>
        </p:spPr>
        <p:txBody>
          <a:bodyPr wrap="square">
            <a:spAutoFit/>
          </a:bodyPr>
          <a:lstStyle/>
          <a:p>
            <a:r>
              <a:rPr lang="tr-TR" dirty="0" err="1"/>
              <a:t>Sawtooth</a:t>
            </a:r>
            <a:r>
              <a:rPr lang="tr-TR" dirty="0"/>
              <a:t>, dağıtık kayıt defterleri oluşturmak, ayağa kaldırmak ve çalıştırmak için kullanılan modüler bir kurumsal </a:t>
            </a:r>
            <a:r>
              <a:rPr lang="tr-TR" dirty="0" err="1"/>
              <a:t>blokzincir</a:t>
            </a:r>
            <a:r>
              <a:rPr lang="tr-TR" dirty="0"/>
              <a:t> platformudur. </a:t>
            </a:r>
            <a:r>
              <a:rPr lang="tr-TR" dirty="0" err="1"/>
              <a:t>Sawtooth’un</a:t>
            </a:r>
            <a:r>
              <a:rPr lang="tr-TR" dirty="0"/>
              <a:t> odak noktası kayıt defterlerini dağıtık yapmak ve akıllı kontratlar ile sistemi güvenli kılmaktır. Geçen zamanın kanıtı(</a:t>
            </a:r>
            <a:r>
              <a:rPr lang="tr-TR" dirty="0" err="1"/>
              <a:t>proof</a:t>
            </a:r>
            <a:r>
              <a:rPr lang="tr-TR" dirty="0"/>
              <a:t> of </a:t>
            </a:r>
            <a:r>
              <a:rPr lang="tr-TR" dirty="0" err="1"/>
              <a:t>elapsed</a:t>
            </a:r>
            <a:r>
              <a:rPr lang="tr-TR" dirty="0"/>
              <a:t> time-</a:t>
            </a:r>
            <a:r>
              <a:rPr lang="tr-TR" dirty="0" err="1"/>
              <a:t>PoET</a:t>
            </a:r>
            <a:r>
              <a:rPr lang="tr-TR" dirty="0"/>
              <a:t>) adı verilen bir </a:t>
            </a:r>
            <a:r>
              <a:rPr lang="tr-TR" dirty="0" err="1"/>
              <a:t>consensus</a:t>
            </a:r>
            <a:r>
              <a:rPr lang="tr-TR" dirty="0"/>
              <a:t> algoritması kullanır. Bu algoritma ile kaynak tüketimi minimize edilir.</a:t>
            </a:r>
          </a:p>
        </p:txBody>
      </p:sp>
      <p:sp>
        <p:nvSpPr>
          <p:cNvPr id="9" name="Rectangle 8">
            <a:extLst>
              <a:ext uri="{FF2B5EF4-FFF2-40B4-BE49-F238E27FC236}">
                <a16:creationId xmlns:a16="http://schemas.microsoft.com/office/drawing/2014/main" id="{E71D53DA-9A4A-4616-B269-C5B95DB78409}"/>
              </a:ext>
            </a:extLst>
          </p:cNvPr>
          <p:cNvSpPr/>
          <p:nvPr/>
        </p:nvSpPr>
        <p:spPr>
          <a:xfrm>
            <a:off x="517863" y="3779390"/>
            <a:ext cx="10801166" cy="2031325"/>
          </a:xfrm>
          <a:prstGeom prst="rect">
            <a:avLst/>
          </a:prstGeom>
        </p:spPr>
        <p:txBody>
          <a:bodyPr wrap="square">
            <a:spAutoFit/>
          </a:bodyPr>
          <a:lstStyle/>
          <a:p>
            <a:r>
              <a:rPr lang="tr-TR" dirty="0" err="1"/>
              <a:t>Sawtooth</a:t>
            </a:r>
            <a:r>
              <a:rPr lang="tr-TR" dirty="0"/>
              <a:t> ile </a:t>
            </a:r>
            <a:r>
              <a:rPr lang="tr-TR" dirty="0" err="1"/>
              <a:t>Fabric</a:t>
            </a:r>
            <a:r>
              <a:rPr lang="tr-TR" dirty="0"/>
              <a:t> arasındaki temel iki fark ise aşağıdaki gibidir:</a:t>
            </a:r>
          </a:p>
          <a:p>
            <a:endParaRPr lang="tr-TR" dirty="0"/>
          </a:p>
          <a:p>
            <a:r>
              <a:rPr lang="tr-TR" b="1" dirty="0"/>
              <a:t>Ağ tipi: </a:t>
            </a:r>
            <a:r>
              <a:rPr lang="tr-TR" dirty="0" err="1"/>
              <a:t>Fabric’te</a:t>
            </a:r>
            <a:r>
              <a:rPr lang="tr-TR" dirty="0"/>
              <a:t> ağa katılmak için </a:t>
            </a:r>
            <a:r>
              <a:rPr lang="tr-TR" dirty="0" err="1"/>
              <a:t>MSP’ye</a:t>
            </a:r>
            <a:r>
              <a:rPr lang="tr-TR" dirty="0"/>
              <a:t> kaydolup kimlik kanıtı yapmak zorunda olduğumuzdan bahsetmiştim. </a:t>
            </a:r>
            <a:r>
              <a:rPr lang="tr-TR" dirty="0" err="1"/>
              <a:t>Sawtooth</a:t>
            </a:r>
            <a:r>
              <a:rPr lang="tr-TR" dirty="0"/>
              <a:t> ile hem izinli hem de izinsiz </a:t>
            </a:r>
            <a:r>
              <a:rPr lang="tr-TR" dirty="0" err="1"/>
              <a:t>blokzincirler</a:t>
            </a:r>
            <a:r>
              <a:rPr lang="tr-TR" dirty="0"/>
              <a:t> geliştirebilirsiniz.</a:t>
            </a:r>
          </a:p>
          <a:p>
            <a:endParaRPr lang="tr-TR" dirty="0"/>
          </a:p>
          <a:p>
            <a:r>
              <a:rPr lang="tr-TR" b="1" dirty="0"/>
              <a:t>Gizlilik: </a:t>
            </a:r>
            <a:r>
              <a:rPr lang="tr-TR" dirty="0" err="1"/>
              <a:t>Sawtooth’ta</a:t>
            </a:r>
            <a:r>
              <a:rPr lang="tr-TR" dirty="0"/>
              <a:t> tüm katılımcıların ağdaki işlemleri görme yetkisi vardır. </a:t>
            </a:r>
            <a:r>
              <a:rPr lang="tr-TR" dirty="0" err="1"/>
              <a:t>Fabric’te</a:t>
            </a:r>
            <a:r>
              <a:rPr lang="tr-TR" dirty="0"/>
              <a:t> ise farklı yetki tanımları ile verilerin gizliliğini sağlamak mümkün.</a:t>
            </a:r>
          </a:p>
        </p:txBody>
      </p:sp>
    </p:spTree>
    <p:extLst>
      <p:ext uri="{BB962C8B-B14F-4D97-AF65-F5344CB8AC3E}">
        <p14:creationId xmlns:p14="http://schemas.microsoft.com/office/powerpoint/2010/main" val="426348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8539E7-E3A6-495A-A1C2-0D687BDCC7F1}"/>
              </a:ext>
            </a:extLst>
          </p:cNvPr>
          <p:cNvPicPr>
            <a:picLocks noChangeAspect="1"/>
          </p:cNvPicPr>
          <p:nvPr/>
        </p:nvPicPr>
        <p:blipFill>
          <a:blip r:embed="rId2"/>
          <a:stretch>
            <a:fillRect/>
          </a:stretch>
        </p:blipFill>
        <p:spPr>
          <a:xfrm>
            <a:off x="2714764" y="484434"/>
            <a:ext cx="6105525" cy="1876425"/>
          </a:xfrm>
          <a:prstGeom prst="rect">
            <a:avLst/>
          </a:prstGeom>
        </p:spPr>
      </p:pic>
      <p:sp>
        <p:nvSpPr>
          <p:cNvPr id="5" name="Rectangle 4">
            <a:extLst>
              <a:ext uri="{FF2B5EF4-FFF2-40B4-BE49-F238E27FC236}">
                <a16:creationId xmlns:a16="http://schemas.microsoft.com/office/drawing/2014/main" id="{46FCE152-21AD-442A-8CAC-CFF3ECB54618}"/>
              </a:ext>
            </a:extLst>
          </p:cNvPr>
          <p:cNvSpPr/>
          <p:nvPr/>
        </p:nvSpPr>
        <p:spPr>
          <a:xfrm>
            <a:off x="500108" y="2519019"/>
            <a:ext cx="11005352" cy="2585323"/>
          </a:xfrm>
          <a:prstGeom prst="rect">
            <a:avLst/>
          </a:prstGeom>
        </p:spPr>
        <p:txBody>
          <a:bodyPr wrap="square">
            <a:spAutoFit/>
          </a:bodyPr>
          <a:lstStyle/>
          <a:p>
            <a:r>
              <a:rPr lang="tr-TR" dirty="0" err="1"/>
              <a:t>Iroha</a:t>
            </a:r>
            <a:r>
              <a:rPr lang="tr-TR" dirty="0"/>
              <a:t> projesi, Japon </a:t>
            </a:r>
            <a:r>
              <a:rPr lang="tr-TR" dirty="0" err="1"/>
              <a:t>Kaizen</a:t>
            </a:r>
            <a:r>
              <a:rPr lang="tr-TR" dirty="0"/>
              <a:t> felsefesinden esinlenerek geliştirilmiş, adını Japonca bir şiirden almış bir dağıtık kayıt defteri teknolojisidir. Bir grup Japon yazılımcının mobil cihazlara yönelik olarak C++ dilinde geliştirdiği bir </a:t>
            </a:r>
            <a:r>
              <a:rPr lang="tr-TR" dirty="0" err="1"/>
              <a:t>frameworktür</a:t>
            </a:r>
            <a:r>
              <a:rPr lang="tr-TR" dirty="0"/>
              <a:t>. C++ ile yazılmış olması performans yönünden </a:t>
            </a:r>
            <a:r>
              <a:rPr lang="tr-TR" dirty="0" err="1"/>
              <a:t>Iroha’yı</a:t>
            </a:r>
            <a:r>
              <a:rPr lang="tr-TR" dirty="0"/>
              <a:t> ön plana çıkarıyor. </a:t>
            </a:r>
            <a:r>
              <a:rPr lang="tr-TR" dirty="0" err="1"/>
              <a:t>Iroha</a:t>
            </a:r>
            <a:r>
              <a:rPr lang="tr-TR" dirty="0"/>
              <a:t> deyince aklımızda gelmesi gereken iki anahtar kelime performans ve yalınlık.</a:t>
            </a:r>
          </a:p>
          <a:p>
            <a:endParaRPr lang="tr-TR" dirty="0"/>
          </a:p>
          <a:p>
            <a:r>
              <a:rPr lang="tr-TR" dirty="0" err="1"/>
              <a:t>Hyperledger</a:t>
            </a:r>
            <a:r>
              <a:rPr lang="tr-TR" dirty="0"/>
              <a:t> </a:t>
            </a:r>
            <a:r>
              <a:rPr lang="tr-TR" dirty="0" err="1"/>
              <a:t>Iroha</a:t>
            </a:r>
            <a:r>
              <a:rPr lang="tr-TR" dirty="0"/>
              <a:t>, dijital varlıkları, kimlikleri ve serileştirilmiş verileri yönetmek için kullanılabilen genel amaçlı “</a:t>
            </a:r>
            <a:r>
              <a:rPr lang="tr-TR" dirty="0" err="1"/>
              <a:t>Permission</a:t>
            </a:r>
            <a:r>
              <a:rPr lang="tr-TR" dirty="0"/>
              <a:t> / Role </a:t>
            </a:r>
            <a:r>
              <a:rPr lang="tr-TR" dirty="0" err="1"/>
              <a:t>Based</a:t>
            </a:r>
            <a:r>
              <a:rPr lang="tr-TR" dirty="0"/>
              <a:t>” bir </a:t>
            </a:r>
            <a:r>
              <a:rPr lang="tr-TR" dirty="0" err="1"/>
              <a:t>Blockchain</a:t>
            </a:r>
            <a:r>
              <a:rPr lang="tr-TR" dirty="0"/>
              <a:t> sistemidir. Aynı zamanda </a:t>
            </a:r>
            <a:r>
              <a:rPr lang="tr-TR" dirty="0" err="1"/>
              <a:t>bizans</a:t>
            </a:r>
            <a:r>
              <a:rPr lang="tr-TR" dirty="0"/>
              <a:t> hata toleransını sağlayan kendi </a:t>
            </a:r>
            <a:r>
              <a:rPr lang="tr-TR" dirty="0" err="1"/>
              <a:t>consensus</a:t>
            </a:r>
            <a:r>
              <a:rPr lang="tr-TR" dirty="0"/>
              <a:t> algoritması var. (Yet </a:t>
            </a:r>
            <a:r>
              <a:rPr lang="tr-TR" dirty="0" err="1"/>
              <a:t>Another</a:t>
            </a:r>
            <a:r>
              <a:rPr lang="tr-TR" dirty="0"/>
              <a:t> </a:t>
            </a:r>
            <a:r>
              <a:rPr lang="tr-TR" dirty="0" err="1"/>
              <a:t>Consensus</a:t>
            </a:r>
            <a:r>
              <a:rPr lang="tr-TR" dirty="0"/>
              <a:t>-YAC) Kullanım alanları için ilk akla gelen başlıklar şu şekildedir; bankalar arası ödemeler, alternatif ödeme sistemleri, ulusal kimlik yönetimi, çeşitli lojistik uygulamaları vb.</a:t>
            </a:r>
          </a:p>
        </p:txBody>
      </p:sp>
      <p:sp>
        <p:nvSpPr>
          <p:cNvPr id="7" name="Rectangle 6">
            <a:extLst>
              <a:ext uri="{FF2B5EF4-FFF2-40B4-BE49-F238E27FC236}">
                <a16:creationId xmlns:a16="http://schemas.microsoft.com/office/drawing/2014/main" id="{F1AE3BCE-289C-4B0F-A3C1-FAFADDE50196}"/>
              </a:ext>
            </a:extLst>
          </p:cNvPr>
          <p:cNvSpPr/>
          <p:nvPr/>
        </p:nvSpPr>
        <p:spPr>
          <a:xfrm>
            <a:off x="611079" y="5262502"/>
            <a:ext cx="10312894" cy="923330"/>
          </a:xfrm>
          <a:prstGeom prst="rect">
            <a:avLst/>
          </a:prstGeom>
        </p:spPr>
        <p:txBody>
          <a:bodyPr wrap="square">
            <a:spAutoFit/>
          </a:bodyPr>
          <a:lstStyle/>
          <a:p>
            <a:pPr marL="285750" indent="-285750">
              <a:buFont typeface="Arial" panose="020B0604020202020204" pitchFamily="34" charset="0"/>
              <a:buChar char="•"/>
            </a:pPr>
            <a:r>
              <a:rPr lang="tr-TR" dirty="0" err="1"/>
              <a:t>Bakong</a:t>
            </a:r>
            <a:r>
              <a:rPr lang="tr-TR" dirty="0"/>
              <a:t> , Kamboçya Krallığı'ndaki CBDC</a:t>
            </a:r>
          </a:p>
          <a:p>
            <a:pPr marL="285750" indent="-285750">
              <a:buFont typeface="Arial" panose="020B0604020202020204" pitchFamily="34" charset="0"/>
              <a:buChar char="•"/>
            </a:pPr>
            <a:r>
              <a:rPr lang="tr-TR" dirty="0" err="1"/>
              <a:t>Byacco</a:t>
            </a:r>
            <a:r>
              <a:rPr lang="tr-TR" dirty="0"/>
              <a:t>, Japonya'nın </a:t>
            </a:r>
            <a:r>
              <a:rPr lang="tr-TR" dirty="0" err="1"/>
              <a:t>Aizu</a:t>
            </a:r>
            <a:r>
              <a:rPr lang="tr-TR" dirty="0"/>
              <a:t> Üniversitesi'ndeki bölgesel dijital para birimi</a:t>
            </a:r>
          </a:p>
          <a:p>
            <a:pPr marL="285750" indent="-285750">
              <a:buFont typeface="Arial" panose="020B0604020202020204" pitchFamily="34" charset="0"/>
              <a:buChar char="•"/>
            </a:pPr>
            <a:r>
              <a:rPr lang="tr-TR" dirty="0"/>
              <a:t>Digital </a:t>
            </a:r>
            <a:r>
              <a:rPr lang="tr-TR" dirty="0" err="1"/>
              <a:t>Tokutoku</a:t>
            </a:r>
            <a:r>
              <a:rPr lang="tr-TR" dirty="0"/>
              <a:t> Hediye Sertifikası, </a:t>
            </a:r>
            <a:r>
              <a:rPr lang="tr-TR" dirty="0" err="1"/>
              <a:t>Bandai-Cho</a:t>
            </a:r>
            <a:r>
              <a:rPr lang="tr-TR" dirty="0"/>
              <a:t>, </a:t>
            </a:r>
            <a:r>
              <a:rPr lang="tr-TR" dirty="0" err="1"/>
              <a:t>Fukushima</a:t>
            </a:r>
            <a:r>
              <a:rPr lang="tr-TR" dirty="0"/>
              <a:t> Eyaleti, Japonya'nın dijital hediye sertifikası</a:t>
            </a:r>
          </a:p>
        </p:txBody>
      </p:sp>
    </p:spTree>
    <p:extLst>
      <p:ext uri="{BB962C8B-B14F-4D97-AF65-F5344CB8AC3E}">
        <p14:creationId xmlns:p14="http://schemas.microsoft.com/office/powerpoint/2010/main" val="398671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8EAD9D-2F42-4EB7-8C53-6F21E1D7BE9D}"/>
              </a:ext>
            </a:extLst>
          </p:cNvPr>
          <p:cNvPicPr>
            <a:picLocks noChangeAspect="1"/>
          </p:cNvPicPr>
          <p:nvPr/>
        </p:nvPicPr>
        <p:blipFill>
          <a:blip r:embed="rId2"/>
          <a:stretch>
            <a:fillRect/>
          </a:stretch>
        </p:blipFill>
        <p:spPr>
          <a:xfrm>
            <a:off x="2749395" y="432601"/>
            <a:ext cx="6000750" cy="1733550"/>
          </a:xfrm>
          <a:prstGeom prst="rect">
            <a:avLst/>
          </a:prstGeom>
        </p:spPr>
      </p:pic>
      <p:sp>
        <p:nvSpPr>
          <p:cNvPr id="6" name="Rectangle 5">
            <a:extLst>
              <a:ext uri="{FF2B5EF4-FFF2-40B4-BE49-F238E27FC236}">
                <a16:creationId xmlns:a16="http://schemas.microsoft.com/office/drawing/2014/main" id="{E21B2CB8-544E-4CAC-B3B7-C56C3BABDEB6}"/>
              </a:ext>
            </a:extLst>
          </p:cNvPr>
          <p:cNvSpPr/>
          <p:nvPr/>
        </p:nvSpPr>
        <p:spPr>
          <a:xfrm>
            <a:off x="580007" y="2178082"/>
            <a:ext cx="10898820" cy="4247317"/>
          </a:xfrm>
          <a:prstGeom prst="rect">
            <a:avLst/>
          </a:prstGeom>
        </p:spPr>
        <p:txBody>
          <a:bodyPr wrap="square">
            <a:spAutoFit/>
          </a:bodyPr>
          <a:lstStyle/>
          <a:p>
            <a:r>
              <a:rPr lang="tr-TR" dirty="0" err="1"/>
              <a:t>ErisDB</a:t>
            </a:r>
            <a:r>
              <a:rPr lang="tr-TR" dirty="0"/>
              <a:t> adıyla </a:t>
            </a:r>
            <a:r>
              <a:rPr lang="tr-TR" dirty="0" err="1"/>
              <a:t>Monax</a:t>
            </a:r>
            <a:r>
              <a:rPr lang="tr-TR" dirty="0"/>
              <a:t> tarafından geliştirilmeye başlanmış, daha sonra da </a:t>
            </a:r>
            <a:r>
              <a:rPr lang="tr-TR" dirty="0" err="1"/>
              <a:t>Hyperledger</a:t>
            </a:r>
            <a:r>
              <a:rPr lang="tr-TR" dirty="0"/>
              <a:t> çatısı altına </a:t>
            </a:r>
            <a:r>
              <a:rPr lang="tr-TR" dirty="0" err="1"/>
              <a:t>Burrow</a:t>
            </a:r>
            <a:r>
              <a:rPr lang="tr-TR" dirty="0"/>
              <a:t> ismiyle girmiştir. </a:t>
            </a:r>
            <a:r>
              <a:rPr lang="tr-TR" dirty="0" err="1"/>
              <a:t>Monax’ın</a:t>
            </a:r>
            <a:r>
              <a:rPr lang="tr-TR" dirty="0"/>
              <a:t> </a:t>
            </a:r>
            <a:r>
              <a:rPr lang="tr-TR" dirty="0" err="1"/>
              <a:t>CTO’su</a:t>
            </a:r>
            <a:r>
              <a:rPr lang="tr-TR" dirty="0"/>
              <a:t> </a:t>
            </a:r>
            <a:r>
              <a:rPr lang="tr-TR" dirty="0" err="1"/>
              <a:t>Casey</a:t>
            </a:r>
            <a:r>
              <a:rPr lang="tr-TR" dirty="0"/>
              <a:t> </a:t>
            </a:r>
            <a:r>
              <a:rPr lang="tr-TR" dirty="0" err="1"/>
              <a:t>Kuhlman</a:t>
            </a:r>
            <a:r>
              <a:rPr lang="tr-TR" dirty="0"/>
              <a:t>, </a:t>
            </a:r>
            <a:r>
              <a:rPr lang="tr-TR" dirty="0" err="1"/>
              <a:t>Burrow’u</a:t>
            </a:r>
            <a:r>
              <a:rPr lang="tr-TR" dirty="0"/>
              <a:t> diğer projelerden ayıran özelliği tek bir cümle ile açıklıyor: “</a:t>
            </a:r>
            <a:r>
              <a:rPr lang="tr-TR" dirty="0" err="1"/>
              <a:t>Burrow</a:t>
            </a:r>
            <a:r>
              <a:rPr lang="tr-TR" dirty="0"/>
              <a:t>, </a:t>
            </a:r>
            <a:r>
              <a:rPr lang="tr-TR" dirty="0" err="1"/>
              <a:t>Hyperledger</a:t>
            </a:r>
            <a:r>
              <a:rPr lang="tr-TR" dirty="0"/>
              <a:t> ekosistemi içinde yalnızca bir şeyi iyi yapmak için tasarlandı: EVM (</a:t>
            </a:r>
            <a:r>
              <a:rPr lang="tr-TR" dirty="0" err="1"/>
              <a:t>Ethereum</a:t>
            </a:r>
            <a:r>
              <a:rPr lang="tr-TR" dirty="0"/>
              <a:t> Sanal Makinesi) akıllı kontratlarını izinli bir </a:t>
            </a:r>
            <a:r>
              <a:rPr lang="tr-TR" dirty="0" err="1"/>
              <a:t>blokzincir</a:t>
            </a:r>
            <a:r>
              <a:rPr lang="tr-TR" dirty="0"/>
              <a:t> ağında çalıştırmak.” </a:t>
            </a:r>
            <a:r>
              <a:rPr lang="tr-TR" dirty="0" err="1"/>
              <a:t>Burrow</a:t>
            </a:r>
            <a:r>
              <a:rPr lang="tr-TR" dirty="0"/>
              <a:t> üç ana bileşenden oluşuyor.</a:t>
            </a:r>
          </a:p>
          <a:p>
            <a:endParaRPr lang="tr-TR" dirty="0"/>
          </a:p>
          <a:p>
            <a:r>
              <a:rPr lang="tr-TR" b="1" dirty="0" err="1"/>
              <a:t>Consensus</a:t>
            </a:r>
            <a:r>
              <a:rPr lang="tr-TR" b="1" dirty="0"/>
              <a:t> Engine: </a:t>
            </a:r>
            <a:r>
              <a:rPr lang="tr-TR" dirty="0"/>
              <a:t>Ağdaki işlemler Bizans hata toleransına sahip </a:t>
            </a:r>
            <a:r>
              <a:rPr lang="tr-TR" dirty="0" err="1"/>
              <a:t>Tendermint</a:t>
            </a:r>
            <a:r>
              <a:rPr lang="tr-TR" dirty="0"/>
              <a:t> protokolü ile yapılıyor. Bu protokol ağın çatallanmasının önüne geçiyor.</a:t>
            </a:r>
          </a:p>
          <a:p>
            <a:r>
              <a:rPr lang="tr-TR" b="1" dirty="0"/>
              <a:t>İzinli EVM: </a:t>
            </a:r>
            <a:r>
              <a:rPr lang="tr-TR" dirty="0" err="1"/>
              <a:t>Ethereum’un</a:t>
            </a:r>
            <a:r>
              <a:rPr lang="tr-TR" dirty="0"/>
              <a:t> izinli bir ağa çevrildiğini düşünün. Aynı şekilde </a:t>
            </a:r>
            <a:r>
              <a:rPr lang="tr-TR" dirty="0" err="1"/>
              <a:t>Solidity</a:t>
            </a:r>
            <a:r>
              <a:rPr lang="tr-TR" dirty="0"/>
              <a:t> dili kullanılarak sağlanmış </a:t>
            </a:r>
            <a:r>
              <a:rPr lang="tr-TR" dirty="0" err="1"/>
              <a:t>turing-complete</a:t>
            </a:r>
            <a:r>
              <a:rPr lang="tr-TR" dirty="0"/>
              <a:t> bir sistem var.</a:t>
            </a:r>
          </a:p>
          <a:p>
            <a:r>
              <a:rPr lang="tr-TR" b="1" dirty="0"/>
              <a:t>RPC Gateway: </a:t>
            </a:r>
            <a:r>
              <a:rPr lang="tr-TR" dirty="0"/>
              <a:t>İsminin çok teknik duruyor olması gözünüzü korkutmasın. Remote </a:t>
            </a:r>
            <a:r>
              <a:rPr lang="tr-TR" dirty="0" err="1"/>
              <a:t>procedure</a:t>
            </a:r>
            <a:r>
              <a:rPr lang="tr-TR" dirty="0"/>
              <a:t> </a:t>
            </a:r>
            <a:r>
              <a:rPr lang="tr-TR" dirty="0" err="1"/>
              <a:t>call</a:t>
            </a:r>
            <a:r>
              <a:rPr lang="tr-TR" dirty="0"/>
              <a:t>, istemcilerin(</a:t>
            </a:r>
            <a:r>
              <a:rPr lang="tr-TR" dirty="0" err="1"/>
              <a:t>client</a:t>
            </a:r>
            <a:r>
              <a:rPr lang="tr-TR" dirty="0"/>
              <a:t>) </a:t>
            </a:r>
            <a:r>
              <a:rPr lang="tr-TR" dirty="0" err="1"/>
              <a:t>sunuclarla</a:t>
            </a:r>
            <a:r>
              <a:rPr lang="tr-TR" dirty="0"/>
              <a:t>(server) haberleşmesini sağlayan bir yapı sunar. Yani kullanıcılar olarak bu </a:t>
            </a:r>
            <a:r>
              <a:rPr lang="tr-TR" dirty="0" err="1"/>
              <a:t>gateway’i</a:t>
            </a:r>
            <a:r>
              <a:rPr lang="tr-TR" dirty="0"/>
              <a:t> kullanarak ağ ile konuşabiliriz.</a:t>
            </a:r>
          </a:p>
          <a:p>
            <a:endParaRPr lang="tr-TR" dirty="0"/>
          </a:p>
          <a:p>
            <a:r>
              <a:rPr lang="tr-TR" dirty="0" err="1"/>
              <a:t>Kuhlman’ın</a:t>
            </a:r>
            <a:r>
              <a:rPr lang="tr-TR" dirty="0"/>
              <a:t> </a:t>
            </a:r>
            <a:r>
              <a:rPr lang="tr-TR" dirty="0" err="1"/>
              <a:t>Burrow’u</a:t>
            </a:r>
            <a:r>
              <a:rPr lang="tr-TR" dirty="0"/>
              <a:t> anlatırken en çok üzerinde durduğu iki anahtar kelime hız ve kolaylık. Projeyi geliştirirken vadettikleri işlevselliği sunmanın yanında yazılımcılara hızlıca yaratabilecekleri bir ortamı sağlamaya çalışıyorlar.</a:t>
            </a:r>
          </a:p>
        </p:txBody>
      </p:sp>
    </p:spTree>
    <p:extLst>
      <p:ext uri="{BB962C8B-B14F-4D97-AF65-F5344CB8AC3E}">
        <p14:creationId xmlns:p14="http://schemas.microsoft.com/office/powerpoint/2010/main" val="301203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0E778-476C-42AA-9311-1F9F192EC729}"/>
              </a:ext>
            </a:extLst>
          </p:cNvPr>
          <p:cNvPicPr>
            <a:picLocks noChangeAspect="1"/>
          </p:cNvPicPr>
          <p:nvPr/>
        </p:nvPicPr>
        <p:blipFill>
          <a:blip r:embed="rId2"/>
          <a:stretch>
            <a:fillRect/>
          </a:stretch>
        </p:blipFill>
        <p:spPr>
          <a:xfrm>
            <a:off x="5529863" y="445687"/>
            <a:ext cx="6210300" cy="1971675"/>
          </a:xfrm>
          <a:prstGeom prst="rect">
            <a:avLst/>
          </a:prstGeom>
        </p:spPr>
      </p:pic>
      <p:sp>
        <p:nvSpPr>
          <p:cNvPr id="5" name="Rectangle 4">
            <a:extLst>
              <a:ext uri="{FF2B5EF4-FFF2-40B4-BE49-F238E27FC236}">
                <a16:creationId xmlns:a16="http://schemas.microsoft.com/office/drawing/2014/main" id="{DCFDC43B-B403-4CDB-A8EC-5E763008040E}"/>
              </a:ext>
            </a:extLst>
          </p:cNvPr>
          <p:cNvSpPr/>
          <p:nvPr/>
        </p:nvSpPr>
        <p:spPr>
          <a:xfrm>
            <a:off x="592954" y="831359"/>
            <a:ext cx="4936909" cy="1200329"/>
          </a:xfrm>
          <a:prstGeom prst="rect">
            <a:avLst/>
          </a:prstGeom>
        </p:spPr>
        <p:txBody>
          <a:bodyPr wrap="square">
            <a:spAutoFit/>
          </a:bodyPr>
          <a:lstStyle/>
          <a:p>
            <a:r>
              <a:rPr lang="tr-TR" b="1" dirty="0" err="1"/>
              <a:t>Indy</a:t>
            </a:r>
            <a:r>
              <a:rPr lang="tr-TR" b="1" dirty="0"/>
              <a:t>, </a:t>
            </a:r>
            <a:r>
              <a:rPr lang="tr-TR" dirty="0"/>
              <a:t>kısaca </a:t>
            </a:r>
            <a:r>
              <a:rPr lang="tr-TR" dirty="0" err="1"/>
              <a:t>blokzincir</a:t>
            </a:r>
            <a:r>
              <a:rPr lang="tr-TR" dirty="0"/>
              <a:t> ağı üzerinde depolanan dijital kimlikler oluşturmamızı ve doğrulamamızı sağlayan kayıt defteridir. Bu projede </a:t>
            </a:r>
            <a:r>
              <a:rPr lang="tr-TR" dirty="0" err="1"/>
              <a:t>blokzincirlerin</a:t>
            </a:r>
            <a:r>
              <a:rPr lang="tr-TR" dirty="0"/>
              <a:t> dağıtık yapısı ön plana çıkıyor. </a:t>
            </a:r>
          </a:p>
        </p:txBody>
      </p:sp>
      <p:pic>
        <p:nvPicPr>
          <p:cNvPr id="2050" name="Picture 2" descr="Empowering Decentralized Identity Management with Hyperledger Indy">
            <a:extLst>
              <a:ext uri="{FF2B5EF4-FFF2-40B4-BE49-F238E27FC236}">
                <a16:creationId xmlns:a16="http://schemas.microsoft.com/office/drawing/2014/main" id="{59C6769D-6BA6-4934-8D5E-C8A06AB97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299" y="2534282"/>
            <a:ext cx="8461159" cy="387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5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243E30-12F4-4BE3-B27D-23AB115E9D1F}">
  <ds:schemaRefs>
    <ds:schemaRef ds:uri="http://schemas.microsoft.com/sharepoint/v3/contenttype/forms"/>
  </ds:schemaRefs>
</ds:datastoreItem>
</file>

<file path=customXml/itemProps2.xml><?xml version="1.0" encoding="utf-8"?>
<ds:datastoreItem xmlns:ds="http://schemas.openxmlformats.org/officeDocument/2006/customXml" ds:itemID="{2F5E4A76-0180-4CD0-B081-82F74A336136}">
  <ds:schemaRef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purl.org/dc/term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1465</Words>
  <Application>Microsoft Office PowerPoint</Application>
  <PresentationFormat>Widescreen</PresentationFormat>
  <Paragraphs>74</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SavonVTI</vt:lpstr>
      <vt:lpstr>BLOCKCHAIN TEKNOLOJİSİ</vt:lpstr>
      <vt:lpstr>Ders İçeriği</vt:lpstr>
      <vt:lpstr>Kurumsal Blockchainler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vt:lpstr>
      <vt:lpstr>Tools</vt:lpstr>
      <vt:lpstr>TEŞEKKÜRLER!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2022-01-13T06:33:44Z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234d0a1e-3ad8-435a-9c1f-7ff2159c5539</vt:lpwstr>
  </property>
  <property fmtid="{D5CDD505-2E9C-101B-9397-08002B2CF9AE}" pid="4" name="TURKCELLCLASSIFICATION">
    <vt:lpwstr>TURKCELL DAHİLİ</vt:lpwstr>
  </property>
</Properties>
</file>