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1"/>
  </p:notesMasterIdLst>
  <p:handoutMasterIdLst>
    <p:handoutMasterId r:id="rId22"/>
  </p:handoutMasterIdLst>
  <p:sldIdLst>
    <p:sldId id="290" r:id="rId5"/>
    <p:sldId id="325" r:id="rId6"/>
    <p:sldId id="355" r:id="rId7"/>
    <p:sldId id="357" r:id="rId8"/>
    <p:sldId id="356" r:id="rId9"/>
    <p:sldId id="358" r:id="rId10"/>
    <p:sldId id="359" r:id="rId11"/>
    <p:sldId id="360" r:id="rId12"/>
    <p:sldId id="361" r:id="rId13"/>
    <p:sldId id="362" r:id="rId14"/>
    <p:sldId id="363" r:id="rId15"/>
    <p:sldId id="364" r:id="rId16"/>
    <p:sldId id="365" r:id="rId17"/>
    <p:sldId id="366" r:id="rId18"/>
    <p:sldId id="367" r:id="rId19"/>
    <p:sldId id="289"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6463" autoAdjust="0"/>
  </p:normalViewPr>
  <p:slideViewPr>
    <p:cSldViewPr snapToGrid="0">
      <p:cViewPr varScale="1">
        <p:scale>
          <a:sx n="66" d="100"/>
          <a:sy n="66" d="100"/>
        </p:scale>
        <p:origin x="1099" y="53"/>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12/8/2021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16</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a:t>
            </a:r>
            <a:r>
              <a:rPr lang="tr-TR"/>
              <a:t>burada anlatabilirsin.</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a:t>
            </a:fld>
            <a:endParaRPr lang="en-US" noProof="0" dirty="0"/>
          </a:p>
        </p:txBody>
      </p:sp>
    </p:spTree>
    <p:extLst>
      <p:ext uri="{BB962C8B-B14F-4D97-AF65-F5344CB8AC3E}">
        <p14:creationId xmlns:p14="http://schemas.microsoft.com/office/powerpoint/2010/main" val="26660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3</a:t>
            </a:fld>
            <a:endParaRPr lang="en-US" noProof="0" dirty="0"/>
          </a:p>
        </p:txBody>
      </p:sp>
    </p:spTree>
    <p:extLst>
      <p:ext uri="{BB962C8B-B14F-4D97-AF65-F5344CB8AC3E}">
        <p14:creationId xmlns:p14="http://schemas.microsoft.com/office/powerpoint/2010/main" val="54412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4</a:t>
            </a:fld>
            <a:endParaRPr lang="en-US" noProof="0" dirty="0"/>
          </a:p>
        </p:txBody>
      </p:sp>
    </p:spTree>
    <p:extLst>
      <p:ext uri="{BB962C8B-B14F-4D97-AF65-F5344CB8AC3E}">
        <p14:creationId xmlns:p14="http://schemas.microsoft.com/office/powerpoint/2010/main" val="2591184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Bilindiği üzere, blok zincirlerinin </a:t>
            </a:r>
            <a:r>
              <a:rPr lang="tr-TR" sz="1200" b="0" i="0" kern="1200" dirty="0" err="1">
                <a:solidFill>
                  <a:schemeClr val="tx1"/>
                </a:solidFill>
                <a:effectLst/>
                <a:latin typeface="+mn-lt"/>
                <a:ea typeface="+mn-ea"/>
                <a:cs typeface="+mn-cs"/>
              </a:rPr>
              <a:t>kriptografik</a:t>
            </a:r>
            <a:r>
              <a:rPr lang="tr-TR" sz="1200" b="0" i="0" kern="1200" dirty="0">
                <a:solidFill>
                  <a:schemeClr val="tx1"/>
                </a:solidFill>
                <a:effectLst/>
                <a:latin typeface="+mn-lt"/>
                <a:ea typeface="+mn-ea"/>
                <a:cs typeface="+mn-cs"/>
              </a:rPr>
              <a:t> özellikleri nedeniyle, verilerin kurcalandığını anlamak kolaydır. Ayrıca, iki blok zinciri arasındaki değiş tokuşlar, “</a:t>
            </a:r>
            <a:r>
              <a:rPr lang="tr-TR" sz="1200" b="0" i="0" kern="1200" dirty="0" err="1">
                <a:solidFill>
                  <a:schemeClr val="tx1"/>
                </a:solidFill>
                <a:effectLst/>
                <a:latin typeface="+mn-lt"/>
                <a:ea typeface="+mn-ea"/>
                <a:cs typeface="+mn-cs"/>
              </a:rPr>
              <a:t>Pegged</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sidechains</a:t>
            </a:r>
            <a:r>
              <a:rPr lang="tr-TR" sz="1200" b="0" i="0" kern="1200" dirty="0">
                <a:solidFill>
                  <a:schemeClr val="tx1"/>
                </a:solidFill>
                <a:effectLst/>
                <a:latin typeface="+mn-lt"/>
                <a:ea typeface="+mn-ea"/>
                <a:cs typeface="+mn-cs"/>
              </a:rPr>
              <a:t>” ile etkinleştirilebilir. Bu şema, varlıkların bir blok zincirinde kilitlendiğine dair bir kanıt oluşturur, böylece ikinci bir blok zincirinde aynı miktarda işlem yapılabilir. Bunun yanında, bir yan zincir oluşturmak için akıllı sözleşme yetenekleri de gerekli. Tam birlikte çalışabilirlik sağlamak için, her blok zinciri, diğer tüm blok zincirlerini desteklemesi gereken bir yan zincire ihtiyaç duyar. Büyüyen bu sistemin bakımı doğal olarak büyük bir zorluk haline geliyor.</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6</a:t>
            </a:fld>
            <a:endParaRPr lang="en-US" noProof="0" dirty="0"/>
          </a:p>
        </p:txBody>
      </p:sp>
    </p:spTree>
    <p:extLst>
      <p:ext uri="{BB962C8B-B14F-4D97-AF65-F5344CB8AC3E}">
        <p14:creationId xmlns:p14="http://schemas.microsoft.com/office/powerpoint/2010/main" val="248181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https://hackernoon.com/the-state-of-blockchain-interoperability-in-2021-bb1s33of</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10</a:t>
            </a:fld>
            <a:endParaRPr lang="en-US" noProof="0" dirty="0"/>
          </a:p>
        </p:txBody>
      </p:sp>
    </p:spTree>
    <p:extLst>
      <p:ext uri="{BB962C8B-B14F-4D97-AF65-F5344CB8AC3E}">
        <p14:creationId xmlns:p14="http://schemas.microsoft.com/office/powerpoint/2010/main" val="162509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Farklı blok zincirlerinin daha büyük, standart bir ekosisteme bağlanmasına izin verir. </a:t>
            </a:r>
            <a:r>
              <a:rPr lang="tr-TR" dirty="0" err="1"/>
              <a:t>Ethereum’un</a:t>
            </a:r>
            <a:r>
              <a:rPr lang="tr-TR" dirty="0"/>
              <a:t> kurucu ortağı </a:t>
            </a:r>
            <a:r>
              <a:rPr lang="tr-TR" dirty="0" err="1"/>
              <a:t>Gavin</a:t>
            </a:r>
            <a:r>
              <a:rPr lang="tr-TR" dirty="0"/>
              <a:t> </a:t>
            </a:r>
            <a:r>
              <a:rPr lang="tr-TR" dirty="0" err="1"/>
              <a:t>Wood</a:t>
            </a:r>
            <a:r>
              <a:rPr lang="tr-TR" dirty="0"/>
              <a:t> tarafından kurulmuştur.</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11</a:t>
            </a:fld>
            <a:endParaRPr lang="en-US" noProof="0" dirty="0"/>
          </a:p>
        </p:txBody>
      </p:sp>
    </p:spTree>
    <p:extLst>
      <p:ext uri="{BB962C8B-B14F-4D97-AF65-F5344CB8AC3E}">
        <p14:creationId xmlns:p14="http://schemas.microsoft.com/office/powerpoint/2010/main" val="382314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ABCI is an interface that defines the boundary between the replication engine (</a:t>
            </a:r>
            <a:r>
              <a:rPr lang="en-US" sz="1200" b="0" i="0" kern="1200" dirty="0" err="1">
                <a:solidFill>
                  <a:schemeClr val="tx1"/>
                </a:solidFill>
                <a:effectLst/>
                <a:latin typeface="+mn-lt"/>
                <a:ea typeface="+mn-ea"/>
                <a:cs typeface="+mn-cs"/>
              </a:rPr>
              <a:t>Tendermint</a:t>
            </a:r>
            <a:r>
              <a:rPr lang="en-US" sz="1200" b="0" i="0" kern="1200" dirty="0">
                <a:solidFill>
                  <a:schemeClr val="tx1"/>
                </a:solidFill>
                <a:effectLst/>
                <a:latin typeface="+mn-lt"/>
                <a:ea typeface="+mn-ea"/>
                <a:cs typeface="+mn-cs"/>
              </a:rPr>
              <a:t>) and the state machine (the blockchain). The ABCI is the only way for the blockchains state to be updated, and only </a:t>
            </a:r>
            <a:r>
              <a:rPr lang="en-US" sz="1200" b="0" i="0" kern="1200" dirty="0" err="1">
                <a:solidFill>
                  <a:schemeClr val="tx1"/>
                </a:solidFill>
                <a:effectLst/>
                <a:latin typeface="+mn-lt"/>
                <a:ea typeface="+mn-ea"/>
                <a:cs typeface="+mn-cs"/>
              </a:rPr>
              <a:t>Tendermint</a:t>
            </a:r>
            <a:r>
              <a:rPr lang="en-US" sz="1200" b="0" i="0" kern="1200" dirty="0">
                <a:solidFill>
                  <a:schemeClr val="tx1"/>
                </a:solidFill>
                <a:effectLst/>
                <a:latin typeface="+mn-lt"/>
                <a:ea typeface="+mn-ea"/>
                <a:cs typeface="+mn-cs"/>
              </a:rPr>
              <a:t> has access to state changing functions for the blockchain. This design is a great strategy for security because there is only one point of entry to change state.</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13</a:t>
            </a:fld>
            <a:endParaRPr lang="en-US" noProof="0" dirty="0"/>
          </a:p>
        </p:txBody>
      </p:sp>
    </p:spTree>
    <p:extLst>
      <p:ext uri="{BB962C8B-B14F-4D97-AF65-F5344CB8AC3E}">
        <p14:creationId xmlns:p14="http://schemas.microsoft.com/office/powerpoint/2010/main" val="41316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14</a:t>
            </a:fld>
            <a:endParaRPr lang="en-US" noProof="0" dirty="0"/>
          </a:p>
        </p:txBody>
      </p:sp>
    </p:spTree>
    <p:extLst>
      <p:ext uri="{BB962C8B-B14F-4D97-AF65-F5344CB8AC3E}">
        <p14:creationId xmlns:p14="http://schemas.microsoft.com/office/powerpoint/2010/main" val="406953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12/8/2021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C0A6-7AC6-4956-9596-87A4B93338DB}"/>
              </a:ext>
            </a:extLst>
          </p:cNvPr>
          <p:cNvSpPr>
            <a:spLocks noGrp="1"/>
          </p:cNvSpPr>
          <p:nvPr>
            <p:ph type="title"/>
          </p:nvPr>
        </p:nvSpPr>
        <p:spPr/>
        <p:txBody>
          <a:bodyPr/>
          <a:lstStyle/>
          <a:p>
            <a:r>
              <a:rPr lang="tr-TR" dirty="0"/>
              <a:t>Çözümler</a:t>
            </a:r>
          </a:p>
        </p:txBody>
      </p:sp>
      <p:sp>
        <p:nvSpPr>
          <p:cNvPr id="4" name="Rectangle 3">
            <a:extLst>
              <a:ext uri="{FF2B5EF4-FFF2-40B4-BE49-F238E27FC236}">
                <a16:creationId xmlns:a16="http://schemas.microsoft.com/office/drawing/2014/main" id="{4558F454-ACF5-4EE1-8B4B-058C1C41B758}"/>
              </a:ext>
            </a:extLst>
          </p:cNvPr>
          <p:cNvSpPr/>
          <p:nvPr/>
        </p:nvSpPr>
        <p:spPr>
          <a:xfrm>
            <a:off x="860385" y="1729241"/>
            <a:ext cx="10575402" cy="4093428"/>
          </a:xfrm>
          <a:prstGeom prst="rect">
            <a:avLst/>
          </a:prstGeom>
        </p:spPr>
        <p:txBody>
          <a:bodyPr wrap="square">
            <a:spAutoFit/>
          </a:bodyPr>
          <a:lstStyle/>
          <a:p>
            <a:r>
              <a:rPr lang="en-US" sz="2000" b="1" dirty="0"/>
              <a:t>Public Connectors (previously known as Cryptocurrency-directed approaches)</a:t>
            </a:r>
            <a:endParaRPr lang="tr-TR" sz="2000" b="1" dirty="0"/>
          </a:p>
          <a:p>
            <a:r>
              <a:rPr lang="tr-TR" sz="2000" dirty="0"/>
              <a:t>Yan zincir yaklaşımları, noter şemaları ve </a:t>
            </a:r>
            <a:r>
              <a:rPr lang="tr-TR" sz="2000" dirty="0" err="1"/>
              <a:t>hash</a:t>
            </a:r>
            <a:r>
              <a:rPr lang="tr-TR" sz="2000" dirty="0"/>
              <a:t> time </a:t>
            </a:r>
            <a:r>
              <a:rPr lang="tr-TR" sz="2000" dirty="0" err="1"/>
              <a:t>hashlock'ları</a:t>
            </a:r>
            <a:r>
              <a:rPr lang="tr-TR" sz="2000" dirty="0"/>
              <a:t> dahil olmak üzere kripto para birimlerini destekleyen halka açık blok zincirleri genelindeki stratejilerdir.</a:t>
            </a:r>
          </a:p>
          <a:p>
            <a:endParaRPr lang="tr-TR" sz="2000" dirty="0"/>
          </a:p>
          <a:p>
            <a:r>
              <a:rPr lang="en-US" sz="2000" b="1" dirty="0"/>
              <a:t>Blockchain of Blockchains (previously known as Blockchain Engines)</a:t>
            </a:r>
            <a:endParaRPr lang="tr-TR" sz="2000" b="1" dirty="0"/>
          </a:p>
          <a:p>
            <a:r>
              <a:rPr lang="tr-TR" sz="2000" dirty="0"/>
              <a:t>Birbirleri arasında birlikte çalışan uygulamaya özel blok zincirlerin (özelleştirilmiş blok zincirler) oluşturulması için yeniden kullanılabilir veri, ağ, fikir birliği, teşvik ve sözleşme katmanları sağlayan çerçevelerdir.</a:t>
            </a:r>
          </a:p>
          <a:p>
            <a:endParaRPr lang="tr-TR" sz="2000" dirty="0"/>
          </a:p>
          <a:p>
            <a:r>
              <a:rPr lang="en-US" sz="2000" b="1" dirty="0"/>
              <a:t>Hybrid Connectors (previously known as Blockchain Connectors)</a:t>
            </a:r>
            <a:endParaRPr lang="tr-TR" sz="2000" b="1" dirty="0"/>
          </a:p>
          <a:p>
            <a:r>
              <a:rPr lang="tr-TR" sz="2000" dirty="0"/>
              <a:t>Hem genel hem de özel blok zincirlere yönelik olan </a:t>
            </a:r>
            <a:r>
              <a:rPr lang="tr-TR" sz="2000" dirty="0" err="1"/>
              <a:t>Hibrit</a:t>
            </a:r>
            <a:r>
              <a:rPr lang="tr-TR" sz="2000" dirty="0"/>
              <a:t> Bağlayıcılar, bir </a:t>
            </a:r>
            <a:r>
              <a:rPr lang="tr-TR" sz="2000" dirty="0" err="1"/>
              <a:t>dApp'nin</a:t>
            </a:r>
            <a:r>
              <a:rPr lang="tr-TR" sz="2000" dirty="0"/>
              <a:t> farklı </a:t>
            </a:r>
            <a:r>
              <a:rPr lang="tr-TR" sz="2000" dirty="0" err="1"/>
              <a:t>API'ler</a:t>
            </a:r>
            <a:r>
              <a:rPr lang="tr-TR" sz="2000" dirty="0"/>
              <a:t> kullanmaya gerek kalmadan blok zincirleriyle etkileşime girmesine izin veren bir dizi tek tip işlemi açığa çıkarabilen bir "blok zinciri soyutlama katmanı" sunmaya çalışır.</a:t>
            </a:r>
          </a:p>
        </p:txBody>
      </p:sp>
    </p:spTree>
    <p:extLst>
      <p:ext uri="{BB962C8B-B14F-4D97-AF65-F5344CB8AC3E}">
        <p14:creationId xmlns:p14="http://schemas.microsoft.com/office/powerpoint/2010/main" val="49529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B51D-8C42-4757-BA6E-EA6165030431}"/>
              </a:ext>
            </a:extLst>
          </p:cNvPr>
          <p:cNvSpPr>
            <a:spLocks noGrp="1"/>
          </p:cNvSpPr>
          <p:nvPr>
            <p:ph type="title"/>
          </p:nvPr>
        </p:nvSpPr>
        <p:spPr>
          <a:xfrm>
            <a:off x="491924" y="315310"/>
            <a:ext cx="10058400" cy="1371600"/>
          </a:xfrm>
        </p:spPr>
        <p:txBody>
          <a:bodyPr/>
          <a:lstStyle/>
          <a:p>
            <a:r>
              <a:rPr lang="tr-TR" dirty="0"/>
              <a:t>Örnek - </a:t>
            </a:r>
            <a:r>
              <a:rPr lang="tr-TR" dirty="0" err="1"/>
              <a:t>Polkadot</a:t>
            </a:r>
            <a:endParaRPr lang="tr-TR" dirty="0"/>
          </a:p>
        </p:txBody>
      </p:sp>
      <p:pic>
        <p:nvPicPr>
          <p:cNvPr id="5" name="Picture 4">
            <a:extLst>
              <a:ext uri="{FF2B5EF4-FFF2-40B4-BE49-F238E27FC236}">
                <a16:creationId xmlns:a16="http://schemas.microsoft.com/office/drawing/2014/main" id="{F74BCA22-6743-4DD2-90F2-26FB42DA5891}"/>
              </a:ext>
            </a:extLst>
          </p:cNvPr>
          <p:cNvPicPr>
            <a:picLocks noChangeAspect="1"/>
          </p:cNvPicPr>
          <p:nvPr/>
        </p:nvPicPr>
        <p:blipFill>
          <a:blip r:embed="rId3"/>
          <a:stretch>
            <a:fillRect/>
          </a:stretch>
        </p:blipFill>
        <p:spPr>
          <a:xfrm>
            <a:off x="415723" y="2101897"/>
            <a:ext cx="5846181" cy="4296109"/>
          </a:xfrm>
          <a:prstGeom prst="rect">
            <a:avLst/>
          </a:prstGeom>
        </p:spPr>
      </p:pic>
      <p:pic>
        <p:nvPicPr>
          <p:cNvPr id="6" name="Picture 5">
            <a:extLst>
              <a:ext uri="{FF2B5EF4-FFF2-40B4-BE49-F238E27FC236}">
                <a16:creationId xmlns:a16="http://schemas.microsoft.com/office/drawing/2014/main" id="{0B53245B-FC65-47B5-86FF-61EBE35567B8}"/>
              </a:ext>
            </a:extLst>
          </p:cNvPr>
          <p:cNvPicPr>
            <a:picLocks noChangeAspect="1"/>
          </p:cNvPicPr>
          <p:nvPr/>
        </p:nvPicPr>
        <p:blipFill>
          <a:blip r:embed="rId4"/>
          <a:stretch>
            <a:fillRect/>
          </a:stretch>
        </p:blipFill>
        <p:spPr>
          <a:xfrm>
            <a:off x="5521124" y="315310"/>
            <a:ext cx="6423951" cy="3402232"/>
          </a:xfrm>
          <a:prstGeom prst="rect">
            <a:avLst/>
          </a:prstGeom>
        </p:spPr>
      </p:pic>
      <p:pic>
        <p:nvPicPr>
          <p:cNvPr id="7" name="Picture 6">
            <a:extLst>
              <a:ext uri="{FF2B5EF4-FFF2-40B4-BE49-F238E27FC236}">
                <a16:creationId xmlns:a16="http://schemas.microsoft.com/office/drawing/2014/main" id="{FE8652E1-2B3A-4FE3-B1FB-96F2AA673942}"/>
              </a:ext>
            </a:extLst>
          </p:cNvPr>
          <p:cNvPicPr>
            <a:picLocks noChangeAspect="1"/>
          </p:cNvPicPr>
          <p:nvPr/>
        </p:nvPicPr>
        <p:blipFill>
          <a:blip r:embed="rId5"/>
          <a:stretch>
            <a:fillRect/>
          </a:stretch>
        </p:blipFill>
        <p:spPr>
          <a:xfrm>
            <a:off x="7500395" y="3472108"/>
            <a:ext cx="4444680" cy="3070582"/>
          </a:xfrm>
          <a:prstGeom prst="rect">
            <a:avLst/>
          </a:prstGeom>
        </p:spPr>
      </p:pic>
    </p:spTree>
    <p:extLst>
      <p:ext uri="{BB962C8B-B14F-4D97-AF65-F5344CB8AC3E}">
        <p14:creationId xmlns:p14="http://schemas.microsoft.com/office/powerpoint/2010/main" val="316994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DCD4-0263-4C7C-974D-5637B46BDB8D}"/>
              </a:ext>
            </a:extLst>
          </p:cNvPr>
          <p:cNvSpPr>
            <a:spLocks noGrp="1"/>
          </p:cNvSpPr>
          <p:nvPr>
            <p:ph type="title"/>
          </p:nvPr>
        </p:nvSpPr>
        <p:spPr>
          <a:xfrm>
            <a:off x="628891" y="302054"/>
            <a:ext cx="10058400" cy="1371600"/>
          </a:xfrm>
        </p:spPr>
        <p:txBody>
          <a:bodyPr/>
          <a:lstStyle/>
          <a:p>
            <a:r>
              <a:rPr lang="tr-TR" dirty="0"/>
              <a:t>Örnek - </a:t>
            </a:r>
            <a:r>
              <a:rPr lang="tr-TR" dirty="0" err="1"/>
              <a:t>Wanchain</a:t>
            </a:r>
            <a:endParaRPr lang="tr-TR" dirty="0"/>
          </a:p>
        </p:txBody>
      </p:sp>
      <p:pic>
        <p:nvPicPr>
          <p:cNvPr id="3" name="Picture 2">
            <a:extLst>
              <a:ext uri="{FF2B5EF4-FFF2-40B4-BE49-F238E27FC236}">
                <a16:creationId xmlns:a16="http://schemas.microsoft.com/office/drawing/2014/main" id="{9629230D-C611-46B5-8ADB-1B019084FDCA}"/>
              </a:ext>
            </a:extLst>
          </p:cNvPr>
          <p:cNvPicPr>
            <a:picLocks noChangeAspect="1"/>
          </p:cNvPicPr>
          <p:nvPr/>
        </p:nvPicPr>
        <p:blipFill>
          <a:blip r:embed="rId2"/>
          <a:stretch>
            <a:fillRect/>
          </a:stretch>
        </p:blipFill>
        <p:spPr>
          <a:xfrm>
            <a:off x="302871" y="3934653"/>
            <a:ext cx="11586258" cy="2621293"/>
          </a:xfrm>
          <a:prstGeom prst="rect">
            <a:avLst/>
          </a:prstGeom>
        </p:spPr>
      </p:pic>
      <p:sp>
        <p:nvSpPr>
          <p:cNvPr id="4" name="Rectangle 3">
            <a:extLst>
              <a:ext uri="{FF2B5EF4-FFF2-40B4-BE49-F238E27FC236}">
                <a16:creationId xmlns:a16="http://schemas.microsoft.com/office/drawing/2014/main" id="{85C4CB00-DA3B-4B01-938B-4DCE45A22D6C}"/>
              </a:ext>
            </a:extLst>
          </p:cNvPr>
          <p:cNvSpPr/>
          <p:nvPr/>
        </p:nvSpPr>
        <p:spPr>
          <a:xfrm>
            <a:off x="465881" y="1380108"/>
            <a:ext cx="11260237" cy="2554545"/>
          </a:xfrm>
          <a:prstGeom prst="rect">
            <a:avLst/>
          </a:prstGeom>
        </p:spPr>
        <p:txBody>
          <a:bodyPr wrap="square">
            <a:spAutoFit/>
          </a:bodyPr>
          <a:lstStyle/>
          <a:p>
            <a:r>
              <a:rPr lang="tr-TR" sz="2000" dirty="0"/>
              <a:t>Toplam </a:t>
            </a:r>
            <a:r>
              <a:rPr lang="tr-TR" sz="2000" dirty="0" err="1"/>
              <a:t>token</a:t>
            </a:r>
            <a:r>
              <a:rPr lang="tr-TR" sz="2000" dirty="0"/>
              <a:t> sayısı, bir zincirden diğerine aktarılırken statik kalır, </a:t>
            </a:r>
            <a:r>
              <a:rPr lang="tr-TR" sz="2000" dirty="0" err="1"/>
              <a:t>Wanchain'in</a:t>
            </a:r>
            <a:r>
              <a:rPr lang="tr-TR" sz="2000" dirty="0"/>
              <a:t> özel düğümleri - </a:t>
            </a:r>
            <a:r>
              <a:rPr lang="tr-TR" sz="2000" dirty="0" err="1"/>
              <a:t>Storemen</a:t>
            </a:r>
            <a:r>
              <a:rPr lang="tr-TR" sz="2000" dirty="0"/>
              <a:t> olarak da bilinir - çapraz zinciri işlemek için eşik korumalı gizli bir anahtarla yenilikçi, güvenli, çok taraflı bir hesaplama yöntemi kullanır.</a:t>
            </a:r>
          </a:p>
          <a:p>
            <a:endParaRPr lang="tr-TR" sz="2000" dirty="0"/>
          </a:p>
          <a:p>
            <a:r>
              <a:rPr lang="tr-TR" sz="2000" dirty="0"/>
              <a:t>Örneğin, 10 </a:t>
            </a:r>
            <a:r>
              <a:rPr lang="tr-TR" sz="2000" dirty="0" err="1"/>
              <a:t>ETH’yi</a:t>
            </a:r>
            <a:r>
              <a:rPr lang="tr-TR" sz="2000" dirty="0"/>
              <a:t> BTC zincirine taşımak için, platform önce </a:t>
            </a:r>
            <a:r>
              <a:rPr lang="tr-TR" sz="2000" dirty="0" err="1"/>
              <a:t>Ethereum</a:t>
            </a:r>
            <a:r>
              <a:rPr lang="tr-TR" sz="2000" dirty="0"/>
              <a:t> blok zincirindeki bu ETH miktarını akıllı sözleşmelerle kilitler ve </a:t>
            </a:r>
            <a:r>
              <a:rPr lang="tr-TR" sz="2000" dirty="0" err="1"/>
              <a:t>Wanchain’de</a:t>
            </a:r>
            <a:r>
              <a:rPr lang="tr-TR" sz="2000" dirty="0"/>
              <a:t> 10 </a:t>
            </a:r>
            <a:r>
              <a:rPr lang="tr-TR" sz="2000" dirty="0" err="1"/>
              <a:t>Wanchain</a:t>
            </a:r>
            <a:r>
              <a:rPr lang="tr-TR" sz="2000" dirty="0"/>
              <a:t> sarılı </a:t>
            </a:r>
            <a:r>
              <a:rPr lang="tr-TR" sz="2000" dirty="0" err="1"/>
              <a:t>ETH’yi</a:t>
            </a:r>
            <a:r>
              <a:rPr lang="tr-TR" sz="2000" dirty="0"/>
              <a:t> (WETH) haline getirir. Bu WETH daha sonra bir ticaret platformunda </a:t>
            </a:r>
            <a:r>
              <a:rPr lang="tr-TR" sz="2000" dirty="0" err="1"/>
              <a:t>Wanchain</a:t>
            </a:r>
            <a:r>
              <a:rPr lang="tr-TR" sz="2000" dirty="0"/>
              <a:t> ile sarılmış BTC (WBTC) için takas edilebilir. Bu sarılmış BTC </a:t>
            </a:r>
            <a:r>
              <a:rPr lang="tr-TR" sz="2000" dirty="0" err="1"/>
              <a:t>tokenleri</a:t>
            </a:r>
            <a:r>
              <a:rPr lang="tr-TR" sz="2000" dirty="0"/>
              <a:t> daha sonra </a:t>
            </a:r>
            <a:r>
              <a:rPr lang="tr-TR" sz="2000" dirty="0" err="1"/>
              <a:t>Bitcoin</a:t>
            </a:r>
            <a:r>
              <a:rPr lang="tr-TR" sz="2000" dirty="0"/>
              <a:t> blok zincirinde bulunan orijinal </a:t>
            </a:r>
            <a:r>
              <a:rPr lang="tr-TR" sz="2000" dirty="0" err="1"/>
              <a:t>tokenlere</a:t>
            </a:r>
            <a:r>
              <a:rPr lang="tr-TR" sz="2000" dirty="0"/>
              <a:t> dönüştürülebilir.</a:t>
            </a:r>
          </a:p>
        </p:txBody>
      </p:sp>
    </p:spTree>
    <p:extLst>
      <p:ext uri="{BB962C8B-B14F-4D97-AF65-F5344CB8AC3E}">
        <p14:creationId xmlns:p14="http://schemas.microsoft.com/office/powerpoint/2010/main" val="261246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1F21-F80C-4F00-983A-FB91141B24A8}"/>
              </a:ext>
            </a:extLst>
          </p:cNvPr>
          <p:cNvSpPr>
            <a:spLocks noGrp="1"/>
          </p:cNvSpPr>
          <p:nvPr>
            <p:ph type="title"/>
          </p:nvPr>
        </p:nvSpPr>
        <p:spPr>
          <a:xfrm>
            <a:off x="605742" y="181241"/>
            <a:ext cx="10058400" cy="1371600"/>
          </a:xfrm>
        </p:spPr>
        <p:txBody>
          <a:bodyPr>
            <a:normAutofit fontScale="90000"/>
          </a:bodyPr>
          <a:lstStyle/>
          <a:p>
            <a:r>
              <a:rPr lang="tr-TR" dirty="0"/>
              <a:t>Örnek – </a:t>
            </a:r>
            <a:r>
              <a:rPr lang="tr-TR" dirty="0" err="1"/>
              <a:t>Cosmos</a:t>
            </a:r>
            <a:r>
              <a:rPr lang="tr-TR" dirty="0"/>
              <a:t> (Internet of </a:t>
            </a:r>
            <a:r>
              <a:rPr lang="tr-TR" dirty="0" err="1"/>
              <a:t>blockchains</a:t>
            </a:r>
            <a:r>
              <a:rPr lang="tr-TR" dirty="0"/>
              <a:t>)</a:t>
            </a:r>
          </a:p>
        </p:txBody>
      </p:sp>
      <p:sp>
        <p:nvSpPr>
          <p:cNvPr id="4" name="Rectangle 3">
            <a:extLst>
              <a:ext uri="{FF2B5EF4-FFF2-40B4-BE49-F238E27FC236}">
                <a16:creationId xmlns:a16="http://schemas.microsoft.com/office/drawing/2014/main" id="{48104A31-E441-4816-B9B7-E53247A4EC87}"/>
              </a:ext>
            </a:extLst>
          </p:cNvPr>
          <p:cNvSpPr/>
          <p:nvPr/>
        </p:nvSpPr>
        <p:spPr>
          <a:xfrm>
            <a:off x="802511" y="1281379"/>
            <a:ext cx="10830046" cy="1200329"/>
          </a:xfrm>
          <a:prstGeom prst="rect">
            <a:avLst/>
          </a:prstGeom>
        </p:spPr>
        <p:txBody>
          <a:bodyPr wrap="square">
            <a:spAutoFit/>
          </a:bodyPr>
          <a:lstStyle/>
          <a:p>
            <a:r>
              <a:rPr lang="tr-TR" dirty="0"/>
              <a:t>Birlikte çalışabilirliğini sağlamak için bloklar arası iletişim (IBC - Inter </a:t>
            </a:r>
            <a:r>
              <a:rPr lang="tr-TR" dirty="0" err="1"/>
              <a:t>Blockchain</a:t>
            </a:r>
            <a:r>
              <a:rPr lang="tr-TR" dirty="0"/>
              <a:t> </a:t>
            </a:r>
            <a:r>
              <a:rPr lang="tr-TR" dirty="0" err="1"/>
              <a:t>Communication</a:t>
            </a:r>
            <a:r>
              <a:rPr lang="tr-TR" dirty="0"/>
              <a:t>) protokolü kullanır. Blok zincirleri için TCP/IP benzeri mesajlaşma protokolü olarak hizmet eder. Çeşitli yerleşik blok zincirleri (</a:t>
            </a:r>
            <a:r>
              <a:rPr lang="tr-TR" dirty="0" err="1"/>
              <a:t>Bitcoin</a:t>
            </a:r>
            <a:r>
              <a:rPr lang="tr-TR" dirty="0"/>
              <a:t> gibi) </a:t>
            </a:r>
            <a:r>
              <a:rPr lang="tr-TR" dirty="0" err="1"/>
              <a:t>IBC’yi</a:t>
            </a:r>
            <a:r>
              <a:rPr lang="tr-TR" dirty="0"/>
              <a:t> varsayılan hali ile desteklemediğinden, </a:t>
            </a:r>
            <a:r>
              <a:rPr lang="tr-TR" dirty="0" err="1"/>
              <a:t>Cosmos</a:t>
            </a:r>
            <a:r>
              <a:rPr lang="tr-TR" dirty="0"/>
              <a:t> onları “</a:t>
            </a:r>
            <a:r>
              <a:rPr lang="tr-TR" dirty="0" err="1"/>
              <a:t>Cosmos</a:t>
            </a:r>
            <a:r>
              <a:rPr lang="tr-TR" dirty="0"/>
              <a:t> </a:t>
            </a:r>
            <a:r>
              <a:rPr lang="tr-TR" dirty="0" err="1"/>
              <a:t>Hub</a:t>
            </a:r>
            <a:r>
              <a:rPr lang="tr-TR" dirty="0"/>
              <a:t>” a bağlamak için “</a:t>
            </a:r>
            <a:r>
              <a:rPr lang="tr-TR" dirty="0" err="1"/>
              <a:t>Peg</a:t>
            </a:r>
            <a:r>
              <a:rPr lang="tr-TR" dirty="0"/>
              <a:t> </a:t>
            </a:r>
            <a:r>
              <a:rPr lang="tr-TR" dirty="0" err="1"/>
              <a:t>Zone</a:t>
            </a:r>
            <a:r>
              <a:rPr lang="tr-TR" dirty="0"/>
              <a:t>” kullanıyor. </a:t>
            </a:r>
          </a:p>
        </p:txBody>
      </p:sp>
      <p:pic>
        <p:nvPicPr>
          <p:cNvPr id="5" name="Picture 4">
            <a:extLst>
              <a:ext uri="{FF2B5EF4-FFF2-40B4-BE49-F238E27FC236}">
                <a16:creationId xmlns:a16="http://schemas.microsoft.com/office/drawing/2014/main" id="{3CAABF69-2F11-47A4-BB2B-3A26E9FA8826}"/>
              </a:ext>
            </a:extLst>
          </p:cNvPr>
          <p:cNvPicPr>
            <a:picLocks noChangeAspect="1"/>
          </p:cNvPicPr>
          <p:nvPr/>
        </p:nvPicPr>
        <p:blipFill>
          <a:blip r:embed="rId3"/>
          <a:stretch>
            <a:fillRect/>
          </a:stretch>
        </p:blipFill>
        <p:spPr>
          <a:xfrm>
            <a:off x="6956385" y="2541997"/>
            <a:ext cx="4861368" cy="4005995"/>
          </a:xfrm>
          <a:prstGeom prst="rect">
            <a:avLst/>
          </a:prstGeom>
        </p:spPr>
      </p:pic>
      <p:pic>
        <p:nvPicPr>
          <p:cNvPr id="6" name="Picture 5">
            <a:extLst>
              <a:ext uri="{FF2B5EF4-FFF2-40B4-BE49-F238E27FC236}">
                <a16:creationId xmlns:a16="http://schemas.microsoft.com/office/drawing/2014/main" id="{1E14645A-CCC4-4821-8AA5-80E742F7B515}"/>
              </a:ext>
            </a:extLst>
          </p:cNvPr>
          <p:cNvPicPr>
            <a:picLocks noChangeAspect="1"/>
          </p:cNvPicPr>
          <p:nvPr/>
        </p:nvPicPr>
        <p:blipFill>
          <a:blip r:embed="rId4"/>
          <a:stretch>
            <a:fillRect/>
          </a:stretch>
        </p:blipFill>
        <p:spPr>
          <a:xfrm>
            <a:off x="374247" y="4376292"/>
            <a:ext cx="6553200" cy="2171700"/>
          </a:xfrm>
          <a:prstGeom prst="rect">
            <a:avLst/>
          </a:prstGeom>
        </p:spPr>
      </p:pic>
      <p:sp>
        <p:nvSpPr>
          <p:cNvPr id="8" name="Rectangle 7">
            <a:extLst>
              <a:ext uri="{FF2B5EF4-FFF2-40B4-BE49-F238E27FC236}">
                <a16:creationId xmlns:a16="http://schemas.microsoft.com/office/drawing/2014/main" id="{D12B90F5-280C-4A1F-BA5F-6EDE97152225}"/>
              </a:ext>
            </a:extLst>
          </p:cNvPr>
          <p:cNvSpPr/>
          <p:nvPr/>
        </p:nvSpPr>
        <p:spPr>
          <a:xfrm>
            <a:off x="802511" y="2655298"/>
            <a:ext cx="6096000" cy="1477328"/>
          </a:xfrm>
          <a:prstGeom prst="rect">
            <a:avLst/>
          </a:prstGeom>
        </p:spPr>
        <p:txBody>
          <a:bodyPr>
            <a:spAutoFit/>
          </a:bodyPr>
          <a:lstStyle/>
          <a:p>
            <a:r>
              <a:rPr lang="tr-TR" dirty="0" err="1"/>
              <a:t>Cosmos</a:t>
            </a:r>
            <a:r>
              <a:rPr lang="tr-TR" dirty="0"/>
              <a:t> </a:t>
            </a:r>
            <a:r>
              <a:rPr lang="tr-TR" dirty="0" err="1"/>
              <a:t>Peg</a:t>
            </a:r>
            <a:r>
              <a:rPr lang="tr-TR" dirty="0"/>
              <a:t> </a:t>
            </a:r>
            <a:r>
              <a:rPr lang="tr-TR" dirty="0" err="1"/>
              <a:t>Zone</a:t>
            </a:r>
            <a:r>
              <a:rPr lang="tr-TR" dirty="0"/>
              <a:t> </a:t>
            </a:r>
            <a:r>
              <a:rPr lang="tr-TR" dirty="0" err="1"/>
              <a:t>Validator'ın</a:t>
            </a:r>
            <a:r>
              <a:rPr lang="tr-TR" dirty="0"/>
              <a:t> aynı zamanda bir </a:t>
            </a:r>
            <a:r>
              <a:rPr lang="tr-TR" dirty="0" err="1"/>
              <a:t>Ethereum</a:t>
            </a:r>
            <a:r>
              <a:rPr lang="tr-TR" dirty="0"/>
              <a:t> </a:t>
            </a:r>
            <a:r>
              <a:rPr lang="tr-TR" dirty="0" err="1"/>
              <a:t>Mainnet</a:t>
            </a:r>
            <a:r>
              <a:rPr lang="tr-TR" dirty="0"/>
              <a:t> düğümü çalıştırdığı paylaşılan bir güvenlik modeliniz olmalıdır. Özel Doğrulayıcı, iki zincir arasındaki etkileşimleri onaylar. Bu, kurulumu karmaşık bir altyapıdır ve ayrıca </a:t>
            </a:r>
            <a:r>
              <a:rPr lang="tr-TR" dirty="0" err="1"/>
              <a:t>Peg</a:t>
            </a:r>
            <a:r>
              <a:rPr lang="tr-TR" dirty="0"/>
              <a:t> </a:t>
            </a:r>
            <a:r>
              <a:rPr lang="tr-TR" dirty="0" err="1"/>
              <a:t>Zone'u</a:t>
            </a:r>
            <a:r>
              <a:rPr lang="tr-TR" dirty="0"/>
              <a:t> yöneten ekibe güvenmeniz gerekir. </a:t>
            </a:r>
          </a:p>
        </p:txBody>
      </p:sp>
    </p:spTree>
    <p:extLst>
      <p:ext uri="{BB962C8B-B14F-4D97-AF65-F5344CB8AC3E}">
        <p14:creationId xmlns:p14="http://schemas.microsoft.com/office/powerpoint/2010/main" val="143223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243A-CFD5-4432-A0AD-E637EC153E1E}"/>
              </a:ext>
            </a:extLst>
          </p:cNvPr>
          <p:cNvSpPr>
            <a:spLocks noGrp="1"/>
          </p:cNvSpPr>
          <p:nvPr>
            <p:ph type="title"/>
          </p:nvPr>
        </p:nvSpPr>
        <p:spPr/>
        <p:txBody>
          <a:bodyPr/>
          <a:lstStyle/>
          <a:p>
            <a:r>
              <a:rPr lang="tr-TR" dirty="0"/>
              <a:t>Örnek - </a:t>
            </a:r>
            <a:r>
              <a:rPr lang="tr-TR" dirty="0" err="1"/>
              <a:t>Avalanche</a:t>
            </a:r>
            <a:endParaRPr lang="tr-TR" dirty="0"/>
          </a:p>
        </p:txBody>
      </p:sp>
      <p:pic>
        <p:nvPicPr>
          <p:cNvPr id="3" name="Picture 2">
            <a:extLst>
              <a:ext uri="{FF2B5EF4-FFF2-40B4-BE49-F238E27FC236}">
                <a16:creationId xmlns:a16="http://schemas.microsoft.com/office/drawing/2014/main" id="{04C77BE1-0D5C-43EC-B53E-44B20E67DD44}"/>
              </a:ext>
            </a:extLst>
          </p:cNvPr>
          <p:cNvPicPr>
            <a:picLocks noChangeAspect="1"/>
          </p:cNvPicPr>
          <p:nvPr/>
        </p:nvPicPr>
        <p:blipFill>
          <a:blip r:embed="rId3"/>
          <a:stretch>
            <a:fillRect/>
          </a:stretch>
        </p:blipFill>
        <p:spPr>
          <a:xfrm>
            <a:off x="7402252" y="422772"/>
            <a:ext cx="4334478" cy="2417305"/>
          </a:xfrm>
          <a:prstGeom prst="rect">
            <a:avLst/>
          </a:prstGeom>
        </p:spPr>
      </p:pic>
      <p:sp>
        <p:nvSpPr>
          <p:cNvPr id="5" name="Rectangle 4">
            <a:extLst>
              <a:ext uri="{FF2B5EF4-FFF2-40B4-BE49-F238E27FC236}">
                <a16:creationId xmlns:a16="http://schemas.microsoft.com/office/drawing/2014/main" id="{DFC3A4C8-CF5C-45F3-B140-758450743932}"/>
              </a:ext>
            </a:extLst>
          </p:cNvPr>
          <p:cNvSpPr/>
          <p:nvPr/>
        </p:nvSpPr>
        <p:spPr>
          <a:xfrm>
            <a:off x="837235" y="1910850"/>
            <a:ext cx="6096000" cy="1631216"/>
          </a:xfrm>
          <a:prstGeom prst="rect">
            <a:avLst/>
          </a:prstGeom>
        </p:spPr>
        <p:txBody>
          <a:bodyPr>
            <a:spAutoFit/>
          </a:bodyPr>
          <a:lstStyle/>
          <a:p>
            <a:r>
              <a:rPr lang="tr-TR" sz="2000" dirty="0"/>
              <a:t>2021'in başlarında başlatılan </a:t>
            </a:r>
            <a:r>
              <a:rPr lang="tr-TR" sz="2000" dirty="0" err="1"/>
              <a:t>Avalanche-Ethereum</a:t>
            </a:r>
            <a:r>
              <a:rPr lang="tr-TR" sz="2000" dirty="0"/>
              <a:t> Köprüsü'nden sonra 29 Temmuz 2021’de 5 kat daha ucuz olan </a:t>
            </a:r>
            <a:r>
              <a:rPr lang="tr-TR" sz="2000" dirty="0" err="1"/>
              <a:t>Avalanche</a:t>
            </a:r>
            <a:r>
              <a:rPr lang="tr-TR" sz="2000" dirty="0"/>
              <a:t> Bridge (AB)’i tanıttı. Bu köprü </a:t>
            </a:r>
            <a:r>
              <a:rPr lang="en-US" sz="2000" dirty="0"/>
              <a:t>ERC20 token</a:t>
            </a:r>
            <a:r>
              <a:rPr lang="tr-TR" sz="2000" dirty="0" err="1"/>
              <a:t>larının</a:t>
            </a:r>
            <a:r>
              <a:rPr lang="tr-TR" sz="2000" dirty="0"/>
              <a:t> </a:t>
            </a:r>
            <a:r>
              <a:rPr lang="en-US" sz="2000" dirty="0"/>
              <a:t>Ethereum </a:t>
            </a:r>
            <a:r>
              <a:rPr lang="tr-TR" sz="2000" dirty="0"/>
              <a:t>ve</a:t>
            </a:r>
            <a:r>
              <a:rPr lang="en-US" sz="2000" dirty="0"/>
              <a:t> Avalanche C-Chain</a:t>
            </a:r>
            <a:r>
              <a:rPr lang="tr-TR" sz="2000" dirty="0"/>
              <a:t> arasındaki takasını sağlar.</a:t>
            </a:r>
          </a:p>
        </p:txBody>
      </p:sp>
      <p:sp>
        <p:nvSpPr>
          <p:cNvPr id="8" name="Rectangle 7">
            <a:extLst>
              <a:ext uri="{FF2B5EF4-FFF2-40B4-BE49-F238E27FC236}">
                <a16:creationId xmlns:a16="http://schemas.microsoft.com/office/drawing/2014/main" id="{329A4724-1B11-47B0-9844-4366A7747C41}"/>
              </a:ext>
            </a:extLst>
          </p:cNvPr>
          <p:cNvSpPr/>
          <p:nvPr/>
        </p:nvSpPr>
        <p:spPr>
          <a:xfrm>
            <a:off x="605741" y="3566534"/>
            <a:ext cx="11130989" cy="2554545"/>
          </a:xfrm>
          <a:prstGeom prst="rect">
            <a:avLst/>
          </a:prstGeom>
        </p:spPr>
        <p:txBody>
          <a:bodyPr wrap="square">
            <a:spAutoFit/>
          </a:bodyPr>
          <a:lstStyle/>
          <a:p>
            <a:pPr marL="285750" indent="-285750">
              <a:buFont typeface="Arial" panose="020B0604020202020204" pitchFamily="34" charset="0"/>
              <a:buChar char="•"/>
            </a:pPr>
            <a:r>
              <a:rPr lang="tr-TR" sz="2000" dirty="0" err="1"/>
              <a:t>Avalanche’ta</a:t>
            </a:r>
            <a:r>
              <a:rPr lang="tr-TR" sz="2000" dirty="0"/>
              <a:t> oluşturulan bir </a:t>
            </a:r>
            <a:r>
              <a:rPr lang="tr-TR" sz="2000" dirty="0" err="1"/>
              <a:t>tokenın</a:t>
            </a:r>
            <a:r>
              <a:rPr lang="tr-TR" sz="2000" dirty="0"/>
              <a:t> şimdilik </a:t>
            </a:r>
            <a:r>
              <a:rPr lang="tr-TR" sz="2000" dirty="0" err="1"/>
              <a:t>Ethereum</a:t>
            </a:r>
            <a:r>
              <a:rPr lang="tr-TR" sz="2000" dirty="0"/>
              <a:t> ağına transferi mümkün değil. Yakın gelecekte planlanıyor.</a:t>
            </a:r>
          </a:p>
          <a:p>
            <a:pPr marL="285750" indent="-285750">
              <a:buFont typeface="Arial" panose="020B0604020202020204" pitchFamily="34" charset="0"/>
              <a:buChar char="•"/>
            </a:pPr>
            <a:r>
              <a:rPr lang="tr-TR" sz="2000" dirty="0"/>
              <a:t>AB şu anda yerel ETH veya </a:t>
            </a:r>
            <a:r>
              <a:rPr lang="tr-TR" sz="2000" dirty="0" err="1"/>
              <a:t>BTC'yi</a:t>
            </a:r>
            <a:r>
              <a:rPr lang="tr-TR" sz="2000" dirty="0"/>
              <a:t> desteklemiyor. Ancak, bu varlıkların (WETH ve WBTC) sarılmış sürümünü köprü üzerinden aktarabilirsiniz.</a:t>
            </a:r>
          </a:p>
          <a:p>
            <a:pPr marL="285750" indent="-285750">
              <a:buFont typeface="Arial" panose="020B0604020202020204" pitchFamily="34" charset="0"/>
              <a:buChar char="•"/>
            </a:pPr>
            <a:r>
              <a:rPr lang="tr-TR" sz="2000" dirty="0"/>
              <a:t>Eylül ayında </a:t>
            </a:r>
            <a:r>
              <a:rPr lang="tr-TR" sz="2000" dirty="0" err="1"/>
              <a:t>Wanchain</a:t>
            </a:r>
            <a:r>
              <a:rPr lang="tr-TR" sz="2000" dirty="0"/>
              <a:t> ile işbirliğini duyurdu. Dünyanın izole blok zinciri ağlarını birbirine bağlayan merkezi olmayan bir blok zinciri birlikte çalışabilirlik çözümü olan </a:t>
            </a:r>
            <a:r>
              <a:rPr lang="tr-TR" sz="2000" dirty="0" err="1"/>
              <a:t>Wanchain</a:t>
            </a:r>
            <a:r>
              <a:rPr lang="tr-TR" sz="2000" dirty="0"/>
              <a:t>, izole heterojen blok zincir ağları arasında gerçekten merkezi olmayan çapraz zincir işlemleri sağlayan tek projedir. </a:t>
            </a:r>
            <a:r>
              <a:rPr lang="tr-TR" sz="2000" dirty="0" err="1"/>
              <a:t>Avalanche'ın</a:t>
            </a:r>
            <a:r>
              <a:rPr lang="tr-TR" sz="2000" dirty="0"/>
              <a:t> eklenmesi, </a:t>
            </a:r>
            <a:r>
              <a:rPr lang="tr-TR" sz="2000" dirty="0" err="1"/>
              <a:t>Wanchain'in</a:t>
            </a:r>
            <a:r>
              <a:rPr lang="tr-TR" sz="2000" dirty="0"/>
              <a:t> dünyanın en gelişmiş çapraz zincir çözümü olarak konumunu pekiştiriyor.</a:t>
            </a:r>
          </a:p>
        </p:txBody>
      </p:sp>
    </p:spTree>
    <p:extLst>
      <p:ext uri="{BB962C8B-B14F-4D97-AF65-F5344CB8AC3E}">
        <p14:creationId xmlns:p14="http://schemas.microsoft.com/office/powerpoint/2010/main" val="313518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DBD3-4230-411C-8521-38853C434C9C}"/>
              </a:ext>
            </a:extLst>
          </p:cNvPr>
          <p:cNvSpPr>
            <a:spLocks noGrp="1"/>
          </p:cNvSpPr>
          <p:nvPr>
            <p:ph type="title"/>
          </p:nvPr>
        </p:nvSpPr>
        <p:spPr>
          <a:xfrm>
            <a:off x="592238" y="269969"/>
            <a:ext cx="10058400" cy="1371600"/>
          </a:xfrm>
        </p:spPr>
        <p:txBody>
          <a:bodyPr/>
          <a:lstStyle/>
          <a:p>
            <a:r>
              <a:rPr lang="tr-TR" dirty="0" err="1"/>
              <a:t>Hibrid</a:t>
            </a:r>
            <a:r>
              <a:rPr lang="tr-TR" dirty="0"/>
              <a:t> Bağlayıcılar</a:t>
            </a:r>
          </a:p>
        </p:txBody>
      </p:sp>
      <p:sp>
        <p:nvSpPr>
          <p:cNvPr id="3" name="Rectangle 2">
            <a:extLst>
              <a:ext uri="{FF2B5EF4-FFF2-40B4-BE49-F238E27FC236}">
                <a16:creationId xmlns:a16="http://schemas.microsoft.com/office/drawing/2014/main" id="{DF6F2EF2-2D9C-4B95-83B1-6C1CF48F4E4C}"/>
              </a:ext>
            </a:extLst>
          </p:cNvPr>
          <p:cNvSpPr/>
          <p:nvPr/>
        </p:nvSpPr>
        <p:spPr>
          <a:xfrm>
            <a:off x="677119" y="1451051"/>
            <a:ext cx="10922643" cy="4801314"/>
          </a:xfrm>
          <a:prstGeom prst="rect">
            <a:avLst/>
          </a:prstGeom>
        </p:spPr>
        <p:txBody>
          <a:bodyPr wrap="square">
            <a:spAutoFit/>
          </a:bodyPr>
          <a:lstStyle/>
          <a:p>
            <a:r>
              <a:rPr lang="tr-TR" dirty="0"/>
              <a:t>Özellikle </a:t>
            </a:r>
            <a:r>
              <a:rPr lang="en-US" dirty="0"/>
              <a:t>blockchain migrator</a:t>
            </a:r>
            <a:r>
              <a:rPr lang="tr-TR" dirty="0" err="1"/>
              <a:t>leri</a:t>
            </a:r>
            <a:r>
              <a:rPr lang="en-US" dirty="0"/>
              <a:t> </a:t>
            </a:r>
            <a:r>
              <a:rPr lang="tr-TR" dirty="0"/>
              <a:t>ve</a:t>
            </a:r>
            <a:r>
              <a:rPr lang="en-US" dirty="0"/>
              <a:t> blockchain of blockchains</a:t>
            </a:r>
            <a:r>
              <a:rPr lang="tr-TR" dirty="0"/>
              <a:t> çözümleri, kullanıcı merkezli, blok zincirinden bağımsız bir görünüme doğru ilerleyerek kurumsal bağlantılı CC-</a:t>
            </a:r>
            <a:r>
              <a:rPr lang="tr-TR" dirty="0" err="1"/>
              <a:t>dApp'leri</a:t>
            </a:r>
            <a:r>
              <a:rPr lang="tr-TR" dirty="0"/>
              <a:t> etkinleştirir. Muhtemelen, özel blok zincirlerini bağlamak için en uygun çözüm, blok zincirinden bağımsız protokollerin kullanılmasıdır; ancak, geriye dönük uyumluluk sağlamazlar.</a:t>
            </a:r>
          </a:p>
          <a:p>
            <a:endParaRPr lang="tr-TR" dirty="0"/>
          </a:p>
          <a:p>
            <a:r>
              <a:rPr lang="tr-TR" dirty="0" err="1"/>
              <a:t>Hibrit</a:t>
            </a:r>
            <a:r>
              <a:rPr lang="tr-TR" dirty="0"/>
              <a:t> Bağlayıcılar kullanılarak blok zinciri motoruyla çalışan bir blok zincir ağından yararlanılabilir. Örneğin, </a:t>
            </a:r>
            <a:r>
              <a:rPr lang="tr-TR" dirty="0" err="1"/>
              <a:t>Cosmos</a:t>
            </a:r>
            <a:r>
              <a:rPr lang="tr-TR" dirty="0"/>
              <a:t> ve </a:t>
            </a:r>
            <a:r>
              <a:rPr lang="tr-TR" dirty="0" err="1"/>
              <a:t>Interledger</a:t>
            </a:r>
            <a:r>
              <a:rPr lang="tr-TR" dirty="0"/>
              <a:t> Protokolü arasında olası bir sinerji vardır: bir kullanıcı bir </a:t>
            </a:r>
            <a:r>
              <a:rPr lang="tr-TR" dirty="0" err="1"/>
              <a:t>Cosmos</a:t>
            </a:r>
            <a:r>
              <a:rPr lang="tr-TR" dirty="0"/>
              <a:t> </a:t>
            </a:r>
            <a:r>
              <a:rPr lang="tr-TR" dirty="0" err="1"/>
              <a:t>zone</a:t>
            </a:r>
            <a:r>
              <a:rPr lang="tr-TR" dirty="0"/>
              <a:t> içinde </a:t>
            </a:r>
            <a:r>
              <a:rPr lang="tr-TR" dirty="0" err="1"/>
              <a:t>fiat</a:t>
            </a:r>
            <a:r>
              <a:rPr lang="tr-TR" dirty="0"/>
              <a:t> para birimi (örneğin dolar) ile uygulama içi ödeme yapmak istediğinde, hesap defteri protokolüne güvenebilir. Eğer </a:t>
            </a:r>
            <a:r>
              <a:rPr lang="tr-TR" dirty="0" err="1"/>
              <a:t>kriptopara</a:t>
            </a:r>
            <a:r>
              <a:rPr lang="tr-TR" dirty="0"/>
              <a:t> ödemesi yapılırsa </a:t>
            </a:r>
            <a:r>
              <a:rPr lang="tr-TR" dirty="0" err="1"/>
              <a:t>interledger</a:t>
            </a:r>
            <a:r>
              <a:rPr lang="tr-TR" dirty="0"/>
              <a:t> </a:t>
            </a:r>
            <a:r>
              <a:rPr lang="tr-TR" dirty="0" err="1"/>
              <a:t>router</a:t>
            </a:r>
            <a:r>
              <a:rPr lang="tr-TR" dirty="0"/>
              <a:t> ilgili işlemi başka bir networke dağıtabilir. </a:t>
            </a:r>
          </a:p>
          <a:p>
            <a:endParaRPr lang="tr-TR" dirty="0"/>
          </a:p>
          <a:p>
            <a:r>
              <a:rPr lang="tr-TR" dirty="0"/>
              <a:t>Bu ekosistemi özel blok zincirlere bağlamak için köprüler geliştirilmelidir. Bu tür köprüleri güvenilir kılmak için olası bir çözüm, genel blok zincirleri ve özel blok zincirlerinin fikir birliğine katılan bir bindirme ağı aracılığıyla bir grup doğrulayıcı düğüm seçmek olabilir. Bu şekilde, zincirler arası ve blok zincirler arası işlemler onaylanabilir. </a:t>
            </a:r>
            <a:r>
              <a:rPr lang="tr-TR" dirty="0" err="1"/>
              <a:t>Hyperservice</a:t>
            </a:r>
            <a:r>
              <a:rPr lang="tr-TR" dirty="0"/>
              <a:t> Language ve DAML gibi birkaç zincirler arası programlama dilinin ortaya çıktığını belirtmekte fayda var. DAML, temel blok zincirlerini soyutlayarak, üstte daha yüksek seviyeli bir özet defteri ortaya çıkararak birleşik bir </a:t>
            </a:r>
            <a:r>
              <a:rPr lang="tr-TR" dirty="0" err="1"/>
              <a:t>blockchain</a:t>
            </a:r>
            <a:r>
              <a:rPr lang="tr-TR" dirty="0"/>
              <a:t> programlama modeli sağlar. Hedef platformda bir uygulama olarak DAML ve işlemleri doğrulayan DAML </a:t>
            </a:r>
            <a:r>
              <a:rPr lang="tr-TR" dirty="0" err="1"/>
              <a:t>runtime</a:t>
            </a:r>
            <a:r>
              <a:rPr lang="tr-TR" dirty="0"/>
              <a:t> engine.</a:t>
            </a:r>
          </a:p>
        </p:txBody>
      </p:sp>
    </p:spTree>
    <p:extLst>
      <p:ext uri="{BB962C8B-B14F-4D97-AF65-F5344CB8AC3E}">
        <p14:creationId xmlns:p14="http://schemas.microsoft.com/office/powerpoint/2010/main" val="291730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 </a:t>
              </a:r>
              <a:r>
                <a:rPr lang="tr-TR" sz="2100" b="1" kern="1200" dirty="0" err="1">
                  <a:solidFill>
                    <a:schemeClr val="accent1">
                      <a:lumMod val="75000"/>
                    </a:schemeClr>
                  </a:solidFill>
                </a:rPr>
                <a:t>Blockchain</a:t>
              </a:r>
              <a:r>
                <a:rPr lang="tr-TR" sz="2100" b="1" kern="1200" dirty="0">
                  <a:solidFill>
                    <a:schemeClr val="accent1">
                      <a:lumMod val="75000"/>
                    </a:schemeClr>
                  </a:solidFill>
                </a:rPr>
                <a:t> Nedir?</a:t>
              </a:r>
              <a:endParaRPr lang="en-US" sz="2100" b="1" kern="1200" dirty="0">
                <a:solidFill>
                  <a:schemeClr val="accent1">
                    <a:lumMod val="75000"/>
                  </a:schemeClr>
                </a:solidFill>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3- </a:t>
              </a:r>
              <a:r>
                <a:rPr lang="tr-TR" sz="2100" b="1" kern="1200" dirty="0" err="1">
                  <a:solidFill>
                    <a:schemeClr val="accent1">
                      <a:lumMod val="75000"/>
                    </a:schemeClr>
                  </a:solidFill>
                </a:rPr>
                <a:t>Konsensus</a:t>
              </a:r>
              <a:r>
                <a:rPr lang="tr-TR" sz="2100" b="1" kern="1200" dirty="0">
                  <a:solidFill>
                    <a:schemeClr val="accent1">
                      <a:lumMod val="75000"/>
                    </a:schemeClr>
                  </a:solidFill>
                </a:rPr>
                <a:t> algoritmaları</a:t>
              </a:r>
              <a:endParaRPr lang="en-US" sz="2100" b="1" kern="1200" dirty="0">
                <a:solidFill>
                  <a:schemeClr val="accent1">
                    <a:lumMod val="75000"/>
                  </a:schemeClr>
                </a:solidFill>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4- </a:t>
              </a:r>
              <a:r>
                <a:rPr lang="tr-TR" sz="2100" b="1" dirty="0" err="1">
                  <a:solidFill>
                    <a:schemeClr val="accent1">
                      <a:lumMod val="75000"/>
                    </a:schemeClr>
                  </a:solidFill>
                </a:rPr>
                <a:t>Blockchain</a:t>
              </a:r>
              <a:r>
                <a:rPr lang="tr-TR" sz="2100" b="1" dirty="0">
                  <a:solidFill>
                    <a:schemeClr val="accent1">
                      <a:lumMod val="75000"/>
                    </a:schemeClr>
                  </a:solidFill>
                </a:rPr>
                <a:t> Platformları 1</a:t>
              </a:r>
              <a:endParaRPr lang="en-US" sz="2100" b="1" kern="1200" dirty="0">
                <a:solidFill>
                  <a:schemeClr val="accent1">
                    <a:lumMod val="75000"/>
                  </a:schemeClr>
                </a:solidFill>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algn="ctr" defTabSz="933450">
                <a:lnSpc>
                  <a:spcPct val="90000"/>
                </a:lnSpc>
                <a:spcBef>
                  <a:spcPct val="0"/>
                </a:spcBef>
                <a:spcAft>
                  <a:spcPct val="35000"/>
                </a:spcAft>
              </a:pPr>
              <a:r>
                <a:rPr lang="tr-TR" sz="2100" b="1" kern="1200" dirty="0">
                  <a:solidFill>
                    <a:schemeClr val="accent1">
                      <a:lumMod val="75000"/>
                    </a:schemeClr>
                  </a:solidFill>
                </a:rPr>
                <a:t>5-</a:t>
              </a:r>
              <a:r>
                <a:rPr lang="tr-TR" sz="2100" b="1" dirty="0">
                  <a:solidFill>
                    <a:schemeClr val="accent1">
                      <a:lumMod val="75000"/>
                    </a:schemeClr>
                  </a:solidFill>
                </a:rPr>
                <a:t>Blockchain Platformları 2</a:t>
              </a:r>
              <a:r>
                <a:rPr lang="tr-TR" sz="2100" b="1" kern="1200" dirty="0">
                  <a:solidFill>
                    <a:schemeClr val="accent1">
                      <a:lumMod val="75000"/>
                    </a:schemeClr>
                  </a:solidFill>
                </a:rPr>
                <a:t> </a:t>
              </a:r>
              <a:endParaRPr lang="en-US" sz="2100" b="1" kern="1200" dirty="0">
                <a:solidFill>
                  <a:schemeClr val="accent1">
                    <a:lumMod val="75000"/>
                  </a:schemeClr>
                </a:solidFill>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a:solidFill>
            <a:schemeClr val="accent1">
              <a:lumMod val="60000"/>
              <a:lumOff val="40000"/>
            </a:schemeClr>
          </a:solidFill>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6- </a:t>
              </a:r>
              <a:r>
                <a:rPr lang="tr-TR" sz="2100" b="1" kern="1200" dirty="0" err="1">
                  <a:solidFill>
                    <a:schemeClr val="accent1">
                      <a:lumMod val="75000"/>
                    </a:schemeClr>
                  </a:solidFill>
                </a:rPr>
                <a:t>Kriptopara</a:t>
              </a:r>
              <a:endParaRPr lang="en-US" sz="2100" b="1" kern="1200" dirty="0">
                <a:solidFill>
                  <a:schemeClr val="accent1">
                    <a:lumMod val="75000"/>
                  </a:schemeClr>
                </a:solidFill>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7-</a:t>
              </a:r>
              <a:r>
                <a:rPr lang="tr-TR" sz="2100" b="1" dirty="0">
                  <a:solidFill>
                    <a:schemeClr val="accent1">
                      <a:lumMod val="75000"/>
                    </a:schemeClr>
                  </a:solidFill>
                </a:rPr>
                <a:t> Akıllı Sözleşmeler</a:t>
              </a:r>
              <a:endParaRPr lang="en-US" sz="2100" b="1" kern="1200" dirty="0">
                <a:solidFill>
                  <a:schemeClr val="accent1">
                    <a:lumMod val="75000"/>
                  </a:schemeClr>
                </a:solidFill>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8- </a:t>
              </a:r>
              <a:r>
                <a:rPr lang="tr-TR" sz="2100" b="1" dirty="0" err="1">
                  <a:solidFill>
                    <a:schemeClr val="accent1">
                      <a:lumMod val="75000"/>
                    </a:schemeClr>
                  </a:solidFill>
                </a:rPr>
                <a:t>Dapp</a:t>
              </a:r>
              <a:r>
                <a:rPr lang="tr-TR" sz="2100" b="1" dirty="0">
                  <a:solidFill>
                    <a:schemeClr val="accent1">
                      <a:lumMod val="75000"/>
                    </a:schemeClr>
                  </a:solidFill>
                </a:rPr>
                <a:t>/DAO/</a:t>
              </a:r>
              <a:r>
                <a:rPr lang="tr-TR" sz="2100" b="1" dirty="0" err="1">
                  <a:solidFill>
                    <a:schemeClr val="accent1">
                      <a:lumMod val="75000"/>
                    </a:schemeClr>
                  </a:solidFill>
                </a:rPr>
                <a:t>DeFi</a:t>
              </a:r>
              <a:endParaRPr lang="en-US" sz="2100" b="1" kern="1200" dirty="0">
                <a:solidFill>
                  <a:schemeClr val="accent1">
                    <a:lumMod val="75000"/>
                  </a:schemeClr>
                </a:solidFill>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a:solidFill>
              <a:srgbClr val="DBDACB"/>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9- </a:t>
              </a:r>
              <a:r>
                <a:rPr lang="tr-TR" sz="2100" b="1" dirty="0" err="1">
                  <a:solidFill>
                    <a:schemeClr val="accent1">
                      <a:lumMod val="75000"/>
                    </a:schemeClr>
                  </a:solidFill>
                </a:rPr>
                <a:t>Interoperability</a:t>
              </a:r>
              <a:endParaRPr lang="en-US" sz="2100" b="1" kern="1200" dirty="0">
                <a:solidFill>
                  <a:schemeClr val="accent1">
                    <a:lumMod val="75000"/>
                  </a:schemeClr>
                </a:solidFill>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10- </a:t>
              </a:r>
              <a:r>
                <a:rPr lang="tr-TR" sz="2100" b="1" dirty="0">
                  <a:solidFill>
                    <a:schemeClr val="accent1">
                      <a:lumMod val="75000"/>
                    </a:schemeClr>
                  </a:solidFill>
                </a:rPr>
                <a:t>NFT, IPFS</a:t>
              </a:r>
              <a:endParaRPr lang="en-US" sz="2100" b="1" kern="1200" dirty="0">
                <a:solidFill>
                  <a:schemeClr val="accent1">
                    <a:lumMod val="75000"/>
                  </a:schemeClr>
                </a:solidFill>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11- </a:t>
              </a:r>
              <a:r>
                <a:rPr lang="tr-TR" sz="2100" b="1" kern="1200" dirty="0" err="1">
                  <a:solidFill>
                    <a:schemeClr val="accent1">
                      <a:lumMod val="75000"/>
                    </a:schemeClr>
                  </a:solidFill>
                </a:rPr>
                <a:t>Hyperledger</a:t>
              </a:r>
              <a:endParaRPr lang="en-US" sz="2100" b="1" kern="1200" dirty="0">
                <a:solidFill>
                  <a:schemeClr val="accent1">
                    <a:lumMod val="75000"/>
                  </a:schemeClr>
                </a:solidFill>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12- </a:t>
              </a:r>
              <a:r>
                <a:rPr lang="tr-TR" sz="2100" b="1" kern="1200" dirty="0" err="1">
                  <a:solidFill>
                    <a:schemeClr val="accent1">
                      <a:lumMod val="75000"/>
                    </a:schemeClr>
                  </a:solidFill>
                </a:rPr>
                <a:t>Blockchain</a:t>
              </a:r>
              <a:r>
                <a:rPr lang="tr-TR" sz="2100" b="1" kern="1200" dirty="0">
                  <a:solidFill>
                    <a:schemeClr val="accent1">
                      <a:lumMod val="75000"/>
                    </a:schemeClr>
                  </a:solidFill>
                </a:rPr>
                <a:t> uygulama alanları</a:t>
              </a:r>
              <a:endParaRPr lang="en-US" sz="2100" b="1" kern="1200" dirty="0">
                <a:solidFill>
                  <a:schemeClr val="accent1">
                    <a:lumMod val="75000"/>
                  </a:schemeClr>
                </a:solidFill>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13- </a:t>
              </a:r>
              <a:r>
                <a:rPr lang="tr-TR" sz="2100" b="1" kern="1200" dirty="0" err="1">
                  <a:solidFill>
                    <a:schemeClr val="accent1">
                      <a:lumMod val="75000"/>
                    </a:schemeClr>
                  </a:solidFill>
                </a:rPr>
                <a:t>Blockchain</a:t>
              </a:r>
              <a:r>
                <a:rPr lang="tr-TR" sz="2100" b="1" kern="1200" dirty="0">
                  <a:solidFill>
                    <a:schemeClr val="accent1">
                      <a:lumMod val="75000"/>
                    </a:schemeClr>
                  </a:solidFill>
                </a:rPr>
                <a:t> projeleri inceleme</a:t>
              </a:r>
              <a:endParaRPr lang="en-US" sz="2100" b="1" kern="1200" dirty="0">
                <a:solidFill>
                  <a:schemeClr val="accent1">
                    <a:lumMod val="75000"/>
                  </a:schemeClr>
                </a:solidFill>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14 – Case </a:t>
              </a:r>
              <a:r>
                <a:rPr lang="tr-TR" sz="2100" b="1" kern="1200" dirty="0" err="1">
                  <a:solidFill>
                    <a:schemeClr val="accent1">
                      <a:lumMod val="75000"/>
                    </a:schemeClr>
                  </a:solidFill>
                </a:rPr>
                <a:t>Study</a:t>
              </a:r>
              <a:endParaRPr lang="en-US" sz="2100" b="1" kern="1200" dirty="0">
                <a:solidFill>
                  <a:schemeClr val="accent1">
                    <a:lumMod val="75000"/>
                  </a:schemeClr>
                </a:solidFill>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2- Kriptoloji</a:t>
            </a:r>
            <a:endParaRPr lang="en-US" sz="2100" b="1" kern="1200" dirty="0">
              <a:solidFill>
                <a:schemeClr val="accent1">
                  <a:lumMod val="75000"/>
                </a:schemeClr>
              </a:solidFill>
            </a:endParaRPr>
          </a:p>
        </p:txBody>
      </p:sp>
    </p:spTree>
    <p:extLst>
      <p:ext uri="{BB962C8B-B14F-4D97-AF65-F5344CB8AC3E}">
        <p14:creationId xmlns:p14="http://schemas.microsoft.com/office/powerpoint/2010/main" val="418571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672F-1364-421B-B166-A34118C60089}"/>
              </a:ext>
            </a:extLst>
          </p:cNvPr>
          <p:cNvSpPr>
            <a:spLocks noGrp="1"/>
          </p:cNvSpPr>
          <p:nvPr>
            <p:ph type="title"/>
          </p:nvPr>
        </p:nvSpPr>
        <p:spPr>
          <a:xfrm>
            <a:off x="729206" y="371447"/>
            <a:ext cx="10058400" cy="1371600"/>
          </a:xfrm>
        </p:spPr>
        <p:txBody>
          <a:bodyPr/>
          <a:lstStyle/>
          <a:p>
            <a:r>
              <a:rPr lang="tr-TR" dirty="0" err="1"/>
              <a:t>Interoperability</a:t>
            </a:r>
            <a:r>
              <a:rPr lang="tr-TR" dirty="0"/>
              <a:t> – Birlikte Çalışabilirlik</a:t>
            </a:r>
          </a:p>
        </p:txBody>
      </p:sp>
      <p:sp>
        <p:nvSpPr>
          <p:cNvPr id="4" name="Rectangle 3">
            <a:extLst>
              <a:ext uri="{FF2B5EF4-FFF2-40B4-BE49-F238E27FC236}">
                <a16:creationId xmlns:a16="http://schemas.microsoft.com/office/drawing/2014/main" id="{6B8A5D35-DD2A-43CF-B02B-8CA736AE6793}"/>
              </a:ext>
            </a:extLst>
          </p:cNvPr>
          <p:cNvSpPr/>
          <p:nvPr/>
        </p:nvSpPr>
        <p:spPr>
          <a:xfrm>
            <a:off x="627384" y="1392781"/>
            <a:ext cx="10395994" cy="1908215"/>
          </a:xfrm>
          <a:prstGeom prst="rect">
            <a:avLst/>
          </a:prstGeom>
        </p:spPr>
        <p:txBody>
          <a:bodyPr wrap="square">
            <a:spAutoFit/>
          </a:bodyPr>
          <a:lstStyle/>
          <a:p>
            <a:r>
              <a:rPr lang="tr-TR" sz="2000" dirty="0"/>
              <a:t>Farklı bilgi sistemlerinin, cihazların ve uygulamaların verilere, kurumsal, bölgesel ve ulusal sınırlar içinde ve ötesinde, koordineli bir şekilde, bilgiye zamanında, kesintisiz bir şekilde taşınabilirlik sağlama, erişme, bütünleştirme ve işbirliği içinde kullanma becerisidir. </a:t>
            </a:r>
          </a:p>
          <a:p>
            <a:endParaRPr lang="tr-TR" sz="2000" dirty="0"/>
          </a:p>
          <a:p>
            <a:r>
              <a:rPr lang="tr-TR" sz="2000" dirty="0" err="1"/>
              <a:t>Interoperability</a:t>
            </a:r>
            <a:r>
              <a:rPr lang="tr-TR" sz="2000" dirty="0"/>
              <a:t>, </a:t>
            </a:r>
            <a:r>
              <a:rPr lang="tr-TR" sz="2000" dirty="0" err="1"/>
              <a:t>blockchain</a:t>
            </a:r>
            <a:r>
              <a:rPr lang="tr-TR" sz="2000" dirty="0"/>
              <a:t> ağları arasında bilgileri kolayca paylaşma ve işlem yapma kabiliyetidir.</a:t>
            </a:r>
          </a:p>
          <a:p>
            <a:endParaRPr lang="tr-TR" dirty="0"/>
          </a:p>
        </p:txBody>
      </p:sp>
      <p:pic>
        <p:nvPicPr>
          <p:cNvPr id="5" name="Picture 4">
            <a:extLst>
              <a:ext uri="{FF2B5EF4-FFF2-40B4-BE49-F238E27FC236}">
                <a16:creationId xmlns:a16="http://schemas.microsoft.com/office/drawing/2014/main" id="{AD372408-04F0-4471-B8B7-DBBBFEE6DA0E}"/>
              </a:ext>
            </a:extLst>
          </p:cNvPr>
          <p:cNvPicPr>
            <a:picLocks noChangeAspect="1"/>
          </p:cNvPicPr>
          <p:nvPr/>
        </p:nvPicPr>
        <p:blipFill>
          <a:blip r:embed="rId3"/>
          <a:stretch>
            <a:fillRect/>
          </a:stretch>
        </p:blipFill>
        <p:spPr>
          <a:xfrm>
            <a:off x="4030341" y="3210269"/>
            <a:ext cx="7534275" cy="3267075"/>
          </a:xfrm>
          <a:prstGeom prst="rect">
            <a:avLst/>
          </a:prstGeom>
        </p:spPr>
      </p:pic>
      <p:sp>
        <p:nvSpPr>
          <p:cNvPr id="6" name="Rectangle 5">
            <a:extLst>
              <a:ext uri="{FF2B5EF4-FFF2-40B4-BE49-F238E27FC236}">
                <a16:creationId xmlns:a16="http://schemas.microsoft.com/office/drawing/2014/main" id="{77D87226-AF34-4565-B7DD-DE63026F27B6}"/>
              </a:ext>
            </a:extLst>
          </p:cNvPr>
          <p:cNvSpPr/>
          <p:nvPr/>
        </p:nvSpPr>
        <p:spPr>
          <a:xfrm>
            <a:off x="417865" y="2743652"/>
            <a:ext cx="3507129" cy="3754874"/>
          </a:xfrm>
          <a:prstGeom prst="rect">
            <a:avLst/>
          </a:prstGeom>
        </p:spPr>
        <p:txBody>
          <a:bodyPr wrap="square">
            <a:spAutoFit/>
          </a:bodyPr>
          <a:lstStyle/>
          <a:p>
            <a:endParaRPr lang="tr-TR" dirty="0"/>
          </a:p>
          <a:p>
            <a:r>
              <a:rPr lang="tr-TR" sz="2000" dirty="0" err="1"/>
              <a:t>Blokzinciri</a:t>
            </a:r>
            <a:r>
              <a:rPr lang="tr-TR" sz="2000" dirty="0"/>
              <a:t> teknolojisinin tamamen benimsenmesinin ve yeni iş modelleri oluşturulmasının önündeki en büyük engellerden biri, birlikte çalışabilirlik eksikliği olarak görülüyor. Farklı </a:t>
            </a:r>
            <a:r>
              <a:rPr lang="tr-TR" sz="2000" dirty="0" err="1"/>
              <a:t>merkeziyetsiz</a:t>
            </a:r>
            <a:r>
              <a:rPr lang="tr-TR" sz="2000" dirty="0"/>
              <a:t> ağların herhangi bir aracı olmadan birbirleriyle iletişim kurma yeteneği bizi tamamen merkezi olmayan sistemlere götürecektir.</a:t>
            </a:r>
          </a:p>
        </p:txBody>
      </p:sp>
    </p:spTree>
    <p:extLst>
      <p:ext uri="{BB962C8B-B14F-4D97-AF65-F5344CB8AC3E}">
        <p14:creationId xmlns:p14="http://schemas.microsoft.com/office/powerpoint/2010/main" val="42070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4D43-DDAF-41D4-BD67-176FEFA0767E}"/>
              </a:ext>
            </a:extLst>
          </p:cNvPr>
          <p:cNvSpPr>
            <a:spLocks noGrp="1"/>
          </p:cNvSpPr>
          <p:nvPr>
            <p:ph type="title"/>
          </p:nvPr>
        </p:nvSpPr>
        <p:spPr>
          <a:xfrm>
            <a:off x="592238" y="445824"/>
            <a:ext cx="10058400" cy="1371600"/>
          </a:xfrm>
        </p:spPr>
        <p:txBody>
          <a:bodyPr/>
          <a:lstStyle/>
          <a:p>
            <a:r>
              <a:rPr lang="tr-TR" dirty="0"/>
              <a:t>Cross </a:t>
            </a:r>
            <a:r>
              <a:rPr lang="tr-TR" dirty="0" err="1"/>
              <a:t>Chain</a:t>
            </a:r>
            <a:r>
              <a:rPr lang="tr-TR" dirty="0"/>
              <a:t> </a:t>
            </a:r>
            <a:r>
              <a:rPr lang="tr-TR" dirty="0" err="1"/>
              <a:t>Technology</a:t>
            </a:r>
            <a:endParaRPr lang="tr-TR" dirty="0"/>
          </a:p>
        </p:txBody>
      </p:sp>
      <p:sp>
        <p:nvSpPr>
          <p:cNvPr id="4" name="Rectangle 3">
            <a:extLst>
              <a:ext uri="{FF2B5EF4-FFF2-40B4-BE49-F238E27FC236}">
                <a16:creationId xmlns:a16="http://schemas.microsoft.com/office/drawing/2014/main" id="{5E9F5ACC-551B-42E9-9CC2-F080478C50EC}"/>
              </a:ext>
            </a:extLst>
          </p:cNvPr>
          <p:cNvSpPr/>
          <p:nvPr/>
        </p:nvSpPr>
        <p:spPr>
          <a:xfrm>
            <a:off x="420547" y="1537202"/>
            <a:ext cx="11536102" cy="4678204"/>
          </a:xfrm>
          <a:prstGeom prst="rect">
            <a:avLst/>
          </a:prstGeom>
        </p:spPr>
        <p:txBody>
          <a:bodyPr wrap="square">
            <a:spAutoFit/>
          </a:bodyPr>
          <a:lstStyle/>
          <a:p>
            <a:r>
              <a:rPr lang="tr-TR" sz="2000" dirty="0"/>
              <a:t>Çapraz blok zinciri uyumluluğu, farklı blok zincirlerinin aracıların yardımı olmadan birbirleriyle iletişim kurmasını sağlar . Bunun anlamı, benzer ağları paylaşan blok zincirlerin birbirleri arasında değer aktarabilecek olmasıdır.</a:t>
            </a:r>
          </a:p>
          <a:p>
            <a:endParaRPr lang="tr-TR" sz="2000" dirty="0"/>
          </a:p>
          <a:p>
            <a:r>
              <a:rPr lang="tr-TR" sz="2000" dirty="0"/>
              <a:t>Mükemmel bir örnek, Nesnelerin </a:t>
            </a:r>
            <a:r>
              <a:rPr lang="tr-TR" sz="2000" dirty="0" err="1"/>
              <a:t>İnterneti'ndeki</a:t>
            </a:r>
            <a:r>
              <a:rPr lang="tr-TR" sz="2000" dirty="0"/>
              <a:t> ödemeleri artırmayı amaçlayan IOTA blok zinciridir. </a:t>
            </a:r>
            <a:r>
              <a:rPr lang="tr-TR" sz="2000" dirty="0" err="1"/>
              <a:t>VeChain</a:t>
            </a:r>
            <a:r>
              <a:rPr lang="tr-TR" sz="2000" dirty="0"/>
              <a:t> ise benzer yetenekleri paylaşıyor ancak blok zincirinde tedarik zinciri yönetimini güçlendirmek amacıyla . </a:t>
            </a:r>
            <a:r>
              <a:rPr lang="tr-TR" sz="2000" dirty="0" err="1"/>
              <a:t>Stellar</a:t>
            </a:r>
            <a:r>
              <a:rPr lang="tr-TR" sz="2000" dirty="0"/>
              <a:t> </a:t>
            </a:r>
            <a:r>
              <a:rPr lang="tr-TR" sz="2000" dirty="0" err="1"/>
              <a:t>blockchain</a:t>
            </a:r>
            <a:r>
              <a:rPr lang="tr-TR" sz="2000" dirty="0"/>
              <a:t> ise , uzak bölgelerdeki gecikme sorunlarını çözmek için insanların küresel bir ödeme ağı bulmasını kolaylaştırmayı amaçlıyor.</a:t>
            </a:r>
          </a:p>
          <a:p>
            <a:endParaRPr lang="tr-TR" sz="2000" dirty="0"/>
          </a:p>
          <a:p>
            <a:r>
              <a:rPr lang="tr-TR" sz="2000" dirty="0"/>
              <a:t>Birlikte çalışma için gerekli başlıca maddeler:</a:t>
            </a:r>
          </a:p>
          <a:p>
            <a:pPr marL="285750" indent="-285750">
              <a:buFont typeface="Arial" panose="020B0604020202020204" pitchFamily="34" charset="0"/>
              <a:buChar char="•"/>
            </a:pPr>
            <a:r>
              <a:rPr lang="tr-TR" sz="2000" dirty="0" err="1"/>
              <a:t>Varolan</a:t>
            </a:r>
            <a:r>
              <a:rPr lang="tr-TR" sz="2000" dirty="0"/>
              <a:t> sistemler ile </a:t>
            </a:r>
            <a:r>
              <a:rPr lang="tr-TR" sz="2000" b="1" dirty="0"/>
              <a:t>entegrasyon</a:t>
            </a:r>
            <a:endParaRPr lang="tr-TR" sz="2000" dirty="0"/>
          </a:p>
          <a:p>
            <a:pPr marL="285750" indent="-285750">
              <a:buFont typeface="Arial" panose="020B0604020202020204" pitchFamily="34" charset="0"/>
              <a:buChar char="•"/>
            </a:pPr>
            <a:r>
              <a:rPr lang="tr-TR" sz="2000" dirty="0"/>
              <a:t>Diğer ağlarda </a:t>
            </a:r>
            <a:r>
              <a:rPr lang="tr-TR" sz="2000" b="1" dirty="0"/>
              <a:t>işlem başlatabilmek</a:t>
            </a:r>
            <a:endParaRPr lang="tr-TR" sz="2000" dirty="0"/>
          </a:p>
          <a:p>
            <a:pPr marL="285750" indent="-285750">
              <a:buFont typeface="Arial" panose="020B0604020202020204" pitchFamily="34" charset="0"/>
              <a:buChar char="•"/>
            </a:pPr>
            <a:r>
              <a:rPr lang="tr-TR" sz="2000" dirty="0"/>
              <a:t>Farklı zincir teknolojisini kullanan diğer teknolojiler ile işlem yapabilmek (</a:t>
            </a:r>
            <a:r>
              <a:rPr lang="tr-TR" sz="2000" b="1" dirty="0" err="1"/>
              <a:t>interchain</a:t>
            </a:r>
            <a:r>
              <a:rPr lang="tr-TR" sz="2000" dirty="0"/>
              <a:t>)</a:t>
            </a:r>
          </a:p>
          <a:p>
            <a:pPr marL="285750" indent="-285750">
              <a:buFont typeface="Arial" panose="020B0604020202020204" pitchFamily="34" charset="0"/>
              <a:buChar char="•"/>
            </a:pPr>
            <a:r>
              <a:rPr lang="tr-TR" sz="2000" dirty="0"/>
              <a:t>Aynı zincir teknolojisini kullanan diğer dağıtımlar (uygulamalar) ile işlem yapabilmek (</a:t>
            </a:r>
            <a:r>
              <a:rPr lang="tr-TR" sz="2000" b="1" dirty="0" err="1"/>
              <a:t>intrachain</a:t>
            </a:r>
            <a:r>
              <a:rPr lang="tr-TR" sz="2000" dirty="0"/>
              <a:t>)</a:t>
            </a:r>
          </a:p>
          <a:p>
            <a:pPr marL="285750" indent="-285750">
              <a:buFont typeface="Arial" panose="020B0604020202020204" pitchFamily="34" charset="0"/>
              <a:buChar char="•"/>
            </a:pPr>
            <a:r>
              <a:rPr lang="tr-TR" sz="2000" dirty="0"/>
              <a:t>Bir platform ya da teknolojiyi kullanmaktan vazgeçtiğimizde kolay ve sorunsuz geçiş yapabilmek (</a:t>
            </a:r>
            <a:r>
              <a:rPr lang="tr-TR" sz="2000" b="1" dirty="0"/>
              <a:t>interchange</a:t>
            </a:r>
            <a:r>
              <a:rPr lang="tr-TR" sz="2000" dirty="0"/>
              <a:t>)</a:t>
            </a:r>
          </a:p>
          <a:p>
            <a:endParaRPr lang="tr-TR" dirty="0"/>
          </a:p>
        </p:txBody>
      </p:sp>
    </p:spTree>
    <p:extLst>
      <p:ext uri="{BB962C8B-B14F-4D97-AF65-F5344CB8AC3E}">
        <p14:creationId xmlns:p14="http://schemas.microsoft.com/office/powerpoint/2010/main" val="151412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696D-1B5A-4775-8329-F290FF7BBE44}"/>
              </a:ext>
            </a:extLst>
          </p:cNvPr>
          <p:cNvSpPr>
            <a:spLocks noGrp="1"/>
          </p:cNvSpPr>
          <p:nvPr>
            <p:ph type="title"/>
          </p:nvPr>
        </p:nvSpPr>
        <p:spPr/>
        <p:txBody>
          <a:bodyPr/>
          <a:lstStyle/>
          <a:p>
            <a:r>
              <a:rPr lang="tr-TR" dirty="0"/>
              <a:t>Avantajlar</a:t>
            </a:r>
          </a:p>
        </p:txBody>
      </p:sp>
      <p:pic>
        <p:nvPicPr>
          <p:cNvPr id="3" name="Picture 2">
            <a:extLst>
              <a:ext uri="{FF2B5EF4-FFF2-40B4-BE49-F238E27FC236}">
                <a16:creationId xmlns:a16="http://schemas.microsoft.com/office/drawing/2014/main" id="{5C3BA566-ACCE-4882-AD09-7FB690165D54}"/>
              </a:ext>
            </a:extLst>
          </p:cNvPr>
          <p:cNvPicPr>
            <a:picLocks noChangeAspect="1"/>
          </p:cNvPicPr>
          <p:nvPr/>
        </p:nvPicPr>
        <p:blipFill>
          <a:blip r:embed="rId2"/>
          <a:stretch>
            <a:fillRect/>
          </a:stretch>
        </p:blipFill>
        <p:spPr>
          <a:xfrm>
            <a:off x="527953" y="1881127"/>
            <a:ext cx="11136093" cy="4334279"/>
          </a:xfrm>
          <a:prstGeom prst="rect">
            <a:avLst/>
          </a:prstGeom>
        </p:spPr>
      </p:pic>
    </p:spTree>
    <p:extLst>
      <p:ext uri="{BB962C8B-B14F-4D97-AF65-F5344CB8AC3E}">
        <p14:creationId xmlns:p14="http://schemas.microsoft.com/office/powerpoint/2010/main" val="51012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6256-52F2-4116-B0BB-8D2177415737}"/>
              </a:ext>
            </a:extLst>
          </p:cNvPr>
          <p:cNvSpPr>
            <a:spLocks noGrp="1"/>
          </p:cNvSpPr>
          <p:nvPr>
            <p:ph type="title"/>
          </p:nvPr>
        </p:nvSpPr>
        <p:spPr>
          <a:xfrm>
            <a:off x="713532" y="442926"/>
            <a:ext cx="10058400" cy="1371600"/>
          </a:xfrm>
        </p:spPr>
        <p:txBody>
          <a:bodyPr/>
          <a:lstStyle/>
          <a:p>
            <a:r>
              <a:rPr lang="tr-TR" dirty="0"/>
              <a:t>Teknikler – Side </a:t>
            </a:r>
            <a:r>
              <a:rPr lang="tr-TR" dirty="0" err="1"/>
              <a:t>Chains</a:t>
            </a:r>
            <a:endParaRPr lang="tr-TR" dirty="0"/>
          </a:p>
        </p:txBody>
      </p:sp>
      <p:pic>
        <p:nvPicPr>
          <p:cNvPr id="3" name="Picture 2">
            <a:extLst>
              <a:ext uri="{FF2B5EF4-FFF2-40B4-BE49-F238E27FC236}">
                <a16:creationId xmlns:a16="http://schemas.microsoft.com/office/drawing/2014/main" id="{F10D0A6E-0F67-42BE-B6C9-1A1B8D01D688}"/>
              </a:ext>
            </a:extLst>
          </p:cNvPr>
          <p:cNvPicPr>
            <a:picLocks noChangeAspect="1"/>
          </p:cNvPicPr>
          <p:nvPr/>
        </p:nvPicPr>
        <p:blipFill>
          <a:blip r:embed="rId3"/>
          <a:stretch>
            <a:fillRect/>
          </a:stretch>
        </p:blipFill>
        <p:spPr>
          <a:xfrm>
            <a:off x="6449269" y="1669406"/>
            <a:ext cx="5219700" cy="3009900"/>
          </a:xfrm>
          <a:prstGeom prst="rect">
            <a:avLst/>
          </a:prstGeom>
        </p:spPr>
      </p:pic>
      <p:sp>
        <p:nvSpPr>
          <p:cNvPr id="5" name="Rectangle 4">
            <a:extLst>
              <a:ext uri="{FF2B5EF4-FFF2-40B4-BE49-F238E27FC236}">
                <a16:creationId xmlns:a16="http://schemas.microsoft.com/office/drawing/2014/main" id="{DC93B659-2FA9-45DD-8495-E82D2A2E0FB2}"/>
              </a:ext>
            </a:extLst>
          </p:cNvPr>
          <p:cNvSpPr/>
          <p:nvPr/>
        </p:nvSpPr>
        <p:spPr>
          <a:xfrm>
            <a:off x="436462" y="1669406"/>
            <a:ext cx="6096000" cy="3170099"/>
          </a:xfrm>
          <a:prstGeom prst="rect">
            <a:avLst/>
          </a:prstGeom>
        </p:spPr>
        <p:txBody>
          <a:bodyPr>
            <a:spAutoFit/>
          </a:bodyPr>
          <a:lstStyle/>
          <a:p>
            <a:r>
              <a:rPr lang="tr-TR" sz="2000" b="1" dirty="0" err="1"/>
              <a:t>Sidechains</a:t>
            </a:r>
            <a:r>
              <a:rPr lang="tr-TR" sz="2000" b="1" dirty="0"/>
              <a:t> (Yan zincirler) / </a:t>
            </a:r>
            <a:r>
              <a:rPr lang="tr-TR" sz="2000" b="1" dirty="0" err="1"/>
              <a:t>Relays</a:t>
            </a:r>
            <a:r>
              <a:rPr lang="tr-TR" sz="2000" dirty="0"/>
              <a:t>, diğer blok zincirlerinin durumu hakkında bilgileri doğrulama ve işleme yeteneği sağlar. Bu işlem, </a:t>
            </a:r>
            <a:r>
              <a:rPr lang="tr-TR" sz="2000" dirty="0" err="1"/>
              <a:t>Simpliﬁed</a:t>
            </a:r>
            <a:r>
              <a:rPr lang="tr-TR" sz="2000" dirty="0"/>
              <a:t> </a:t>
            </a:r>
            <a:r>
              <a:rPr lang="tr-TR" sz="2000" dirty="0" err="1"/>
              <a:t>Payment</a:t>
            </a:r>
            <a:r>
              <a:rPr lang="tr-TR" sz="2000" dirty="0"/>
              <a:t> </a:t>
            </a:r>
            <a:r>
              <a:rPr lang="tr-TR" sz="2000" dirty="0" err="1"/>
              <a:t>Veriﬁcation</a:t>
            </a:r>
            <a:r>
              <a:rPr lang="tr-TR" sz="2000" dirty="0"/>
              <a:t> (Basit Ödeme Doğrulaması) kullanılarak gerçekleştirilir. </a:t>
            </a:r>
            <a:r>
              <a:rPr lang="tr-TR" sz="2000" dirty="0" err="1"/>
              <a:t>Simpliﬁed</a:t>
            </a:r>
            <a:r>
              <a:rPr lang="tr-TR" sz="2000" dirty="0"/>
              <a:t> </a:t>
            </a:r>
            <a:r>
              <a:rPr lang="tr-TR" sz="2000" dirty="0" err="1"/>
              <a:t>Payment</a:t>
            </a:r>
            <a:r>
              <a:rPr lang="tr-TR" sz="2000" dirty="0"/>
              <a:t> </a:t>
            </a:r>
            <a:r>
              <a:rPr lang="tr-TR" sz="2000" dirty="0" err="1"/>
              <a:t>Veriﬁcation</a:t>
            </a:r>
            <a:r>
              <a:rPr lang="tr-TR" sz="2000" dirty="0"/>
              <a:t>, tüm defteri indirmek zorunda kalmadan başka bir blok zincirinde bir işlem olup olmadığını doğrulamak için blok başlıkları ve </a:t>
            </a:r>
            <a:r>
              <a:rPr lang="tr-TR" sz="2000" dirty="0" err="1"/>
              <a:t>Merkle</a:t>
            </a:r>
            <a:r>
              <a:rPr lang="tr-TR" sz="2000" dirty="0"/>
              <a:t> ağaçları kullanan bir sistemdir. Verilerin harici olarak bir blok zincirinden diğerine aktarılması gerekse de, bu işlem için güvene ihtiyaç duyulmaz.</a:t>
            </a:r>
          </a:p>
        </p:txBody>
      </p:sp>
      <p:sp>
        <p:nvSpPr>
          <p:cNvPr id="7" name="Rectangle 6">
            <a:extLst>
              <a:ext uri="{FF2B5EF4-FFF2-40B4-BE49-F238E27FC236}">
                <a16:creationId xmlns:a16="http://schemas.microsoft.com/office/drawing/2014/main" id="{20EDBEB4-983A-4130-BA5E-4CC25EC73929}"/>
              </a:ext>
            </a:extLst>
          </p:cNvPr>
          <p:cNvSpPr/>
          <p:nvPr/>
        </p:nvSpPr>
        <p:spPr>
          <a:xfrm>
            <a:off x="552209" y="4819876"/>
            <a:ext cx="2646558" cy="400110"/>
          </a:xfrm>
          <a:prstGeom prst="rect">
            <a:avLst/>
          </a:prstGeom>
        </p:spPr>
        <p:txBody>
          <a:bodyPr wrap="none">
            <a:spAutoFit/>
          </a:bodyPr>
          <a:lstStyle/>
          <a:p>
            <a:r>
              <a:rPr lang="tr-TR" sz="2000" b="1" dirty="0" err="1"/>
              <a:t>Sidechains</a:t>
            </a:r>
            <a:r>
              <a:rPr lang="tr-TR" sz="2000" b="1" dirty="0"/>
              <a:t> Avantajları;</a:t>
            </a:r>
            <a:endParaRPr lang="tr-TR" b="1" dirty="0"/>
          </a:p>
        </p:txBody>
      </p:sp>
      <p:sp>
        <p:nvSpPr>
          <p:cNvPr id="9" name="Rectangle 8">
            <a:extLst>
              <a:ext uri="{FF2B5EF4-FFF2-40B4-BE49-F238E27FC236}">
                <a16:creationId xmlns:a16="http://schemas.microsoft.com/office/drawing/2014/main" id="{1577AFCB-8CEB-431A-B943-6142802E18E6}"/>
              </a:ext>
            </a:extLst>
          </p:cNvPr>
          <p:cNvSpPr/>
          <p:nvPr/>
        </p:nvSpPr>
        <p:spPr>
          <a:xfrm>
            <a:off x="436461" y="5219986"/>
            <a:ext cx="6624095" cy="1323439"/>
          </a:xfrm>
          <a:prstGeom prst="rect">
            <a:avLst/>
          </a:prstGeom>
        </p:spPr>
        <p:txBody>
          <a:bodyPr wrap="square">
            <a:spAutoFit/>
          </a:bodyPr>
          <a:lstStyle/>
          <a:p>
            <a:pPr marL="342900" indent="-342900">
              <a:buFont typeface="Arial" panose="020B0604020202020204" pitchFamily="34" charset="0"/>
              <a:buChar char="•"/>
            </a:pPr>
            <a:r>
              <a:rPr lang="tr-TR" sz="2000" dirty="0"/>
              <a:t>Bir </a:t>
            </a:r>
            <a:r>
              <a:rPr lang="tr-TR" sz="2000" dirty="0" err="1"/>
              <a:t>Sidechain</a:t>
            </a:r>
            <a:r>
              <a:rPr lang="tr-TR" sz="2000" dirty="0"/>
              <a:t> oluşturulduktan sonra korunur ve ana zincirden belirli bir görevi yapan herkes tarafından kullanılabilir.</a:t>
            </a:r>
          </a:p>
          <a:p>
            <a:pPr marL="342900" indent="-342900">
              <a:buFont typeface="Arial" panose="020B0604020202020204" pitchFamily="34" charset="0"/>
              <a:buChar char="•"/>
            </a:pPr>
            <a:r>
              <a:rPr lang="tr-TR" sz="2000" dirty="0"/>
              <a:t>Farklı kripto para birimleri arasında etkileşim kurmayı kabul eder.</a:t>
            </a:r>
          </a:p>
        </p:txBody>
      </p:sp>
      <p:sp>
        <p:nvSpPr>
          <p:cNvPr id="10" name="Rectangle 9">
            <a:extLst>
              <a:ext uri="{FF2B5EF4-FFF2-40B4-BE49-F238E27FC236}">
                <a16:creationId xmlns:a16="http://schemas.microsoft.com/office/drawing/2014/main" id="{0B553BD8-94E5-425B-8632-B15CDF42B0D8}"/>
              </a:ext>
            </a:extLst>
          </p:cNvPr>
          <p:cNvSpPr/>
          <p:nvPr/>
        </p:nvSpPr>
        <p:spPr>
          <a:xfrm>
            <a:off x="7915637" y="4749591"/>
            <a:ext cx="2626104" cy="400110"/>
          </a:xfrm>
          <a:prstGeom prst="rect">
            <a:avLst/>
          </a:prstGeom>
        </p:spPr>
        <p:txBody>
          <a:bodyPr wrap="none">
            <a:spAutoFit/>
          </a:bodyPr>
          <a:lstStyle/>
          <a:p>
            <a:r>
              <a:rPr lang="tr-TR" sz="2000" b="1" dirty="0" err="1"/>
              <a:t>Sidechains</a:t>
            </a:r>
            <a:r>
              <a:rPr lang="tr-TR" sz="2000" b="1" dirty="0"/>
              <a:t> Dezavantaj</a:t>
            </a:r>
            <a:endParaRPr lang="tr-TR" b="1" dirty="0"/>
          </a:p>
        </p:txBody>
      </p:sp>
      <p:sp>
        <p:nvSpPr>
          <p:cNvPr id="12" name="Rectangle 11">
            <a:extLst>
              <a:ext uri="{FF2B5EF4-FFF2-40B4-BE49-F238E27FC236}">
                <a16:creationId xmlns:a16="http://schemas.microsoft.com/office/drawing/2014/main" id="{16FDA387-1480-42C1-BEF3-F8757C5A5811}"/>
              </a:ext>
            </a:extLst>
          </p:cNvPr>
          <p:cNvSpPr/>
          <p:nvPr/>
        </p:nvSpPr>
        <p:spPr>
          <a:xfrm>
            <a:off x="7673532" y="5180155"/>
            <a:ext cx="3966259" cy="707886"/>
          </a:xfrm>
          <a:prstGeom prst="rect">
            <a:avLst/>
          </a:prstGeom>
        </p:spPr>
        <p:txBody>
          <a:bodyPr wrap="square">
            <a:spAutoFit/>
          </a:bodyPr>
          <a:lstStyle/>
          <a:p>
            <a:r>
              <a:rPr lang="tr-TR" sz="2000" dirty="0"/>
              <a:t>Yan zincirlerin korunmasını sağlamak için madencilere ihtiyaç duyulur.</a:t>
            </a:r>
          </a:p>
        </p:txBody>
      </p:sp>
    </p:spTree>
    <p:extLst>
      <p:ext uri="{BB962C8B-B14F-4D97-AF65-F5344CB8AC3E}">
        <p14:creationId xmlns:p14="http://schemas.microsoft.com/office/powerpoint/2010/main" val="229790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15D0-F313-4C80-8A1C-B1F6BA607B09}"/>
              </a:ext>
            </a:extLst>
          </p:cNvPr>
          <p:cNvSpPr>
            <a:spLocks noGrp="1"/>
          </p:cNvSpPr>
          <p:nvPr>
            <p:ph type="title"/>
          </p:nvPr>
        </p:nvSpPr>
        <p:spPr/>
        <p:txBody>
          <a:bodyPr/>
          <a:lstStyle/>
          <a:p>
            <a:r>
              <a:rPr lang="tr-TR" dirty="0"/>
              <a:t>Teknikler – </a:t>
            </a:r>
            <a:r>
              <a:rPr lang="tr-TR" dirty="0" err="1"/>
              <a:t>Notary</a:t>
            </a:r>
            <a:r>
              <a:rPr lang="tr-TR" dirty="0"/>
              <a:t> </a:t>
            </a:r>
            <a:r>
              <a:rPr lang="tr-TR" dirty="0" err="1"/>
              <a:t>schemes</a:t>
            </a:r>
            <a:r>
              <a:rPr lang="tr-TR" dirty="0"/>
              <a:t> </a:t>
            </a:r>
          </a:p>
        </p:txBody>
      </p:sp>
      <p:sp>
        <p:nvSpPr>
          <p:cNvPr id="4" name="Rectangle 3">
            <a:extLst>
              <a:ext uri="{FF2B5EF4-FFF2-40B4-BE49-F238E27FC236}">
                <a16:creationId xmlns:a16="http://schemas.microsoft.com/office/drawing/2014/main" id="{7CC88E23-2ABC-44FD-91A7-B3CDB006D9B7}"/>
              </a:ext>
            </a:extLst>
          </p:cNvPr>
          <p:cNvSpPr/>
          <p:nvPr/>
        </p:nvSpPr>
        <p:spPr>
          <a:xfrm>
            <a:off x="883533" y="1707282"/>
            <a:ext cx="10505955" cy="2554545"/>
          </a:xfrm>
          <a:prstGeom prst="rect">
            <a:avLst/>
          </a:prstGeom>
        </p:spPr>
        <p:txBody>
          <a:bodyPr wrap="square">
            <a:spAutoFit/>
          </a:bodyPr>
          <a:lstStyle/>
          <a:p>
            <a:r>
              <a:rPr lang="tr-TR" sz="2000" b="1" dirty="0" err="1"/>
              <a:t>Notary</a:t>
            </a:r>
            <a:r>
              <a:rPr lang="tr-TR" sz="2000" b="1" dirty="0"/>
              <a:t> </a:t>
            </a:r>
            <a:r>
              <a:rPr lang="tr-TR" sz="2000" b="1" dirty="0" err="1"/>
              <a:t>schemes</a:t>
            </a:r>
            <a:r>
              <a:rPr lang="tr-TR" sz="2000" b="1" dirty="0"/>
              <a:t> (Noter şemaları)’da, </a:t>
            </a:r>
            <a:r>
              <a:rPr lang="tr-TR" sz="2000" dirty="0"/>
              <a:t>bir grup güvenilir düğüm, </a:t>
            </a:r>
            <a:r>
              <a:rPr lang="tr-TR" sz="2000" dirty="0" err="1"/>
              <a:t>Blockchain</a:t>
            </a:r>
            <a:r>
              <a:rPr lang="tr-TR" sz="2000" dirty="0"/>
              <a:t> Y'de belirli bir olayın olup olmadığını doğrulamak ve bunu </a:t>
            </a:r>
            <a:r>
              <a:rPr lang="tr-TR" sz="2000" dirty="0" err="1"/>
              <a:t>Blockchain</a:t>
            </a:r>
            <a:r>
              <a:rPr lang="tr-TR" sz="2000" dirty="0"/>
              <a:t> X düğümlerine kanıtlamak için noter görevi görür. Buradaki noterin rolü, blok zincirinde bir olayın gerçekleştiğini doğrulamak ve bu bilgileri başka bir blok zincirine aktarmaktır. </a:t>
            </a:r>
          </a:p>
          <a:p>
            <a:endParaRPr lang="tr-TR" sz="2000" dirty="0"/>
          </a:p>
          <a:p>
            <a:r>
              <a:rPr lang="tr-TR" sz="2000" dirty="0"/>
              <a:t>Noter şemasının bize sağladığı en büyük fayda, basitliğidir. Çünkü, blok zincirinin temel uygulamasında herhangi bir değişikliğe ihtiyaç duyulmaz.</a:t>
            </a:r>
          </a:p>
          <a:p>
            <a:r>
              <a:rPr lang="tr-TR" sz="2000" dirty="0"/>
              <a:t>Dezavantajı ise, notere güvenmek zorunda olmamızdır.</a:t>
            </a:r>
          </a:p>
        </p:txBody>
      </p:sp>
      <p:pic>
        <p:nvPicPr>
          <p:cNvPr id="1026" name="Picture 2" descr="SoK: Exploring Blockchains Interoperability">
            <a:extLst>
              <a:ext uri="{FF2B5EF4-FFF2-40B4-BE49-F238E27FC236}">
                <a16:creationId xmlns:a16="http://schemas.microsoft.com/office/drawing/2014/main" id="{714F8AA4-449A-417F-BBD3-00236B5F3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456" y="4267416"/>
            <a:ext cx="5960457" cy="20386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3A16B-2E22-47DC-8C06-AD54BA76B409}"/>
              </a:ext>
            </a:extLst>
          </p:cNvPr>
          <p:cNvSpPr/>
          <p:nvPr/>
        </p:nvSpPr>
        <p:spPr>
          <a:xfrm>
            <a:off x="764833" y="4618629"/>
            <a:ext cx="4432199" cy="707886"/>
          </a:xfrm>
          <a:prstGeom prst="rect">
            <a:avLst/>
          </a:prstGeom>
        </p:spPr>
        <p:txBody>
          <a:bodyPr wrap="square">
            <a:spAutoFit/>
          </a:bodyPr>
          <a:lstStyle/>
          <a:p>
            <a:r>
              <a:rPr lang="tr-TR" sz="2000" dirty="0" err="1"/>
              <a:t>Ripple</a:t>
            </a:r>
            <a:r>
              <a:rPr lang="tr-TR" sz="2000" dirty="0"/>
              <a:t> </a:t>
            </a:r>
            <a:r>
              <a:rPr lang="tr-TR" sz="2000" dirty="0" err="1"/>
              <a:t>Lab</a:t>
            </a:r>
            <a:r>
              <a:rPr lang="tr-TR" sz="2000" dirty="0"/>
              <a:t> tarafından önerilen </a:t>
            </a:r>
            <a:r>
              <a:rPr lang="tr-TR" sz="2000" dirty="0" err="1"/>
              <a:t>Interledger</a:t>
            </a:r>
            <a:r>
              <a:rPr lang="tr-TR" sz="2000" dirty="0"/>
              <a:t>, Noter şemasının bir temsilcisidir.</a:t>
            </a:r>
          </a:p>
        </p:txBody>
      </p:sp>
    </p:spTree>
    <p:extLst>
      <p:ext uri="{BB962C8B-B14F-4D97-AF65-F5344CB8AC3E}">
        <p14:creationId xmlns:p14="http://schemas.microsoft.com/office/powerpoint/2010/main" val="87613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C470-1E04-435C-BDDE-5C03095E4CB9}"/>
              </a:ext>
            </a:extLst>
          </p:cNvPr>
          <p:cNvSpPr>
            <a:spLocks noGrp="1"/>
          </p:cNvSpPr>
          <p:nvPr>
            <p:ph type="title"/>
          </p:nvPr>
        </p:nvSpPr>
        <p:spPr/>
        <p:txBody>
          <a:bodyPr/>
          <a:lstStyle/>
          <a:p>
            <a:r>
              <a:rPr lang="tr-TR" dirty="0"/>
              <a:t>Teknikler – </a:t>
            </a:r>
            <a:r>
              <a:rPr lang="tr-TR" dirty="0" err="1"/>
              <a:t>Hash-Locking</a:t>
            </a:r>
            <a:endParaRPr lang="tr-TR" dirty="0"/>
          </a:p>
        </p:txBody>
      </p:sp>
      <p:sp>
        <p:nvSpPr>
          <p:cNvPr id="4" name="Rectangle 3">
            <a:extLst>
              <a:ext uri="{FF2B5EF4-FFF2-40B4-BE49-F238E27FC236}">
                <a16:creationId xmlns:a16="http://schemas.microsoft.com/office/drawing/2014/main" id="{521A0405-2363-4E9F-B64D-D4CE3B530290}"/>
              </a:ext>
            </a:extLst>
          </p:cNvPr>
          <p:cNvSpPr/>
          <p:nvPr/>
        </p:nvSpPr>
        <p:spPr>
          <a:xfrm>
            <a:off x="789007" y="1856165"/>
            <a:ext cx="10565757" cy="3785652"/>
          </a:xfrm>
          <a:prstGeom prst="rect">
            <a:avLst/>
          </a:prstGeom>
        </p:spPr>
        <p:txBody>
          <a:bodyPr wrap="square">
            <a:spAutoFit/>
          </a:bodyPr>
          <a:lstStyle/>
          <a:p>
            <a:r>
              <a:rPr lang="tr-TR" sz="2000" b="1" dirty="0" err="1"/>
              <a:t>Hash-locking</a:t>
            </a:r>
            <a:r>
              <a:rPr lang="tr-TR" sz="2000" b="1" dirty="0"/>
              <a:t>, </a:t>
            </a:r>
            <a:r>
              <a:rPr lang="tr-TR" sz="2000" dirty="0" err="1"/>
              <a:t>Lightening</a:t>
            </a:r>
            <a:r>
              <a:rPr lang="tr-TR" sz="2000" dirty="0"/>
              <a:t> Networks'ten türetilen bir </a:t>
            </a:r>
            <a:r>
              <a:rPr lang="tr-TR" sz="2000" dirty="0" err="1"/>
              <a:t>hash</a:t>
            </a:r>
            <a:r>
              <a:rPr lang="tr-TR" sz="2000" dirty="0"/>
              <a:t> değerinin düz metnini tahmin etmek için bir süre kilitleyerek ödeme gerçekleştirme mekanizmasıdır. Ancak, sınırlı sayıda işlevi destekler. Çoğu senaryoda zincirler arası varlık alışverişini ve zincirler arası varlık yayılımını desteklese de, zincirler arası varlık taşınabilirliği ve zincirler arası akıllı sözleşme için kullanılamaz. </a:t>
            </a:r>
          </a:p>
          <a:p>
            <a:endParaRPr lang="tr-TR" sz="2000" dirty="0"/>
          </a:p>
          <a:p>
            <a:r>
              <a:rPr lang="tr-TR" sz="2000" dirty="0" err="1"/>
              <a:t>Interoperability</a:t>
            </a:r>
            <a:r>
              <a:rPr lang="tr-TR" sz="2000" dirty="0"/>
              <a:t> için en pratik teknik yöntemdir, ancak işlevsellik açısından da en sınırlayıcı olanıdır, sadece dijital varlık değişimini destekler. Bu teknik günümüzde çoğu merkezi olmayan borsa tarafından kullanılıyor.</a:t>
            </a:r>
          </a:p>
          <a:p>
            <a:endParaRPr lang="tr-TR" sz="2000" dirty="0"/>
          </a:p>
          <a:p>
            <a:r>
              <a:rPr lang="tr-TR" sz="2000" dirty="0"/>
              <a:t>Dezavantajı, blok zincirinin </a:t>
            </a:r>
            <a:r>
              <a:rPr lang="tr-TR" sz="2000" dirty="0" err="1"/>
              <a:t>Hash-TimeLock</a:t>
            </a:r>
            <a:r>
              <a:rPr lang="tr-TR" sz="2000" dirty="0"/>
              <a:t> Sözleşmesi (HTLC) adı verilen bu tür akıllı sözleşmeyi desteklemesi gerektiğidir. Ayrıca, işlemler esnasındaki bekleme süresi taraflar arasında düşen veya artan fiyatlar üzerinde spekülasyon yapılarak kullanılabilir.</a:t>
            </a:r>
            <a:endParaRPr lang="tr-TR" sz="2400" dirty="0"/>
          </a:p>
        </p:txBody>
      </p:sp>
    </p:spTree>
    <p:extLst>
      <p:ext uri="{BB962C8B-B14F-4D97-AF65-F5344CB8AC3E}">
        <p14:creationId xmlns:p14="http://schemas.microsoft.com/office/powerpoint/2010/main" val="308174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0D3B-DD94-4650-86E7-23E16A5F6607}"/>
              </a:ext>
            </a:extLst>
          </p:cNvPr>
          <p:cNvSpPr>
            <a:spLocks noGrp="1"/>
          </p:cNvSpPr>
          <p:nvPr>
            <p:ph type="title"/>
          </p:nvPr>
        </p:nvSpPr>
        <p:spPr/>
        <p:txBody>
          <a:bodyPr/>
          <a:lstStyle/>
          <a:p>
            <a:r>
              <a:rPr lang="tr-TR" dirty="0" err="1"/>
              <a:t>Hash</a:t>
            </a:r>
            <a:r>
              <a:rPr lang="tr-TR" dirty="0"/>
              <a:t> </a:t>
            </a:r>
            <a:r>
              <a:rPr lang="tr-TR" dirty="0" err="1"/>
              <a:t>Locking</a:t>
            </a:r>
            <a:endParaRPr lang="tr-TR" dirty="0"/>
          </a:p>
        </p:txBody>
      </p:sp>
      <p:pic>
        <p:nvPicPr>
          <p:cNvPr id="2050" name="Picture 2" descr="Blockchain Interoperability: Overcoming isolation | BearingPoint France">
            <a:extLst>
              <a:ext uri="{FF2B5EF4-FFF2-40B4-BE49-F238E27FC236}">
                <a16:creationId xmlns:a16="http://schemas.microsoft.com/office/drawing/2014/main" id="{880F425E-9967-4683-932A-7F0A87106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952" y="506085"/>
            <a:ext cx="6261904" cy="584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62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2F5E4A76-0180-4CD0-B081-82F74A336136}">
  <ds:schemaRefs>
    <ds:schemaRef ds:uri="http://purl.org/dc/dcmitype/"/>
    <ds:schemaRef ds:uri="16c05727-aa75-4e4a-9b5f-8a80a1165891"/>
    <ds:schemaRef ds:uri="71af3243-3dd4-4a8d-8c0d-dd76da1f02a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1555</Words>
  <Application>Microsoft Office PowerPoint</Application>
  <PresentationFormat>Widescreen</PresentationFormat>
  <Paragraphs>101</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SavonVTI</vt:lpstr>
      <vt:lpstr>BLOCKCHAIN TEKNOLOJİSİ</vt:lpstr>
      <vt:lpstr>Ders İçeriği</vt:lpstr>
      <vt:lpstr>Interoperability – Birlikte Çalışabilirlik</vt:lpstr>
      <vt:lpstr>Cross Chain Technology</vt:lpstr>
      <vt:lpstr>Avantajlar</vt:lpstr>
      <vt:lpstr>Teknikler – Side Chains</vt:lpstr>
      <vt:lpstr>Teknikler – Notary schemes </vt:lpstr>
      <vt:lpstr>Teknikler – Hash-Locking</vt:lpstr>
      <vt:lpstr>Hash Locking</vt:lpstr>
      <vt:lpstr>Çözümler</vt:lpstr>
      <vt:lpstr>Örnek - Polkadot</vt:lpstr>
      <vt:lpstr>Örnek - Wanchain</vt:lpstr>
      <vt:lpstr>Örnek – Cosmos (Internet of blockchains)</vt:lpstr>
      <vt:lpstr>Örnek - Avalanche</vt:lpstr>
      <vt:lpstr>Hibrid Bağlayıcılar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2021-12-08T19:49:01Z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a53a7b49-63bf-486b-bfcb-49426fb2ebc6</vt:lpwstr>
  </property>
  <property fmtid="{D5CDD505-2E9C-101B-9397-08002B2CF9AE}" pid="4" name="TURKCELLCLASSIFICATION">
    <vt:lpwstr>TURKCELL DAHİLİ</vt:lpwstr>
  </property>
</Properties>
</file>