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38" r:id="rId4"/>
  </p:sldMasterIdLst>
  <p:notesMasterIdLst>
    <p:notesMasterId r:id="rId29"/>
  </p:notesMasterIdLst>
  <p:handoutMasterIdLst>
    <p:handoutMasterId r:id="rId30"/>
  </p:handoutMasterIdLst>
  <p:sldIdLst>
    <p:sldId id="290" r:id="rId5"/>
    <p:sldId id="325" r:id="rId6"/>
    <p:sldId id="273" r:id="rId7"/>
    <p:sldId id="326" r:id="rId8"/>
    <p:sldId id="327" r:id="rId9"/>
    <p:sldId id="328" r:id="rId10"/>
    <p:sldId id="331" r:id="rId11"/>
    <p:sldId id="329" r:id="rId12"/>
    <p:sldId id="330" r:id="rId13"/>
    <p:sldId id="324" r:id="rId14"/>
    <p:sldId id="332" r:id="rId15"/>
    <p:sldId id="333" r:id="rId16"/>
    <p:sldId id="334" r:id="rId17"/>
    <p:sldId id="335" r:id="rId18"/>
    <p:sldId id="341" r:id="rId19"/>
    <p:sldId id="336" r:id="rId20"/>
    <p:sldId id="337" r:id="rId21"/>
    <p:sldId id="339" r:id="rId22"/>
    <p:sldId id="340" r:id="rId23"/>
    <p:sldId id="342" r:id="rId24"/>
    <p:sldId id="344" r:id="rId25"/>
    <p:sldId id="346" r:id="rId26"/>
    <p:sldId id="345" r:id="rId27"/>
    <p:sldId id="289" r:id="rId2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268" autoAdjust="0"/>
  </p:normalViewPr>
  <p:slideViewPr>
    <p:cSldViewPr snapToGrid="0">
      <p:cViewPr varScale="1">
        <p:scale>
          <a:sx n="86" d="100"/>
          <a:sy n="86" d="100"/>
        </p:scale>
        <p:origin x="562" y="72"/>
      </p:cViewPr>
      <p:guideLst/>
    </p:cSldViewPr>
  </p:slideViewPr>
  <p:notesTextViewPr>
    <p:cViewPr>
      <p:scale>
        <a:sx n="1" d="1"/>
        <a:sy n="1" d="1"/>
      </p:scale>
      <p:origin x="0" y="0"/>
    </p:cViewPr>
  </p:notesTextViewPr>
  <p:notesViewPr>
    <p:cSldViewPr snapToGrid="0" showGuides="1">
      <p:cViewPr varScale="1">
        <p:scale>
          <a:sx n="60" d="100"/>
          <a:sy n="60" d="100"/>
        </p:scale>
        <p:origin x="3187" y="3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CB4F3C-75A8-4BB8-A18E-B730DDD68B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AE10D8-98A5-4E68-A41F-7AA79FF696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764CF-3664-45D0-9B27-4222DB1A6BA7}" type="datetimeFigureOut">
              <a:rPr lang="en-US" smtClean="0"/>
              <a:t>10/12/2021</a:t>
            </a:fld>
            <a:endParaRPr lang="en-US" dirty="0"/>
          </a:p>
        </p:txBody>
      </p:sp>
      <p:sp>
        <p:nvSpPr>
          <p:cNvPr id="4" name="Footer Placeholder 3">
            <a:extLst>
              <a:ext uri="{FF2B5EF4-FFF2-40B4-BE49-F238E27FC236}">
                <a16:creationId xmlns:a16="http://schemas.microsoft.com/office/drawing/2014/main" id="{177EF411-0DAB-4BCE-94A8-E903E20549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A11237F-7CCA-4423-B624-29C06FF2E7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8CD4AB-B9A2-4248-B31F-8EBC71546D8D}" type="slidenum">
              <a:rPr lang="en-US" smtClean="0"/>
              <a:t>‹#›</a:t>
            </a:fld>
            <a:endParaRPr lang="en-US" dirty="0"/>
          </a:p>
        </p:txBody>
      </p:sp>
    </p:spTree>
    <p:extLst>
      <p:ext uri="{BB962C8B-B14F-4D97-AF65-F5344CB8AC3E}">
        <p14:creationId xmlns:p14="http://schemas.microsoft.com/office/powerpoint/2010/main" val="2869779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7E720-7243-402E-A0D4-CE3189C951A5}" type="datetimeFigureOut">
              <a:rPr lang="en-US" noProof="0" smtClean="0"/>
              <a:t>10/12/2021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E9C73-6CDE-45E2-97F8-E3C5308FA232}" type="slidenum">
              <a:rPr lang="en-US" noProof="0" smtClean="0"/>
              <a:t>‹#›</a:t>
            </a:fld>
            <a:endParaRPr lang="en-US" noProof="0" dirty="0"/>
          </a:p>
        </p:txBody>
      </p:sp>
    </p:spTree>
    <p:extLst>
      <p:ext uri="{BB962C8B-B14F-4D97-AF65-F5344CB8AC3E}">
        <p14:creationId xmlns:p14="http://schemas.microsoft.com/office/powerpoint/2010/main" val="376349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101blockchains.com/ultimate-ethereum-guide/"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Elliptic-curve_cryptography"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a:t>
            </a:fld>
            <a:endParaRPr lang="en-US" dirty="0"/>
          </a:p>
        </p:txBody>
      </p:sp>
    </p:spTree>
    <p:extLst>
      <p:ext uri="{BB962C8B-B14F-4D97-AF65-F5344CB8AC3E}">
        <p14:creationId xmlns:p14="http://schemas.microsoft.com/office/powerpoint/2010/main" val="1567470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https://101blockchains.com/mpc-vs-multi-sig/</a:t>
            </a:r>
          </a:p>
        </p:txBody>
      </p:sp>
      <p:sp>
        <p:nvSpPr>
          <p:cNvPr id="4" name="Slide Number Placeholder 3"/>
          <p:cNvSpPr>
            <a:spLocks noGrp="1"/>
          </p:cNvSpPr>
          <p:nvPr>
            <p:ph type="sldNum" sz="quarter" idx="5"/>
          </p:nvPr>
        </p:nvSpPr>
        <p:spPr/>
        <p:txBody>
          <a:bodyPr/>
          <a:lstStyle/>
          <a:p>
            <a:fld id="{AABE9C73-6CDE-45E2-97F8-E3C5308FA232}" type="slidenum">
              <a:rPr lang="en-US" noProof="0" smtClean="0"/>
              <a:t>21</a:t>
            </a:fld>
            <a:endParaRPr lang="en-US" noProof="0" dirty="0"/>
          </a:p>
        </p:txBody>
      </p:sp>
    </p:spTree>
    <p:extLst>
      <p:ext uri="{BB962C8B-B14F-4D97-AF65-F5344CB8AC3E}">
        <p14:creationId xmlns:p14="http://schemas.microsoft.com/office/powerpoint/2010/main" val="3470399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kern="1200" dirty="0">
                <a:solidFill>
                  <a:schemeClr val="tx1"/>
                </a:solidFill>
                <a:effectLst/>
                <a:latin typeface="+mn-lt"/>
                <a:ea typeface="+mn-ea"/>
                <a:cs typeface="+mn-cs"/>
              </a:rPr>
              <a:t>Örneğin, Multi-</a:t>
            </a:r>
            <a:r>
              <a:rPr lang="tr-TR" sz="1200" b="0" i="0" kern="1200" dirty="0" err="1">
                <a:solidFill>
                  <a:schemeClr val="tx1"/>
                </a:solidFill>
                <a:effectLst/>
                <a:latin typeface="+mn-lt"/>
                <a:ea typeface="+mn-ea"/>
                <a:cs typeface="+mn-cs"/>
              </a:rPr>
              <a:t>sig</a:t>
            </a:r>
            <a:r>
              <a:rPr lang="tr-TR" sz="1200" b="0" i="0" kern="1200" dirty="0">
                <a:solidFill>
                  <a:schemeClr val="tx1"/>
                </a:solidFill>
                <a:effectLst/>
                <a:latin typeface="+mn-lt"/>
                <a:ea typeface="+mn-ea"/>
                <a:cs typeface="+mn-cs"/>
              </a:rPr>
              <a:t> </a:t>
            </a:r>
            <a:r>
              <a:rPr lang="tr-TR" sz="1200" b="0" i="0" kern="1200" dirty="0" err="1">
                <a:solidFill>
                  <a:schemeClr val="tx1"/>
                </a:solidFill>
                <a:effectLst/>
                <a:latin typeface="+mn-lt"/>
                <a:ea typeface="+mn-ea"/>
                <a:cs typeface="+mn-cs"/>
              </a:rPr>
              <a:t>Parity</a:t>
            </a:r>
            <a:r>
              <a:rPr lang="tr-TR" sz="1200" b="0" i="0" kern="1200" dirty="0">
                <a:solidFill>
                  <a:schemeClr val="tx1"/>
                </a:solidFill>
                <a:effectLst/>
                <a:latin typeface="+mn-lt"/>
                <a:ea typeface="+mn-ea"/>
                <a:cs typeface="+mn-cs"/>
              </a:rPr>
              <a:t> </a:t>
            </a:r>
            <a:r>
              <a:rPr lang="tr-TR" sz="1200" b="0" i="0" kern="1200" dirty="0" err="1">
                <a:solidFill>
                  <a:schemeClr val="tx1"/>
                </a:solidFill>
                <a:effectLst/>
                <a:latin typeface="+mn-lt"/>
                <a:ea typeface="+mn-ea"/>
                <a:cs typeface="+mn-cs"/>
              </a:rPr>
              <a:t>Wallet'ın</a:t>
            </a:r>
            <a:r>
              <a:rPr lang="tr-TR" sz="1200" b="0" i="0" kern="1200" dirty="0">
                <a:solidFill>
                  <a:schemeClr val="tx1"/>
                </a:solidFill>
                <a:effectLst/>
                <a:latin typeface="+mn-lt"/>
                <a:ea typeface="+mn-ea"/>
                <a:cs typeface="+mn-cs"/>
              </a:rPr>
              <a:t> uygun olmayan şekilde uygulanması, 30 milyon dolarlık </a:t>
            </a:r>
            <a:r>
              <a:rPr lang="tr-TR" sz="1200" b="0" i="0" u="none" strike="noStrike" kern="1200" dirty="0" err="1">
                <a:solidFill>
                  <a:schemeClr val="tx1"/>
                </a:solidFill>
                <a:effectLst/>
                <a:latin typeface="+mn-lt"/>
                <a:ea typeface="+mn-ea"/>
                <a:cs typeface="+mn-cs"/>
                <a:hlinkClick r:id="rId3"/>
              </a:rPr>
              <a:t>Ethereum</a:t>
            </a:r>
            <a:r>
              <a:rPr lang="tr-TR" sz="1200" b="0" i="0" kern="1200" dirty="0">
                <a:solidFill>
                  <a:schemeClr val="tx1"/>
                </a:solidFill>
                <a:effectLst/>
                <a:latin typeface="+mn-lt"/>
                <a:ea typeface="+mn-ea"/>
                <a:cs typeface="+mn-cs"/>
              </a:rPr>
              <a:t> cüzdan </a:t>
            </a:r>
            <a:r>
              <a:rPr lang="tr-TR" sz="1200" b="0" i="0" u="none" strike="noStrike" kern="1200" dirty="0" err="1">
                <a:solidFill>
                  <a:schemeClr val="tx1"/>
                </a:solidFill>
                <a:effectLst/>
                <a:latin typeface="+mn-lt"/>
                <a:ea typeface="+mn-ea"/>
                <a:cs typeface="+mn-cs"/>
                <a:hlinkClick r:id="rId3"/>
              </a:rPr>
              <a:t>hackiyle</a:t>
            </a:r>
            <a:r>
              <a:rPr lang="tr-TR" sz="1200" b="0" i="0" kern="1200" dirty="0">
                <a:solidFill>
                  <a:schemeClr val="tx1"/>
                </a:solidFill>
                <a:effectLst/>
                <a:latin typeface="+mn-lt"/>
                <a:ea typeface="+mn-ea"/>
                <a:cs typeface="+mn-cs"/>
              </a:rPr>
              <a:t> sonuçlandı . </a:t>
            </a:r>
            <a:r>
              <a:rPr lang="tr-TR" sz="1200" b="0" i="0" kern="1200" dirty="0" err="1">
                <a:solidFill>
                  <a:schemeClr val="tx1"/>
                </a:solidFill>
                <a:effectLst/>
                <a:latin typeface="+mn-lt"/>
                <a:ea typeface="+mn-ea"/>
                <a:cs typeface="+mn-cs"/>
              </a:rPr>
              <a:t>Parity</a:t>
            </a:r>
            <a:r>
              <a:rPr lang="tr-TR" sz="1200" b="0" i="0" kern="1200" dirty="0">
                <a:solidFill>
                  <a:schemeClr val="tx1"/>
                </a:solidFill>
                <a:effectLst/>
                <a:latin typeface="+mn-lt"/>
                <a:ea typeface="+mn-ea"/>
                <a:cs typeface="+mn-cs"/>
              </a:rPr>
              <a:t> Cüzdanı da bir kez daha saldırıya uğradı ve bu sefer bazı müşteriler neredeyse 300.000 dolar değerinde dijital varlığı kaybetmek zorunda kaldı.</a:t>
            </a:r>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22</a:t>
            </a:fld>
            <a:endParaRPr lang="en-US" noProof="0" dirty="0"/>
          </a:p>
        </p:txBody>
      </p:sp>
    </p:spTree>
    <p:extLst>
      <p:ext uri="{BB962C8B-B14F-4D97-AF65-F5344CB8AC3E}">
        <p14:creationId xmlns:p14="http://schemas.microsoft.com/office/powerpoint/2010/main" val="1403217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24</a:t>
            </a:fld>
            <a:endParaRPr lang="en-US" dirty="0"/>
          </a:p>
        </p:txBody>
      </p:sp>
    </p:spTree>
    <p:extLst>
      <p:ext uri="{BB962C8B-B14F-4D97-AF65-F5344CB8AC3E}">
        <p14:creationId xmlns:p14="http://schemas.microsoft.com/office/powerpoint/2010/main" val="3770199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3</a:t>
            </a:fld>
            <a:endParaRPr lang="en-US" dirty="0"/>
          </a:p>
        </p:txBody>
      </p:sp>
    </p:spTree>
    <p:extLst>
      <p:ext uri="{BB962C8B-B14F-4D97-AF65-F5344CB8AC3E}">
        <p14:creationId xmlns:p14="http://schemas.microsoft.com/office/powerpoint/2010/main" val="942007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4</a:t>
            </a:fld>
            <a:endParaRPr lang="en-US" noProof="0" dirty="0"/>
          </a:p>
        </p:txBody>
      </p:sp>
    </p:spTree>
    <p:extLst>
      <p:ext uri="{BB962C8B-B14F-4D97-AF65-F5344CB8AC3E}">
        <p14:creationId xmlns:p14="http://schemas.microsoft.com/office/powerpoint/2010/main" val="1422451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8</a:t>
            </a:fld>
            <a:endParaRPr lang="en-US" noProof="0" dirty="0"/>
          </a:p>
        </p:txBody>
      </p:sp>
    </p:spTree>
    <p:extLst>
      <p:ext uri="{BB962C8B-B14F-4D97-AF65-F5344CB8AC3E}">
        <p14:creationId xmlns:p14="http://schemas.microsoft.com/office/powerpoint/2010/main" val="189131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9</a:t>
            </a:fld>
            <a:endParaRPr lang="en-US" noProof="0" dirty="0"/>
          </a:p>
        </p:txBody>
      </p:sp>
    </p:spTree>
    <p:extLst>
      <p:ext uri="{BB962C8B-B14F-4D97-AF65-F5344CB8AC3E}">
        <p14:creationId xmlns:p14="http://schemas.microsoft.com/office/powerpoint/2010/main" val="1162374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https://blokzincir.tubitak.gov.tr/document/sunum-bildiri/hibrit-yapili-cuzdanlar.pdf</a:t>
            </a:r>
          </a:p>
        </p:txBody>
      </p:sp>
      <p:sp>
        <p:nvSpPr>
          <p:cNvPr id="4" name="Slide Number Placeholder 3"/>
          <p:cNvSpPr>
            <a:spLocks noGrp="1"/>
          </p:cNvSpPr>
          <p:nvPr>
            <p:ph type="sldNum" sz="quarter" idx="5"/>
          </p:nvPr>
        </p:nvSpPr>
        <p:spPr/>
        <p:txBody>
          <a:bodyPr/>
          <a:lstStyle/>
          <a:p>
            <a:fld id="{AABE9C73-6CDE-45E2-97F8-E3C5308FA232}" type="slidenum">
              <a:rPr lang="en-US" noProof="0" smtClean="0"/>
              <a:t>10</a:t>
            </a:fld>
            <a:endParaRPr lang="en-US" noProof="0" dirty="0"/>
          </a:p>
        </p:txBody>
      </p:sp>
    </p:spTree>
    <p:extLst>
      <p:ext uri="{BB962C8B-B14F-4D97-AF65-F5344CB8AC3E}">
        <p14:creationId xmlns:p14="http://schemas.microsoft.com/office/powerpoint/2010/main" val="2337670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kern="1200" dirty="0">
                <a:solidFill>
                  <a:schemeClr val="tx1"/>
                </a:solidFill>
                <a:effectLst/>
                <a:latin typeface="+mn-lt"/>
                <a:ea typeface="+mn-ea"/>
                <a:cs typeface="+mn-cs"/>
              </a:rPr>
              <a:t> Başka bir ifadeyle belirli bir kişinin veya makinenin gönderdiği mesajın gönderen kişiye özel olduğunu teminat altına almak için dijital bir imza gereklidir. Bu yaklaşım, eski zamanlarda gönderilen mektupların gönderen kişiye özel bir mühür ile damgalanmasına veya kendi elleriyle imzalamasına benzetilebilir.</a:t>
            </a:r>
          </a:p>
          <a:p>
            <a:endParaRPr lang="tr-TR" sz="1200" b="0" i="0" kern="1200" dirty="0">
              <a:solidFill>
                <a:schemeClr val="tx1"/>
              </a:solidFill>
              <a:effectLst/>
              <a:latin typeface="+mn-lt"/>
              <a:ea typeface="+mn-ea"/>
              <a:cs typeface="+mn-cs"/>
            </a:endParaRPr>
          </a:p>
          <a:p>
            <a:r>
              <a:rPr lang="tr-TR" dirty="0"/>
              <a:t>Sadece </a:t>
            </a:r>
            <a:r>
              <a:rPr lang="tr-TR" dirty="0" err="1"/>
              <a:t>sign-verification</a:t>
            </a:r>
            <a:r>
              <a:rPr lang="tr-TR" dirty="0"/>
              <a:t> amacıyla kullanılır. DSA </a:t>
            </a:r>
            <a:r>
              <a:rPr lang="tr-TR" dirty="0" err="1"/>
              <a:t>RSA’den</a:t>
            </a:r>
            <a:r>
              <a:rPr lang="tr-TR" dirty="0"/>
              <a:t> farklı olarak doğrudan </a:t>
            </a:r>
            <a:r>
              <a:rPr lang="tr-TR" dirty="0" err="1"/>
              <a:t>private</a:t>
            </a:r>
            <a:r>
              <a:rPr lang="tr-TR" dirty="0"/>
              <a:t> </a:t>
            </a:r>
            <a:r>
              <a:rPr lang="tr-TR" dirty="0" err="1"/>
              <a:t>keyden</a:t>
            </a:r>
            <a:r>
              <a:rPr lang="tr-TR" dirty="0"/>
              <a:t> oluşturulan iki sayı ve </a:t>
            </a:r>
            <a:r>
              <a:rPr lang="tr-TR" dirty="0" err="1"/>
              <a:t>hash</a:t>
            </a:r>
            <a:r>
              <a:rPr lang="tr-TR" dirty="0"/>
              <a:t> aracılığıyla veriyi imzalar. Karşılık gelen </a:t>
            </a:r>
            <a:r>
              <a:rPr lang="tr-TR" dirty="0" err="1"/>
              <a:t>public</a:t>
            </a:r>
            <a:r>
              <a:rPr lang="tr-TR" dirty="0"/>
              <a:t> </a:t>
            </a:r>
            <a:r>
              <a:rPr lang="tr-TR" dirty="0" err="1"/>
              <a:t>key</a:t>
            </a:r>
            <a:r>
              <a:rPr lang="tr-TR" dirty="0"/>
              <a:t> ise bu imzayı doğrulayabilir.</a:t>
            </a:r>
          </a:p>
          <a:p>
            <a:endParaRPr lang="tr-TR" dirty="0"/>
          </a:p>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18</a:t>
            </a:fld>
            <a:endParaRPr lang="en-US" noProof="0" dirty="0"/>
          </a:p>
        </p:txBody>
      </p:sp>
    </p:spTree>
    <p:extLst>
      <p:ext uri="{BB962C8B-B14F-4D97-AF65-F5344CB8AC3E}">
        <p14:creationId xmlns:p14="http://schemas.microsoft.com/office/powerpoint/2010/main" val="788751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u="sng" kern="1200" dirty="0" err="1">
                <a:solidFill>
                  <a:schemeClr val="tx1"/>
                </a:solidFill>
                <a:effectLst/>
                <a:latin typeface="+mn-lt"/>
                <a:ea typeface="+mn-ea"/>
                <a:cs typeface="+mn-cs"/>
                <a:hlinkClick r:id="rId3"/>
              </a:rPr>
              <a:t>Elliptic</a:t>
            </a:r>
            <a:r>
              <a:rPr lang="tr-TR" sz="1200" b="0" i="0" u="sng" kern="1200" dirty="0">
                <a:solidFill>
                  <a:schemeClr val="tx1"/>
                </a:solidFill>
                <a:effectLst/>
                <a:latin typeface="+mn-lt"/>
                <a:ea typeface="+mn-ea"/>
                <a:cs typeface="+mn-cs"/>
                <a:hlinkClick r:id="rId3"/>
              </a:rPr>
              <a:t> </a:t>
            </a:r>
            <a:r>
              <a:rPr lang="tr-TR" sz="1200" b="0" i="0" u="sng" kern="1200" dirty="0" err="1">
                <a:solidFill>
                  <a:schemeClr val="tx1"/>
                </a:solidFill>
                <a:effectLst/>
                <a:latin typeface="+mn-lt"/>
                <a:ea typeface="+mn-ea"/>
                <a:cs typeface="+mn-cs"/>
                <a:hlinkClick r:id="rId3"/>
              </a:rPr>
              <a:t>Curve</a:t>
            </a:r>
            <a:r>
              <a:rPr lang="tr-TR" sz="1200" b="0" i="0" u="sng" kern="1200" dirty="0">
                <a:solidFill>
                  <a:schemeClr val="tx1"/>
                </a:solidFill>
                <a:effectLst/>
                <a:latin typeface="+mn-lt"/>
                <a:ea typeface="+mn-ea"/>
                <a:cs typeface="+mn-cs"/>
                <a:hlinkClick r:id="rId3"/>
              </a:rPr>
              <a:t> </a:t>
            </a:r>
            <a:r>
              <a:rPr lang="tr-TR" sz="1200" b="0" i="0" u="sng" kern="1200" dirty="0" err="1">
                <a:solidFill>
                  <a:schemeClr val="tx1"/>
                </a:solidFill>
                <a:effectLst/>
                <a:latin typeface="+mn-lt"/>
                <a:ea typeface="+mn-ea"/>
                <a:cs typeface="+mn-cs"/>
                <a:hlinkClick r:id="rId3"/>
              </a:rPr>
              <a:t>Cryptography</a:t>
            </a:r>
            <a:r>
              <a:rPr lang="tr-TR" sz="1200" b="0" i="0" u="sng" kern="1200" dirty="0">
                <a:solidFill>
                  <a:schemeClr val="tx1"/>
                </a:solidFill>
                <a:effectLst/>
                <a:latin typeface="+mn-lt"/>
                <a:ea typeface="+mn-ea"/>
                <a:cs typeface="+mn-cs"/>
                <a:hlinkClick r:id="rId3"/>
              </a:rPr>
              <a:t>(ECC)</a:t>
            </a:r>
            <a:r>
              <a:rPr lang="tr-TR" sz="1200" b="0" i="0" kern="1200" dirty="0">
                <a:solidFill>
                  <a:schemeClr val="tx1"/>
                </a:solidFill>
                <a:effectLst/>
                <a:latin typeface="+mn-lt"/>
                <a:ea typeface="+mn-ea"/>
                <a:cs typeface="+mn-cs"/>
              </a:rPr>
              <a:t> kullanan bir DSA örneğidir. ECC, </a:t>
            </a:r>
            <a:r>
              <a:rPr lang="tr-TR" sz="1200" b="0" i="0" kern="1200" dirty="0" err="1">
                <a:solidFill>
                  <a:schemeClr val="tx1"/>
                </a:solidFill>
                <a:effectLst/>
                <a:latin typeface="+mn-lt"/>
                <a:ea typeface="+mn-ea"/>
                <a:cs typeface="+mn-cs"/>
              </a:rPr>
              <a:t>Elliptic</a:t>
            </a:r>
            <a:r>
              <a:rPr lang="tr-TR" sz="1200" b="0" i="0" kern="1200" dirty="0">
                <a:solidFill>
                  <a:schemeClr val="tx1"/>
                </a:solidFill>
                <a:effectLst/>
                <a:latin typeface="+mn-lt"/>
                <a:ea typeface="+mn-ea"/>
                <a:cs typeface="+mn-cs"/>
              </a:rPr>
              <a:t> </a:t>
            </a:r>
            <a:r>
              <a:rPr lang="tr-TR" sz="1200" b="0" i="0" kern="1200" dirty="0" err="1">
                <a:solidFill>
                  <a:schemeClr val="tx1"/>
                </a:solidFill>
                <a:effectLst/>
                <a:latin typeface="+mn-lt"/>
                <a:ea typeface="+mn-ea"/>
                <a:cs typeface="+mn-cs"/>
              </a:rPr>
              <a:t>Curve</a:t>
            </a:r>
            <a:r>
              <a:rPr lang="tr-TR" sz="1200" b="0" i="0" kern="1200" dirty="0">
                <a:solidFill>
                  <a:schemeClr val="tx1"/>
                </a:solidFill>
                <a:effectLst/>
                <a:latin typeface="+mn-lt"/>
                <a:ea typeface="+mn-ea"/>
                <a:cs typeface="+mn-cs"/>
              </a:rPr>
              <a:t> </a:t>
            </a:r>
            <a:r>
              <a:rPr lang="tr-TR" sz="1200" b="0" i="0" kern="1200" dirty="0" err="1">
                <a:solidFill>
                  <a:schemeClr val="tx1"/>
                </a:solidFill>
                <a:effectLst/>
                <a:latin typeface="+mn-lt"/>
                <a:ea typeface="+mn-ea"/>
                <a:cs typeface="+mn-cs"/>
              </a:rPr>
              <a:t>Discrete</a:t>
            </a:r>
            <a:r>
              <a:rPr lang="tr-TR" sz="1200" b="0" i="0" kern="1200" dirty="0">
                <a:solidFill>
                  <a:schemeClr val="tx1"/>
                </a:solidFill>
                <a:effectLst/>
                <a:latin typeface="+mn-lt"/>
                <a:ea typeface="+mn-ea"/>
                <a:cs typeface="+mn-cs"/>
              </a:rPr>
              <a:t> </a:t>
            </a:r>
            <a:r>
              <a:rPr lang="tr-TR" sz="1200" b="0" i="0" kern="1200" dirty="0" err="1">
                <a:solidFill>
                  <a:schemeClr val="tx1"/>
                </a:solidFill>
                <a:effectLst/>
                <a:latin typeface="+mn-lt"/>
                <a:ea typeface="+mn-ea"/>
                <a:cs typeface="+mn-cs"/>
              </a:rPr>
              <a:t>Logarithm</a:t>
            </a:r>
            <a:r>
              <a:rPr lang="tr-TR" sz="1200" b="0" i="0" kern="1200" dirty="0">
                <a:solidFill>
                  <a:schemeClr val="tx1"/>
                </a:solidFill>
                <a:effectLst/>
                <a:latin typeface="+mn-lt"/>
                <a:ea typeface="+mn-ea"/>
                <a:cs typeface="+mn-cs"/>
              </a:rPr>
              <a:t> Problem (ECDLP) olarak bilinen bir problemin çözümü olan </a:t>
            </a:r>
            <a:r>
              <a:rPr lang="tr-TR" sz="1200" b="0" i="0" kern="1200" dirty="0" err="1">
                <a:solidFill>
                  <a:schemeClr val="tx1"/>
                </a:solidFill>
                <a:effectLst/>
                <a:latin typeface="+mn-lt"/>
                <a:ea typeface="+mn-ea"/>
                <a:cs typeface="+mn-cs"/>
              </a:rPr>
              <a:t>Elliptic</a:t>
            </a:r>
            <a:r>
              <a:rPr lang="tr-TR" sz="1200" b="0" i="0" kern="1200" dirty="0">
                <a:solidFill>
                  <a:schemeClr val="tx1"/>
                </a:solidFill>
                <a:effectLst/>
                <a:latin typeface="+mn-lt"/>
                <a:ea typeface="+mn-ea"/>
                <a:cs typeface="+mn-cs"/>
              </a:rPr>
              <a:t> </a:t>
            </a:r>
            <a:r>
              <a:rPr lang="tr-TR" sz="1200" b="0" i="0" kern="1200" dirty="0" err="1">
                <a:solidFill>
                  <a:schemeClr val="tx1"/>
                </a:solidFill>
                <a:effectLst/>
                <a:latin typeface="+mn-lt"/>
                <a:ea typeface="+mn-ea"/>
                <a:cs typeface="+mn-cs"/>
              </a:rPr>
              <a:t>Curves</a:t>
            </a:r>
            <a:r>
              <a:rPr lang="tr-TR" sz="1200" b="0" i="0" kern="1200" dirty="0">
                <a:solidFill>
                  <a:schemeClr val="tx1"/>
                </a:solidFill>
                <a:effectLst/>
                <a:latin typeface="+mn-lt"/>
                <a:ea typeface="+mn-ea"/>
                <a:cs typeface="+mn-cs"/>
              </a:rPr>
              <a:t> </a:t>
            </a:r>
            <a:r>
              <a:rPr lang="tr-TR" sz="1200" b="0" i="0" kern="1200" dirty="0" err="1">
                <a:solidFill>
                  <a:schemeClr val="tx1"/>
                </a:solidFill>
                <a:effectLst/>
                <a:latin typeface="+mn-lt"/>
                <a:ea typeface="+mn-ea"/>
                <a:cs typeface="+mn-cs"/>
              </a:rPr>
              <a:t>Theory’e</a:t>
            </a:r>
            <a:r>
              <a:rPr lang="tr-TR" sz="1200" b="0" i="0" kern="1200" dirty="0">
                <a:solidFill>
                  <a:schemeClr val="tx1"/>
                </a:solidFill>
                <a:effectLst/>
                <a:latin typeface="+mn-lt"/>
                <a:ea typeface="+mn-ea"/>
                <a:cs typeface="+mn-cs"/>
              </a:rPr>
              <a:t> dayanmaktadır, bu da kırılmasını çok zor bir ihtimale sürüklemektedir. DSA gibi iyi </a:t>
            </a:r>
            <a:r>
              <a:rPr lang="tr-TR" sz="1200" b="0" i="0" kern="1200" dirty="0" err="1">
                <a:solidFill>
                  <a:schemeClr val="tx1"/>
                </a:solidFill>
                <a:effectLst/>
                <a:latin typeface="+mn-lt"/>
                <a:ea typeface="+mn-ea"/>
                <a:cs typeface="+mn-cs"/>
              </a:rPr>
              <a:t>randomize</a:t>
            </a:r>
            <a:r>
              <a:rPr lang="tr-TR" sz="1200" b="0" i="0" kern="1200" dirty="0">
                <a:solidFill>
                  <a:schemeClr val="tx1"/>
                </a:solidFill>
                <a:effectLst/>
                <a:latin typeface="+mn-lt"/>
                <a:ea typeface="+mn-ea"/>
                <a:cs typeface="+mn-cs"/>
              </a:rPr>
              <a:t> edilmiş sayılara ihtiyaç duymaktadır. RSA ve </a:t>
            </a:r>
            <a:r>
              <a:rPr lang="tr-TR" sz="1200" b="0" i="0" kern="1200" dirty="0" err="1">
                <a:solidFill>
                  <a:schemeClr val="tx1"/>
                </a:solidFill>
                <a:effectLst/>
                <a:latin typeface="+mn-lt"/>
                <a:ea typeface="+mn-ea"/>
                <a:cs typeface="+mn-cs"/>
              </a:rPr>
              <a:t>DSA’dan</a:t>
            </a:r>
            <a:r>
              <a:rPr lang="tr-TR" sz="1200" b="0" i="0" kern="1200" dirty="0">
                <a:solidFill>
                  <a:schemeClr val="tx1"/>
                </a:solidFill>
                <a:effectLst/>
                <a:latin typeface="+mn-lt"/>
                <a:ea typeface="+mn-ea"/>
                <a:cs typeface="+mn-cs"/>
              </a:rPr>
              <a:t> daha efektif anahtarlara sahiptir, 256 bitlik bir ECC 3248 bitlik bir RSA anahtarına eşdeğerdir. En güncel örneklerden </a:t>
            </a:r>
            <a:r>
              <a:rPr lang="tr-TR" sz="1200" b="0" i="0" kern="1200" dirty="0" err="1">
                <a:solidFill>
                  <a:schemeClr val="tx1"/>
                </a:solidFill>
                <a:effectLst/>
                <a:latin typeface="+mn-lt"/>
                <a:ea typeface="+mn-ea"/>
                <a:cs typeface="+mn-cs"/>
              </a:rPr>
              <a:t>Bitcoin</a:t>
            </a:r>
            <a:r>
              <a:rPr lang="tr-TR" sz="1200" b="0" i="0" kern="1200" dirty="0">
                <a:solidFill>
                  <a:schemeClr val="tx1"/>
                </a:solidFill>
                <a:effectLst/>
                <a:latin typeface="+mn-lt"/>
                <a:ea typeface="+mn-ea"/>
                <a:cs typeface="+mn-cs"/>
              </a:rPr>
              <a:t> bu algoritmayı kullanmaktadır.</a:t>
            </a:r>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19</a:t>
            </a:fld>
            <a:endParaRPr lang="en-US" noProof="0" dirty="0"/>
          </a:p>
        </p:txBody>
      </p:sp>
    </p:spTree>
    <p:extLst>
      <p:ext uri="{BB962C8B-B14F-4D97-AF65-F5344CB8AC3E}">
        <p14:creationId xmlns:p14="http://schemas.microsoft.com/office/powerpoint/2010/main" val="2026392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https://101blockchains.com/hashing-and-digital-signature-in-blockchain/</a:t>
            </a:r>
          </a:p>
        </p:txBody>
      </p:sp>
      <p:sp>
        <p:nvSpPr>
          <p:cNvPr id="4" name="Slide Number Placeholder 3"/>
          <p:cNvSpPr>
            <a:spLocks noGrp="1"/>
          </p:cNvSpPr>
          <p:nvPr>
            <p:ph type="sldNum" sz="quarter" idx="5"/>
          </p:nvPr>
        </p:nvSpPr>
        <p:spPr/>
        <p:txBody>
          <a:bodyPr/>
          <a:lstStyle/>
          <a:p>
            <a:fld id="{AABE9C73-6CDE-45E2-97F8-E3C5308FA232}" type="slidenum">
              <a:rPr lang="en-US" noProof="0" smtClean="0"/>
              <a:t>20</a:t>
            </a:fld>
            <a:endParaRPr lang="en-US" noProof="0" dirty="0"/>
          </a:p>
        </p:txBody>
      </p:sp>
    </p:spTree>
    <p:extLst>
      <p:ext uri="{BB962C8B-B14F-4D97-AF65-F5344CB8AC3E}">
        <p14:creationId xmlns:p14="http://schemas.microsoft.com/office/powerpoint/2010/main" val="2788624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10/12/2021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98201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1_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bg1">
                    <a:lumMod val="9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10/12/2021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468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D7A40E7-331A-409D-8385-D6893D1EA86A}"/>
              </a:ext>
            </a:extLst>
          </p:cNvPr>
          <p:cNvSpPr/>
          <p:nvPr userDrawn="1"/>
        </p:nvSpPr>
        <p:spPr>
          <a:xfrm>
            <a:off x="948394" y="941695"/>
            <a:ext cx="5452526" cy="497461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23">
            <a:extLst>
              <a:ext uri="{FF2B5EF4-FFF2-40B4-BE49-F238E27FC236}">
                <a16:creationId xmlns:a16="http://schemas.microsoft.com/office/drawing/2014/main" id="{75561E95-1FD2-4358-9E4C-3D2E929E4872}"/>
              </a:ext>
            </a:extLst>
          </p:cNvPr>
          <p:cNvSpPr>
            <a:spLocks noGrp="1"/>
          </p:cNvSpPr>
          <p:nvPr>
            <p:ph type="pic" sz="quarter" idx="14"/>
          </p:nvPr>
        </p:nvSpPr>
        <p:spPr>
          <a:xfrm>
            <a:off x="0" y="0"/>
            <a:ext cx="12192000" cy="6858000"/>
          </a:xfrm>
          <a:custGeom>
            <a:avLst/>
            <a:gdLst>
              <a:gd name="connsiteX0" fmla="*/ 948394 w 12192000"/>
              <a:gd name="connsiteY0" fmla="*/ 941695 h 6858000"/>
              <a:gd name="connsiteX1" fmla="*/ 948394 w 12192000"/>
              <a:gd name="connsiteY1" fmla="*/ 5916305 h 6858000"/>
              <a:gd name="connsiteX2" fmla="*/ 6400920 w 12192000"/>
              <a:gd name="connsiteY2" fmla="*/ 5916305 h 6858000"/>
              <a:gd name="connsiteX3" fmla="*/ 6400920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48394" y="941695"/>
                </a:moveTo>
                <a:lnTo>
                  <a:pt x="948394" y="5916305"/>
                </a:lnTo>
                <a:lnTo>
                  <a:pt x="6400920" y="5916305"/>
                </a:lnTo>
                <a:lnTo>
                  <a:pt x="6400920" y="941695"/>
                </a:lnTo>
                <a:close/>
                <a:moveTo>
                  <a:pt x="0" y="0"/>
                </a:moveTo>
                <a:lnTo>
                  <a:pt x="12192000" y="0"/>
                </a:lnTo>
                <a:lnTo>
                  <a:pt x="12192000" y="6858000"/>
                </a:lnTo>
                <a:lnTo>
                  <a:pt x="0" y="6858000"/>
                </a:lnTo>
                <a:close/>
              </a:path>
            </a:pathLst>
          </a:custGeom>
          <a:solidFill>
            <a:schemeClr val="accent1">
              <a:lumMod val="60000"/>
              <a:lumOff val="40000"/>
            </a:schemeClr>
          </a:solidFill>
        </p:spPr>
        <p:txBody>
          <a:bodyPr wrap="square">
            <a:noAutofit/>
          </a:bodyPr>
          <a:lstStyle>
            <a:lvl1pPr marL="0" indent="0" algn="ctr">
              <a:buNone/>
              <a:defRPr/>
            </a:lvl1pPr>
          </a:lstStyle>
          <a:p>
            <a:r>
              <a:rPr lang="en-US" noProof="0"/>
              <a:t>Click icon to add picture</a:t>
            </a:r>
            <a:endParaRPr lang="en-US" noProof="0" dirty="0"/>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noProof="0" smtClean="0"/>
              <a:t>10/12/2021</a:t>
            </a:fld>
            <a:endParaRPr lang="en-US" noProof="0"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noProof="0"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noProof="0" smtClean="0"/>
              <a:t>‹#›</a:t>
            </a:fld>
            <a:endParaRPr lang="en-US" noProof="0" dirty="0"/>
          </a:p>
        </p:txBody>
      </p:sp>
      <p:sp>
        <p:nvSpPr>
          <p:cNvPr id="22" name="Content Placeholder 3">
            <a:extLst>
              <a:ext uri="{FF2B5EF4-FFF2-40B4-BE49-F238E27FC236}">
                <a16:creationId xmlns:a16="http://schemas.microsoft.com/office/drawing/2014/main" id="{6E7077FF-6FAE-4A98-862F-3A2F931B9589}"/>
              </a:ext>
            </a:extLst>
          </p:cNvPr>
          <p:cNvSpPr>
            <a:spLocks noGrp="1"/>
          </p:cNvSpPr>
          <p:nvPr>
            <p:ph sz="half" idx="13"/>
          </p:nvPr>
        </p:nvSpPr>
        <p:spPr>
          <a:xfrm>
            <a:off x="1357950" y="2852792"/>
            <a:ext cx="4633415" cy="2572193"/>
          </a:xfrm>
        </p:spPr>
        <p:txBody>
          <a:bodyPr vert="horz" lIns="91440" tIns="45720" rIns="91440" bIns="45720" rtlCol="0">
            <a:normAutofit/>
          </a:bodyPr>
          <a:lstStyle>
            <a:lvl1pPr marL="0" indent="0">
              <a:buNone/>
              <a:defRPr>
                <a:solidFill>
                  <a:schemeClr val="bg1"/>
                </a:solidFill>
              </a:defRPr>
            </a:lvl1pPr>
          </a:lstStyle>
          <a:p>
            <a:pPr lvl="0"/>
            <a:r>
              <a:rPr lang="en-US" noProof="0"/>
              <a:t>Edit Master text styles</a:t>
            </a:r>
          </a:p>
        </p:txBody>
      </p:sp>
      <p:sp>
        <p:nvSpPr>
          <p:cNvPr id="23" name="Rectangle 22">
            <a:extLst>
              <a:ext uri="{FF2B5EF4-FFF2-40B4-BE49-F238E27FC236}">
                <a16:creationId xmlns:a16="http://schemas.microsoft.com/office/drawing/2014/main" id="{351E07B6-8D69-4F8A-9729-400511B37F8B}"/>
              </a:ext>
            </a:extLst>
          </p:cNvPr>
          <p:cNvSpPr/>
          <p:nvPr userDrawn="1"/>
        </p:nvSpPr>
        <p:spPr>
          <a:xfrm>
            <a:off x="1101715" y="1106424"/>
            <a:ext cx="5120640" cy="4645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357950" y="1352804"/>
            <a:ext cx="4633415" cy="1333641"/>
          </a:xfrm>
        </p:spPr>
        <p:txBody>
          <a:bodyPr anchor="b">
            <a:norm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noProof="0"/>
              <a:t>Click to edit Master title style</a:t>
            </a:r>
          </a:p>
        </p:txBody>
      </p:sp>
    </p:spTree>
    <p:extLst>
      <p:ext uri="{BB962C8B-B14F-4D97-AF65-F5344CB8AC3E}">
        <p14:creationId xmlns:p14="http://schemas.microsoft.com/office/powerpoint/2010/main" val="2811138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10/12/2021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40100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2855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10/12/2021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8703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0555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F2F0876-DA34-44C2-B05E-66533803FE6E}"/>
              </a:ext>
            </a:extLst>
          </p:cNvPr>
          <p:cNvSpPr>
            <a:spLocks noGrp="1"/>
          </p:cNvSpPr>
          <p:nvPr>
            <p:ph type="pic" sz="quarter" idx="14"/>
          </p:nvPr>
        </p:nvSpPr>
        <p:spPr>
          <a:xfrm>
            <a:off x="233400" y="246600"/>
            <a:ext cx="11725200" cy="6364800"/>
          </a:xfrm>
        </p:spPr>
        <p:txBody>
          <a:bodyPr anchor="ctr" anchorCtr="0"/>
          <a:lstStyle>
            <a:lvl1pPr marL="0" indent="0" algn="ctr">
              <a:buNone/>
              <a:defRPr/>
            </a:lvl1pPr>
          </a:lstStyle>
          <a:p>
            <a:r>
              <a:rPr lang="en-US"/>
              <a:t>Click icon to add picture</a:t>
            </a:r>
            <a:endParaRPr lang="ru-RU"/>
          </a:p>
        </p:txBody>
      </p:sp>
      <p:sp>
        <p:nvSpPr>
          <p:cNvPr id="10" name="Picture Placeholder 9">
            <a:extLst>
              <a:ext uri="{FF2B5EF4-FFF2-40B4-BE49-F238E27FC236}">
                <a16:creationId xmlns:a16="http://schemas.microsoft.com/office/drawing/2014/main" id="{6E352C7E-BCE1-47CD-872E-2935DD89FC28}"/>
              </a:ext>
            </a:extLst>
          </p:cNvPr>
          <p:cNvSpPr>
            <a:spLocks noGrp="1"/>
          </p:cNvSpPr>
          <p:nvPr>
            <p:ph type="pic" sz="quarter" idx="13"/>
          </p:nvPr>
        </p:nvSpPr>
        <p:spPr>
          <a:xfrm>
            <a:off x="852488" y="2103438"/>
            <a:ext cx="5243512" cy="3748087"/>
          </a:xfrm>
        </p:spPr>
        <p:txBody>
          <a:bodyPr anchor="ctr" anchorCtr="0"/>
          <a:lstStyle>
            <a:lvl1pPr marL="0" indent="0" algn="ctr">
              <a:buNone/>
              <a:defRPr/>
            </a:lvl1pPr>
          </a:lstStyle>
          <a:p>
            <a:r>
              <a:rPr lang="en-US"/>
              <a:t>Click icon to add picture</a:t>
            </a:r>
            <a:endParaRPr lang="ru-RU" dirty="0"/>
          </a:p>
        </p:txBody>
      </p:sp>
      <p:sp>
        <p:nvSpPr>
          <p:cNvPr id="8" name="Title 7"/>
          <p:cNvSpPr>
            <a:spLocks noGrp="1"/>
          </p:cNvSpPr>
          <p:nvPr>
            <p:ph type="title"/>
          </p:nvPr>
        </p:nvSpPr>
        <p:spPr/>
        <p:txBody>
          <a:bodyPr/>
          <a:lstStyle>
            <a:lvl1pPr>
              <a:defRPr>
                <a:solidFill>
                  <a:schemeClr val="bg2">
                    <a:lumMod val="50000"/>
                  </a:schemeClr>
                </a:solidFill>
              </a:defRPr>
            </a:lvl1pPr>
          </a:lstStyle>
          <a:p>
            <a:r>
              <a:rPr lang="en-US"/>
              <a:t>Click to edit Master title style</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2392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2359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5877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6595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10/12/2021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9664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10/12/2021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6042478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9" r:id="rId5"/>
    <p:sldLayoutId id="2147483730" r:id="rId6"/>
    <p:sldLayoutId id="2147483736" r:id="rId7"/>
    <p:sldLayoutId id="2147483737" r:id="rId8"/>
    <p:sldLayoutId id="2147483727" r:id="rId9"/>
    <p:sldLayoutId id="2147483741" r:id="rId10"/>
    <p:sldLayoutId id="2147483740" r:id="rId11"/>
    <p:sldLayoutId id="2147483728" r:id="rId12"/>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binance.com/en/blog/400687736338653184/Binance-Weekly-Report-Welcome-Euro-Ruble-and-More"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Man in headphones with a laptop">
            <a:extLst>
              <a:ext uri="{FF2B5EF4-FFF2-40B4-BE49-F238E27FC236}">
                <a16:creationId xmlns:a16="http://schemas.microsoft.com/office/drawing/2014/main" id="{ADA04C7C-FE8B-4C2F-BF2E-CBD501A02DFD}"/>
              </a:ext>
            </a:extLst>
          </p:cNvPr>
          <p:cNvPicPr>
            <a:picLocks noChangeAspect="1"/>
          </p:cNvPicPr>
          <p:nvPr/>
        </p:nvPicPr>
        <p:blipFill>
          <a:blip r:embed="rId3">
            <a:duotone>
              <a:prstClr val="black"/>
              <a:schemeClr val="accent1">
                <a:tint val="45000"/>
                <a:satMod val="400000"/>
              </a:schemeClr>
            </a:duotone>
          </a:blip>
          <a:srcRect/>
          <a:stretch/>
        </p:blipFill>
        <p:spPr>
          <a:xfrm>
            <a:off x="11" y="11"/>
            <a:ext cx="12191978" cy="6857988"/>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01253F3E-E6E8-4DEE-A6F6-D6A88FD391E3}"/>
              </a:ext>
            </a:extLst>
          </p:cNvPr>
          <p:cNvSpPr>
            <a:spLocks noGrp="1"/>
          </p:cNvSpPr>
          <p:nvPr>
            <p:ph type="ctrTitle"/>
          </p:nvPr>
        </p:nvSpPr>
        <p:spPr>
          <a:xfrm>
            <a:off x="1769532" y="2091263"/>
            <a:ext cx="8652938" cy="2461504"/>
          </a:xfrm>
        </p:spPr>
        <p:txBody>
          <a:bodyPr>
            <a:normAutofit/>
          </a:bodyPr>
          <a:lstStyle/>
          <a:p>
            <a:r>
              <a:rPr lang="tr-TR" dirty="0"/>
              <a:t>BLOCKCHAIN TEKNOLOJİSİ</a:t>
            </a:r>
            <a:endParaRPr lang="ru-RU" dirty="0"/>
          </a:p>
        </p:txBody>
      </p:sp>
      <p:sp>
        <p:nvSpPr>
          <p:cNvPr id="3" name="Subtitle 2">
            <a:extLst>
              <a:ext uri="{FF2B5EF4-FFF2-40B4-BE49-F238E27FC236}">
                <a16:creationId xmlns:a16="http://schemas.microsoft.com/office/drawing/2014/main" id="{1C954176-1A2D-47B9-B195-FB21407C0471}"/>
              </a:ext>
            </a:extLst>
          </p:cNvPr>
          <p:cNvSpPr>
            <a:spLocks noGrp="1"/>
          </p:cNvSpPr>
          <p:nvPr>
            <p:ph type="subTitle" idx="1"/>
          </p:nvPr>
        </p:nvSpPr>
        <p:spPr>
          <a:xfrm>
            <a:off x="1769532" y="4623127"/>
            <a:ext cx="8655200" cy="457201"/>
          </a:xfrm>
        </p:spPr>
        <p:txBody>
          <a:bodyPr>
            <a:normAutofit/>
          </a:bodyPr>
          <a:lstStyle/>
          <a:p>
            <a:pPr>
              <a:spcAft>
                <a:spcPts val="600"/>
              </a:spcAft>
            </a:pPr>
            <a:r>
              <a:rPr lang="tr-TR" sz="2400" dirty="0">
                <a:solidFill>
                  <a:schemeClr val="tx2">
                    <a:lumMod val="90000"/>
                  </a:schemeClr>
                </a:solidFill>
              </a:rPr>
              <a:t>BLOCKCHAIN TEMELLERİ</a:t>
            </a:r>
            <a:endParaRPr lang="ru-RU" sz="2400" dirty="0">
              <a:solidFill>
                <a:schemeClr val="tx2">
                  <a:lumMod val="90000"/>
                </a:schemeClr>
              </a:solidFill>
            </a:endParaRP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1735354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A4BFE2-62D8-4BFC-AD68-34D3ECC0D2B5}"/>
              </a:ext>
            </a:extLst>
          </p:cNvPr>
          <p:cNvPicPr>
            <a:picLocks noChangeAspect="1"/>
          </p:cNvPicPr>
          <p:nvPr/>
        </p:nvPicPr>
        <p:blipFill>
          <a:blip r:embed="rId3"/>
          <a:stretch>
            <a:fillRect/>
          </a:stretch>
        </p:blipFill>
        <p:spPr>
          <a:xfrm>
            <a:off x="1340130" y="2115021"/>
            <a:ext cx="9206944" cy="4095946"/>
          </a:xfrm>
          <a:prstGeom prst="rect">
            <a:avLst/>
          </a:prstGeom>
        </p:spPr>
      </p:pic>
      <p:sp>
        <p:nvSpPr>
          <p:cNvPr id="7" name="Title 1">
            <a:extLst>
              <a:ext uri="{FF2B5EF4-FFF2-40B4-BE49-F238E27FC236}">
                <a16:creationId xmlns:a16="http://schemas.microsoft.com/office/drawing/2014/main" id="{11F36440-C0D2-4CCC-BE3B-681F82BAE6CA}"/>
              </a:ext>
            </a:extLst>
          </p:cNvPr>
          <p:cNvSpPr>
            <a:spLocks noGrp="1"/>
          </p:cNvSpPr>
          <p:nvPr>
            <p:ph type="title"/>
          </p:nvPr>
        </p:nvSpPr>
        <p:spPr>
          <a:xfrm>
            <a:off x="704850" y="394944"/>
            <a:ext cx="10058400" cy="1371600"/>
          </a:xfrm>
        </p:spPr>
        <p:txBody>
          <a:bodyPr/>
          <a:lstStyle/>
          <a:p>
            <a:r>
              <a:rPr lang="tr-TR" dirty="0"/>
              <a:t>Karşılaştırma Matrisi</a:t>
            </a:r>
          </a:p>
        </p:txBody>
      </p:sp>
    </p:spTree>
    <p:extLst>
      <p:ext uri="{BB962C8B-B14F-4D97-AF65-F5344CB8AC3E}">
        <p14:creationId xmlns:p14="http://schemas.microsoft.com/office/powerpoint/2010/main" val="3361782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5AD3C-C77E-446F-88AC-24E883272D7D}"/>
              </a:ext>
            </a:extLst>
          </p:cNvPr>
          <p:cNvSpPr>
            <a:spLocks noGrp="1"/>
          </p:cNvSpPr>
          <p:nvPr>
            <p:ph type="title"/>
          </p:nvPr>
        </p:nvSpPr>
        <p:spPr>
          <a:xfrm>
            <a:off x="790575" y="337794"/>
            <a:ext cx="10058400" cy="1371600"/>
          </a:xfrm>
        </p:spPr>
        <p:txBody>
          <a:bodyPr/>
          <a:lstStyle/>
          <a:p>
            <a:r>
              <a:rPr lang="tr-TR" dirty="0" err="1"/>
              <a:t>Kriptografi</a:t>
            </a:r>
            <a:endParaRPr lang="tr-TR" dirty="0"/>
          </a:p>
        </p:txBody>
      </p:sp>
      <p:sp>
        <p:nvSpPr>
          <p:cNvPr id="3" name="Rectangle 2">
            <a:extLst>
              <a:ext uri="{FF2B5EF4-FFF2-40B4-BE49-F238E27FC236}">
                <a16:creationId xmlns:a16="http://schemas.microsoft.com/office/drawing/2014/main" id="{AF3C0F1E-5DFA-4F8B-8045-0672A71BBAF0}"/>
              </a:ext>
            </a:extLst>
          </p:cNvPr>
          <p:cNvSpPr/>
          <p:nvPr/>
        </p:nvSpPr>
        <p:spPr>
          <a:xfrm>
            <a:off x="704849" y="1397675"/>
            <a:ext cx="10925175" cy="3970318"/>
          </a:xfrm>
          <a:prstGeom prst="rect">
            <a:avLst/>
          </a:prstGeom>
        </p:spPr>
        <p:txBody>
          <a:bodyPr wrap="square">
            <a:spAutoFit/>
          </a:bodyPr>
          <a:lstStyle/>
          <a:p>
            <a:r>
              <a:rPr lang="tr-TR" dirty="0"/>
              <a:t>Verilerin şifrelenmesini ifade eder. Bu şifrelemeyi yaparken verilerin istenmeyen alıcıları için kullanışsız bir hale getirilmesini sağlar. </a:t>
            </a:r>
          </a:p>
          <a:p>
            <a:endParaRPr lang="tr-TR" dirty="0"/>
          </a:p>
          <a:p>
            <a:r>
              <a:rPr lang="tr-TR" dirty="0"/>
              <a:t>Bu kapsamda verileri kullanışsız hale getirmek, üç temel aksiyonu engellemek anlamına gelir. Bu aksiyonlar gizlilik ve bütünlük problemleridir. </a:t>
            </a:r>
          </a:p>
          <a:p>
            <a:pPr marL="285750" indent="-285750">
              <a:buFont typeface="Arial" panose="020B0604020202020204" pitchFamily="34" charset="0"/>
              <a:buChar char="•"/>
            </a:pPr>
            <a:r>
              <a:rPr lang="tr-TR" dirty="0"/>
              <a:t>Verideki bilgileri açığa çıkarmak</a:t>
            </a:r>
          </a:p>
          <a:p>
            <a:pPr marL="285750" indent="-285750">
              <a:buFont typeface="Arial" panose="020B0604020202020204" pitchFamily="34" charset="0"/>
              <a:buChar char="•"/>
            </a:pPr>
            <a:r>
              <a:rPr lang="tr-TR" dirty="0"/>
              <a:t>Veriyi değiştirmek </a:t>
            </a:r>
          </a:p>
          <a:p>
            <a:pPr marL="285750" indent="-285750">
              <a:buFont typeface="Arial" panose="020B0604020202020204" pitchFamily="34" charset="0"/>
              <a:buChar char="•"/>
            </a:pPr>
            <a:r>
              <a:rPr lang="tr-TR" dirty="0"/>
              <a:t>Veriye yanlış bilgi ekleme girişimleri</a:t>
            </a:r>
          </a:p>
          <a:p>
            <a:pPr marL="285750" indent="-285750">
              <a:buFont typeface="Arial" panose="020B0604020202020204" pitchFamily="34" charset="0"/>
              <a:buChar char="•"/>
            </a:pPr>
            <a:endParaRPr lang="tr-TR" dirty="0"/>
          </a:p>
          <a:p>
            <a:r>
              <a:rPr lang="tr-TR" dirty="0"/>
              <a:t>“</a:t>
            </a:r>
            <a:r>
              <a:rPr lang="tr-TR" dirty="0" err="1"/>
              <a:t>Reddedilemezlik</a:t>
            </a:r>
            <a:r>
              <a:rPr lang="tr-TR" dirty="0"/>
              <a:t>” (</a:t>
            </a:r>
            <a:r>
              <a:rPr lang="tr-TR" dirty="0" err="1"/>
              <a:t>non-repudiation</a:t>
            </a:r>
            <a:r>
              <a:rPr lang="tr-TR" dirty="0"/>
              <a:t>) olarak adlandırılan, gönderilen spesifik bir verinin sonradan reddedilememe durumu </a:t>
            </a:r>
            <a:r>
              <a:rPr lang="tr-TR" dirty="0" err="1"/>
              <a:t>kriptografinin</a:t>
            </a:r>
            <a:r>
              <a:rPr lang="tr-TR" dirty="0"/>
              <a:t> bir diğer amacıdır. </a:t>
            </a:r>
          </a:p>
          <a:p>
            <a:endParaRPr lang="tr-TR" dirty="0"/>
          </a:p>
          <a:p>
            <a:r>
              <a:rPr lang="tr-TR" dirty="0"/>
              <a:t>Temelinde </a:t>
            </a:r>
            <a:r>
              <a:rPr lang="tr-TR" dirty="0" err="1"/>
              <a:t>kriptografi</a:t>
            </a:r>
            <a:r>
              <a:rPr lang="tr-TR" dirty="0"/>
              <a:t> teorik bir kavramdır ancak hile yapmayı engellemek ve tespit etmek veya veriye ulaşımı engellemek için kullanılan geniş bir pratik kapsama sahiptir. </a:t>
            </a:r>
          </a:p>
        </p:txBody>
      </p:sp>
      <p:sp>
        <p:nvSpPr>
          <p:cNvPr id="5" name="Rectangle 4">
            <a:extLst>
              <a:ext uri="{FF2B5EF4-FFF2-40B4-BE49-F238E27FC236}">
                <a16:creationId xmlns:a16="http://schemas.microsoft.com/office/drawing/2014/main" id="{C8A64EA6-5990-4C74-87F1-DBD158A2D247}"/>
              </a:ext>
            </a:extLst>
          </p:cNvPr>
          <p:cNvSpPr/>
          <p:nvPr/>
        </p:nvSpPr>
        <p:spPr>
          <a:xfrm>
            <a:off x="704849" y="5460325"/>
            <a:ext cx="9791700" cy="369332"/>
          </a:xfrm>
          <a:prstGeom prst="rect">
            <a:avLst/>
          </a:prstGeom>
        </p:spPr>
        <p:txBody>
          <a:bodyPr wrap="square">
            <a:spAutoFit/>
          </a:bodyPr>
          <a:lstStyle/>
          <a:p>
            <a:r>
              <a:rPr lang="tr-TR" dirty="0"/>
              <a:t>Veriyi şifrelerken ve çözerken kullanılan matematiksel metoda ise şifreleme algoritması denilmektedir.</a:t>
            </a:r>
          </a:p>
        </p:txBody>
      </p:sp>
    </p:spTree>
    <p:extLst>
      <p:ext uri="{BB962C8B-B14F-4D97-AF65-F5344CB8AC3E}">
        <p14:creationId xmlns:p14="http://schemas.microsoft.com/office/powerpoint/2010/main" val="3261668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5AD3C-C77E-446F-88AC-24E883272D7D}"/>
              </a:ext>
            </a:extLst>
          </p:cNvPr>
          <p:cNvSpPr>
            <a:spLocks noGrp="1"/>
          </p:cNvSpPr>
          <p:nvPr>
            <p:ph type="title"/>
          </p:nvPr>
        </p:nvSpPr>
        <p:spPr>
          <a:xfrm>
            <a:off x="790575" y="337794"/>
            <a:ext cx="10058400" cy="1371600"/>
          </a:xfrm>
        </p:spPr>
        <p:txBody>
          <a:bodyPr/>
          <a:lstStyle/>
          <a:p>
            <a:r>
              <a:rPr lang="tr-TR" dirty="0"/>
              <a:t>Veri Şifrelemesi</a:t>
            </a:r>
          </a:p>
        </p:txBody>
      </p:sp>
      <p:sp>
        <p:nvSpPr>
          <p:cNvPr id="3" name="Rectangle 2">
            <a:extLst>
              <a:ext uri="{FF2B5EF4-FFF2-40B4-BE49-F238E27FC236}">
                <a16:creationId xmlns:a16="http://schemas.microsoft.com/office/drawing/2014/main" id="{AF3C0F1E-5DFA-4F8B-8045-0672A71BBAF0}"/>
              </a:ext>
            </a:extLst>
          </p:cNvPr>
          <p:cNvSpPr/>
          <p:nvPr/>
        </p:nvSpPr>
        <p:spPr>
          <a:xfrm>
            <a:off x="790575" y="1531025"/>
            <a:ext cx="10925175" cy="1715213"/>
          </a:xfrm>
          <a:prstGeom prst="rect">
            <a:avLst/>
          </a:prstGeom>
        </p:spPr>
        <p:txBody>
          <a:bodyPr wrap="square">
            <a:spAutoFit/>
          </a:bodyPr>
          <a:lstStyle/>
          <a:p>
            <a:pPr>
              <a:lnSpc>
                <a:spcPct val="150000"/>
              </a:lnSpc>
            </a:pPr>
            <a:r>
              <a:rPr lang="tr-TR" b="1" dirty="0"/>
              <a:t>Anahtarsız Şifreleme</a:t>
            </a:r>
            <a:r>
              <a:rPr lang="tr-TR" dirty="0"/>
              <a:t> (Veri şifrelenirken herhangi bir anahtar kullanılmaz.)</a:t>
            </a:r>
          </a:p>
          <a:p>
            <a:pPr>
              <a:lnSpc>
                <a:spcPct val="150000"/>
              </a:lnSpc>
            </a:pPr>
            <a:r>
              <a:rPr lang="tr-TR" b="1" dirty="0"/>
              <a:t>Simetrik Şifreleme</a:t>
            </a:r>
            <a:r>
              <a:rPr lang="tr-TR" dirty="0"/>
              <a:t> (Şifrelerken ve şifreyi çözerken tek bir anahtar kullanılır.)</a:t>
            </a:r>
          </a:p>
          <a:p>
            <a:pPr>
              <a:lnSpc>
                <a:spcPct val="150000"/>
              </a:lnSpc>
            </a:pPr>
            <a:r>
              <a:rPr lang="tr-TR" b="1" dirty="0"/>
              <a:t>Asimetrik Şifreleme</a:t>
            </a:r>
            <a:r>
              <a:rPr lang="tr-TR" dirty="0"/>
              <a:t> (Şifrelerken ve şifreyi çözerken gerekli olan, birbirinden farklı olarak herkese açık (</a:t>
            </a:r>
            <a:r>
              <a:rPr lang="tr-TR" dirty="0" err="1"/>
              <a:t>public</a:t>
            </a:r>
            <a:r>
              <a:rPr lang="tr-TR" dirty="0"/>
              <a:t>) ve özel (</a:t>
            </a:r>
            <a:r>
              <a:rPr lang="tr-TR" dirty="0" err="1"/>
              <a:t>private</a:t>
            </a:r>
            <a:r>
              <a:rPr lang="tr-TR" dirty="0"/>
              <a:t>) anahtar kullanılır.)</a:t>
            </a:r>
          </a:p>
        </p:txBody>
      </p:sp>
      <p:sp>
        <p:nvSpPr>
          <p:cNvPr id="4" name="Rectangle 3">
            <a:extLst>
              <a:ext uri="{FF2B5EF4-FFF2-40B4-BE49-F238E27FC236}">
                <a16:creationId xmlns:a16="http://schemas.microsoft.com/office/drawing/2014/main" id="{197A3265-03B1-4303-9BE6-D02731AA1BB9}"/>
              </a:ext>
            </a:extLst>
          </p:cNvPr>
          <p:cNvSpPr/>
          <p:nvPr/>
        </p:nvSpPr>
        <p:spPr>
          <a:xfrm>
            <a:off x="628650" y="3429000"/>
            <a:ext cx="4657725" cy="2862322"/>
          </a:xfrm>
          <a:prstGeom prst="rect">
            <a:avLst/>
          </a:prstGeom>
        </p:spPr>
        <p:txBody>
          <a:bodyPr wrap="square">
            <a:spAutoFit/>
          </a:bodyPr>
          <a:lstStyle/>
          <a:p>
            <a:r>
              <a:rPr lang="tr-TR" b="1" dirty="0" err="1"/>
              <a:t>Kriptografide</a:t>
            </a:r>
            <a:r>
              <a:rPr lang="tr-TR" b="1" dirty="0">
                <a:solidFill>
                  <a:srgbClr val="292929"/>
                </a:solidFill>
                <a:latin typeface="charter"/>
              </a:rPr>
              <a:t> </a:t>
            </a:r>
            <a:r>
              <a:rPr lang="tr-TR" b="1" dirty="0"/>
              <a:t>kullanılan bazı temel kavramlar;</a:t>
            </a:r>
          </a:p>
          <a:p>
            <a:endParaRPr lang="tr-TR" b="1" dirty="0"/>
          </a:p>
          <a:p>
            <a:pPr>
              <a:buFont typeface="Arial" panose="020B0604020202020204" pitchFamily="34" charset="0"/>
              <a:buChar char="•"/>
            </a:pPr>
            <a:r>
              <a:rPr lang="tr-TR" dirty="0"/>
              <a:t> </a:t>
            </a:r>
            <a:r>
              <a:rPr lang="tr-TR" b="1" dirty="0" err="1"/>
              <a:t>Plaintext</a:t>
            </a:r>
            <a:r>
              <a:rPr lang="tr-TR" dirty="0"/>
              <a:t> : Orijinal, düz metin.</a:t>
            </a:r>
          </a:p>
          <a:p>
            <a:pPr>
              <a:buFont typeface="Arial" panose="020B0604020202020204" pitchFamily="34" charset="0"/>
              <a:buChar char="•"/>
            </a:pPr>
            <a:r>
              <a:rPr lang="tr-TR" dirty="0"/>
              <a:t> </a:t>
            </a:r>
            <a:r>
              <a:rPr lang="tr-TR" b="1" dirty="0" err="1"/>
              <a:t>Ciphertext</a:t>
            </a:r>
            <a:r>
              <a:rPr lang="tr-TR" dirty="0"/>
              <a:t> : Şifrelenmiş metin.</a:t>
            </a:r>
          </a:p>
          <a:p>
            <a:pPr>
              <a:buFont typeface="Arial" panose="020B0604020202020204" pitchFamily="34" charset="0"/>
              <a:buChar char="•"/>
            </a:pPr>
            <a:r>
              <a:rPr lang="tr-TR" dirty="0"/>
              <a:t> </a:t>
            </a:r>
            <a:r>
              <a:rPr lang="tr-TR" b="1" dirty="0" err="1"/>
              <a:t>Cipher</a:t>
            </a:r>
            <a:r>
              <a:rPr lang="tr-TR" dirty="0"/>
              <a:t> : Düz metni, şifrelenmiş metne çeviren algoritma. Şifreleme algoritması.</a:t>
            </a:r>
          </a:p>
          <a:p>
            <a:pPr>
              <a:buFont typeface="Arial" panose="020B0604020202020204" pitchFamily="34" charset="0"/>
              <a:buChar char="•"/>
            </a:pPr>
            <a:r>
              <a:rPr lang="tr-TR" dirty="0"/>
              <a:t> </a:t>
            </a:r>
            <a:r>
              <a:rPr lang="tr-TR" b="1" dirty="0" err="1"/>
              <a:t>Encipher</a:t>
            </a:r>
            <a:r>
              <a:rPr lang="tr-TR" dirty="0"/>
              <a:t> (</a:t>
            </a:r>
            <a:r>
              <a:rPr lang="tr-TR" dirty="0" err="1"/>
              <a:t>encrypt</a:t>
            </a:r>
            <a:r>
              <a:rPr lang="tr-TR" dirty="0"/>
              <a:t>): Düz metni şifrelenmiş metne çevirme.</a:t>
            </a:r>
          </a:p>
          <a:p>
            <a:pPr>
              <a:buFont typeface="Arial" panose="020B0604020202020204" pitchFamily="34" charset="0"/>
              <a:buChar char="•"/>
            </a:pPr>
            <a:r>
              <a:rPr lang="tr-TR" b="1" dirty="0"/>
              <a:t> </a:t>
            </a:r>
            <a:r>
              <a:rPr lang="tr-TR" b="1" dirty="0" err="1"/>
              <a:t>Decipher</a:t>
            </a:r>
            <a:r>
              <a:rPr lang="tr-TR" dirty="0"/>
              <a:t> (</a:t>
            </a:r>
            <a:r>
              <a:rPr lang="tr-TR" dirty="0" err="1"/>
              <a:t>decrypt</a:t>
            </a:r>
            <a:r>
              <a:rPr lang="tr-TR" dirty="0"/>
              <a:t>): Şifreli metinden düz metni kurtarma.</a:t>
            </a:r>
          </a:p>
        </p:txBody>
      </p:sp>
      <p:pic>
        <p:nvPicPr>
          <p:cNvPr id="5" name="Picture 4">
            <a:extLst>
              <a:ext uri="{FF2B5EF4-FFF2-40B4-BE49-F238E27FC236}">
                <a16:creationId xmlns:a16="http://schemas.microsoft.com/office/drawing/2014/main" id="{E7D4EC33-8ED5-4D2B-904A-4FC33FC813AA}"/>
              </a:ext>
            </a:extLst>
          </p:cNvPr>
          <p:cNvPicPr>
            <a:picLocks noChangeAspect="1"/>
          </p:cNvPicPr>
          <p:nvPr/>
        </p:nvPicPr>
        <p:blipFill>
          <a:blip r:embed="rId2"/>
          <a:stretch>
            <a:fillRect/>
          </a:stretch>
        </p:blipFill>
        <p:spPr>
          <a:xfrm>
            <a:off x="5562600" y="4562475"/>
            <a:ext cx="6267450" cy="1809750"/>
          </a:xfrm>
          <a:prstGeom prst="rect">
            <a:avLst/>
          </a:prstGeom>
        </p:spPr>
      </p:pic>
    </p:spTree>
    <p:extLst>
      <p:ext uri="{BB962C8B-B14F-4D97-AF65-F5344CB8AC3E}">
        <p14:creationId xmlns:p14="http://schemas.microsoft.com/office/powerpoint/2010/main" val="3677681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5AD3C-C77E-446F-88AC-24E883272D7D}"/>
              </a:ext>
            </a:extLst>
          </p:cNvPr>
          <p:cNvSpPr>
            <a:spLocks noGrp="1"/>
          </p:cNvSpPr>
          <p:nvPr>
            <p:ph type="title"/>
          </p:nvPr>
        </p:nvSpPr>
        <p:spPr>
          <a:xfrm>
            <a:off x="790575" y="337794"/>
            <a:ext cx="10058400" cy="1371600"/>
          </a:xfrm>
        </p:spPr>
        <p:txBody>
          <a:bodyPr/>
          <a:lstStyle/>
          <a:p>
            <a:r>
              <a:rPr lang="tr-TR" dirty="0"/>
              <a:t>Simetrik Şifreleme</a:t>
            </a:r>
          </a:p>
        </p:txBody>
      </p:sp>
      <p:sp>
        <p:nvSpPr>
          <p:cNvPr id="3" name="Rectangle 2">
            <a:extLst>
              <a:ext uri="{FF2B5EF4-FFF2-40B4-BE49-F238E27FC236}">
                <a16:creationId xmlns:a16="http://schemas.microsoft.com/office/drawing/2014/main" id="{AF3C0F1E-5DFA-4F8B-8045-0672A71BBAF0}"/>
              </a:ext>
            </a:extLst>
          </p:cNvPr>
          <p:cNvSpPr/>
          <p:nvPr/>
        </p:nvSpPr>
        <p:spPr>
          <a:xfrm>
            <a:off x="633412" y="1378625"/>
            <a:ext cx="10925175" cy="1754326"/>
          </a:xfrm>
          <a:prstGeom prst="rect">
            <a:avLst/>
          </a:prstGeom>
        </p:spPr>
        <p:txBody>
          <a:bodyPr wrap="square">
            <a:spAutoFit/>
          </a:bodyPr>
          <a:lstStyle/>
          <a:p>
            <a:r>
              <a:rPr lang="tr-TR" dirty="0"/>
              <a:t>Veri şifrelemede ve şifresini çözmede aynı anahtarın kullanıldığı şifreleme türü.</a:t>
            </a:r>
          </a:p>
          <a:p>
            <a:endParaRPr lang="tr-TR" dirty="0"/>
          </a:p>
          <a:p>
            <a:r>
              <a:rPr lang="tr-TR" dirty="0"/>
              <a:t>Paylaşımlı anahtar (</a:t>
            </a:r>
            <a:r>
              <a:rPr lang="tr-TR" dirty="0" err="1"/>
              <a:t>shared</a:t>
            </a:r>
            <a:r>
              <a:rPr lang="tr-TR" dirty="0"/>
              <a:t> </a:t>
            </a:r>
            <a:r>
              <a:rPr lang="tr-TR" dirty="0" err="1"/>
              <a:t>key</a:t>
            </a:r>
            <a:r>
              <a:rPr lang="tr-TR" dirty="0"/>
              <a:t>) veya gizli anahtar şifrelemesi olarak da bilinir. </a:t>
            </a:r>
          </a:p>
          <a:p>
            <a:endParaRPr lang="tr-TR" dirty="0"/>
          </a:p>
          <a:p>
            <a:r>
              <a:rPr lang="tr-TR" dirty="0"/>
              <a:t>Veri transferi öncesinde taraflar kendi arasında anahtarı belirlemelidir. Bir sayı, bir kelime veya rastgele harfler dizisi olabilen gizli bir anahtar kullanır.</a:t>
            </a:r>
          </a:p>
        </p:txBody>
      </p:sp>
      <p:pic>
        <p:nvPicPr>
          <p:cNvPr id="4" name="Picture 3">
            <a:extLst>
              <a:ext uri="{FF2B5EF4-FFF2-40B4-BE49-F238E27FC236}">
                <a16:creationId xmlns:a16="http://schemas.microsoft.com/office/drawing/2014/main" id="{1B228948-8C87-4FB5-A2F9-DCFD11F13A10}"/>
              </a:ext>
            </a:extLst>
          </p:cNvPr>
          <p:cNvPicPr>
            <a:picLocks noChangeAspect="1"/>
          </p:cNvPicPr>
          <p:nvPr/>
        </p:nvPicPr>
        <p:blipFill>
          <a:blip r:embed="rId2"/>
          <a:stretch>
            <a:fillRect/>
          </a:stretch>
        </p:blipFill>
        <p:spPr>
          <a:xfrm>
            <a:off x="5505450" y="2966465"/>
            <a:ext cx="6053137" cy="3325728"/>
          </a:xfrm>
          <a:prstGeom prst="rect">
            <a:avLst/>
          </a:prstGeom>
        </p:spPr>
      </p:pic>
      <p:sp>
        <p:nvSpPr>
          <p:cNvPr id="5" name="Rectangle 4">
            <a:extLst>
              <a:ext uri="{FF2B5EF4-FFF2-40B4-BE49-F238E27FC236}">
                <a16:creationId xmlns:a16="http://schemas.microsoft.com/office/drawing/2014/main" id="{F0AE16A8-84C7-43E7-899A-35B8E8738C0F}"/>
              </a:ext>
            </a:extLst>
          </p:cNvPr>
          <p:cNvSpPr/>
          <p:nvPr/>
        </p:nvSpPr>
        <p:spPr>
          <a:xfrm>
            <a:off x="633412" y="3429000"/>
            <a:ext cx="4452938" cy="1200329"/>
          </a:xfrm>
          <a:prstGeom prst="rect">
            <a:avLst/>
          </a:prstGeom>
        </p:spPr>
        <p:txBody>
          <a:bodyPr wrap="square">
            <a:spAutoFit/>
          </a:bodyPr>
          <a:lstStyle/>
          <a:p>
            <a:r>
              <a:rPr lang="tr-TR" dirty="0"/>
              <a:t>İşlem süresinin hızlı olması simetrik şifreleme algoritmalarının en önemli avantajlarındandır. </a:t>
            </a:r>
            <a:r>
              <a:rPr lang="tr-TR" dirty="0" err="1"/>
              <a:t>Blowfish</a:t>
            </a:r>
            <a:r>
              <a:rPr lang="tr-TR" dirty="0"/>
              <a:t>, AES, RC4, DES, RC5 simetrik şifrelemeye örnektir.</a:t>
            </a:r>
          </a:p>
        </p:txBody>
      </p:sp>
    </p:spTree>
    <p:extLst>
      <p:ext uri="{BB962C8B-B14F-4D97-AF65-F5344CB8AC3E}">
        <p14:creationId xmlns:p14="http://schemas.microsoft.com/office/powerpoint/2010/main" val="3995185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5AD3C-C77E-446F-88AC-24E883272D7D}"/>
              </a:ext>
            </a:extLst>
          </p:cNvPr>
          <p:cNvSpPr>
            <a:spLocks noGrp="1"/>
          </p:cNvSpPr>
          <p:nvPr>
            <p:ph type="title"/>
          </p:nvPr>
        </p:nvSpPr>
        <p:spPr>
          <a:xfrm>
            <a:off x="790575" y="337794"/>
            <a:ext cx="10058400" cy="1371600"/>
          </a:xfrm>
        </p:spPr>
        <p:txBody>
          <a:bodyPr/>
          <a:lstStyle/>
          <a:p>
            <a:r>
              <a:rPr lang="tr-TR" dirty="0"/>
              <a:t>Simetrik Şifreleme Algoritmaları</a:t>
            </a:r>
          </a:p>
        </p:txBody>
      </p:sp>
      <p:sp>
        <p:nvSpPr>
          <p:cNvPr id="3" name="Rectangle 2">
            <a:extLst>
              <a:ext uri="{FF2B5EF4-FFF2-40B4-BE49-F238E27FC236}">
                <a16:creationId xmlns:a16="http://schemas.microsoft.com/office/drawing/2014/main" id="{AF3C0F1E-5DFA-4F8B-8045-0672A71BBAF0}"/>
              </a:ext>
            </a:extLst>
          </p:cNvPr>
          <p:cNvSpPr/>
          <p:nvPr/>
        </p:nvSpPr>
        <p:spPr>
          <a:xfrm>
            <a:off x="633412" y="1626275"/>
            <a:ext cx="10925175" cy="4247317"/>
          </a:xfrm>
          <a:prstGeom prst="rect">
            <a:avLst/>
          </a:prstGeom>
        </p:spPr>
        <p:txBody>
          <a:bodyPr wrap="square">
            <a:spAutoFit/>
          </a:bodyPr>
          <a:lstStyle/>
          <a:p>
            <a:r>
              <a:rPr lang="tr-TR" b="1" dirty="0"/>
              <a:t>DES (Data </a:t>
            </a:r>
            <a:r>
              <a:rPr lang="tr-TR" b="1" dirty="0" err="1"/>
              <a:t>Encryption</a:t>
            </a:r>
            <a:r>
              <a:rPr lang="tr-TR" b="1" dirty="0"/>
              <a:t> Standart)</a:t>
            </a:r>
          </a:p>
          <a:p>
            <a:endParaRPr lang="tr-TR" b="1" dirty="0"/>
          </a:p>
          <a:p>
            <a:r>
              <a:rPr lang="tr-TR" dirty="0"/>
              <a:t>Dünyada en çok kullanılan simetrik şifreleme algoritmalarından birisidir. Blok şifreleme kullanan DES, işlem sırasında 64 bitlik veriyi 56 bitlik anahtar kullanarak şifreler. Anahtar uzunluğunun kısa olması nedeniyle kırılmıştır. Bunun üzerine </a:t>
            </a:r>
            <a:r>
              <a:rPr lang="tr-TR" dirty="0" err="1"/>
              <a:t>Triple</a:t>
            </a:r>
            <a:r>
              <a:rPr lang="tr-TR" dirty="0"/>
              <a:t>-DES, (</a:t>
            </a:r>
            <a:r>
              <a:rPr lang="tr-TR" dirty="0" err="1"/>
              <a:t>encrypt-decrypt-encrypt</a:t>
            </a:r>
            <a:r>
              <a:rPr lang="tr-TR" dirty="0"/>
              <a:t>) olarak geliştirilmiştir. 3DES, </a:t>
            </a:r>
            <a:r>
              <a:rPr lang="tr-TR" dirty="0" err="1"/>
              <a:t>DES’in</a:t>
            </a:r>
            <a:r>
              <a:rPr lang="tr-TR" dirty="0"/>
              <a:t> üst üste 3 kere kullanılmasıdır. Normal </a:t>
            </a:r>
            <a:r>
              <a:rPr lang="tr-TR" dirty="0" err="1"/>
              <a:t>DES’e</a:t>
            </a:r>
            <a:r>
              <a:rPr lang="tr-TR" dirty="0"/>
              <a:t> göre 3 kat yavaştır ama günümüzde SSH gibi uygulamalarda kullanılır. </a:t>
            </a:r>
            <a:r>
              <a:rPr lang="tr-TR" dirty="0" err="1"/>
              <a:t>AES’in</a:t>
            </a:r>
            <a:r>
              <a:rPr lang="tr-TR" dirty="0"/>
              <a:t> çıkması üzerine DES popülerliğini kaybetmiştir. Çünkü </a:t>
            </a:r>
            <a:r>
              <a:rPr lang="tr-TR" dirty="0" err="1"/>
              <a:t>AES’e</a:t>
            </a:r>
            <a:r>
              <a:rPr lang="tr-TR" dirty="0"/>
              <a:t> göre 6 kat daha yavaştır.</a:t>
            </a:r>
          </a:p>
          <a:p>
            <a:endParaRPr lang="tr-TR" dirty="0"/>
          </a:p>
          <a:p>
            <a:r>
              <a:rPr lang="tr-TR" b="1" dirty="0"/>
              <a:t>AES (Advanced </a:t>
            </a:r>
            <a:r>
              <a:rPr lang="tr-TR" b="1" dirty="0" err="1"/>
              <a:t>Encrption</a:t>
            </a:r>
            <a:r>
              <a:rPr lang="tr-TR" b="1" dirty="0"/>
              <a:t> Standart)</a:t>
            </a:r>
          </a:p>
          <a:p>
            <a:endParaRPr lang="tr-TR" b="1" dirty="0"/>
          </a:p>
          <a:p>
            <a:r>
              <a:rPr lang="tr-TR" dirty="0"/>
              <a:t>DES kırıldıktan sonra yeni bir arayışa girilmiş ve AES simetrik şifreleme algoritması oluşturulmuştur. </a:t>
            </a:r>
            <a:r>
              <a:rPr lang="tr-TR" dirty="0" err="1"/>
              <a:t>DES’in</a:t>
            </a:r>
            <a:r>
              <a:rPr lang="tr-TR" dirty="0"/>
              <a:t> zayıf yönleri kuvvetlendirilmiş halidir ve blok şifreleme algoritmasını kullanır. </a:t>
            </a:r>
            <a:r>
              <a:rPr lang="tr-TR" dirty="0" err="1"/>
              <a:t>DES’e</a:t>
            </a:r>
            <a:r>
              <a:rPr lang="tr-TR" dirty="0"/>
              <a:t> göre daha hızlı ve güvenlidir. Uzunluk olarak 128, 192 ve 256 bit anahtarları destekler. </a:t>
            </a:r>
            <a:r>
              <a:rPr lang="tr-TR" dirty="0" err="1"/>
              <a:t>DES’e</a:t>
            </a:r>
            <a:r>
              <a:rPr lang="tr-TR" dirty="0"/>
              <a:t> göre anahtar boyu ve </a:t>
            </a:r>
            <a:r>
              <a:rPr lang="tr-TR" dirty="0" err="1"/>
              <a:t>block</a:t>
            </a:r>
            <a:r>
              <a:rPr lang="tr-TR" dirty="0"/>
              <a:t> size daha uzundur. Bu da daha güçlü bir anahtar sağlar. Günümüzde de en popüler algoritmalardan birisidir ve </a:t>
            </a:r>
            <a:r>
              <a:rPr lang="tr-TR" dirty="0" err="1"/>
              <a:t>brute</a:t>
            </a:r>
            <a:r>
              <a:rPr lang="tr-TR" dirty="0"/>
              <a:t> </a:t>
            </a:r>
            <a:r>
              <a:rPr lang="tr-TR" dirty="0" err="1"/>
              <a:t>force</a:t>
            </a:r>
            <a:r>
              <a:rPr lang="tr-TR" dirty="0"/>
              <a:t> saldırılarına karşı dayanıklı olduğu düşünülmektedir.</a:t>
            </a:r>
          </a:p>
        </p:txBody>
      </p:sp>
    </p:spTree>
    <p:extLst>
      <p:ext uri="{BB962C8B-B14F-4D97-AF65-F5344CB8AC3E}">
        <p14:creationId xmlns:p14="http://schemas.microsoft.com/office/powerpoint/2010/main" val="3647614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5AD3C-C77E-446F-88AC-24E883272D7D}"/>
              </a:ext>
            </a:extLst>
          </p:cNvPr>
          <p:cNvSpPr>
            <a:spLocks noGrp="1"/>
          </p:cNvSpPr>
          <p:nvPr>
            <p:ph type="title"/>
          </p:nvPr>
        </p:nvSpPr>
        <p:spPr>
          <a:xfrm>
            <a:off x="790575" y="337794"/>
            <a:ext cx="10058400" cy="1371600"/>
          </a:xfrm>
        </p:spPr>
        <p:txBody>
          <a:bodyPr/>
          <a:lstStyle/>
          <a:p>
            <a:r>
              <a:rPr lang="tr-TR" dirty="0"/>
              <a:t>Simetrik Şifreleme Algoritmaları</a:t>
            </a:r>
          </a:p>
        </p:txBody>
      </p:sp>
      <p:sp>
        <p:nvSpPr>
          <p:cNvPr id="4" name="Rectangle 3">
            <a:extLst>
              <a:ext uri="{FF2B5EF4-FFF2-40B4-BE49-F238E27FC236}">
                <a16:creationId xmlns:a16="http://schemas.microsoft.com/office/drawing/2014/main" id="{4C0BDF23-E07C-45B3-8D79-F393E5E8F3AF}"/>
              </a:ext>
            </a:extLst>
          </p:cNvPr>
          <p:cNvSpPr/>
          <p:nvPr/>
        </p:nvSpPr>
        <p:spPr>
          <a:xfrm>
            <a:off x="790575" y="1449765"/>
            <a:ext cx="11000372" cy="3508653"/>
          </a:xfrm>
          <a:prstGeom prst="rect">
            <a:avLst/>
          </a:prstGeom>
        </p:spPr>
        <p:txBody>
          <a:bodyPr wrap="square">
            <a:spAutoFit/>
          </a:bodyPr>
          <a:lstStyle/>
          <a:p>
            <a:r>
              <a:rPr lang="tr-TR" sz="2400" b="1" dirty="0" err="1"/>
              <a:t>Diffie-Hellman</a:t>
            </a:r>
            <a:r>
              <a:rPr lang="tr-TR" sz="2400" b="1" dirty="0"/>
              <a:t>(DH)</a:t>
            </a:r>
          </a:p>
          <a:p>
            <a:endParaRPr lang="tr-TR" b="1" dirty="0"/>
          </a:p>
          <a:p>
            <a:r>
              <a:rPr lang="tr-TR" dirty="0" err="1"/>
              <a:t>Diffie</a:t>
            </a:r>
            <a:r>
              <a:rPr lang="tr-TR" dirty="0"/>
              <a:t> ve </a:t>
            </a:r>
            <a:r>
              <a:rPr lang="tr-TR" dirty="0" err="1"/>
              <a:t>Helman</a:t>
            </a:r>
            <a:r>
              <a:rPr lang="tr-TR" dirty="0"/>
              <a:t> tarafından bulunmuş ilk asimetrik şifreleme algoritmasıdır. DH iki katılımcının öncesinde herhangi bir bilgi alışverişi yapmadan güvenli olmayan bir kanal vasıtasıyla (güvenli bir şekilde) ortak bir şifrede karar kılmalarına yarayan bir protokoldür.</a:t>
            </a:r>
          </a:p>
          <a:p>
            <a:endParaRPr lang="tr-TR" dirty="0"/>
          </a:p>
          <a:p>
            <a:r>
              <a:rPr lang="tr-TR" dirty="0"/>
              <a:t>Karşılıklı iki tarafın </a:t>
            </a:r>
            <a:r>
              <a:rPr lang="tr-TR" b="1" dirty="0"/>
              <a:t>güvensiz bir iletişim hattı</a:t>
            </a:r>
            <a:r>
              <a:rPr lang="tr-TR" dirty="0"/>
              <a:t> üzerinden </a:t>
            </a:r>
            <a:r>
              <a:rPr lang="tr-TR" b="1" dirty="0"/>
              <a:t>ortak bir gizli anahtar</a:t>
            </a:r>
            <a:r>
              <a:rPr lang="tr-TR" dirty="0"/>
              <a:t> üretmesini sağlar. </a:t>
            </a:r>
            <a:r>
              <a:rPr lang="tr-TR" b="1" dirty="0"/>
              <a:t>Bu anahtar </a:t>
            </a:r>
            <a:r>
              <a:rPr lang="tr-TR" dirty="0"/>
              <a:t>tarafların arasındaki </a:t>
            </a:r>
            <a:r>
              <a:rPr lang="tr-TR" b="1" dirty="0"/>
              <a:t>haberleşmeyi</a:t>
            </a:r>
            <a:r>
              <a:rPr lang="tr-TR" dirty="0"/>
              <a:t> </a:t>
            </a:r>
            <a:r>
              <a:rPr lang="tr-TR" b="1" dirty="0"/>
              <a:t>şifrelemek</a:t>
            </a:r>
            <a:r>
              <a:rPr lang="tr-TR" dirty="0"/>
              <a:t> için kullanılır.</a:t>
            </a:r>
          </a:p>
          <a:p>
            <a:endParaRPr lang="tr-TR" dirty="0"/>
          </a:p>
          <a:p>
            <a:r>
              <a:rPr lang="tr-TR" dirty="0" err="1"/>
              <a:t>Diffie</a:t>
            </a:r>
            <a:r>
              <a:rPr lang="tr-TR" dirty="0"/>
              <a:t>–</a:t>
            </a:r>
            <a:r>
              <a:rPr lang="tr-TR" dirty="0" err="1"/>
              <a:t>Hellman</a:t>
            </a:r>
            <a:r>
              <a:rPr lang="tr-TR" dirty="0"/>
              <a:t> algoritması oluşturularak simetrik şifreleme algoritmaları için büyük problemi olan gizli anahtarı koruma ve dağıtım büyük ölçüde aşılmıştır. Sadece ortak gizli anahtarı belirlemekte kullanılmaktadır.</a:t>
            </a:r>
          </a:p>
          <a:p>
            <a:endParaRPr lang="tr-TR" dirty="0"/>
          </a:p>
        </p:txBody>
      </p:sp>
    </p:spTree>
    <p:extLst>
      <p:ext uri="{BB962C8B-B14F-4D97-AF65-F5344CB8AC3E}">
        <p14:creationId xmlns:p14="http://schemas.microsoft.com/office/powerpoint/2010/main" val="545655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5AD3C-C77E-446F-88AC-24E883272D7D}"/>
              </a:ext>
            </a:extLst>
          </p:cNvPr>
          <p:cNvSpPr>
            <a:spLocks noGrp="1"/>
          </p:cNvSpPr>
          <p:nvPr>
            <p:ph type="title"/>
          </p:nvPr>
        </p:nvSpPr>
        <p:spPr>
          <a:xfrm>
            <a:off x="790575" y="337794"/>
            <a:ext cx="10058400" cy="1371600"/>
          </a:xfrm>
        </p:spPr>
        <p:txBody>
          <a:bodyPr/>
          <a:lstStyle/>
          <a:p>
            <a:r>
              <a:rPr lang="tr-TR" dirty="0"/>
              <a:t>Asimetrik Şifreleme</a:t>
            </a:r>
          </a:p>
        </p:txBody>
      </p:sp>
      <p:sp>
        <p:nvSpPr>
          <p:cNvPr id="3" name="Rectangle 2">
            <a:extLst>
              <a:ext uri="{FF2B5EF4-FFF2-40B4-BE49-F238E27FC236}">
                <a16:creationId xmlns:a16="http://schemas.microsoft.com/office/drawing/2014/main" id="{AF3C0F1E-5DFA-4F8B-8045-0672A71BBAF0}"/>
              </a:ext>
            </a:extLst>
          </p:cNvPr>
          <p:cNvSpPr/>
          <p:nvPr/>
        </p:nvSpPr>
        <p:spPr>
          <a:xfrm>
            <a:off x="633412" y="1378625"/>
            <a:ext cx="10925175" cy="1477328"/>
          </a:xfrm>
          <a:prstGeom prst="rect">
            <a:avLst/>
          </a:prstGeom>
        </p:spPr>
        <p:txBody>
          <a:bodyPr wrap="square">
            <a:spAutoFit/>
          </a:bodyPr>
          <a:lstStyle/>
          <a:p>
            <a:r>
              <a:rPr lang="tr-TR" dirty="0"/>
              <a:t>Simetrik şifrelemenin aksine asimetrik şifrelemede 2 farklı anahtar vardır.</a:t>
            </a:r>
          </a:p>
          <a:p>
            <a:endParaRPr lang="tr-TR" dirty="0"/>
          </a:p>
          <a:p>
            <a:r>
              <a:rPr lang="tr-TR" dirty="0"/>
              <a:t>Bu anahtarlar </a:t>
            </a:r>
            <a:r>
              <a:rPr lang="tr-TR" dirty="0" err="1"/>
              <a:t>public</a:t>
            </a:r>
            <a:r>
              <a:rPr lang="tr-TR" dirty="0"/>
              <a:t> yani herkese açık ve </a:t>
            </a:r>
            <a:r>
              <a:rPr lang="tr-TR" dirty="0" err="1"/>
              <a:t>private</a:t>
            </a:r>
            <a:r>
              <a:rPr lang="tr-TR" dirty="0"/>
              <a:t> yani sadece kişiye özel olmak üzere isimlendirilirler. </a:t>
            </a:r>
          </a:p>
          <a:p>
            <a:endParaRPr lang="tr-TR" dirty="0"/>
          </a:p>
          <a:p>
            <a:r>
              <a:rPr lang="tr-TR" dirty="0" err="1"/>
              <a:t>Public</a:t>
            </a:r>
            <a:r>
              <a:rPr lang="tr-TR" dirty="0"/>
              <a:t> anahtarlar ağdaki</a:t>
            </a:r>
            <a:r>
              <a:rPr lang="tr-TR" b="1" dirty="0"/>
              <a:t> </a:t>
            </a:r>
            <a:r>
              <a:rPr lang="tr-TR" dirty="0"/>
              <a:t>herkese dağıtılır, </a:t>
            </a:r>
            <a:r>
              <a:rPr lang="tr-TR" dirty="0" err="1"/>
              <a:t>private</a:t>
            </a:r>
            <a:r>
              <a:rPr lang="tr-TR" dirty="0"/>
              <a:t> anahtarlar sadece kişinin kendisi tarafından bilinir.</a:t>
            </a:r>
          </a:p>
        </p:txBody>
      </p:sp>
      <p:pic>
        <p:nvPicPr>
          <p:cNvPr id="2050" name="Picture 2" descr="Şekil - 2: Simetrik Şifreleme">
            <a:extLst>
              <a:ext uri="{FF2B5EF4-FFF2-40B4-BE49-F238E27FC236}">
                <a16:creationId xmlns:a16="http://schemas.microsoft.com/office/drawing/2014/main" id="{C6FE0582-4AC9-4A5D-BDE4-377C5DBE80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028858"/>
            <a:ext cx="5543550" cy="33623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992197D-7731-4D00-9063-6A6440130A9C}"/>
              </a:ext>
            </a:extLst>
          </p:cNvPr>
          <p:cNvSpPr/>
          <p:nvPr/>
        </p:nvSpPr>
        <p:spPr>
          <a:xfrm>
            <a:off x="633412" y="3225283"/>
            <a:ext cx="5219699" cy="3139321"/>
          </a:xfrm>
          <a:prstGeom prst="rect">
            <a:avLst/>
          </a:prstGeom>
        </p:spPr>
        <p:txBody>
          <a:bodyPr wrap="square">
            <a:spAutoFit/>
          </a:bodyPr>
          <a:lstStyle/>
          <a:p>
            <a:r>
              <a:rPr lang="en-US" b="1" dirty="0"/>
              <a:t>Public key </a:t>
            </a:r>
            <a:r>
              <a:rPr lang="en-US" b="1" dirty="0" err="1"/>
              <a:t>ile</a:t>
            </a:r>
            <a:r>
              <a:rPr lang="en-US" b="1" dirty="0"/>
              <a:t> encryption, private key </a:t>
            </a:r>
            <a:r>
              <a:rPr lang="en-US" b="1" dirty="0" err="1"/>
              <a:t>ile</a:t>
            </a:r>
            <a:r>
              <a:rPr lang="en-US" b="1" dirty="0"/>
              <a:t> decryption</a:t>
            </a:r>
            <a:endParaRPr lang="tr-TR" b="1" dirty="0"/>
          </a:p>
          <a:p>
            <a:r>
              <a:rPr lang="tr-TR" dirty="0"/>
              <a:t>Alıcının genel anahtarı ile şifrelenen veri, sadece alıcının özel anahtarı ile açılabilir. Bu şifreli verinin, sadece özel anahtara sahip alıcı tarafından okunabileceğinden emin olunur.</a:t>
            </a:r>
            <a:endParaRPr lang="tr-TR" b="1" dirty="0"/>
          </a:p>
          <a:p>
            <a:endParaRPr lang="en-US" dirty="0"/>
          </a:p>
          <a:p>
            <a:r>
              <a:rPr lang="en-US" b="1" dirty="0"/>
              <a:t>Private key </a:t>
            </a:r>
            <a:r>
              <a:rPr lang="en-US" b="1" dirty="0" err="1"/>
              <a:t>ile</a:t>
            </a:r>
            <a:r>
              <a:rPr lang="en-US" b="1" dirty="0"/>
              <a:t> signing, public key </a:t>
            </a:r>
            <a:r>
              <a:rPr lang="en-US" b="1" dirty="0" err="1"/>
              <a:t>ile</a:t>
            </a:r>
            <a:r>
              <a:rPr lang="en-US" b="1" dirty="0"/>
              <a:t> verification</a:t>
            </a:r>
            <a:endParaRPr lang="tr-TR" b="1" dirty="0"/>
          </a:p>
          <a:p>
            <a:r>
              <a:rPr lang="tr-TR" dirty="0"/>
              <a:t>Göndericinin özel anahtarı ile imzalanan veri, alıcı ve herkes tarafından, göndericinin genel anahtarı ile doğrulanabilir. Bu imzalı verinin, sadece özel anahtara sahip gönderici tarafından gönderildiğinden emin olunur.</a:t>
            </a:r>
            <a:endParaRPr lang="en-US" dirty="0"/>
          </a:p>
        </p:txBody>
      </p:sp>
    </p:spTree>
    <p:extLst>
      <p:ext uri="{BB962C8B-B14F-4D97-AF65-F5344CB8AC3E}">
        <p14:creationId xmlns:p14="http://schemas.microsoft.com/office/powerpoint/2010/main" val="2343166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5AD3C-C77E-446F-88AC-24E883272D7D}"/>
              </a:ext>
            </a:extLst>
          </p:cNvPr>
          <p:cNvSpPr>
            <a:spLocks noGrp="1"/>
          </p:cNvSpPr>
          <p:nvPr>
            <p:ph type="title"/>
          </p:nvPr>
        </p:nvSpPr>
        <p:spPr>
          <a:xfrm>
            <a:off x="790575" y="337794"/>
            <a:ext cx="10058400" cy="1371600"/>
          </a:xfrm>
        </p:spPr>
        <p:txBody>
          <a:bodyPr/>
          <a:lstStyle/>
          <a:p>
            <a:r>
              <a:rPr lang="tr-TR" dirty="0"/>
              <a:t>Asimetrik Şifreleme Algoritmaları</a:t>
            </a:r>
          </a:p>
        </p:txBody>
      </p:sp>
      <p:sp>
        <p:nvSpPr>
          <p:cNvPr id="4" name="Rectangle 3">
            <a:extLst>
              <a:ext uri="{FF2B5EF4-FFF2-40B4-BE49-F238E27FC236}">
                <a16:creationId xmlns:a16="http://schemas.microsoft.com/office/drawing/2014/main" id="{4C0BDF23-E07C-45B3-8D79-F393E5E8F3AF}"/>
              </a:ext>
            </a:extLst>
          </p:cNvPr>
          <p:cNvSpPr/>
          <p:nvPr/>
        </p:nvSpPr>
        <p:spPr>
          <a:xfrm>
            <a:off x="790576" y="1449765"/>
            <a:ext cx="4876800" cy="4893647"/>
          </a:xfrm>
          <a:prstGeom prst="rect">
            <a:avLst/>
          </a:prstGeom>
        </p:spPr>
        <p:txBody>
          <a:bodyPr wrap="square">
            <a:spAutoFit/>
          </a:bodyPr>
          <a:lstStyle/>
          <a:p>
            <a:r>
              <a:rPr lang="tr-TR" sz="2400" b="1" dirty="0"/>
              <a:t>RSA</a:t>
            </a:r>
          </a:p>
          <a:p>
            <a:endParaRPr lang="tr-TR" b="1" dirty="0"/>
          </a:p>
          <a:p>
            <a:r>
              <a:rPr lang="tr-TR" dirty="0" err="1"/>
              <a:t>Public</a:t>
            </a:r>
            <a:r>
              <a:rPr lang="tr-TR" dirty="0"/>
              <a:t> ve </a:t>
            </a:r>
            <a:r>
              <a:rPr lang="tr-TR" dirty="0" err="1"/>
              <a:t>private</a:t>
            </a:r>
            <a:r>
              <a:rPr lang="tr-TR" dirty="0"/>
              <a:t> anahtarlar çok büyük asal sayılardan oluşur. Büyük sayılarla işlem yapmak zor olduğu için güvenilirliği son derece yüksek olan bir şifreleme tekniğidir.</a:t>
            </a:r>
          </a:p>
          <a:p>
            <a:endParaRPr lang="tr-TR" dirty="0"/>
          </a:p>
          <a:p>
            <a:pPr fontAlgn="base"/>
            <a:r>
              <a:rPr lang="tr-TR" dirty="0"/>
              <a:t>Büyük sayılarla işlem yapması nedeniyle hızı yavaş olabilir. Özellikle kablosuz ağ sistemlerinde bu algoritmanın kullanılması bazı sorunlara yol açabilir. </a:t>
            </a:r>
            <a:br>
              <a:rPr lang="tr-TR" dirty="0"/>
            </a:br>
            <a:endParaRPr lang="tr-TR" dirty="0"/>
          </a:p>
          <a:p>
            <a:r>
              <a:rPr lang="tr-TR" dirty="0"/>
              <a:t>Genellikle </a:t>
            </a:r>
            <a:r>
              <a:rPr lang="tr-TR" dirty="0" err="1"/>
              <a:t>sign-verification</a:t>
            </a:r>
            <a:r>
              <a:rPr lang="tr-TR" dirty="0"/>
              <a:t> amacıyla kullanılır. </a:t>
            </a:r>
            <a:r>
              <a:rPr lang="tr-TR" dirty="0" err="1"/>
              <a:t>Private</a:t>
            </a:r>
            <a:r>
              <a:rPr lang="tr-TR" dirty="0"/>
              <a:t> </a:t>
            </a:r>
            <a:r>
              <a:rPr lang="tr-TR" dirty="0" err="1"/>
              <a:t>key</a:t>
            </a:r>
            <a:r>
              <a:rPr lang="tr-TR" dirty="0"/>
              <a:t> mesajın imzalanması için kullanılır, oluşan özet veri mesajın açık halinin içerisine eklenerek bu şekilde gönderilir.</a:t>
            </a:r>
          </a:p>
          <a:p>
            <a:endParaRPr lang="tr-TR" dirty="0"/>
          </a:p>
          <a:p>
            <a:endParaRPr lang="tr-TR" dirty="0"/>
          </a:p>
        </p:txBody>
      </p:sp>
      <p:pic>
        <p:nvPicPr>
          <p:cNvPr id="5" name="Picture 4">
            <a:extLst>
              <a:ext uri="{FF2B5EF4-FFF2-40B4-BE49-F238E27FC236}">
                <a16:creationId xmlns:a16="http://schemas.microsoft.com/office/drawing/2014/main" id="{749DD753-0AA3-4615-84F8-D719DB8770BB}"/>
              </a:ext>
            </a:extLst>
          </p:cNvPr>
          <p:cNvPicPr>
            <a:picLocks noChangeAspect="1"/>
          </p:cNvPicPr>
          <p:nvPr/>
        </p:nvPicPr>
        <p:blipFill>
          <a:blip r:embed="rId2"/>
          <a:stretch>
            <a:fillRect/>
          </a:stretch>
        </p:blipFill>
        <p:spPr>
          <a:xfrm>
            <a:off x="5819775" y="1709394"/>
            <a:ext cx="5734050" cy="4638675"/>
          </a:xfrm>
          <a:prstGeom prst="rect">
            <a:avLst/>
          </a:prstGeom>
        </p:spPr>
      </p:pic>
    </p:spTree>
    <p:extLst>
      <p:ext uri="{BB962C8B-B14F-4D97-AF65-F5344CB8AC3E}">
        <p14:creationId xmlns:p14="http://schemas.microsoft.com/office/powerpoint/2010/main" val="3406827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5AD3C-C77E-446F-88AC-24E883272D7D}"/>
              </a:ext>
            </a:extLst>
          </p:cNvPr>
          <p:cNvSpPr>
            <a:spLocks noGrp="1"/>
          </p:cNvSpPr>
          <p:nvPr>
            <p:ph type="title"/>
          </p:nvPr>
        </p:nvSpPr>
        <p:spPr>
          <a:xfrm>
            <a:off x="638175" y="279179"/>
            <a:ext cx="10058400" cy="1371600"/>
          </a:xfrm>
        </p:spPr>
        <p:txBody>
          <a:bodyPr/>
          <a:lstStyle/>
          <a:p>
            <a:r>
              <a:rPr lang="tr-TR" dirty="0"/>
              <a:t>Asimetrik Şifreleme Algoritmaları</a:t>
            </a:r>
          </a:p>
        </p:txBody>
      </p:sp>
      <p:sp>
        <p:nvSpPr>
          <p:cNvPr id="4" name="Rectangle 3">
            <a:extLst>
              <a:ext uri="{FF2B5EF4-FFF2-40B4-BE49-F238E27FC236}">
                <a16:creationId xmlns:a16="http://schemas.microsoft.com/office/drawing/2014/main" id="{4C0BDF23-E07C-45B3-8D79-F393E5E8F3AF}"/>
              </a:ext>
            </a:extLst>
          </p:cNvPr>
          <p:cNvSpPr/>
          <p:nvPr/>
        </p:nvSpPr>
        <p:spPr>
          <a:xfrm>
            <a:off x="790575" y="1449765"/>
            <a:ext cx="10990751" cy="1661993"/>
          </a:xfrm>
          <a:prstGeom prst="rect">
            <a:avLst/>
          </a:prstGeom>
        </p:spPr>
        <p:txBody>
          <a:bodyPr wrap="square">
            <a:spAutoFit/>
          </a:bodyPr>
          <a:lstStyle/>
          <a:p>
            <a:r>
              <a:rPr lang="tr-TR" sz="2400" b="1" dirty="0"/>
              <a:t>DSA (</a:t>
            </a:r>
            <a:r>
              <a:rPr lang="tr-TR" sz="2400" b="1" dirty="0" err="1"/>
              <a:t>Digital</a:t>
            </a:r>
            <a:r>
              <a:rPr lang="tr-TR" sz="2400" b="1" dirty="0"/>
              <a:t> </a:t>
            </a:r>
            <a:r>
              <a:rPr lang="tr-TR" sz="2400" b="1" dirty="0" err="1"/>
              <a:t>Signature</a:t>
            </a:r>
            <a:r>
              <a:rPr lang="tr-TR" sz="2400" b="1" dirty="0"/>
              <a:t> </a:t>
            </a:r>
            <a:r>
              <a:rPr lang="tr-TR" sz="2400" b="1" dirty="0" err="1"/>
              <a:t>Algorithm</a:t>
            </a:r>
            <a:r>
              <a:rPr lang="tr-TR" sz="2400" b="1" dirty="0"/>
              <a:t>)</a:t>
            </a:r>
          </a:p>
          <a:p>
            <a:endParaRPr lang="tr-TR" sz="2400" dirty="0"/>
          </a:p>
          <a:p>
            <a:r>
              <a:rPr lang="tr-TR" dirty="0" err="1"/>
              <a:t>National</a:t>
            </a:r>
            <a:r>
              <a:rPr lang="tr-TR" dirty="0"/>
              <a:t> </a:t>
            </a:r>
            <a:r>
              <a:rPr lang="tr-TR" dirty="0" err="1"/>
              <a:t>Institute</a:t>
            </a:r>
            <a:r>
              <a:rPr lang="tr-TR" dirty="0"/>
              <a:t> of </a:t>
            </a:r>
            <a:r>
              <a:rPr lang="tr-TR" dirty="0" err="1"/>
              <a:t>Standards</a:t>
            </a:r>
            <a:r>
              <a:rPr lang="tr-TR" dirty="0"/>
              <a:t> </a:t>
            </a:r>
            <a:r>
              <a:rPr lang="tr-TR" dirty="0" err="1"/>
              <a:t>and</a:t>
            </a:r>
            <a:r>
              <a:rPr lang="tr-TR" dirty="0"/>
              <a:t> </a:t>
            </a:r>
            <a:r>
              <a:rPr lang="tr-TR" dirty="0" err="1"/>
              <a:t>Technology</a:t>
            </a:r>
            <a:r>
              <a:rPr lang="tr-TR" dirty="0"/>
              <a:t> (NIST) tarafından sayısal imza standardı olarak tasarlanmıştır. </a:t>
            </a:r>
          </a:p>
          <a:p>
            <a:endParaRPr lang="tr-TR" dirty="0"/>
          </a:p>
          <a:p>
            <a:endParaRPr lang="tr-TR" dirty="0"/>
          </a:p>
        </p:txBody>
      </p:sp>
      <p:pic>
        <p:nvPicPr>
          <p:cNvPr id="3" name="Picture 2">
            <a:extLst>
              <a:ext uri="{FF2B5EF4-FFF2-40B4-BE49-F238E27FC236}">
                <a16:creationId xmlns:a16="http://schemas.microsoft.com/office/drawing/2014/main" id="{F2A4BEAA-AF1D-416C-969D-56947A536636}"/>
              </a:ext>
            </a:extLst>
          </p:cNvPr>
          <p:cNvPicPr>
            <a:picLocks noChangeAspect="1"/>
          </p:cNvPicPr>
          <p:nvPr/>
        </p:nvPicPr>
        <p:blipFill>
          <a:blip r:embed="rId3"/>
          <a:stretch>
            <a:fillRect/>
          </a:stretch>
        </p:blipFill>
        <p:spPr>
          <a:xfrm>
            <a:off x="5591908" y="2580917"/>
            <a:ext cx="6189418" cy="3900501"/>
          </a:xfrm>
          <a:prstGeom prst="rect">
            <a:avLst/>
          </a:prstGeom>
        </p:spPr>
      </p:pic>
      <p:sp>
        <p:nvSpPr>
          <p:cNvPr id="6" name="Rectangle 5">
            <a:extLst>
              <a:ext uri="{FF2B5EF4-FFF2-40B4-BE49-F238E27FC236}">
                <a16:creationId xmlns:a16="http://schemas.microsoft.com/office/drawing/2014/main" id="{61EAA7F7-DC9E-4CAA-8C3E-0D21DE953BB4}"/>
              </a:ext>
            </a:extLst>
          </p:cNvPr>
          <p:cNvSpPr/>
          <p:nvPr/>
        </p:nvSpPr>
        <p:spPr>
          <a:xfrm>
            <a:off x="638175" y="2749234"/>
            <a:ext cx="4953733" cy="4524315"/>
          </a:xfrm>
          <a:prstGeom prst="rect">
            <a:avLst/>
          </a:prstGeom>
        </p:spPr>
        <p:txBody>
          <a:bodyPr wrap="square">
            <a:spAutoFit/>
          </a:bodyPr>
          <a:lstStyle/>
          <a:p>
            <a:pPr marL="285750" indent="-285750">
              <a:buFont typeface="Arial" panose="020B0604020202020204" pitchFamily="34" charset="0"/>
              <a:buChar char="•"/>
            </a:pPr>
            <a:r>
              <a:rPr lang="tr-TR" dirty="0"/>
              <a:t>Dijital imzaların gerçekliği alıcı taraf tarafından doğrulanabilir.</a:t>
            </a:r>
          </a:p>
          <a:p>
            <a:pPr marL="285750" indent="-285750">
              <a:buFont typeface="Arial" panose="020B0604020202020204" pitchFamily="34" charset="0"/>
              <a:buChar char="•"/>
            </a:pPr>
            <a:r>
              <a:rPr lang="tr-TR" dirty="0"/>
              <a:t>Legal gönderici tarafından üretilen imzalanmış mesajı o kişiden başka </a:t>
            </a:r>
            <a:r>
              <a:rPr lang="tr-TR" dirty="0" err="1"/>
              <a:t>hiçkimse</a:t>
            </a:r>
            <a:r>
              <a:rPr lang="tr-TR" dirty="0"/>
              <a:t> üretemez.</a:t>
            </a:r>
          </a:p>
          <a:p>
            <a:pPr marL="285750" indent="-285750">
              <a:buFont typeface="Arial" panose="020B0604020202020204" pitchFamily="34" charset="0"/>
              <a:buChar char="•"/>
            </a:pPr>
            <a:r>
              <a:rPr lang="tr-TR" dirty="0"/>
              <a:t>Dijital imza bir mesajdan ayrılamaz ve başka mesajlar için kullanılamaz.</a:t>
            </a:r>
          </a:p>
          <a:p>
            <a:pPr marL="285750" indent="-285750">
              <a:buFont typeface="Arial" panose="020B0604020202020204" pitchFamily="34" charset="0"/>
              <a:buChar char="•"/>
            </a:pPr>
            <a:r>
              <a:rPr lang="tr-TR" dirty="0"/>
              <a:t>İmzalamada hızlı ancak doğrulamada yavaştır çünkü doğrulama aşamasında </a:t>
            </a:r>
            <a:r>
              <a:rPr lang="tr-TR" dirty="0" err="1"/>
              <a:t>hash</a:t>
            </a:r>
            <a:r>
              <a:rPr lang="tr-TR" dirty="0"/>
              <a:t> karşılaştırma işlemi var.</a:t>
            </a:r>
          </a:p>
          <a:p>
            <a:pPr marL="285750" indent="-285750">
              <a:buFont typeface="Arial" panose="020B0604020202020204" pitchFamily="34" charset="0"/>
              <a:buChar char="•"/>
            </a:pPr>
            <a:r>
              <a:rPr lang="tr-TR" dirty="0"/>
              <a:t>DSA </a:t>
            </a:r>
            <a:r>
              <a:rPr lang="tr-TR" dirty="0" err="1"/>
              <a:t>random</a:t>
            </a:r>
            <a:r>
              <a:rPr lang="tr-TR" dirty="0"/>
              <a:t> sayılara ihtiyaç duyan bir algoritmadır, güçlü bir </a:t>
            </a:r>
            <a:r>
              <a:rPr lang="tr-TR" dirty="0" err="1"/>
              <a:t>randomizera</a:t>
            </a:r>
            <a:r>
              <a:rPr lang="tr-TR" dirty="0"/>
              <a:t> ihtiyaç duymaktadır. Aksi taktirde oluşan trafikle birlikte </a:t>
            </a:r>
            <a:r>
              <a:rPr lang="tr-TR" dirty="0" err="1"/>
              <a:t>private</a:t>
            </a:r>
            <a:r>
              <a:rPr lang="tr-TR" dirty="0"/>
              <a:t> </a:t>
            </a:r>
            <a:r>
              <a:rPr lang="tr-TR" dirty="0" err="1"/>
              <a:t>key</a:t>
            </a:r>
            <a:r>
              <a:rPr lang="tr-TR" dirty="0"/>
              <a:t> tahmin edilebilir hale gelmektedir.</a:t>
            </a:r>
          </a:p>
          <a:p>
            <a:pPr marL="285750" indent="-285750">
              <a:buFont typeface="Arial" panose="020B0604020202020204" pitchFamily="34" charset="0"/>
              <a:buChar char="•"/>
            </a:pPr>
            <a:endParaRPr lang="tr-TR" dirty="0"/>
          </a:p>
          <a:p>
            <a:endParaRPr lang="tr-TR" dirty="0"/>
          </a:p>
          <a:p>
            <a:pPr marL="285750" indent="-285750">
              <a:buFont typeface="Arial" panose="020B0604020202020204" pitchFamily="34" charset="0"/>
              <a:buChar char="•"/>
            </a:pPr>
            <a:endParaRPr lang="tr-TR" dirty="0"/>
          </a:p>
        </p:txBody>
      </p:sp>
    </p:spTree>
    <p:extLst>
      <p:ext uri="{BB962C8B-B14F-4D97-AF65-F5344CB8AC3E}">
        <p14:creationId xmlns:p14="http://schemas.microsoft.com/office/powerpoint/2010/main" val="1634428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5AD3C-C77E-446F-88AC-24E883272D7D}"/>
              </a:ext>
            </a:extLst>
          </p:cNvPr>
          <p:cNvSpPr>
            <a:spLocks noGrp="1"/>
          </p:cNvSpPr>
          <p:nvPr>
            <p:ph type="title"/>
          </p:nvPr>
        </p:nvSpPr>
        <p:spPr>
          <a:xfrm>
            <a:off x="790575" y="337794"/>
            <a:ext cx="10058400" cy="1371600"/>
          </a:xfrm>
        </p:spPr>
        <p:txBody>
          <a:bodyPr/>
          <a:lstStyle/>
          <a:p>
            <a:r>
              <a:rPr lang="tr-TR" dirty="0"/>
              <a:t>Asimetrik Şifreleme Algoritmaları</a:t>
            </a:r>
          </a:p>
        </p:txBody>
      </p:sp>
      <p:sp>
        <p:nvSpPr>
          <p:cNvPr id="4" name="Rectangle 3">
            <a:extLst>
              <a:ext uri="{FF2B5EF4-FFF2-40B4-BE49-F238E27FC236}">
                <a16:creationId xmlns:a16="http://schemas.microsoft.com/office/drawing/2014/main" id="{4C0BDF23-E07C-45B3-8D79-F393E5E8F3AF}"/>
              </a:ext>
            </a:extLst>
          </p:cNvPr>
          <p:cNvSpPr/>
          <p:nvPr/>
        </p:nvSpPr>
        <p:spPr>
          <a:xfrm>
            <a:off x="790575" y="1449765"/>
            <a:ext cx="10916151" cy="2677656"/>
          </a:xfrm>
          <a:prstGeom prst="rect">
            <a:avLst/>
          </a:prstGeom>
        </p:spPr>
        <p:txBody>
          <a:bodyPr wrap="square">
            <a:spAutoFit/>
          </a:bodyPr>
          <a:lstStyle/>
          <a:p>
            <a:r>
              <a:rPr lang="tr-TR" sz="2400" b="1" dirty="0" err="1"/>
              <a:t>Elliptic</a:t>
            </a:r>
            <a:r>
              <a:rPr lang="tr-TR" sz="2400" b="1" dirty="0"/>
              <a:t> </a:t>
            </a:r>
            <a:r>
              <a:rPr lang="tr-TR" sz="2400" b="1" dirty="0" err="1"/>
              <a:t>Curve</a:t>
            </a:r>
            <a:r>
              <a:rPr lang="tr-TR" sz="2400" b="1" dirty="0"/>
              <a:t> DSA(ECDSA)</a:t>
            </a:r>
          </a:p>
          <a:p>
            <a:endParaRPr lang="tr-TR" b="1" dirty="0"/>
          </a:p>
          <a:p>
            <a:r>
              <a:rPr lang="tr-TR" dirty="0"/>
              <a:t>Daha küçük bir anahtar boyutu kullanarak benzer güvenlik seviyelerine ulaşabilen, yaygın olarak kullanılan DSA algoritmasının bir versiyonudur. Bunu, 2000'li yılların ortalarında geliştirilen bir genel anahtar şifreleme tekniği olan eliptik eğri </a:t>
            </a:r>
            <a:r>
              <a:rPr lang="tr-TR" dirty="0" err="1"/>
              <a:t>kriptografisini</a:t>
            </a:r>
            <a:r>
              <a:rPr lang="tr-TR" dirty="0"/>
              <a:t> kullanarak yapar. Güvenliği, çok büyük asal faktörlerin ürünü olan büyük bir tamsayıya dayanmak yerine, bir ECDLP (</a:t>
            </a:r>
            <a:r>
              <a:rPr lang="tr-TR" dirty="0" err="1"/>
              <a:t>Elliptic</a:t>
            </a:r>
            <a:r>
              <a:rPr lang="tr-TR" dirty="0"/>
              <a:t> </a:t>
            </a:r>
            <a:r>
              <a:rPr lang="tr-TR" dirty="0" err="1"/>
              <a:t>Curve</a:t>
            </a:r>
            <a:r>
              <a:rPr lang="tr-TR" dirty="0"/>
              <a:t> </a:t>
            </a:r>
            <a:r>
              <a:rPr lang="tr-TR" dirty="0" err="1"/>
              <a:t>Discrete</a:t>
            </a:r>
            <a:r>
              <a:rPr lang="tr-TR" dirty="0"/>
              <a:t> </a:t>
            </a:r>
            <a:r>
              <a:rPr lang="tr-TR" dirty="0" err="1"/>
              <a:t>Logarithm</a:t>
            </a:r>
            <a:r>
              <a:rPr lang="tr-TR" dirty="0"/>
              <a:t> Problem) kullanır.</a:t>
            </a:r>
          </a:p>
          <a:p>
            <a:endParaRPr lang="tr-TR" dirty="0"/>
          </a:p>
          <a:p>
            <a:r>
              <a:rPr lang="tr-TR" dirty="0"/>
              <a:t>RSA ve </a:t>
            </a:r>
            <a:r>
              <a:rPr lang="tr-TR" dirty="0" err="1"/>
              <a:t>DSA’dan</a:t>
            </a:r>
            <a:r>
              <a:rPr lang="tr-TR" dirty="0"/>
              <a:t> daha güçlü anahtarlara sahiptir, 256 bitlik bir ECC 3248 bitlik bir RSA anahtarına eşdeğerdir. En güncel örneklerden </a:t>
            </a:r>
            <a:r>
              <a:rPr lang="tr-TR" dirty="0" err="1"/>
              <a:t>Bitcoin</a:t>
            </a:r>
            <a:r>
              <a:rPr lang="tr-TR" dirty="0"/>
              <a:t> bu algoritmayı kullanmaktadır.</a:t>
            </a:r>
          </a:p>
        </p:txBody>
      </p:sp>
    </p:spTree>
    <p:extLst>
      <p:ext uri="{BB962C8B-B14F-4D97-AF65-F5344CB8AC3E}">
        <p14:creationId xmlns:p14="http://schemas.microsoft.com/office/powerpoint/2010/main" val="4241718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47CC0-8729-45E2-A250-2EB09518B6B1}"/>
              </a:ext>
            </a:extLst>
          </p:cNvPr>
          <p:cNvSpPr>
            <a:spLocks noGrp="1"/>
          </p:cNvSpPr>
          <p:nvPr>
            <p:ph type="title"/>
          </p:nvPr>
        </p:nvSpPr>
        <p:spPr>
          <a:xfrm>
            <a:off x="598068" y="542689"/>
            <a:ext cx="10058400" cy="1371600"/>
          </a:xfrm>
        </p:spPr>
        <p:txBody>
          <a:bodyPr/>
          <a:lstStyle/>
          <a:p>
            <a:r>
              <a:rPr lang="tr-TR" dirty="0"/>
              <a:t>Ders İçeriği</a:t>
            </a:r>
          </a:p>
        </p:txBody>
      </p:sp>
      <p:grpSp>
        <p:nvGrpSpPr>
          <p:cNvPr id="3" name="Group 2">
            <a:extLst>
              <a:ext uri="{FF2B5EF4-FFF2-40B4-BE49-F238E27FC236}">
                <a16:creationId xmlns:a16="http://schemas.microsoft.com/office/drawing/2014/main" id="{048FADE8-7882-4ADA-AAAD-973618AE3F94}"/>
              </a:ext>
            </a:extLst>
          </p:cNvPr>
          <p:cNvGrpSpPr/>
          <p:nvPr/>
        </p:nvGrpSpPr>
        <p:grpSpPr>
          <a:xfrm>
            <a:off x="598068" y="1794915"/>
            <a:ext cx="3361284" cy="692253"/>
            <a:chOff x="727071" y="0"/>
            <a:chExt cx="4009848" cy="920339"/>
          </a:xfrm>
          <a:solidFill>
            <a:schemeClr val="bg1"/>
          </a:solidFill>
        </p:grpSpPr>
        <p:sp>
          <p:nvSpPr>
            <p:cNvPr id="4" name="Rectangle 3">
              <a:extLst>
                <a:ext uri="{FF2B5EF4-FFF2-40B4-BE49-F238E27FC236}">
                  <a16:creationId xmlns:a16="http://schemas.microsoft.com/office/drawing/2014/main" id="{6D64C873-8043-498D-AA64-A7B0C70F6DCE}"/>
                </a:ext>
              </a:extLst>
            </p:cNvPr>
            <p:cNvSpPr/>
            <p:nvPr/>
          </p:nvSpPr>
          <p:spPr>
            <a:xfrm>
              <a:off x="727071" y="0"/>
              <a:ext cx="4009848" cy="920339"/>
            </a:xfrm>
            <a:prstGeom prst="rect">
              <a:avLst/>
            </a:prstGeom>
            <a:grp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 name="TextBox 4">
              <a:extLst>
                <a:ext uri="{FF2B5EF4-FFF2-40B4-BE49-F238E27FC236}">
                  <a16:creationId xmlns:a16="http://schemas.microsoft.com/office/drawing/2014/main" id="{245B8043-B6AD-40D2-91D5-534B3DC18F57}"/>
                </a:ext>
              </a:extLst>
            </p:cNvPr>
            <p:cNvSpPr txBox="1"/>
            <p:nvPr/>
          </p:nvSpPr>
          <p:spPr>
            <a:xfrm>
              <a:off x="727071" y="0"/>
              <a:ext cx="4009848" cy="9203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 </a:t>
              </a:r>
              <a:r>
                <a:rPr lang="tr-TR" sz="2100" b="1" kern="1200" dirty="0" err="1">
                  <a:solidFill>
                    <a:schemeClr val="accent1">
                      <a:lumMod val="75000"/>
                    </a:schemeClr>
                  </a:solidFill>
                </a:rPr>
                <a:t>Blockchain</a:t>
              </a:r>
              <a:r>
                <a:rPr lang="tr-TR" sz="2100" b="1" kern="1200" dirty="0">
                  <a:solidFill>
                    <a:schemeClr val="accent1">
                      <a:lumMod val="75000"/>
                    </a:schemeClr>
                  </a:solidFill>
                </a:rPr>
                <a:t> Nedir?</a:t>
              </a:r>
              <a:endParaRPr lang="en-US" sz="2100" b="1" kern="1200" dirty="0">
                <a:solidFill>
                  <a:schemeClr val="accent1">
                    <a:lumMod val="75000"/>
                  </a:schemeClr>
                </a:solidFill>
              </a:endParaRPr>
            </a:p>
          </p:txBody>
        </p:sp>
      </p:grpSp>
      <p:grpSp>
        <p:nvGrpSpPr>
          <p:cNvPr id="33" name="Group 32">
            <a:extLst>
              <a:ext uri="{FF2B5EF4-FFF2-40B4-BE49-F238E27FC236}">
                <a16:creationId xmlns:a16="http://schemas.microsoft.com/office/drawing/2014/main" id="{B874A4D7-43B8-4AAC-89FA-8B2C3BB07800}"/>
              </a:ext>
            </a:extLst>
          </p:cNvPr>
          <p:cNvGrpSpPr/>
          <p:nvPr/>
        </p:nvGrpSpPr>
        <p:grpSpPr>
          <a:xfrm>
            <a:off x="598068" y="2721119"/>
            <a:ext cx="3361284" cy="692253"/>
            <a:chOff x="727071" y="0"/>
            <a:chExt cx="4009848" cy="920339"/>
          </a:xfrm>
          <a:solidFill>
            <a:schemeClr val="accent1">
              <a:lumMod val="20000"/>
              <a:lumOff val="80000"/>
            </a:schemeClr>
          </a:solidFill>
        </p:grpSpPr>
        <p:sp>
          <p:nvSpPr>
            <p:cNvPr id="34" name="Rectangle 33">
              <a:extLst>
                <a:ext uri="{FF2B5EF4-FFF2-40B4-BE49-F238E27FC236}">
                  <a16:creationId xmlns:a16="http://schemas.microsoft.com/office/drawing/2014/main" id="{42D3A1C8-CE17-47C7-9106-711D3E4DB78D}"/>
                </a:ext>
              </a:extLst>
            </p:cNvPr>
            <p:cNvSpPr/>
            <p:nvPr/>
          </p:nvSpPr>
          <p:spPr>
            <a:xfrm>
              <a:off x="727071" y="0"/>
              <a:ext cx="4009848" cy="920339"/>
            </a:xfrm>
            <a:prstGeom prst="rect">
              <a:avLst/>
            </a:prstGeom>
            <a:grp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35" name="TextBox 34">
              <a:extLst>
                <a:ext uri="{FF2B5EF4-FFF2-40B4-BE49-F238E27FC236}">
                  <a16:creationId xmlns:a16="http://schemas.microsoft.com/office/drawing/2014/main" id="{E9DD307A-ED54-4348-B884-DD58928F3CA9}"/>
                </a:ext>
              </a:extLst>
            </p:cNvPr>
            <p:cNvSpPr txBox="1"/>
            <p:nvPr/>
          </p:nvSpPr>
          <p:spPr>
            <a:xfrm>
              <a:off x="727071" y="0"/>
              <a:ext cx="4009848" cy="9203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dirty="0">
                  <a:solidFill>
                    <a:schemeClr val="accent1">
                      <a:lumMod val="75000"/>
                    </a:schemeClr>
                  </a:solidFill>
                </a:rPr>
                <a:t>2</a:t>
              </a:r>
              <a:r>
                <a:rPr lang="tr-TR" sz="2100" b="1" kern="1200" dirty="0">
                  <a:solidFill>
                    <a:schemeClr val="accent1">
                      <a:lumMod val="75000"/>
                    </a:schemeClr>
                  </a:solidFill>
                </a:rPr>
                <a:t>- </a:t>
              </a:r>
              <a:r>
                <a:rPr lang="tr-TR" sz="2100" b="1" kern="1200" dirty="0" err="1">
                  <a:solidFill>
                    <a:schemeClr val="accent1">
                      <a:lumMod val="75000"/>
                    </a:schemeClr>
                  </a:solidFill>
                </a:rPr>
                <a:t>Kriptografi</a:t>
              </a:r>
              <a:endParaRPr lang="en-US" sz="2100" b="1" kern="1200" dirty="0">
                <a:solidFill>
                  <a:schemeClr val="accent1">
                    <a:lumMod val="75000"/>
                  </a:schemeClr>
                </a:solidFill>
              </a:endParaRPr>
            </a:p>
          </p:txBody>
        </p:sp>
      </p:grpSp>
      <p:grpSp>
        <p:nvGrpSpPr>
          <p:cNvPr id="36" name="Group 35">
            <a:extLst>
              <a:ext uri="{FF2B5EF4-FFF2-40B4-BE49-F238E27FC236}">
                <a16:creationId xmlns:a16="http://schemas.microsoft.com/office/drawing/2014/main" id="{264647DC-22DA-40DE-A0B1-B7EFF5312037}"/>
              </a:ext>
            </a:extLst>
          </p:cNvPr>
          <p:cNvGrpSpPr/>
          <p:nvPr/>
        </p:nvGrpSpPr>
        <p:grpSpPr>
          <a:xfrm>
            <a:off x="598068" y="3647323"/>
            <a:ext cx="3361284" cy="692253"/>
            <a:chOff x="727071" y="0"/>
            <a:chExt cx="4009848" cy="920339"/>
          </a:xfrm>
        </p:grpSpPr>
        <p:sp>
          <p:nvSpPr>
            <p:cNvPr id="37" name="Rectangle 36">
              <a:extLst>
                <a:ext uri="{FF2B5EF4-FFF2-40B4-BE49-F238E27FC236}">
                  <a16:creationId xmlns:a16="http://schemas.microsoft.com/office/drawing/2014/main" id="{EB3241B9-0290-4FB8-BB7C-C94B8CC58DD1}"/>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38" name="TextBox 37">
              <a:extLst>
                <a:ext uri="{FF2B5EF4-FFF2-40B4-BE49-F238E27FC236}">
                  <a16:creationId xmlns:a16="http://schemas.microsoft.com/office/drawing/2014/main" id="{43DBBCC2-0BB9-4E52-B75B-A2844CE55C2D}"/>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3- </a:t>
              </a:r>
              <a:r>
                <a:rPr lang="tr-TR" sz="2100" b="1" kern="1200" dirty="0" err="1">
                  <a:solidFill>
                    <a:schemeClr val="accent1">
                      <a:lumMod val="75000"/>
                    </a:schemeClr>
                  </a:solidFill>
                </a:rPr>
                <a:t>Konsensus</a:t>
              </a:r>
              <a:r>
                <a:rPr lang="tr-TR" sz="2100" b="1" kern="1200" dirty="0">
                  <a:solidFill>
                    <a:schemeClr val="accent1">
                      <a:lumMod val="75000"/>
                    </a:schemeClr>
                  </a:solidFill>
                </a:rPr>
                <a:t> algoritmaları</a:t>
              </a:r>
              <a:endParaRPr lang="en-US" sz="2100" b="1" kern="1200" dirty="0">
                <a:solidFill>
                  <a:schemeClr val="accent1">
                    <a:lumMod val="75000"/>
                  </a:schemeClr>
                </a:solidFill>
              </a:endParaRPr>
            </a:p>
          </p:txBody>
        </p:sp>
      </p:grpSp>
      <p:grpSp>
        <p:nvGrpSpPr>
          <p:cNvPr id="39" name="Group 38">
            <a:extLst>
              <a:ext uri="{FF2B5EF4-FFF2-40B4-BE49-F238E27FC236}">
                <a16:creationId xmlns:a16="http://schemas.microsoft.com/office/drawing/2014/main" id="{007B977D-549A-4118-A288-7A5314136809}"/>
              </a:ext>
            </a:extLst>
          </p:cNvPr>
          <p:cNvGrpSpPr/>
          <p:nvPr/>
        </p:nvGrpSpPr>
        <p:grpSpPr>
          <a:xfrm>
            <a:off x="598068" y="4573527"/>
            <a:ext cx="3361284" cy="692253"/>
            <a:chOff x="727071" y="0"/>
            <a:chExt cx="4009848" cy="920339"/>
          </a:xfrm>
        </p:grpSpPr>
        <p:sp>
          <p:nvSpPr>
            <p:cNvPr id="40" name="Rectangle 39">
              <a:extLst>
                <a:ext uri="{FF2B5EF4-FFF2-40B4-BE49-F238E27FC236}">
                  <a16:creationId xmlns:a16="http://schemas.microsoft.com/office/drawing/2014/main" id="{41D964DA-B325-4DA6-8F22-A0057CCB69D2}"/>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1" name="TextBox 40">
              <a:extLst>
                <a:ext uri="{FF2B5EF4-FFF2-40B4-BE49-F238E27FC236}">
                  <a16:creationId xmlns:a16="http://schemas.microsoft.com/office/drawing/2014/main" id="{E4F057F8-616D-433E-833E-9729AF4F9C27}"/>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lvl="0" algn="ctr" defTabSz="933450">
                <a:lnSpc>
                  <a:spcPct val="90000"/>
                </a:lnSpc>
                <a:spcBef>
                  <a:spcPct val="0"/>
                </a:spcBef>
                <a:spcAft>
                  <a:spcPct val="35000"/>
                </a:spcAft>
              </a:pPr>
              <a:r>
                <a:rPr lang="tr-TR" sz="2100" b="1" dirty="0">
                  <a:solidFill>
                    <a:schemeClr val="accent1">
                      <a:lumMod val="75000"/>
                    </a:schemeClr>
                  </a:solidFill>
                </a:rPr>
                <a:t>4- </a:t>
              </a:r>
              <a:r>
                <a:rPr lang="tr-TR" sz="2100" b="1" dirty="0" err="1">
                  <a:solidFill>
                    <a:schemeClr val="accent1">
                      <a:lumMod val="75000"/>
                    </a:schemeClr>
                  </a:solidFill>
                </a:rPr>
                <a:t>Create</a:t>
              </a:r>
              <a:r>
                <a:rPr lang="tr-TR" sz="2100" b="1" dirty="0">
                  <a:solidFill>
                    <a:schemeClr val="accent1">
                      <a:lumMod val="75000"/>
                    </a:schemeClr>
                  </a:solidFill>
                </a:rPr>
                <a:t> </a:t>
              </a:r>
              <a:r>
                <a:rPr lang="tr-TR" sz="2100" b="1" dirty="0" err="1">
                  <a:solidFill>
                    <a:schemeClr val="accent1">
                      <a:lumMod val="75000"/>
                    </a:schemeClr>
                  </a:solidFill>
                </a:rPr>
                <a:t>Blockchain</a:t>
              </a:r>
              <a:endParaRPr lang="en-US" sz="2100" b="1" kern="1200" dirty="0">
                <a:solidFill>
                  <a:schemeClr val="accent1">
                    <a:lumMod val="75000"/>
                  </a:schemeClr>
                </a:solidFill>
              </a:endParaRPr>
            </a:p>
          </p:txBody>
        </p:sp>
      </p:grpSp>
      <p:grpSp>
        <p:nvGrpSpPr>
          <p:cNvPr id="42" name="Group 41">
            <a:extLst>
              <a:ext uri="{FF2B5EF4-FFF2-40B4-BE49-F238E27FC236}">
                <a16:creationId xmlns:a16="http://schemas.microsoft.com/office/drawing/2014/main" id="{1A25B7CA-1D43-4865-A94B-7AB4C9AC23BC}"/>
              </a:ext>
            </a:extLst>
          </p:cNvPr>
          <p:cNvGrpSpPr/>
          <p:nvPr/>
        </p:nvGrpSpPr>
        <p:grpSpPr>
          <a:xfrm>
            <a:off x="598068" y="5507840"/>
            <a:ext cx="3361284" cy="692253"/>
            <a:chOff x="727071" y="0"/>
            <a:chExt cx="4009848" cy="920339"/>
          </a:xfrm>
        </p:grpSpPr>
        <p:sp>
          <p:nvSpPr>
            <p:cNvPr id="43" name="Rectangle 42">
              <a:extLst>
                <a:ext uri="{FF2B5EF4-FFF2-40B4-BE49-F238E27FC236}">
                  <a16:creationId xmlns:a16="http://schemas.microsoft.com/office/drawing/2014/main" id="{22E867F6-90B1-460E-A27C-89FB710FB454}"/>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4" name="TextBox 43">
              <a:extLst>
                <a:ext uri="{FF2B5EF4-FFF2-40B4-BE49-F238E27FC236}">
                  <a16:creationId xmlns:a16="http://schemas.microsoft.com/office/drawing/2014/main" id="{86D39AB6-756F-417C-8E65-2E39214A391B}"/>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algn="ctr" defTabSz="933450">
                <a:lnSpc>
                  <a:spcPct val="90000"/>
                </a:lnSpc>
                <a:spcBef>
                  <a:spcPct val="0"/>
                </a:spcBef>
                <a:spcAft>
                  <a:spcPct val="35000"/>
                </a:spcAft>
              </a:pPr>
              <a:r>
                <a:rPr lang="tr-TR" sz="2100" b="1" kern="1200" dirty="0">
                  <a:solidFill>
                    <a:schemeClr val="accent1">
                      <a:lumMod val="75000"/>
                    </a:schemeClr>
                  </a:solidFill>
                </a:rPr>
                <a:t>5-</a:t>
              </a:r>
              <a:r>
                <a:rPr lang="tr-TR" sz="2100" b="1" dirty="0">
                  <a:solidFill>
                    <a:schemeClr val="accent1">
                      <a:lumMod val="75000"/>
                    </a:schemeClr>
                  </a:solidFill>
                </a:rPr>
                <a:t>Blockchain Platformları</a:t>
              </a:r>
              <a:r>
                <a:rPr lang="tr-TR" sz="2100" b="1" kern="1200" dirty="0">
                  <a:solidFill>
                    <a:schemeClr val="accent1">
                      <a:lumMod val="75000"/>
                    </a:schemeClr>
                  </a:solidFill>
                </a:rPr>
                <a:t> </a:t>
              </a:r>
              <a:endParaRPr lang="en-US" sz="2100" b="1" kern="1200" dirty="0">
                <a:solidFill>
                  <a:schemeClr val="accent1">
                    <a:lumMod val="75000"/>
                  </a:schemeClr>
                </a:solidFill>
              </a:endParaRPr>
            </a:p>
          </p:txBody>
        </p:sp>
      </p:grpSp>
      <p:grpSp>
        <p:nvGrpSpPr>
          <p:cNvPr id="45" name="Group 44">
            <a:extLst>
              <a:ext uri="{FF2B5EF4-FFF2-40B4-BE49-F238E27FC236}">
                <a16:creationId xmlns:a16="http://schemas.microsoft.com/office/drawing/2014/main" id="{25BB4CB2-AC44-4A49-8BAA-66CD053C059B}"/>
              </a:ext>
            </a:extLst>
          </p:cNvPr>
          <p:cNvGrpSpPr/>
          <p:nvPr/>
        </p:nvGrpSpPr>
        <p:grpSpPr>
          <a:xfrm>
            <a:off x="4415358" y="1794915"/>
            <a:ext cx="3361284" cy="692253"/>
            <a:chOff x="727071" y="0"/>
            <a:chExt cx="4009848" cy="920339"/>
          </a:xfrm>
        </p:grpSpPr>
        <p:sp>
          <p:nvSpPr>
            <p:cNvPr id="46" name="Rectangle 45">
              <a:extLst>
                <a:ext uri="{FF2B5EF4-FFF2-40B4-BE49-F238E27FC236}">
                  <a16:creationId xmlns:a16="http://schemas.microsoft.com/office/drawing/2014/main" id="{FFD5D8A7-4B85-4FB5-8A7D-D3069A3EAA3C}"/>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7" name="TextBox 46">
              <a:extLst>
                <a:ext uri="{FF2B5EF4-FFF2-40B4-BE49-F238E27FC236}">
                  <a16:creationId xmlns:a16="http://schemas.microsoft.com/office/drawing/2014/main" id="{76524646-1681-4A91-AA36-7591AEC96466}"/>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6- </a:t>
              </a:r>
              <a:r>
                <a:rPr lang="tr-TR" sz="2100" b="1" kern="1200" dirty="0" err="1">
                  <a:solidFill>
                    <a:schemeClr val="accent1">
                      <a:lumMod val="75000"/>
                    </a:schemeClr>
                  </a:solidFill>
                </a:rPr>
                <a:t>Kriptopara</a:t>
              </a:r>
              <a:endParaRPr lang="en-US" sz="2100" b="1" kern="1200" dirty="0">
                <a:solidFill>
                  <a:schemeClr val="accent1">
                    <a:lumMod val="75000"/>
                  </a:schemeClr>
                </a:solidFill>
              </a:endParaRPr>
            </a:p>
          </p:txBody>
        </p:sp>
      </p:grpSp>
      <p:grpSp>
        <p:nvGrpSpPr>
          <p:cNvPr id="48" name="Group 47">
            <a:extLst>
              <a:ext uri="{FF2B5EF4-FFF2-40B4-BE49-F238E27FC236}">
                <a16:creationId xmlns:a16="http://schemas.microsoft.com/office/drawing/2014/main" id="{7FE4152D-2E05-4477-AC9B-F576DB0863E4}"/>
              </a:ext>
            </a:extLst>
          </p:cNvPr>
          <p:cNvGrpSpPr/>
          <p:nvPr/>
        </p:nvGrpSpPr>
        <p:grpSpPr>
          <a:xfrm>
            <a:off x="4415358" y="2721119"/>
            <a:ext cx="3361284" cy="692253"/>
            <a:chOff x="727071" y="0"/>
            <a:chExt cx="4009848" cy="920339"/>
          </a:xfrm>
        </p:grpSpPr>
        <p:sp>
          <p:nvSpPr>
            <p:cNvPr id="49" name="Rectangle 48">
              <a:extLst>
                <a:ext uri="{FF2B5EF4-FFF2-40B4-BE49-F238E27FC236}">
                  <a16:creationId xmlns:a16="http://schemas.microsoft.com/office/drawing/2014/main" id="{9C16F275-4DEC-4EBF-8C8E-E97A56CDC7EC}"/>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0" name="TextBox 49">
              <a:extLst>
                <a:ext uri="{FF2B5EF4-FFF2-40B4-BE49-F238E27FC236}">
                  <a16:creationId xmlns:a16="http://schemas.microsoft.com/office/drawing/2014/main" id="{18053002-99CE-43CD-AD54-747E98F6E675}"/>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7- </a:t>
              </a:r>
              <a:r>
                <a:rPr lang="tr-TR" sz="2100" b="1" kern="1200" dirty="0" err="1">
                  <a:solidFill>
                    <a:schemeClr val="accent1">
                      <a:lumMod val="75000"/>
                    </a:schemeClr>
                  </a:solidFill>
                </a:rPr>
                <a:t>Dapps</a:t>
              </a:r>
              <a:r>
                <a:rPr lang="tr-TR" sz="2100" b="1" kern="1200" dirty="0">
                  <a:solidFill>
                    <a:schemeClr val="accent1">
                      <a:lumMod val="75000"/>
                    </a:schemeClr>
                  </a:solidFill>
                </a:rPr>
                <a:t>, Defi, DEX</a:t>
              </a:r>
              <a:endParaRPr lang="en-US" sz="2100" b="1" kern="1200" dirty="0">
                <a:solidFill>
                  <a:schemeClr val="accent1">
                    <a:lumMod val="75000"/>
                  </a:schemeClr>
                </a:solidFill>
              </a:endParaRPr>
            </a:p>
          </p:txBody>
        </p:sp>
      </p:grpSp>
      <p:grpSp>
        <p:nvGrpSpPr>
          <p:cNvPr id="51" name="Group 50">
            <a:extLst>
              <a:ext uri="{FF2B5EF4-FFF2-40B4-BE49-F238E27FC236}">
                <a16:creationId xmlns:a16="http://schemas.microsoft.com/office/drawing/2014/main" id="{09D295F6-3CEC-4559-9310-AE74B5A545A6}"/>
              </a:ext>
            </a:extLst>
          </p:cNvPr>
          <p:cNvGrpSpPr/>
          <p:nvPr/>
        </p:nvGrpSpPr>
        <p:grpSpPr>
          <a:xfrm>
            <a:off x="4415358" y="3647323"/>
            <a:ext cx="3361284" cy="692253"/>
            <a:chOff x="727071" y="0"/>
            <a:chExt cx="4009848" cy="920339"/>
          </a:xfrm>
        </p:grpSpPr>
        <p:sp>
          <p:nvSpPr>
            <p:cNvPr id="52" name="Rectangle 51">
              <a:extLst>
                <a:ext uri="{FF2B5EF4-FFF2-40B4-BE49-F238E27FC236}">
                  <a16:creationId xmlns:a16="http://schemas.microsoft.com/office/drawing/2014/main" id="{29089E3A-048D-47BA-A9DA-A1F30EEC507E}"/>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3" name="TextBox 52">
              <a:extLst>
                <a:ext uri="{FF2B5EF4-FFF2-40B4-BE49-F238E27FC236}">
                  <a16:creationId xmlns:a16="http://schemas.microsoft.com/office/drawing/2014/main" id="{F2B4A02F-F065-4810-91D2-7C157DF3E57D}"/>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8- NFT, IPFS</a:t>
              </a:r>
              <a:endParaRPr lang="en-US" sz="2100" b="1" kern="1200" dirty="0">
                <a:solidFill>
                  <a:schemeClr val="accent1">
                    <a:lumMod val="75000"/>
                  </a:schemeClr>
                </a:solidFill>
              </a:endParaRPr>
            </a:p>
          </p:txBody>
        </p:sp>
      </p:grpSp>
      <p:grpSp>
        <p:nvGrpSpPr>
          <p:cNvPr id="54" name="Group 53">
            <a:extLst>
              <a:ext uri="{FF2B5EF4-FFF2-40B4-BE49-F238E27FC236}">
                <a16:creationId xmlns:a16="http://schemas.microsoft.com/office/drawing/2014/main" id="{31A047EC-122C-4AB1-9CF9-D497623A5A65}"/>
              </a:ext>
            </a:extLst>
          </p:cNvPr>
          <p:cNvGrpSpPr/>
          <p:nvPr/>
        </p:nvGrpSpPr>
        <p:grpSpPr>
          <a:xfrm>
            <a:off x="4415358" y="4573527"/>
            <a:ext cx="3361284" cy="692253"/>
            <a:chOff x="727071" y="0"/>
            <a:chExt cx="4009848" cy="920339"/>
          </a:xfrm>
        </p:grpSpPr>
        <p:sp>
          <p:nvSpPr>
            <p:cNvPr id="55" name="Rectangle 54">
              <a:extLst>
                <a:ext uri="{FF2B5EF4-FFF2-40B4-BE49-F238E27FC236}">
                  <a16:creationId xmlns:a16="http://schemas.microsoft.com/office/drawing/2014/main" id="{F4A1397D-904F-47E9-9A7E-7D5503F5E766}"/>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6" name="TextBox 55">
              <a:extLst>
                <a:ext uri="{FF2B5EF4-FFF2-40B4-BE49-F238E27FC236}">
                  <a16:creationId xmlns:a16="http://schemas.microsoft.com/office/drawing/2014/main" id="{BCCF7EF6-C49B-419F-9EE8-C533F8A3803E}"/>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9- Akıllı Sözleşmeler</a:t>
              </a:r>
              <a:endParaRPr lang="en-US" sz="2100" b="1" kern="1200" dirty="0">
                <a:solidFill>
                  <a:schemeClr val="accent1">
                    <a:lumMod val="75000"/>
                  </a:schemeClr>
                </a:solidFill>
              </a:endParaRPr>
            </a:p>
          </p:txBody>
        </p:sp>
      </p:grpSp>
      <p:grpSp>
        <p:nvGrpSpPr>
          <p:cNvPr id="57" name="Group 56">
            <a:extLst>
              <a:ext uri="{FF2B5EF4-FFF2-40B4-BE49-F238E27FC236}">
                <a16:creationId xmlns:a16="http://schemas.microsoft.com/office/drawing/2014/main" id="{601AE615-4867-4CF5-ABC5-C6B3CD6858BC}"/>
              </a:ext>
            </a:extLst>
          </p:cNvPr>
          <p:cNvGrpSpPr/>
          <p:nvPr/>
        </p:nvGrpSpPr>
        <p:grpSpPr>
          <a:xfrm>
            <a:off x="4415358" y="5507840"/>
            <a:ext cx="3361284" cy="692253"/>
            <a:chOff x="727071" y="0"/>
            <a:chExt cx="4009848" cy="920339"/>
          </a:xfrm>
        </p:grpSpPr>
        <p:sp>
          <p:nvSpPr>
            <p:cNvPr id="58" name="Rectangle 57">
              <a:extLst>
                <a:ext uri="{FF2B5EF4-FFF2-40B4-BE49-F238E27FC236}">
                  <a16:creationId xmlns:a16="http://schemas.microsoft.com/office/drawing/2014/main" id="{F7FA6954-ED8B-4CF5-99F7-57D388FD92B6}"/>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9" name="TextBox 58">
              <a:extLst>
                <a:ext uri="{FF2B5EF4-FFF2-40B4-BE49-F238E27FC236}">
                  <a16:creationId xmlns:a16="http://schemas.microsoft.com/office/drawing/2014/main" id="{5D1C818A-D3EC-4462-8909-63BBFE745648}"/>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10- </a:t>
              </a:r>
              <a:r>
                <a:rPr lang="tr-TR" sz="2100" b="1" kern="1200" dirty="0" err="1">
                  <a:solidFill>
                    <a:schemeClr val="accent1">
                      <a:lumMod val="75000"/>
                    </a:schemeClr>
                  </a:solidFill>
                </a:rPr>
                <a:t>Avalanche</a:t>
              </a:r>
              <a:endParaRPr lang="en-US" sz="2100" b="1" kern="1200" dirty="0">
                <a:solidFill>
                  <a:schemeClr val="accent1">
                    <a:lumMod val="75000"/>
                  </a:schemeClr>
                </a:solidFill>
              </a:endParaRPr>
            </a:p>
          </p:txBody>
        </p:sp>
      </p:grpSp>
      <p:grpSp>
        <p:nvGrpSpPr>
          <p:cNvPr id="60" name="Group 59">
            <a:extLst>
              <a:ext uri="{FF2B5EF4-FFF2-40B4-BE49-F238E27FC236}">
                <a16:creationId xmlns:a16="http://schemas.microsoft.com/office/drawing/2014/main" id="{0B26E45E-004A-4752-96D1-625B135D8BD5}"/>
              </a:ext>
            </a:extLst>
          </p:cNvPr>
          <p:cNvGrpSpPr/>
          <p:nvPr/>
        </p:nvGrpSpPr>
        <p:grpSpPr>
          <a:xfrm>
            <a:off x="8232648" y="1794915"/>
            <a:ext cx="3361284" cy="692253"/>
            <a:chOff x="727071" y="0"/>
            <a:chExt cx="4009848" cy="920339"/>
          </a:xfrm>
        </p:grpSpPr>
        <p:sp>
          <p:nvSpPr>
            <p:cNvPr id="61" name="Rectangle 60">
              <a:extLst>
                <a:ext uri="{FF2B5EF4-FFF2-40B4-BE49-F238E27FC236}">
                  <a16:creationId xmlns:a16="http://schemas.microsoft.com/office/drawing/2014/main" id="{BD422075-5E19-4B93-8AD4-67D059B3F965}"/>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2" name="TextBox 61">
              <a:extLst>
                <a:ext uri="{FF2B5EF4-FFF2-40B4-BE49-F238E27FC236}">
                  <a16:creationId xmlns:a16="http://schemas.microsoft.com/office/drawing/2014/main" id="{5475760D-74F0-4A48-81FD-59FAA95491FB}"/>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11- </a:t>
              </a:r>
              <a:r>
                <a:rPr lang="tr-TR" sz="2100" b="1" kern="1200" dirty="0" err="1">
                  <a:solidFill>
                    <a:schemeClr val="accent1">
                      <a:lumMod val="75000"/>
                    </a:schemeClr>
                  </a:solidFill>
                </a:rPr>
                <a:t>Hyperledger</a:t>
              </a:r>
              <a:endParaRPr lang="en-US" sz="2100" b="1" kern="1200" dirty="0">
                <a:solidFill>
                  <a:schemeClr val="accent1">
                    <a:lumMod val="75000"/>
                  </a:schemeClr>
                </a:solidFill>
              </a:endParaRPr>
            </a:p>
          </p:txBody>
        </p:sp>
      </p:grpSp>
      <p:grpSp>
        <p:nvGrpSpPr>
          <p:cNvPr id="63" name="Group 62">
            <a:extLst>
              <a:ext uri="{FF2B5EF4-FFF2-40B4-BE49-F238E27FC236}">
                <a16:creationId xmlns:a16="http://schemas.microsoft.com/office/drawing/2014/main" id="{653F6322-D8E2-4E02-B982-991609CA2383}"/>
              </a:ext>
            </a:extLst>
          </p:cNvPr>
          <p:cNvGrpSpPr/>
          <p:nvPr/>
        </p:nvGrpSpPr>
        <p:grpSpPr>
          <a:xfrm>
            <a:off x="8232648" y="2721119"/>
            <a:ext cx="3361284" cy="692253"/>
            <a:chOff x="727071" y="0"/>
            <a:chExt cx="4009848" cy="920339"/>
          </a:xfrm>
        </p:grpSpPr>
        <p:sp>
          <p:nvSpPr>
            <p:cNvPr id="64" name="Rectangle 63">
              <a:extLst>
                <a:ext uri="{FF2B5EF4-FFF2-40B4-BE49-F238E27FC236}">
                  <a16:creationId xmlns:a16="http://schemas.microsoft.com/office/drawing/2014/main" id="{D3E3EDE7-DF57-41A2-80C3-DEE3BB278DC2}"/>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5" name="TextBox 64">
              <a:extLst>
                <a:ext uri="{FF2B5EF4-FFF2-40B4-BE49-F238E27FC236}">
                  <a16:creationId xmlns:a16="http://schemas.microsoft.com/office/drawing/2014/main" id="{B518C97C-A578-45B3-8F72-7607E9737AB0}"/>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12- </a:t>
              </a:r>
              <a:r>
                <a:rPr lang="tr-TR" sz="2100" b="1" kern="1200" dirty="0" err="1">
                  <a:solidFill>
                    <a:schemeClr val="accent1">
                      <a:lumMod val="75000"/>
                    </a:schemeClr>
                  </a:solidFill>
                </a:rPr>
                <a:t>Blockchain</a:t>
              </a:r>
              <a:r>
                <a:rPr lang="tr-TR" sz="2100" b="1" kern="1200" dirty="0">
                  <a:solidFill>
                    <a:schemeClr val="accent1">
                      <a:lumMod val="75000"/>
                    </a:schemeClr>
                  </a:solidFill>
                </a:rPr>
                <a:t> uygulama alanları</a:t>
              </a:r>
              <a:endParaRPr lang="en-US" sz="2100" b="1" kern="1200" dirty="0">
                <a:solidFill>
                  <a:schemeClr val="accent1">
                    <a:lumMod val="75000"/>
                  </a:schemeClr>
                </a:solidFill>
              </a:endParaRPr>
            </a:p>
          </p:txBody>
        </p:sp>
      </p:grpSp>
      <p:grpSp>
        <p:nvGrpSpPr>
          <p:cNvPr id="66" name="Group 65">
            <a:extLst>
              <a:ext uri="{FF2B5EF4-FFF2-40B4-BE49-F238E27FC236}">
                <a16:creationId xmlns:a16="http://schemas.microsoft.com/office/drawing/2014/main" id="{F7B24CCD-0BA5-42AB-8150-CB4991AA58B0}"/>
              </a:ext>
            </a:extLst>
          </p:cNvPr>
          <p:cNvGrpSpPr/>
          <p:nvPr/>
        </p:nvGrpSpPr>
        <p:grpSpPr>
          <a:xfrm>
            <a:off x="8232648" y="3647323"/>
            <a:ext cx="3361284" cy="692253"/>
            <a:chOff x="727071" y="0"/>
            <a:chExt cx="4009848" cy="920339"/>
          </a:xfrm>
        </p:grpSpPr>
        <p:sp>
          <p:nvSpPr>
            <p:cNvPr id="67" name="Rectangle 66">
              <a:extLst>
                <a:ext uri="{FF2B5EF4-FFF2-40B4-BE49-F238E27FC236}">
                  <a16:creationId xmlns:a16="http://schemas.microsoft.com/office/drawing/2014/main" id="{A98A97C6-D747-46E5-BA8C-ABE12951D9E0}"/>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8" name="TextBox 67">
              <a:extLst>
                <a:ext uri="{FF2B5EF4-FFF2-40B4-BE49-F238E27FC236}">
                  <a16:creationId xmlns:a16="http://schemas.microsoft.com/office/drawing/2014/main" id="{45E76C4B-0FBD-4F75-9DDE-1D67EAC72CC7}"/>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13- </a:t>
              </a:r>
              <a:r>
                <a:rPr lang="tr-TR" sz="2100" b="1" kern="1200" dirty="0" err="1">
                  <a:solidFill>
                    <a:schemeClr val="accent1">
                      <a:lumMod val="75000"/>
                    </a:schemeClr>
                  </a:solidFill>
                </a:rPr>
                <a:t>Blockchain</a:t>
              </a:r>
              <a:r>
                <a:rPr lang="tr-TR" sz="2100" b="1" kern="1200" dirty="0">
                  <a:solidFill>
                    <a:schemeClr val="accent1">
                      <a:lumMod val="75000"/>
                    </a:schemeClr>
                  </a:solidFill>
                </a:rPr>
                <a:t> projeleri inceleme</a:t>
              </a:r>
              <a:endParaRPr lang="en-US" sz="2100" b="1" kern="1200" dirty="0">
                <a:solidFill>
                  <a:schemeClr val="accent1">
                    <a:lumMod val="75000"/>
                  </a:schemeClr>
                </a:solidFill>
              </a:endParaRPr>
            </a:p>
          </p:txBody>
        </p:sp>
      </p:grpSp>
      <p:grpSp>
        <p:nvGrpSpPr>
          <p:cNvPr id="69" name="Group 68">
            <a:extLst>
              <a:ext uri="{FF2B5EF4-FFF2-40B4-BE49-F238E27FC236}">
                <a16:creationId xmlns:a16="http://schemas.microsoft.com/office/drawing/2014/main" id="{EE6F7295-29D1-4EBB-AD3C-90E290FA6E6C}"/>
              </a:ext>
            </a:extLst>
          </p:cNvPr>
          <p:cNvGrpSpPr/>
          <p:nvPr/>
        </p:nvGrpSpPr>
        <p:grpSpPr>
          <a:xfrm>
            <a:off x="8232648" y="4573527"/>
            <a:ext cx="3361284" cy="692253"/>
            <a:chOff x="727071" y="0"/>
            <a:chExt cx="4009848" cy="920339"/>
          </a:xfrm>
        </p:grpSpPr>
        <p:sp>
          <p:nvSpPr>
            <p:cNvPr id="70" name="Rectangle 69">
              <a:extLst>
                <a:ext uri="{FF2B5EF4-FFF2-40B4-BE49-F238E27FC236}">
                  <a16:creationId xmlns:a16="http://schemas.microsoft.com/office/drawing/2014/main" id="{E4194C1B-C299-4133-A09E-7AA56CA5AEEC}"/>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B9EF56E6-0FD5-4BC7-8F79-36223097F3A9}"/>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14 – Case </a:t>
              </a:r>
              <a:r>
                <a:rPr lang="tr-TR" sz="2100" b="1" kern="1200" dirty="0" err="1">
                  <a:solidFill>
                    <a:schemeClr val="accent1">
                      <a:lumMod val="75000"/>
                    </a:schemeClr>
                  </a:solidFill>
                </a:rPr>
                <a:t>Study</a:t>
              </a:r>
              <a:endParaRPr lang="en-US" sz="2100" b="1" kern="1200" dirty="0">
                <a:solidFill>
                  <a:schemeClr val="accent1">
                    <a:lumMod val="75000"/>
                  </a:schemeClr>
                </a:solidFill>
              </a:endParaRPr>
            </a:p>
          </p:txBody>
        </p:sp>
      </p:grpSp>
    </p:spTree>
    <p:extLst>
      <p:ext uri="{BB962C8B-B14F-4D97-AF65-F5344CB8AC3E}">
        <p14:creationId xmlns:p14="http://schemas.microsoft.com/office/powerpoint/2010/main" val="4185714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91DFB-8124-497F-A03B-5BA983FF6962}"/>
              </a:ext>
            </a:extLst>
          </p:cNvPr>
          <p:cNvSpPr>
            <a:spLocks noGrp="1"/>
          </p:cNvSpPr>
          <p:nvPr>
            <p:ph type="title"/>
          </p:nvPr>
        </p:nvSpPr>
        <p:spPr/>
        <p:txBody>
          <a:bodyPr>
            <a:normAutofit/>
          </a:bodyPr>
          <a:lstStyle/>
          <a:p>
            <a:pPr fontAlgn="base"/>
            <a:r>
              <a:rPr lang="tr-TR" dirty="0" err="1"/>
              <a:t>Blockchain</a:t>
            </a:r>
            <a:r>
              <a:rPr lang="tr-TR" dirty="0"/>
              <a:t> alanında Dijital İmza</a:t>
            </a:r>
          </a:p>
        </p:txBody>
      </p:sp>
      <p:sp>
        <p:nvSpPr>
          <p:cNvPr id="4" name="Rectangle 3">
            <a:extLst>
              <a:ext uri="{FF2B5EF4-FFF2-40B4-BE49-F238E27FC236}">
                <a16:creationId xmlns:a16="http://schemas.microsoft.com/office/drawing/2014/main" id="{C69D8770-5F29-4BB2-A1C3-1A85EFEAAB27}"/>
              </a:ext>
            </a:extLst>
          </p:cNvPr>
          <p:cNvSpPr/>
          <p:nvPr/>
        </p:nvSpPr>
        <p:spPr>
          <a:xfrm>
            <a:off x="802104" y="1787967"/>
            <a:ext cx="10796337" cy="923330"/>
          </a:xfrm>
          <a:prstGeom prst="rect">
            <a:avLst/>
          </a:prstGeom>
        </p:spPr>
        <p:txBody>
          <a:bodyPr wrap="square">
            <a:spAutoFit/>
          </a:bodyPr>
          <a:lstStyle/>
          <a:p>
            <a:r>
              <a:rPr lang="tr-TR" dirty="0"/>
              <a:t>Dijital imzalar, temelde blok zincirinde güven oluşturmaya yardımcı olabilecek </a:t>
            </a:r>
            <a:r>
              <a:rPr lang="tr-TR" dirty="0" err="1"/>
              <a:t>kriptografik</a:t>
            </a:r>
            <a:r>
              <a:rPr lang="tr-TR" dirty="0"/>
              <a:t> kanıt sistemleridir. Blok zinciri sistemine duyulan güven, mesajın belirli bir kaynaktan gelebileceğini kanıtlayarak, herhangi bir bilgisayar korsanlığı veya diğer tutarsızlık endişelerini ortadan kaldırabilir.</a:t>
            </a:r>
          </a:p>
        </p:txBody>
      </p:sp>
      <p:sp>
        <p:nvSpPr>
          <p:cNvPr id="6" name="Rectangle 5">
            <a:extLst>
              <a:ext uri="{FF2B5EF4-FFF2-40B4-BE49-F238E27FC236}">
                <a16:creationId xmlns:a16="http://schemas.microsoft.com/office/drawing/2014/main" id="{5D389A60-3CD0-41EB-816E-E69D0F193D94}"/>
              </a:ext>
            </a:extLst>
          </p:cNvPr>
          <p:cNvSpPr/>
          <p:nvPr/>
        </p:nvSpPr>
        <p:spPr>
          <a:xfrm>
            <a:off x="713873" y="2960365"/>
            <a:ext cx="10126579" cy="3416320"/>
          </a:xfrm>
          <a:prstGeom prst="rect">
            <a:avLst/>
          </a:prstGeom>
        </p:spPr>
        <p:txBody>
          <a:bodyPr wrap="square">
            <a:spAutoFit/>
          </a:bodyPr>
          <a:lstStyle/>
          <a:p>
            <a:r>
              <a:rPr lang="tr-TR" dirty="0"/>
              <a:t> Blok zincirinde dijital imzanın önemi, aşağıdaki iki ana hedef etrafında döner:</a:t>
            </a:r>
          </a:p>
          <a:p>
            <a:endParaRPr lang="tr-TR" dirty="0"/>
          </a:p>
          <a:p>
            <a:pPr marL="285750" indent="-285750">
              <a:buFont typeface="Arial" panose="020B0604020202020204" pitchFamily="34" charset="0"/>
              <a:buChar char="•"/>
            </a:pPr>
            <a:r>
              <a:rPr lang="tr-TR" dirty="0"/>
              <a:t>Dijital imzalar, bir alıcı tarafından alınan mesajın, bilgiyi gönderdiğini iddia eden göndericiden geldiğini garanti eder. Mülkiyet inkar edilemez olarak bilinir.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Dijital imzalar ayrıca alıcılara iletilerin aktarım sırasında herhangi bir değişiklik yapılmadığı konusunda güvence sağlar. Sonuç olarak, kötü niyetli aracılara veya kasıtsız değişikliklere karşı daha iyi korumalar bulabilir. </a:t>
            </a:r>
          </a:p>
          <a:p>
            <a:pPr marL="285750" indent="-285750">
              <a:buFont typeface="Arial" panose="020B0604020202020204" pitchFamily="34" charset="0"/>
              <a:buChar char="•"/>
            </a:pPr>
            <a:endParaRPr lang="tr-TR" dirty="0"/>
          </a:p>
          <a:p>
            <a:pPr marL="285750" indent="-285750" fontAlgn="base">
              <a:buFont typeface="Arial" panose="020B0604020202020204" pitchFamily="34" charset="0"/>
              <a:buChar char="•"/>
            </a:pPr>
            <a:r>
              <a:rPr lang="tr-TR" dirty="0"/>
              <a:t>İstenmeyen durumlardan kaçınmak için gizli anahtarların güvenli bir şekilde saklanmasına ve yönetilmesine de dikkat etmek önemlidir. </a:t>
            </a:r>
          </a:p>
          <a:p>
            <a:endParaRPr lang="tr-TR" dirty="0"/>
          </a:p>
        </p:txBody>
      </p:sp>
    </p:spTree>
    <p:extLst>
      <p:ext uri="{BB962C8B-B14F-4D97-AF65-F5344CB8AC3E}">
        <p14:creationId xmlns:p14="http://schemas.microsoft.com/office/powerpoint/2010/main" val="1761602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FDA2-E0A7-46C3-A95D-D1299BBECDC0}"/>
              </a:ext>
            </a:extLst>
          </p:cNvPr>
          <p:cNvSpPr>
            <a:spLocks noGrp="1"/>
          </p:cNvSpPr>
          <p:nvPr>
            <p:ph type="title"/>
          </p:nvPr>
        </p:nvSpPr>
        <p:spPr/>
        <p:txBody>
          <a:bodyPr/>
          <a:lstStyle/>
          <a:p>
            <a:r>
              <a:rPr lang="tr-TR" dirty="0"/>
              <a:t>Anahtar Yönetimi</a:t>
            </a:r>
          </a:p>
        </p:txBody>
      </p:sp>
      <p:sp>
        <p:nvSpPr>
          <p:cNvPr id="4" name="Rectangle 3">
            <a:extLst>
              <a:ext uri="{FF2B5EF4-FFF2-40B4-BE49-F238E27FC236}">
                <a16:creationId xmlns:a16="http://schemas.microsoft.com/office/drawing/2014/main" id="{7DA94B09-B817-4133-9939-59616D7735E7}"/>
              </a:ext>
            </a:extLst>
          </p:cNvPr>
          <p:cNvSpPr/>
          <p:nvPr/>
        </p:nvSpPr>
        <p:spPr>
          <a:xfrm>
            <a:off x="882315" y="1848399"/>
            <a:ext cx="10776285" cy="3416320"/>
          </a:xfrm>
          <a:prstGeom prst="rect">
            <a:avLst/>
          </a:prstGeom>
        </p:spPr>
        <p:txBody>
          <a:bodyPr wrap="square">
            <a:spAutoFit/>
          </a:bodyPr>
          <a:lstStyle/>
          <a:p>
            <a:r>
              <a:rPr lang="tr-TR" dirty="0"/>
              <a:t>Bir işlemin, cüzdanın veya belgenin özel anahtarları güvende tutulduğu sürece, o işlem, cüzdan veya belgeyle ilgili herhangi bir dijital imzaya güvenilebilir.</a:t>
            </a:r>
          </a:p>
          <a:p>
            <a:endParaRPr lang="tr-TR" dirty="0"/>
          </a:p>
          <a:p>
            <a:r>
              <a:rPr lang="tr-TR" dirty="0"/>
              <a:t>Belirli bir ekosistemin boyutuna bağlı olarak, işlemleri imzalamak ve </a:t>
            </a:r>
            <a:r>
              <a:rPr lang="tr-TR" dirty="0" err="1"/>
              <a:t>token</a:t>
            </a:r>
            <a:r>
              <a:rPr lang="tr-TR" dirty="0"/>
              <a:t>/</a:t>
            </a:r>
            <a:r>
              <a:rPr lang="tr-TR" dirty="0" err="1"/>
              <a:t>coin</a:t>
            </a:r>
            <a:r>
              <a:rPr lang="tr-TR" dirty="0"/>
              <a:t> gibi dijital varlıkların depolandığı cüzdanları güvence altına almak için kullanılan binlerce, milyonlarca ve hatta milyarlarca genel ve özel anahtar olabilir. Güvenli ve etkili anahtar yönetimi olmadan, bir şifreleme sistemi güvenli ve güvenli bir şekilde çalışamaz.</a:t>
            </a:r>
          </a:p>
          <a:p>
            <a:endParaRPr lang="tr-TR" dirty="0"/>
          </a:p>
          <a:p>
            <a:r>
              <a:rPr lang="tr-TR" dirty="0"/>
              <a:t>Özel anahtar olmadan, söz konusu varlığın, cüzdanın veya belgenin sahipliğini kanıtlayamazsınız. Bu nedenle anahtar yönetimi çok önemlidir. </a:t>
            </a:r>
          </a:p>
          <a:p>
            <a:endParaRPr lang="tr-TR" dirty="0"/>
          </a:p>
          <a:p>
            <a:r>
              <a:rPr lang="tr-TR" dirty="0"/>
              <a:t>Yalnızca varlık sahipliğini oluşturmak için değil, işlemleri onaylamak ve imzalamak, cüzdanları ve genel sistemin bütünlüğünü güvence altına almak için gereklidir.</a:t>
            </a:r>
          </a:p>
        </p:txBody>
      </p:sp>
    </p:spTree>
    <p:extLst>
      <p:ext uri="{BB962C8B-B14F-4D97-AF65-F5344CB8AC3E}">
        <p14:creationId xmlns:p14="http://schemas.microsoft.com/office/powerpoint/2010/main" val="1403533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24D97-005F-4C11-A598-80698A5D6D50}"/>
              </a:ext>
            </a:extLst>
          </p:cNvPr>
          <p:cNvSpPr>
            <a:spLocks noGrp="1"/>
          </p:cNvSpPr>
          <p:nvPr>
            <p:ph type="title"/>
          </p:nvPr>
        </p:nvSpPr>
        <p:spPr>
          <a:xfrm>
            <a:off x="549442" y="293678"/>
            <a:ext cx="10058400" cy="1371600"/>
          </a:xfrm>
        </p:spPr>
        <p:txBody>
          <a:bodyPr/>
          <a:lstStyle/>
          <a:p>
            <a:r>
              <a:rPr lang="tr-TR" dirty="0" err="1"/>
              <a:t>MultiSig</a:t>
            </a:r>
            <a:r>
              <a:rPr lang="tr-TR" dirty="0"/>
              <a:t> &amp; MPC</a:t>
            </a:r>
          </a:p>
        </p:txBody>
      </p:sp>
      <p:sp>
        <p:nvSpPr>
          <p:cNvPr id="5" name="Rectangle 4">
            <a:extLst>
              <a:ext uri="{FF2B5EF4-FFF2-40B4-BE49-F238E27FC236}">
                <a16:creationId xmlns:a16="http://schemas.microsoft.com/office/drawing/2014/main" id="{26164699-0A09-4C4E-89DA-8799BD479896}"/>
              </a:ext>
            </a:extLst>
          </p:cNvPr>
          <p:cNvSpPr/>
          <p:nvPr/>
        </p:nvSpPr>
        <p:spPr>
          <a:xfrm>
            <a:off x="549442" y="1390653"/>
            <a:ext cx="10884569" cy="5355312"/>
          </a:xfrm>
          <a:prstGeom prst="rect">
            <a:avLst/>
          </a:prstGeom>
        </p:spPr>
        <p:txBody>
          <a:bodyPr wrap="square">
            <a:spAutoFit/>
          </a:bodyPr>
          <a:lstStyle/>
          <a:p>
            <a:r>
              <a:rPr lang="tr-TR" b="1" dirty="0" err="1"/>
              <a:t>Multisig</a:t>
            </a:r>
            <a:r>
              <a:rPr lang="tr-TR" b="1" dirty="0"/>
              <a:t> cüzdanlarda</a:t>
            </a:r>
            <a:r>
              <a:rPr lang="tr-TR" dirty="0"/>
              <a:t>, işlemleri onaylamak ve/veya yürütmek için birden fazla özel anahtar tarafından oluşturulan birden fazla imza (sistem tarafından belirlenir) gerekir. </a:t>
            </a:r>
          </a:p>
          <a:p>
            <a:r>
              <a:rPr lang="tr-TR" dirty="0"/>
              <a:t>Önceden, varlıkları depolamak için en yaygın yaklaşım, tek bir özel anahtarın kullanılmasıydı. Özel anahtara erişimi olan kişiler, belirli anahtarla ilişkili dijital varlıklara erişebilirdi. Şimdi, çoklu imza cüzdanı, birden fazla anahtardan imzaya ihtiyaç duyan cüzdanlar geliştirerek ek bir güvenlik katmanı sundu. </a:t>
            </a:r>
          </a:p>
          <a:p>
            <a:endParaRPr lang="tr-TR" dirty="0"/>
          </a:p>
          <a:p>
            <a:r>
              <a:rPr lang="tr-TR" b="1" dirty="0"/>
              <a:t>MPC (Multi </a:t>
            </a:r>
            <a:r>
              <a:rPr lang="tr-TR" b="1" dirty="0" err="1"/>
              <a:t>Party</a:t>
            </a:r>
            <a:r>
              <a:rPr lang="tr-TR" b="1" dirty="0"/>
              <a:t> </a:t>
            </a:r>
            <a:r>
              <a:rPr lang="tr-TR" b="1" dirty="0" err="1"/>
              <a:t>Communication</a:t>
            </a:r>
            <a:r>
              <a:rPr lang="tr-TR" b="1" dirty="0"/>
              <a:t>)</a:t>
            </a:r>
            <a:r>
              <a:rPr lang="tr-TR" dirty="0"/>
              <a:t> özel anahtar güvenliği için öne çıkan zorlukları çözmek için olası bir çözüm olarak gelişti. Cüzdanı ilk oluşturduğunuzda veya gerçek imzayı oluşturduğunuzda tek bir özel anahtarınız yoktur.</a:t>
            </a:r>
          </a:p>
          <a:p>
            <a:pPr marL="285750" indent="-285750">
              <a:buFont typeface="Arial" panose="020B0604020202020204" pitchFamily="34" charset="0"/>
              <a:buChar char="•"/>
            </a:pPr>
            <a:r>
              <a:rPr lang="tr-TR" dirty="0"/>
              <a:t>Dijital imzalama işlemini gerçekleştirmek için protokole en az 3 katılımcı gerekir.</a:t>
            </a:r>
          </a:p>
          <a:p>
            <a:pPr marL="285750" indent="-285750">
              <a:buFont typeface="Arial" panose="020B0604020202020204" pitchFamily="34" charset="0"/>
              <a:buChar char="•"/>
            </a:pPr>
            <a:r>
              <a:rPr lang="tr-TR" dirty="0"/>
              <a:t>Her katılımcı </a:t>
            </a:r>
            <a:r>
              <a:rPr lang="tr-TR" dirty="0" err="1"/>
              <a:t>key</a:t>
            </a:r>
            <a:r>
              <a:rPr lang="tr-TR" dirty="0"/>
              <a:t> içerisindeki </a:t>
            </a:r>
            <a:r>
              <a:rPr lang="tr-TR" dirty="0" err="1"/>
              <a:t>secret</a:t>
            </a:r>
            <a:r>
              <a:rPr lang="tr-TR" dirty="0"/>
              <a:t> değerleri rastgele bir şekilde saklar.</a:t>
            </a:r>
          </a:p>
          <a:p>
            <a:pPr marL="285750" indent="-285750">
              <a:buFont typeface="Arial" panose="020B0604020202020204" pitchFamily="34" charset="0"/>
              <a:buChar char="•"/>
            </a:pPr>
            <a:r>
              <a:rPr lang="tr-TR" dirty="0"/>
              <a:t>İmzalama talebi üzerine MPC süreci tetiklenir ve hepsi işlemi dağıtılmış bir şekilde imzalamak için işbirliği yapar.</a:t>
            </a:r>
          </a:p>
          <a:p>
            <a:pPr marL="285750" indent="-285750">
              <a:buFont typeface="Arial" panose="020B0604020202020204" pitchFamily="34" charset="0"/>
              <a:buChar char="•"/>
            </a:pPr>
            <a:endParaRPr lang="tr-TR" dirty="0"/>
          </a:p>
          <a:p>
            <a:r>
              <a:rPr lang="tr-TR" dirty="0"/>
              <a:t>Her </a:t>
            </a:r>
            <a:r>
              <a:rPr lang="tr-TR" dirty="0" err="1"/>
              <a:t>blokzincir</a:t>
            </a:r>
            <a:r>
              <a:rPr lang="tr-TR" dirty="0"/>
              <a:t> ile </a:t>
            </a:r>
            <a:r>
              <a:rPr lang="tr-TR" b="1" dirty="0"/>
              <a:t>uygunluğu</a:t>
            </a:r>
            <a:r>
              <a:rPr lang="tr-TR" dirty="0"/>
              <a:t>, </a:t>
            </a:r>
            <a:r>
              <a:rPr lang="tr-TR" dirty="0" err="1"/>
              <a:t>off-chain</a:t>
            </a:r>
            <a:r>
              <a:rPr lang="tr-TR" dirty="0"/>
              <a:t> imzalama yaklaşımı ile </a:t>
            </a:r>
            <a:r>
              <a:rPr lang="tr-TR" b="1" dirty="0"/>
              <a:t>hızı</a:t>
            </a:r>
            <a:r>
              <a:rPr lang="tr-TR" dirty="0"/>
              <a:t>, </a:t>
            </a:r>
            <a:r>
              <a:rPr lang="tr-TR" dirty="0" err="1"/>
              <a:t>secret</a:t>
            </a:r>
            <a:r>
              <a:rPr lang="tr-TR" dirty="0"/>
              <a:t> sahibinin bilinmemesi sebebiyle </a:t>
            </a:r>
            <a:r>
              <a:rPr lang="tr-TR" b="1" dirty="0"/>
              <a:t>gizliliği</a:t>
            </a:r>
            <a:r>
              <a:rPr lang="tr-TR" dirty="0"/>
              <a:t>, imzalama kurallarını belirleme </a:t>
            </a:r>
            <a:r>
              <a:rPr lang="tr-TR" b="1" dirty="0"/>
              <a:t>esnekliği </a:t>
            </a:r>
            <a:r>
              <a:rPr lang="tr-TR" dirty="0"/>
              <a:t>ve yetersayıdaki sınırsız tarafı desteklemesi ile </a:t>
            </a:r>
            <a:r>
              <a:rPr lang="tr-TR" dirty="0" err="1"/>
              <a:t>Multisig’in</a:t>
            </a:r>
            <a:r>
              <a:rPr lang="tr-TR" dirty="0"/>
              <a:t> önüne geçmiştir.</a:t>
            </a:r>
          </a:p>
          <a:p>
            <a:endParaRPr lang="tr-TR" dirty="0"/>
          </a:p>
          <a:p>
            <a:endParaRPr lang="tr-TR" dirty="0"/>
          </a:p>
          <a:p>
            <a:r>
              <a:rPr lang="tr-TR" i="1" dirty="0" err="1"/>
              <a:t>MPC’nin</a:t>
            </a:r>
            <a:r>
              <a:rPr lang="tr-TR" i="1" dirty="0"/>
              <a:t> cüzdanlar ve saklama hizmetleri için ortamı yeniden şekillendireceğine inanıyorum. Çoklu imzadan çok daha üstün." — </a:t>
            </a:r>
            <a:r>
              <a:rPr lang="tr-TR" i="1" dirty="0">
                <a:hlinkClick r:id="rId3"/>
              </a:rPr>
              <a:t>CZ, </a:t>
            </a:r>
            <a:r>
              <a:rPr lang="tr-TR" i="1" dirty="0" err="1">
                <a:hlinkClick r:id="rId3"/>
              </a:rPr>
              <a:t>Binance</a:t>
            </a:r>
            <a:r>
              <a:rPr lang="tr-TR" i="1" dirty="0">
                <a:hlinkClick r:id="rId3"/>
              </a:rPr>
              <a:t> CEO'su</a:t>
            </a:r>
            <a:endParaRPr lang="tr-TR" dirty="0"/>
          </a:p>
          <a:p>
            <a:endParaRPr lang="tr-TR" dirty="0"/>
          </a:p>
        </p:txBody>
      </p:sp>
    </p:spTree>
    <p:extLst>
      <p:ext uri="{BB962C8B-B14F-4D97-AF65-F5344CB8AC3E}">
        <p14:creationId xmlns:p14="http://schemas.microsoft.com/office/powerpoint/2010/main" val="3399553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7F9F0-0B4B-4DE8-B003-36F09A2CBBD4}"/>
              </a:ext>
            </a:extLst>
          </p:cNvPr>
          <p:cNvSpPr>
            <a:spLocks noGrp="1"/>
          </p:cNvSpPr>
          <p:nvPr>
            <p:ph type="title"/>
          </p:nvPr>
        </p:nvSpPr>
        <p:spPr>
          <a:xfrm>
            <a:off x="790575" y="390525"/>
            <a:ext cx="10058400" cy="1371600"/>
          </a:xfrm>
        </p:spPr>
        <p:txBody>
          <a:bodyPr/>
          <a:lstStyle/>
          <a:p>
            <a:r>
              <a:rPr lang="tr-TR" dirty="0"/>
              <a:t>Ödev</a:t>
            </a:r>
          </a:p>
        </p:txBody>
      </p:sp>
      <p:sp>
        <p:nvSpPr>
          <p:cNvPr id="3" name="Rectangle 2">
            <a:extLst>
              <a:ext uri="{FF2B5EF4-FFF2-40B4-BE49-F238E27FC236}">
                <a16:creationId xmlns:a16="http://schemas.microsoft.com/office/drawing/2014/main" id="{05717CF1-CF8B-4D22-B1AC-047AE1220AFD}"/>
              </a:ext>
            </a:extLst>
          </p:cNvPr>
          <p:cNvSpPr/>
          <p:nvPr/>
        </p:nvSpPr>
        <p:spPr>
          <a:xfrm>
            <a:off x="790575" y="1762125"/>
            <a:ext cx="10334625" cy="4524315"/>
          </a:xfrm>
          <a:prstGeom prst="rect">
            <a:avLst/>
          </a:prstGeom>
        </p:spPr>
        <p:txBody>
          <a:bodyPr wrap="square">
            <a:spAutoFit/>
          </a:bodyPr>
          <a:lstStyle/>
          <a:p>
            <a:r>
              <a:rPr lang="tr-TR" b="1" dirty="0" err="1"/>
              <a:t>Public</a:t>
            </a:r>
            <a:r>
              <a:rPr lang="tr-TR" b="1" dirty="0"/>
              <a:t> – </a:t>
            </a:r>
            <a:r>
              <a:rPr lang="tr-TR" b="1" dirty="0" err="1"/>
              <a:t>Private</a:t>
            </a:r>
            <a:r>
              <a:rPr lang="tr-TR" b="1" dirty="0"/>
              <a:t> – </a:t>
            </a:r>
            <a:r>
              <a:rPr lang="tr-TR" b="1" dirty="0" err="1"/>
              <a:t>Consortium</a:t>
            </a:r>
            <a:r>
              <a:rPr lang="tr-TR" b="1" dirty="0"/>
              <a:t> – </a:t>
            </a:r>
            <a:r>
              <a:rPr lang="tr-TR" b="1" dirty="0" err="1"/>
              <a:t>Hybrid</a:t>
            </a:r>
            <a:r>
              <a:rPr lang="tr-TR" b="1" dirty="0"/>
              <a:t> </a:t>
            </a:r>
            <a:r>
              <a:rPr lang="tr-TR" b="1" dirty="0" err="1"/>
              <a:t>blockchain</a:t>
            </a:r>
            <a:r>
              <a:rPr lang="tr-TR" b="1" dirty="0"/>
              <a:t> tiplerinin her birinden 1 er örnek proje bularak aşağıdaki belirtilen şekilde açıklama yazacağınız bir rapor paylaşınız</a:t>
            </a:r>
            <a:r>
              <a:rPr lang="tr-TR" dirty="0"/>
              <a:t>. Word veya </a:t>
            </a:r>
            <a:r>
              <a:rPr lang="tr-TR" dirty="0" err="1"/>
              <a:t>powerpoint</a:t>
            </a:r>
            <a:r>
              <a:rPr lang="tr-TR" dirty="0"/>
              <a:t> dosyası olarak teslim ediniz.</a:t>
            </a:r>
          </a:p>
          <a:p>
            <a:endParaRPr lang="tr-TR" dirty="0"/>
          </a:p>
          <a:p>
            <a:r>
              <a:rPr lang="tr-TR" b="1" dirty="0"/>
              <a:t>Format:</a:t>
            </a:r>
          </a:p>
          <a:p>
            <a:r>
              <a:rPr lang="tr-TR" dirty="0" err="1"/>
              <a:t>Public</a:t>
            </a:r>
            <a:r>
              <a:rPr lang="tr-TR" dirty="0"/>
              <a:t> </a:t>
            </a:r>
            <a:r>
              <a:rPr lang="tr-TR" dirty="0" err="1"/>
              <a:t>Blockchain</a:t>
            </a:r>
            <a:r>
              <a:rPr lang="tr-TR" dirty="0"/>
              <a:t> – X Project – Projenin konusu – Neden </a:t>
            </a:r>
            <a:r>
              <a:rPr lang="tr-TR" dirty="0" err="1"/>
              <a:t>public</a:t>
            </a:r>
            <a:r>
              <a:rPr lang="tr-TR" dirty="0"/>
              <a:t> </a:t>
            </a:r>
            <a:r>
              <a:rPr lang="tr-TR" dirty="0" err="1"/>
              <a:t>blokzincire</a:t>
            </a:r>
            <a:r>
              <a:rPr lang="tr-TR" dirty="0"/>
              <a:t> ihtiyaç duymuşlar? (Yorum) – Farklı bir tip </a:t>
            </a:r>
            <a:r>
              <a:rPr lang="tr-TR" dirty="0" err="1"/>
              <a:t>blockchain</a:t>
            </a:r>
            <a:r>
              <a:rPr lang="tr-TR" dirty="0"/>
              <a:t> ile de yapılabilir miydi? (Yorum)</a:t>
            </a:r>
          </a:p>
          <a:p>
            <a:endParaRPr lang="tr-TR" dirty="0"/>
          </a:p>
          <a:p>
            <a:r>
              <a:rPr lang="tr-TR" dirty="0" err="1"/>
              <a:t>Private</a:t>
            </a:r>
            <a:r>
              <a:rPr lang="tr-TR" dirty="0"/>
              <a:t> </a:t>
            </a:r>
            <a:r>
              <a:rPr lang="tr-TR" dirty="0" err="1"/>
              <a:t>Blockchain</a:t>
            </a:r>
            <a:r>
              <a:rPr lang="tr-TR" dirty="0"/>
              <a:t> – Y Project – Projenin konusu - Neden </a:t>
            </a:r>
            <a:r>
              <a:rPr lang="tr-TR" dirty="0" err="1"/>
              <a:t>private</a:t>
            </a:r>
            <a:r>
              <a:rPr lang="tr-TR" dirty="0"/>
              <a:t> </a:t>
            </a:r>
            <a:r>
              <a:rPr lang="tr-TR" dirty="0" err="1"/>
              <a:t>blokzincire</a:t>
            </a:r>
            <a:r>
              <a:rPr lang="tr-TR" dirty="0"/>
              <a:t> ihtiyaç duymuşlar? (Yorum) – Farklı bir tip </a:t>
            </a:r>
            <a:r>
              <a:rPr lang="tr-TR" dirty="0" err="1"/>
              <a:t>blockchain</a:t>
            </a:r>
            <a:r>
              <a:rPr lang="tr-TR" dirty="0"/>
              <a:t> ile de yapılabilir miydi? (Yorum)</a:t>
            </a:r>
          </a:p>
          <a:p>
            <a:endParaRPr lang="tr-TR" dirty="0"/>
          </a:p>
          <a:p>
            <a:r>
              <a:rPr lang="tr-TR" dirty="0" err="1"/>
              <a:t>Consortium</a:t>
            </a:r>
            <a:r>
              <a:rPr lang="tr-TR" dirty="0"/>
              <a:t> </a:t>
            </a:r>
            <a:r>
              <a:rPr lang="tr-TR" dirty="0" err="1"/>
              <a:t>Blockchain</a:t>
            </a:r>
            <a:r>
              <a:rPr lang="tr-TR" dirty="0"/>
              <a:t> – Z Project - Projenin konusu - Neden </a:t>
            </a:r>
            <a:r>
              <a:rPr lang="tr-TR" dirty="0" err="1"/>
              <a:t>consortium</a:t>
            </a:r>
            <a:r>
              <a:rPr lang="tr-TR" dirty="0"/>
              <a:t> </a:t>
            </a:r>
            <a:r>
              <a:rPr lang="tr-TR" dirty="0" err="1"/>
              <a:t>blokzincire</a:t>
            </a:r>
            <a:r>
              <a:rPr lang="tr-TR" dirty="0"/>
              <a:t> ihtiyaç duymuşlar? (Yorum) – Farklı bir tip </a:t>
            </a:r>
            <a:r>
              <a:rPr lang="tr-TR" dirty="0" err="1"/>
              <a:t>blockchain</a:t>
            </a:r>
            <a:r>
              <a:rPr lang="tr-TR" dirty="0"/>
              <a:t> ile de yapılabilir miydi? (Yorum)</a:t>
            </a:r>
          </a:p>
          <a:p>
            <a:endParaRPr lang="tr-TR" dirty="0"/>
          </a:p>
          <a:p>
            <a:r>
              <a:rPr lang="tr-TR" dirty="0" err="1"/>
              <a:t>Hybrid</a:t>
            </a:r>
            <a:r>
              <a:rPr lang="tr-TR" dirty="0"/>
              <a:t> </a:t>
            </a:r>
            <a:r>
              <a:rPr lang="tr-TR" dirty="0" err="1"/>
              <a:t>Bockchain</a:t>
            </a:r>
            <a:r>
              <a:rPr lang="tr-TR" dirty="0"/>
              <a:t> – T Project - Projenin konusu - Neden </a:t>
            </a:r>
            <a:r>
              <a:rPr lang="tr-TR" dirty="0" err="1"/>
              <a:t>hybrid</a:t>
            </a:r>
            <a:r>
              <a:rPr lang="tr-TR" dirty="0"/>
              <a:t> </a:t>
            </a:r>
            <a:r>
              <a:rPr lang="tr-TR" dirty="0" err="1"/>
              <a:t>blokzincire</a:t>
            </a:r>
            <a:r>
              <a:rPr lang="tr-TR" dirty="0"/>
              <a:t> ihtiyaç duymuşlar? (Yorum) – Farklı bir tip </a:t>
            </a:r>
            <a:r>
              <a:rPr lang="tr-TR" dirty="0" err="1"/>
              <a:t>blockchain</a:t>
            </a:r>
            <a:r>
              <a:rPr lang="tr-TR" dirty="0"/>
              <a:t> ile de yapılabilir miydi? (Yorum)</a:t>
            </a:r>
          </a:p>
        </p:txBody>
      </p:sp>
    </p:spTree>
    <p:extLst>
      <p:ext uri="{BB962C8B-B14F-4D97-AF65-F5344CB8AC3E}">
        <p14:creationId xmlns:p14="http://schemas.microsoft.com/office/powerpoint/2010/main" val="1609033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8" name="Rectangle 107">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0" name="Rectangle 109">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12" name="Rectangle 111">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4" name="Group 113">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15" name="Straight Connector 114">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19" name="Rectangle 118">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Placeholder 9" descr="Laptop and notebook on the table">
            <a:extLst>
              <a:ext uri="{FF2B5EF4-FFF2-40B4-BE49-F238E27FC236}">
                <a16:creationId xmlns:a16="http://schemas.microsoft.com/office/drawing/2014/main" id="{201D9675-DFD6-4198-A186-4B82257CEE93}"/>
              </a:ext>
            </a:extLst>
          </p:cNvPr>
          <p:cNvPicPr>
            <a:picLocks noGrp="1" noChangeAspect="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7" y="10"/>
            <a:ext cx="12191982" cy="6857990"/>
          </a:xfrm>
          <a:prstGeom prst="rect">
            <a:avLst/>
          </a:prstGeom>
        </p:spPr>
      </p:pic>
      <p:sp>
        <p:nvSpPr>
          <p:cNvPr id="121" name="Rectangle 120">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23" name="Rectangle 122">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3" name="Title 2">
            <a:extLst>
              <a:ext uri="{FF2B5EF4-FFF2-40B4-BE49-F238E27FC236}">
                <a16:creationId xmlns:a16="http://schemas.microsoft.com/office/drawing/2014/main" id="{E5AD4937-CA34-4C89-9BAF-9E011BE5736D}"/>
              </a:ext>
            </a:extLst>
          </p:cNvPr>
          <p:cNvSpPr>
            <a:spLocks noGrp="1"/>
          </p:cNvSpPr>
          <p:nvPr>
            <p:ph type="title"/>
          </p:nvPr>
        </p:nvSpPr>
        <p:spPr>
          <a:xfrm>
            <a:off x="1276055" y="2350017"/>
            <a:ext cx="4775075" cy="1630906"/>
          </a:xfrm>
        </p:spPr>
        <p:txBody>
          <a:bodyPr vert="horz" lIns="91440" tIns="45720" rIns="91440" bIns="45720" rtlCol="0" anchor="ctr">
            <a:normAutofit/>
          </a:bodyPr>
          <a:lstStyle/>
          <a:p>
            <a:pPr algn="ctr">
              <a:lnSpc>
                <a:spcPct val="83000"/>
              </a:lnSpc>
            </a:pPr>
            <a:r>
              <a:rPr lang="tr-TR" sz="4400" cap="all" spc="-100" dirty="0"/>
              <a:t>TEŞEKKÜRLER</a:t>
            </a:r>
            <a:r>
              <a:rPr lang="en-US" sz="4400" cap="all" spc="-100" dirty="0"/>
              <a:t>!</a:t>
            </a:r>
          </a:p>
        </p:txBody>
      </p:sp>
      <p:sp>
        <p:nvSpPr>
          <p:cNvPr id="4" name="Text Placeholder 3">
            <a:extLst>
              <a:ext uri="{FF2B5EF4-FFF2-40B4-BE49-F238E27FC236}">
                <a16:creationId xmlns:a16="http://schemas.microsoft.com/office/drawing/2014/main" id="{F2D4B761-DD6A-43A0-8600-88D390E1E08C}"/>
              </a:ext>
            </a:extLst>
          </p:cNvPr>
          <p:cNvSpPr>
            <a:spLocks noGrp="1"/>
          </p:cNvSpPr>
          <p:nvPr>
            <p:ph type="body" sz="half" idx="2"/>
          </p:nvPr>
        </p:nvSpPr>
        <p:spPr>
          <a:xfrm>
            <a:off x="1276055" y="3990546"/>
            <a:ext cx="4775075" cy="559656"/>
          </a:xfrm>
        </p:spPr>
        <p:txBody>
          <a:bodyPr vert="horz" lIns="91440" tIns="45720" rIns="91440" bIns="45720" rtlCol="0">
            <a:normAutofit lnSpcReduction="10000"/>
          </a:bodyPr>
          <a:lstStyle/>
          <a:p>
            <a:pPr algn="ctr">
              <a:lnSpc>
                <a:spcPct val="90000"/>
              </a:lnSpc>
              <a:spcBef>
                <a:spcPts val="0"/>
              </a:spcBef>
              <a:spcAft>
                <a:spcPts val="600"/>
              </a:spcAft>
            </a:pPr>
            <a:r>
              <a:rPr lang="tr-TR" sz="1500" spc="80" dirty="0">
                <a:solidFill>
                  <a:schemeClr val="tx1">
                    <a:lumMod val="75000"/>
                  </a:schemeClr>
                </a:solidFill>
              </a:rPr>
              <a:t>Handan YARICI</a:t>
            </a:r>
          </a:p>
          <a:p>
            <a:pPr algn="ctr">
              <a:lnSpc>
                <a:spcPct val="90000"/>
              </a:lnSpc>
              <a:spcBef>
                <a:spcPts val="0"/>
              </a:spcBef>
              <a:spcAft>
                <a:spcPts val="600"/>
              </a:spcAft>
            </a:pPr>
            <a:r>
              <a:rPr lang="tr-TR" sz="1500" spc="80" dirty="0">
                <a:solidFill>
                  <a:schemeClr val="tx1">
                    <a:lumMod val="75000"/>
                  </a:schemeClr>
                </a:solidFill>
              </a:rPr>
              <a:t>handanyarici@gmail.com</a:t>
            </a:r>
            <a:endParaRPr lang="en-US" sz="1500" spc="80" dirty="0">
              <a:solidFill>
                <a:schemeClr val="tx1">
                  <a:lumMod val="75000"/>
                </a:schemeClr>
              </a:solidFill>
            </a:endParaRPr>
          </a:p>
        </p:txBody>
      </p:sp>
    </p:spTree>
    <p:extLst>
      <p:ext uri="{BB962C8B-B14F-4D97-AF65-F5344CB8AC3E}">
        <p14:creationId xmlns:p14="http://schemas.microsoft.com/office/powerpoint/2010/main" val="110338050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30" name="Rectangle 29">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32" name="Rectangle 31">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Placeholder 5" descr="Young man is writing">
            <a:extLst>
              <a:ext uri="{FF2B5EF4-FFF2-40B4-BE49-F238E27FC236}">
                <a16:creationId xmlns:a16="http://schemas.microsoft.com/office/drawing/2014/main" id="{1054C6CA-D723-4A6A-9734-5910A1729B5C}"/>
              </a:ext>
            </a:extLst>
          </p:cNvPr>
          <p:cNvPicPr>
            <a:picLocks noGrp="1" noChangeAspect="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1" y="1"/>
            <a:ext cx="12191998" cy="6857999"/>
          </a:xfrm>
          <a:prstGeom prst="rect">
            <a:avLst/>
          </a:prstGeom>
        </p:spPr>
      </p:pic>
      <p:sp>
        <p:nvSpPr>
          <p:cNvPr id="34" name="Rectangle 33">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A7F5067F-B05A-4CB4-8FEF-12162F4FD7F8}"/>
              </a:ext>
            </a:extLst>
          </p:cNvPr>
          <p:cNvSpPr>
            <a:spLocks noGrp="1"/>
          </p:cNvSpPr>
          <p:nvPr>
            <p:ph type="title"/>
          </p:nvPr>
        </p:nvSpPr>
        <p:spPr>
          <a:xfrm>
            <a:off x="774043" y="727626"/>
            <a:ext cx="4602152" cy="1718225"/>
          </a:xfrm>
        </p:spPr>
        <p:txBody>
          <a:bodyPr vert="horz" lIns="91440" tIns="45720" rIns="91440" bIns="45720" rtlCol="0" anchor="ctr">
            <a:normAutofit/>
          </a:bodyPr>
          <a:lstStyle/>
          <a:p>
            <a:pPr>
              <a:lnSpc>
                <a:spcPct val="90000"/>
              </a:lnSpc>
            </a:pPr>
            <a:r>
              <a:rPr lang="tr-TR" sz="4800" dirty="0">
                <a:solidFill>
                  <a:schemeClr val="bg2">
                    <a:lumMod val="50000"/>
                  </a:schemeClr>
                </a:solidFill>
              </a:rPr>
              <a:t>Bu hafta</a:t>
            </a:r>
            <a:endParaRPr lang="en-US" sz="4800" dirty="0">
              <a:solidFill>
                <a:schemeClr val="bg2">
                  <a:lumMod val="50000"/>
                </a:schemeClr>
              </a:solidFill>
            </a:endParaRPr>
          </a:p>
        </p:txBody>
      </p:sp>
      <p:sp>
        <p:nvSpPr>
          <p:cNvPr id="4" name="Text Placeholder 3">
            <a:extLst>
              <a:ext uri="{FF2B5EF4-FFF2-40B4-BE49-F238E27FC236}">
                <a16:creationId xmlns:a16="http://schemas.microsoft.com/office/drawing/2014/main" id="{29AD4A91-7AB8-40C3-9C11-950FF5FC7DFC}"/>
              </a:ext>
            </a:extLst>
          </p:cNvPr>
          <p:cNvSpPr>
            <a:spLocks noGrp="1"/>
          </p:cNvSpPr>
          <p:nvPr>
            <p:ph type="body" sz="half" idx="2"/>
          </p:nvPr>
        </p:nvSpPr>
        <p:spPr>
          <a:xfrm>
            <a:off x="774043" y="2538920"/>
            <a:ext cx="4602152" cy="3480066"/>
          </a:xfrm>
        </p:spPr>
        <p:txBody>
          <a:bodyPr vert="horz" lIns="91440" tIns="45720" rIns="91440" bIns="45720" rtlCol="0">
            <a:normAutofit/>
          </a:bodyPr>
          <a:lstStyle/>
          <a:p>
            <a:pPr>
              <a:lnSpc>
                <a:spcPct val="100000"/>
              </a:lnSpc>
            </a:pPr>
            <a:r>
              <a:rPr lang="tr-TR" b="1" dirty="0">
                <a:solidFill>
                  <a:schemeClr val="bg2">
                    <a:lumMod val="50000"/>
                  </a:schemeClr>
                </a:solidFill>
              </a:rPr>
              <a:t>İçerik</a:t>
            </a:r>
            <a:r>
              <a:rPr lang="en-US" b="1" dirty="0">
                <a:solidFill>
                  <a:schemeClr val="bg2">
                    <a:lumMod val="50000"/>
                  </a:schemeClr>
                </a:solidFill>
              </a:rPr>
              <a:t>:</a:t>
            </a:r>
          </a:p>
          <a:p>
            <a:pPr marL="216000" indent="-216000">
              <a:lnSpc>
                <a:spcPct val="100000"/>
              </a:lnSpc>
              <a:buClr>
                <a:schemeClr val="accent1"/>
              </a:buClr>
              <a:buFont typeface="Arial" panose="020B0604020202020204" pitchFamily="34" charset="0"/>
              <a:buChar char="•"/>
            </a:pPr>
            <a:r>
              <a:rPr lang="tr-TR" dirty="0" err="1">
                <a:solidFill>
                  <a:schemeClr val="bg2">
                    <a:lumMod val="50000"/>
                  </a:schemeClr>
                </a:solidFill>
              </a:rPr>
              <a:t>Blockchain</a:t>
            </a:r>
            <a:r>
              <a:rPr lang="tr-TR" dirty="0">
                <a:solidFill>
                  <a:schemeClr val="bg2">
                    <a:lumMod val="50000"/>
                  </a:schemeClr>
                </a:solidFill>
              </a:rPr>
              <a:t> Tipleri</a:t>
            </a:r>
            <a:endParaRPr lang="en-US" dirty="0">
              <a:solidFill>
                <a:schemeClr val="bg2">
                  <a:lumMod val="50000"/>
                </a:schemeClr>
              </a:solidFill>
            </a:endParaRPr>
          </a:p>
          <a:p>
            <a:pPr marL="216000" indent="-216000">
              <a:lnSpc>
                <a:spcPct val="100000"/>
              </a:lnSpc>
              <a:buClr>
                <a:schemeClr val="accent1"/>
              </a:buClr>
              <a:buFont typeface="Arial" panose="020B0604020202020204" pitchFamily="34" charset="0"/>
              <a:buChar char="•"/>
            </a:pPr>
            <a:r>
              <a:rPr lang="tr-TR" dirty="0" err="1">
                <a:solidFill>
                  <a:schemeClr val="bg2">
                    <a:lumMod val="50000"/>
                  </a:schemeClr>
                </a:solidFill>
              </a:rPr>
              <a:t>Kriptografi</a:t>
            </a:r>
            <a:r>
              <a:rPr lang="tr-TR" dirty="0">
                <a:solidFill>
                  <a:schemeClr val="bg2">
                    <a:lumMod val="50000"/>
                  </a:schemeClr>
                </a:solidFill>
              </a:rPr>
              <a:t> algoritmaları</a:t>
            </a:r>
            <a:endParaRPr lang="en-US" dirty="0">
              <a:solidFill>
                <a:schemeClr val="bg2">
                  <a:lumMod val="50000"/>
                </a:schemeClr>
              </a:solidFill>
            </a:endParaRPr>
          </a:p>
          <a:p>
            <a:pPr marL="216000" indent="-216000">
              <a:lnSpc>
                <a:spcPct val="100000"/>
              </a:lnSpc>
              <a:buClr>
                <a:schemeClr val="accent1"/>
              </a:buClr>
              <a:buFont typeface="Arial" panose="020B0604020202020204" pitchFamily="34" charset="0"/>
              <a:buChar char="•"/>
            </a:pPr>
            <a:r>
              <a:rPr lang="tr-TR" dirty="0" err="1">
                <a:solidFill>
                  <a:schemeClr val="bg2">
                    <a:lumMod val="50000"/>
                  </a:schemeClr>
                </a:solidFill>
              </a:rPr>
              <a:t>Wallet</a:t>
            </a:r>
            <a:r>
              <a:rPr lang="tr-TR" dirty="0">
                <a:solidFill>
                  <a:schemeClr val="bg2">
                    <a:lumMod val="50000"/>
                  </a:schemeClr>
                </a:solidFill>
              </a:rPr>
              <a:t> anahtar yönetimi</a:t>
            </a:r>
            <a:endParaRPr lang="en-US" dirty="0">
              <a:solidFill>
                <a:schemeClr val="bg2">
                  <a:lumMod val="50000"/>
                </a:schemeClr>
              </a:solidFill>
            </a:endParaRPr>
          </a:p>
        </p:txBody>
      </p:sp>
    </p:spTree>
    <p:extLst>
      <p:ext uri="{BB962C8B-B14F-4D97-AF65-F5344CB8AC3E}">
        <p14:creationId xmlns:p14="http://schemas.microsoft.com/office/powerpoint/2010/main" val="1386799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AFDF-AE03-48FB-A68D-0FBD9F61D864}"/>
              </a:ext>
            </a:extLst>
          </p:cNvPr>
          <p:cNvSpPr>
            <a:spLocks noGrp="1"/>
          </p:cNvSpPr>
          <p:nvPr>
            <p:ph type="title"/>
          </p:nvPr>
        </p:nvSpPr>
        <p:spPr/>
        <p:txBody>
          <a:bodyPr/>
          <a:lstStyle/>
          <a:p>
            <a:r>
              <a:rPr lang="tr-TR" dirty="0" err="1"/>
              <a:t>Blockchain</a:t>
            </a:r>
            <a:r>
              <a:rPr lang="tr-TR" dirty="0"/>
              <a:t> Temel Özellikler - Tekrar</a:t>
            </a:r>
          </a:p>
        </p:txBody>
      </p:sp>
      <p:sp>
        <p:nvSpPr>
          <p:cNvPr id="4" name="Rectangle 3">
            <a:extLst>
              <a:ext uri="{FF2B5EF4-FFF2-40B4-BE49-F238E27FC236}">
                <a16:creationId xmlns:a16="http://schemas.microsoft.com/office/drawing/2014/main" id="{44089E0E-EACB-467A-A755-CBDAB96A469C}"/>
              </a:ext>
            </a:extLst>
          </p:cNvPr>
          <p:cNvSpPr/>
          <p:nvPr/>
        </p:nvSpPr>
        <p:spPr>
          <a:xfrm>
            <a:off x="759235" y="1838826"/>
            <a:ext cx="10451690" cy="2585323"/>
          </a:xfrm>
          <a:prstGeom prst="rect">
            <a:avLst/>
          </a:prstGeom>
        </p:spPr>
        <p:txBody>
          <a:bodyPr wrap="square">
            <a:spAutoFit/>
          </a:bodyPr>
          <a:lstStyle/>
          <a:p>
            <a:pPr marL="285750" indent="-285750">
              <a:buFont typeface="Arial" panose="020B0604020202020204" pitchFamily="34" charset="0"/>
              <a:buChar char="•"/>
            </a:pPr>
            <a:r>
              <a:rPr lang="tr-TR" b="1" dirty="0"/>
              <a:t>Yalnızca sonuna bilgi eklenebilen bir kayıt defteri </a:t>
            </a:r>
            <a:r>
              <a:rPr lang="tr-TR" dirty="0"/>
              <a:t>– bir sistemin </a:t>
            </a:r>
            <a:r>
              <a:rPr lang="tr-TR" dirty="0" err="1"/>
              <a:t>blockchain</a:t>
            </a:r>
            <a:r>
              <a:rPr lang="tr-TR" dirty="0"/>
              <a:t> olarak tanımlanabilmesi için, her bir bloğun kendisinden önce gelene bağlandığı zincir bloklar yapısına sahip olması gereklidir. Eğer </a:t>
            </a:r>
            <a:r>
              <a:rPr lang="tr-TR" dirty="0" err="1"/>
              <a:t>blockchain</a:t>
            </a:r>
            <a:r>
              <a:rPr lang="tr-TR" dirty="0"/>
              <a:t>, hesap çizelgemizdeki hücrelerin toplamıysa, bloklar da bireysel hücrelerdir.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b="1" dirty="0"/>
              <a:t>Eşlerden oluşan bir ağ </a:t>
            </a:r>
            <a:r>
              <a:rPr lang="tr-TR" dirty="0"/>
              <a:t>– ağdaki her bir katılımcı </a:t>
            </a:r>
            <a:r>
              <a:rPr lang="tr-TR" dirty="0" err="1"/>
              <a:t>blockchainin</a:t>
            </a:r>
            <a:r>
              <a:rPr lang="tr-TR" dirty="0"/>
              <a:t> bir kopyasını tutar. Bu katılımcılara </a:t>
            </a:r>
            <a:r>
              <a:rPr lang="tr-TR" dirty="0" err="1"/>
              <a:t>node</a:t>
            </a:r>
            <a:r>
              <a:rPr lang="tr-TR" dirty="0"/>
              <a:t> adı verilir ve birbirleriyle eşler arası şekilde etkileşim kurarlar.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b="1" dirty="0"/>
              <a:t>Bir mutabakat mekanizması </a:t>
            </a:r>
            <a:r>
              <a:rPr lang="tr-TR" dirty="0"/>
              <a:t>– </a:t>
            </a:r>
            <a:r>
              <a:rPr lang="tr-TR" dirty="0" err="1"/>
              <a:t>node'ların</a:t>
            </a:r>
            <a:r>
              <a:rPr lang="tr-TR" dirty="0"/>
              <a:t> ağa yayınlanan işlemlerin doğruluğu konusunda fikir birliğine varması ve zincire yanlış bir verinin yazılmamasının garantiye alınması için bir mekanizma gereklidir.</a:t>
            </a:r>
          </a:p>
        </p:txBody>
      </p:sp>
    </p:spTree>
    <p:extLst>
      <p:ext uri="{BB962C8B-B14F-4D97-AF65-F5344CB8AC3E}">
        <p14:creationId xmlns:p14="http://schemas.microsoft.com/office/powerpoint/2010/main" val="2954136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136BB-9AF3-4400-B178-03FF867F8566}"/>
              </a:ext>
            </a:extLst>
          </p:cNvPr>
          <p:cNvSpPr>
            <a:spLocks noGrp="1"/>
          </p:cNvSpPr>
          <p:nvPr>
            <p:ph type="title"/>
          </p:nvPr>
        </p:nvSpPr>
        <p:spPr/>
        <p:txBody>
          <a:bodyPr/>
          <a:lstStyle/>
          <a:p>
            <a:r>
              <a:rPr lang="tr-TR" dirty="0" err="1"/>
              <a:t>Public</a:t>
            </a:r>
            <a:r>
              <a:rPr lang="tr-TR" dirty="0"/>
              <a:t> </a:t>
            </a:r>
            <a:r>
              <a:rPr lang="tr-TR" dirty="0" err="1"/>
              <a:t>Blockchain</a:t>
            </a:r>
            <a:endParaRPr lang="tr-TR" dirty="0"/>
          </a:p>
        </p:txBody>
      </p:sp>
      <p:sp>
        <p:nvSpPr>
          <p:cNvPr id="4" name="Rectangle 3">
            <a:extLst>
              <a:ext uri="{FF2B5EF4-FFF2-40B4-BE49-F238E27FC236}">
                <a16:creationId xmlns:a16="http://schemas.microsoft.com/office/drawing/2014/main" id="{761183BE-FB8B-4DF2-8FC2-BC9FC08B4A89}"/>
              </a:ext>
            </a:extLst>
          </p:cNvPr>
          <p:cNvSpPr/>
          <p:nvPr/>
        </p:nvSpPr>
        <p:spPr>
          <a:xfrm>
            <a:off x="677504" y="1793023"/>
            <a:ext cx="10447696" cy="3970318"/>
          </a:xfrm>
          <a:prstGeom prst="rect">
            <a:avLst/>
          </a:prstGeom>
        </p:spPr>
        <p:txBody>
          <a:bodyPr wrap="square">
            <a:spAutoFit/>
          </a:bodyPr>
          <a:lstStyle/>
          <a:p>
            <a:pPr marL="285750" indent="-285750">
              <a:buFont typeface="Arial" panose="020B0604020202020204" pitchFamily="34" charset="0"/>
              <a:buChar char="•"/>
            </a:pPr>
            <a:r>
              <a:rPr lang="tr-TR" dirty="0"/>
              <a:t>Herkese açığın yanı sıra izne dayalı olmayan kavramı da sıklıkla kullanılır. Katılımı engelleyen bir kontrol mekanizması yoktur ve herkes mutabakat mekanizmasına dahil olabilir (örneğin madencilikle ya da </a:t>
            </a:r>
            <a:r>
              <a:rPr lang="tr-TR" dirty="0" err="1"/>
              <a:t>staking</a:t>
            </a:r>
            <a:r>
              <a:rPr lang="tr-TR" dirty="0"/>
              <a:t> ile). Herhangi bir kişi ağa katılmakta özgür olduğu ve mutabakat sağlanmasına yönelik katkıları karşısında ödüllendirilebileceği için herkese açık zincirlerin üzerine kurulmuş ağlarda yüksek seviyede </a:t>
            </a:r>
            <a:r>
              <a:rPr lang="tr-TR" dirty="0" err="1"/>
              <a:t>merkeziyetsiz</a:t>
            </a:r>
            <a:r>
              <a:rPr lang="tr-TR" dirty="0"/>
              <a:t> bir yapı olması beklenir.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Aynı şekilde, herkese açık bir </a:t>
            </a:r>
            <a:r>
              <a:rPr lang="tr-TR" dirty="0" err="1"/>
              <a:t>blockchainin</a:t>
            </a:r>
            <a:r>
              <a:rPr lang="tr-TR" dirty="0"/>
              <a:t> özel olanlara (ya da yarı özel olanlara) kıyasla sansüre daha dayanıklı olması beklenir. Herhangi bir kişi ağa katılabileceği için kötü niyetli kişilerin kimlikleri açığa çıkmadan avantaj elde etmesini engellemek üzere protokolün bazı mekanizmalar kullanması gereklidir.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Fakat herkese açık </a:t>
            </a:r>
            <a:r>
              <a:rPr lang="tr-TR" dirty="0" err="1"/>
              <a:t>blockchainlerin</a:t>
            </a:r>
            <a:r>
              <a:rPr lang="tr-TR" dirty="0"/>
              <a:t> güvenlik odaklı yaklaşımı performans açısından ödün verilmesini gerektirir. Birçok </a:t>
            </a:r>
            <a:r>
              <a:rPr lang="tr-TR" dirty="0" err="1"/>
              <a:t>blockchain</a:t>
            </a:r>
            <a:r>
              <a:rPr lang="tr-TR" dirty="0"/>
              <a:t> ölçeklenebilirlik sorunları yaşar ve verimlilik düşüktür. Dahası ağın bölünmesine neden olmadan değişiklik yapmak zorlayıcı olabilir çünkü önerilen değişikliğin tüm katılımcılar tarafından onaylanması oldukça nadirdir.</a:t>
            </a:r>
          </a:p>
        </p:txBody>
      </p:sp>
    </p:spTree>
    <p:extLst>
      <p:ext uri="{BB962C8B-B14F-4D97-AF65-F5344CB8AC3E}">
        <p14:creationId xmlns:p14="http://schemas.microsoft.com/office/powerpoint/2010/main" val="128144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136BB-9AF3-4400-B178-03FF867F8566}"/>
              </a:ext>
            </a:extLst>
          </p:cNvPr>
          <p:cNvSpPr>
            <a:spLocks noGrp="1"/>
          </p:cNvSpPr>
          <p:nvPr>
            <p:ph type="title"/>
          </p:nvPr>
        </p:nvSpPr>
        <p:spPr/>
        <p:txBody>
          <a:bodyPr/>
          <a:lstStyle/>
          <a:p>
            <a:r>
              <a:rPr lang="tr-TR" dirty="0" err="1"/>
              <a:t>Private</a:t>
            </a:r>
            <a:r>
              <a:rPr lang="tr-TR" dirty="0"/>
              <a:t> </a:t>
            </a:r>
            <a:r>
              <a:rPr lang="tr-TR" dirty="0" err="1"/>
              <a:t>Blockchain</a:t>
            </a:r>
            <a:endParaRPr lang="tr-TR" dirty="0"/>
          </a:p>
        </p:txBody>
      </p:sp>
      <p:sp>
        <p:nvSpPr>
          <p:cNvPr id="4" name="Rectangle 3">
            <a:extLst>
              <a:ext uri="{FF2B5EF4-FFF2-40B4-BE49-F238E27FC236}">
                <a16:creationId xmlns:a16="http://schemas.microsoft.com/office/drawing/2014/main" id="{761183BE-FB8B-4DF2-8FC2-BC9FC08B4A89}"/>
              </a:ext>
            </a:extLst>
          </p:cNvPr>
          <p:cNvSpPr/>
          <p:nvPr/>
        </p:nvSpPr>
        <p:spPr>
          <a:xfrm>
            <a:off x="887054" y="1793023"/>
            <a:ext cx="10238146" cy="2031325"/>
          </a:xfrm>
          <a:prstGeom prst="rect">
            <a:avLst/>
          </a:prstGeom>
        </p:spPr>
        <p:txBody>
          <a:bodyPr wrap="square">
            <a:spAutoFit/>
          </a:bodyPr>
          <a:lstStyle/>
          <a:p>
            <a:pPr marL="285750" indent="-285750" fontAlgn="base">
              <a:buFont typeface="Arial" panose="020B0604020202020204" pitchFamily="34" charset="0"/>
              <a:buChar char="•"/>
            </a:pPr>
            <a:r>
              <a:rPr lang="tr-TR" dirty="0"/>
              <a:t>Zinciri kimin görebileceğini ve kimin zincire yazabileceğini belirleyen kurallar vardır (bunlar izne dayalı olan çevrelerdir). Kontrol konusunda açık bir hiyerarşi olduğu için bu ağlar </a:t>
            </a:r>
            <a:r>
              <a:rPr lang="tr-TR" dirty="0" err="1"/>
              <a:t>merkeziyetsiz</a:t>
            </a:r>
            <a:r>
              <a:rPr lang="tr-TR" dirty="0"/>
              <a:t> sistemler değildir. Fakat özel </a:t>
            </a:r>
            <a:r>
              <a:rPr lang="tr-TR" dirty="0" err="1"/>
              <a:t>blockchainler</a:t>
            </a:r>
            <a:r>
              <a:rPr lang="tr-TR" dirty="0"/>
              <a:t> dağıtılmıştır çünkü burada da birçok </a:t>
            </a:r>
            <a:r>
              <a:rPr lang="tr-TR" dirty="0" err="1"/>
              <a:t>node</a:t>
            </a:r>
            <a:r>
              <a:rPr lang="tr-TR" dirty="0"/>
              <a:t> zincirin bir kopyasını kendi cihazlarında tutar.</a:t>
            </a:r>
          </a:p>
          <a:p>
            <a:pPr marL="285750" indent="-285750" fontAlgn="base">
              <a:buFont typeface="Arial" panose="020B0604020202020204" pitchFamily="34" charset="0"/>
              <a:buChar char="•"/>
            </a:pPr>
            <a:endParaRPr lang="tr-TR" dirty="0"/>
          </a:p>
          <a:p>
            <a:pPr marL="285750" indent="-285750" fontAlgn="base">
              <a:buFont typeface="Arial" panose="020B0604020202020204" pitchFamily="34" charset="0"/>
              <a:buChar char="•"/>
            </a:pPr>
            <a:r>
              <a:rPr lang="tr-TR" dirty="0"/>
              <a:t>Özel </a:t>
            </a:r>
            <a:r>
              <a:rPr lang="tr-TR" dirty="0" err="1"/>
              <a:t>blockchainler</a:t>
            </a:r>
            <a:r>
              <a:rPr lang="tr-TR" dirty="0"/>
              <a:t>, bir organizasyonun ağlarını dışarıdan erişilebilir kılmadan </a:t>
            </a:r>
            <a:r>
              <a:rPr lang="tr-TR" dirty="0" err="1"/>
              <a:t>blockchain</a:t>
            </a:r>
            <a:r>
              <a:rPr lang="tr-TR" dirty="0"/>
              <a:t> özelliklerinden faydalanmak istediği kurumsal ortamlar için daha uygundur.</a:t>
            </a:r>
          </a:p>
        </p:txBody>
      </p:sp>
    </p:spTree>
    <p:extLst>
      <p:ext uri="{BB962C8B-B14F-4D97-AF65-F5344CB8AC3E}">
        <p14:creationId xmlns:p14="http://schemas.microsoft.com/office/powerpoint/2010/main" val="2904286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BCFC4-FA70-4D0F-A108-BBA23E140387}"/>
              </a:ext>
            </a:extLst>
          </p:cNvPr>
          <p:cNvSpPr>
            <a:spLocks noGrp="1"/>
          </p:cNvSpPr>
          <p:nvPr>
            <p:ph type="title"/>
          </p:nvPr>
        </p:nvSpPr>
        <p:spPr>
          <a:xfrm>
            <a:off x="883966" y="513921"/>
            <a:ext cx="10058400" cy="1371600"/>
          </a:xfrm>
        </p:spPr>
        <p:txBody>
          <a:bodyPr/>
          <a:lstStyle/>
          <a:p>
            <a:r>
              <a:rPr lang="tr-TR" dirty="0" err="1"/>
              <a:t>Public</a:t>
            </a:r>
            <a:r>
              <a:rPr lang="tr-TR" dirty="0"/>
              <a:t> </a:t>
            </a:r>
            <a:r>
              <a:rPr lang="tr-TR" dirty="0" err="1"/>
              <a:t>vs</a:t>
            </a:r>
            <a:r>
              <a:rPr lang="tr-TR" dirty="0"/>
              <a:t> </a:t>
            </a:r>
            <a:r>
              <a:rPr lang="tr-TR" dirty="0" err="1"/>
              <a:t>Private</a:t>
            </a:r>
            <a:endParaRPr lang="tr-TR" dirty="0"/>
          </a:p>
        </p:txBody>
      </p:sp>
      <p:pic>
        <p:nvPicPr>
          <p:cNvPr id="3" name="Picture 2">
            <a:extLst>
              <a:ext uri="{FF2B5EF4-FFF2-40B4-BE49-F238E27FC236}">
                <a16:creationId xmlns:a16="http://schemas.microsoft.com/office/drawing/2014/main" id="{743DAC47-3C29-4B8B-A3D6-5F1E510DA9D6}"/>
              </a:ext>
            </a:extLst>
          </p:cNvPr>
          <p:cNvPicPr>
            <a:picLocks noChangeAspect="1"/>
          </p:cNvPicPr>
          <p:nvPr/>
        </p:nvPicPr>
        <p:blipFill>
          <a:blip r:embed="rId2"/>
          <a:stretch>
            <a:fillRect/>
          </a:stretch>
        </p:blipFill>
        <p:spPr>
          <a:xfrm>
            <a:off x="2225133" y="1571625"/>
            <a:ext cx="7885616" cy="4857750"/>
          </a:xfrm>
          <a:prstGeom prst="rect">
            <a:avLst/>
          </a:prstGeom>
        </p:spPr>
      </p:pic>
    </p:spTree>
    <p:extLst>
      <p:ext uri="{BB962C8B-B14F-4D97-AF65-F5344CB8AC3E}">
        <p14:creationId xmlns:p14="http://schemas.microsoft.com/office/powerpoint/2010/main" val="1439033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0298A-079F-4B58-9752-5C883560B69F}"/>
              </a:ext>
            </a:extLst>
          </p:cNvPr>
          <p:cNvSpPr>
            <a:spLocks noGrp="1"/>
          </p:cNvSpPr>
          <p:nvPr>
            <p:ph type="title"/>
          </p:nvPr>
        </p:nvSpPr>
        <p:spPr/>
        <p:txBody>
          <a:bodyPr/>
          <a:lstStyle/>
          <a:p>
            <a:r>
              <a:rPr lang="tr-TR" dirty="0" err="1"/>
              <a:t>Consortium</a:t>
            </a:r>
            <a:r>
              <a:rPr lang="tr-TR" dirty="0"/>
              <a:t> </a:t>
            </a:r>
            <a:r>
              <a:rPr lang="tr-TR" dirty="0" err="1"/>
              <a:t>Blockchain</a:t>
            </a:r>
            <a:endParaRPr lang="tr-TR" dirty="0"/>
          </a:p>
        </p:txBody>
      </p:sp>
      <p:sp>
        <p:nvSpPr>
          <p:cNvPr id="4" name="Rectangle 3">
            <a:extLst>
              <a:ext uri="{FF2B5EF4-FFF2-40B4-BE49-F238E27FC236}">
                <a16:creationId xmlns:a16="http://schemas.microsoft.com/office/drawing/2014/main" id="{903C5A2F-A985-4EB5-B8A6-AE0E90945A8E}"/>
              </a:ext>
            </a:extLst>
          </p:cNvPr>
          <p:cNvSpPr/>
          <p:nvPr/>
        </p:nvSpPr>
        <p:spPr>
          <a:xfrm>
            <a:off x="807166" y="2014194"/>
            <a:ext cx="10318034" cy="3693319"/>
          </a:xfrm>
          <a:prstGeom prst="rect">
            <a:avLst/>
          </a:prstGeom>
        </p:spPr>
        <p:txBody>
          <a:bodyPr wrap="square">
            <a:spAutoFit/>
          </a:bodyPr>
          <a:lstStyle/>
          <a:p>
            <a:pPr marL="285750" indent="-285750">
              <a:buFont typeface="Arial" panose="020B0604020202020204" pitchFamily="34" charset="0"/>
              <a:buChar char="•"/>
            </a:pPr>
            <a:r>
              <a:rPr lang="tr-TR" dirty="0"/>
              <a:t>Herkesin blok doğrulayabildiği açık bir sistem ya da blok üreticilerinin tek bir birim tarafından atandığı kapalı bir sistem yerine konsorsiyum zincirlerinde doğrulayıcılar olarak çalışan az sayıda ve eşit derecede güçlü partiler yer alır.</a:t>
            </a:r>
          </a:p>
          <a:p>
            <a:endParaRPr lang="tr-TR" dirty="0"/>
          </a:p>
          <a:p>
            <a:pPr marL="285750" indent="-285750">
              <a:buFont typeface="Arial" panose="020B0604020202020204" pitchFamily="34" charset="0"/>
              <a:buChar char="•"/>
            </a:pPr>
            <a:r>
              <a:rPr lang="tr-TR" dirty="0"/>
              <a:t>Bu noktada sistemin kuralları esnektir: zincirin </a:t>
            </a:r>
            <a:r>
              <a:rPr lang="tr-TR" dirty="0" err="1"/>
              <a:t>görülebilirliği</a:t>
            </a:r>
            <a:r>
              <a:rPr lang="tr-TR" dirty="0"/>
              <a:t> doğrulayıcılarla sınırlandırılabilir, zincir yalnızca yetkili kişiler ya da herkes tarafından görüntülenebilir. Doğrulayıcıların mutabakata varması durumunda değişiklikler hızla gerçekleştirilebilir. </a:t>
            </a:r>
            <a:r>
              <a:rPr lang="tr-TR" dirty="0" err="1"/>
              <a:t>Blockchainin</a:t>
            </a:r>
            <a:r>
              <a:rPr lang="tr-TR" dirty="0"/>
              <a:t> çalışması bakımından da eğer belli sayıda parti dürüst davranırsa sistem herhangi bir sorun yaşamaz.</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Bir konsorsiyum </a:t>
            </a:r>
            <a:r>
              <a:rPr lang="tr-TR" dirty="0" err="1"/>
              <a:t>blockchainin</a:t>
            </a:r>
            <a:r>
              <a:rPr lang="tr-TR" dirty="0"/>
              <a:t> en faydalı olacağı durum birden fazla organizasyonun aynı sektörde faaliyet göstermesi ve bilgi paylaşmak ya da işlemleri gerçekleştirmek için ortak bir alana ihtiyaç duyması halindedir. Bu tür bir konsorsiyuma katılmak, bilgilerini sektörün diğer katılımcılarıyla paylaşmalarına imkan sunacağı için organizasyonlar için faydalı olabilir.</a:t>
            </a:r>
          </a:p>
        </p:txBody>
      </p:sp>
    </p:spTree>
    <p:extLst>
      <p:ext uri="{BB962C8B-B14F-4D97-AF65-F5344CB8AC3E}">
        <p14:creationId xmlns:p14="http://schemas.microsoft.com/office/powerpoint/2010/main" val="3334333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18926-5016-4D42-A0C1-F335A7FDBA8E}"/>
              </a:ext>
            </a:extLst>
          </p:cNvPr>
          <p:cNvSpPr>
            <a:spLocks noGrp="1"/>
          </p:cNvSpPr>
          <p:nvPr>
            <p:ph type="title"/>
          </p:nvPr>
        </p:nvSpPr>
        <p:spPr>
          <a:xfrm>
            <a:off x="704850" y="394944"/>
            <a:ext cx="10058400" cy="1371600"/>
          </a:xfrm>
        </p:spPr>
        <p:txBody>
          <a:bodyPr/>
          <a:lstStyle/>
          <a:p>
            <a:r>
              <a:rPr lang="tr-TR" dirty="0" err="1"/>
              <a:t>Hybrid</a:t>
            </a:r>
            <a:r>
              <a:rPr lang="tr-TR" dirty="0"/>
              <a:t> </a:t>
            </a:r>
            <a:r>
              <a:rPr lang="tr-TR" dirty="0" err="1"/>
              <a:t>Blockchain</a:t>
            </a:r>
            <a:endParaRPr lang="tr-TR" dirty="0"/>
          </a:p>
        </p:txBody>
      </p:sp>
      <p:sp>
        <p:nvSpPr>
          <p:cNvPr id="4" name="Rectangle 3">
            <a:extLst>
              <a:ext uri="{FF2B5EF4-FFF2-40B4-BE49-F238E27FC236}">
                <a16:creationId xmlns:a16="http://schemas.microsoft.com/office/drawing/2014/main" id="{9C33B6BF-0B21-44BC-84A7-109A9271EAE0}"/>
              </a:ext>
            </a:extLst>
          </p:cNvPr>
          <p:cNvSpPr/>
          <p:nvPr/>
        </p:nvSpPr>
        <p:spPr>
          <a:xfrm>
            <a:off x="623887" y="1384743"/>
            <a:ext cx="10944226" cy="5078313"/>
          </a:xfrm>
          <a:prstGeom prst="rect">
            <a:avLst/>
          </a:prstGeom>
        </p:spPr>
        <p:txBody>
          <a:bodyPr wrap="square">
            <a:spAutoFit/>
          </a:bodyPr>
          <a:lstStyle/>
          <a:p>
            <a:r>
              <a:rPr lang="tr-TR" dirty="0"/>
              <a:t>Bir </a:t>
            </a:r>
            <a:r>
              <a:rPr lang="tr-TR" dirty="0" err="1"/>
              <a:t>public</a:t>
            </a:r>
            <a:r>
              <a:rPr lang="tr-TR" dirty="0"/>
              <a:t> zinciri, </a:t>
            </a:r>
            <a:r>
              <a:rPr lang="tr-TR" dirty="0" err="1"/>
              <a:t>private</a:t>
            </a:r>
            <a:r>
              <a:rPr lang="tr-TR" dirty="0"/>
              <a:t> ağ ile sorunsuz bir şekilde bütünleştiren, tamamen işlevsel bir </a:t>
            </a:r>
            <a:r>
              <a:rPr lang="tr-TR" dirty="0" err="1"/>
              <a:t>hibrit</a:t>
            </a:r>
            <a:r>
              <a:rPr lang="tr-TR" dirty="0"/>
              <a:t> blok zincirinin piyasaya sürülmesi, uygulamaların zincir üzerinde neler yapabileceğini yeniden tasarlamada önemli bir adımdır. Bu, bazı işlemlerin özel, diğerlerinin ise herkese açık tutulduğu anlamına gelir.</a:t>
            </a:r>
          </a:p>
          <a:p>
            <a:endParaRPr lang="tr-TR" dirty="0"/>
          </a:p>
          <a:p>
            <a:pPr fontAlgn="base"/>
            <a:r>
              <a:rPr lang="tr-TR" b="1" dirty="0"/>
              <a:t>Kapalı Bir Ekosistemde Çalışır:</a:t>
            </a:r>
            <a:r>
              <a:rPr lang="tr-TR" dirty="0"/>
              <a:t> Şirketlerin veya kuruluşların, </a:t>
            </a:r>
            <a:r>
              <a:rPr lang="tr-TR" dirty="0" err="1"/>
              <a:t>blockchain</a:t>
            </a:r>
            <a:r>
              <a:rPr lang="tr-TR" dirty="0"/>
              <a:t> teknolojisinden yararlanırken bilgilerinin sızdırılması konusunda endişelenmeleri gerekmez.</a:t>
            </a:r>
          </a:p>
          <a:p>
            <a:pPr fontAlgn="base"/>
            <a:endParaRPr lang="tr-TR" dirty="0"/>
          </a:p>
          <a:p>
            <a:pPr fontAlgn="base"/>
            <a:r>
              <a:rPr lang="tr-TR" b="1" dirty="0"/>
              <a:t>Gerektiğinde Kuralları Değiştirir:</a:t>
            </a:r>
            <a:r>
              <a:rPr lang="tr-TR" dirty="0"/>
              <a:t> Şirketler değişime ayak uydurur. </a:t>
            </a:r>
            <a:r>
              <a:rPr lang="tr-TR" dirty="0" err="1"/>
              <a:t>Blokchain</a:t>
            </a:r>
            <a:r>
              <a:rPr lang="tr-TR" dirty="0"/>
              <a:t> üzerindeki işlemleri/veriyi değil, sadece kuralları.</a:t>
            </a:r>
          </a:p>
          <a:p>
            <a:pPr fontAlgn="base"/>
            <a:endParaRPr lang="tr-TR" dirty="0"/>
          </a:p>
          <a:p>
            <a:pPr fontAlgn="base"/>
            <a:r>
              <a:rPr lang="tr-TR" b="1" dirty="0"/>
              <a:t>%51 Saldırısından Korunma:</a:t>
            </a:r>
            <a:r>
              <a:rPr lang="tr-TR" dirty="0"/>
              <a:t> Bilgisayar korsanlarının saldırıyı gerçekleştirmek için ağa erişimi olmadığı için %51 saldırısına karşı bağışıktır.</a:t>
            </a:r>
          </a:p>
          <a:p>
            <a:pPr fontAlgn="base"/>
            <a:endParaRPr lang="tr-TR" dirty="0"/>
          </a:p>
          <a:p>
            <a:pPr fontAlgn="base"/>
            <a:r>
              <a:rPr lang="tr-TR" b="1" dirty="0"/>
              <a:t>Dış Dünya ile Hala İletişim</a:t>
            </a:r>
            <a:r>
              <a:rPr lang="tr-TR" dirty="0"/>
              <a:t> </a:t>
            </a:r>
            <a:r>
              <a:rPr lang="tr-TR" b="1" dirty="0"/>
              <a:t>Kurarken Gizliliği</a:t>
            </a:r>
            <a:r>
              <a:rPr lang="tr-TR" dirty="0"/>
              <a:t> </a:t>
            </a:r>
            <a:r>
              <a:rPr lang="tr-TR" b="1" dirty="0"/>
              <a:t>Korumak:</a:t>
            </a:r>
            <a:r>
              <a:rPr lang="tr-TR" dirty="0"/>
              <a:t> Birçok şirket gizliliği korumak isteyebilir ancak aynı zamanda halk da dahil olmak üzere tüm hissedarlarıyla iletişim kurabilmeleri için blok zincirlerini yapılandırmaları gerekir.</a:t>
            </a:r>
          </a:p>
          <a:p>
            <a:pPr fontAlgn="base"/>
            <a:endParaRPr lang="tr-TR" dirty="0"/>
          </a:p>
          <a:p>
            <a:pPr fontAlgn="base"/>
            <a:r>
              <a:rPr lang="tr-TR" b="1" dirty="0"/>
              <a:t>Düşük İşlem Maliyeti:</a:t>
            </a:r>
            <a:r>
              <a:rPr lang="tr-TR" dirty="0"/>
              <a:t> Ağdaki en güçlü </a:t>
            </a:r>
            <a:r>
              <a:rPr lang="tr-TR" dirty="0" err="1"/>
              <a:t>nodelar</a:t>
            </a:r>
            <a:r>
              <a:rPr lang="tr-TR" dirty="0"/>
              <a:t>, </a:t>
            </a:r>
            <a:r>
              <a:rPr lang="tr-TR" dirty="0" err="1"/>
              <a:t>public</a:t>
            </a:r>
            <a:r>
              <a:rPr lang="tr-TR" dirty="0"/>
              <a:t> blok zincirindeki binlerce </a:t>
            </a:r>
            <a:r>
              <a:rPr lang="tr-TR" dirty="0" err="1"/>
              <a:t>node’un</a:t>
            </a:r>
            <a:r>
              <a:rPr lang="tr-TR" dirty="0"/>
              <a:t> doğrulaması ile eşdeğer olabilir. İşlem ücretleri işlem başına 0,01$'a bile düşebilir.</a:t>
            </a:r>
          </a:p>
        </p:txBody>
      </p:sp>
    </p:spTree>
    <p:extLst>
      <p:ext uri="{BB962C8B-B14F-4D97-AF65-F5344CB8AC3E}">
        <p14:creationId xmlns:p14="http://schemas.microsoft.com/office/powerpoint/2010/main" val="13489752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242D"/>
      </a:dk2>
      <a:lt2>
        <a:srgbClr val="E2E2E8"/>
      </a:lt2>
      <a:accent1>
        <a:srgbClr val="A5A27D"/>
      </a:accent1>
      <a:accent2>
        <a:srgbClr val="B79A7A"/>
      </a:accent2>
      <a:accent3>
        <a:srgbClr val="C2948F"/>
      </a:accent3>
      <a:accent4>
        <a:srgbClr val="BA7F91"/>
      </a:accent4>
      <a:accent5>
        <a:srgbClr val="C390B5"/>
      </a:accent5>
      <a:accent6>
        <a:srgbClr val="B17FBA"/>
      </a:accent6>
      <a:hlink>
        <a:srgbClr val="6D71B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Classic-Corporate_Teach a Course_04_Win32_MO - v4" id="{2AE1B83A-9721-4EF8-B275-2624D019C8C0}" vid="{8CDF83C5-BCF3-42CE-9DDC-151D6253CC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243E30-12F4-4BE3-B27D-23AB115E9D1F}">
  <ds:schemaRefs>
    <ds:schemaRef ds:uri="http://schemas.microsoft.com/sharepoint/v3/contenttype/forms"/>
  </ds:schemaRefs>
</ds:datastoreItem>
</file>

<file path=customXml/itemProps2.xml><?xml version="1.0" encoding="utf-8"?>
<ds:datastoreItem xmlns:ds="http://schemas.openxmlformats.org/officeDocument/2006/customXml" ds:itemID="{2F5E4A76-0180-4CD0-B081-82F74A336136}">
  <ds:schemaRefs>
    <ds:schemaRef ds:uri="http://purl.org/dc/terms/"/>
    <ds:schemaRef ds:uri="http://schemas.microsoft.com/office/2006/metadata/properties"/>
    <ds:schemaRef ds:uri="http://schemas.openxmlformats.org/package/2006/metadata/core-properties"/>
    <ds:schemaRef ds:uri="http://www.w3.org/XML/1998/namespace"/>
    <ds:schemaRef ds:uri="71af3243-3dd4-4a8d-8c0d-dd76da1f02a5"/>
    <ds:schemaRef ds:uri="http://purl.org/dc/dcmitype/"/>
    <ds:schemaRef ds:uri="http://schemas.microsoft.com/office/2006/documentManagement/types"/>
    <ds:schemaRef ds:uri="http://purl.org/dc/elements/1.1/"/>
    <ds:schemaRef ds:uri="http://schemas.microsoft.com/office/infopath/2007/PartnerControls"/>
    <ds:schemaRef ds:uri="16c05727-aa75-4e4a-9b5f-8a80a1165891"/>
  </ds:schemaRefs>
</ds:datastoreItem>
</file>

<file path=customXml/itemProps3.xml><?xml version="1.0" encoding="utf-8"?>
<ds:datastoreItem xmlns:ds="http://schemas.openxmlformats.org/officeDocument/2006/customXml" ds:itemID="{DB96A612-58F4-4E9A-9665-3987CC3AC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Teach a course presentation</Template>
  <TotalTime>0</TotalTime>
  <Words>2540</Words>
  <Application>Microsoft Office PowerPoint</Application>
  <PresentationFormat>Widescreen</PresentationFormat>
  <Paragraphs>202</Paragraphs>
  <Slides>24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charter</vt:lpstr>
      <vt:lpstr>Garamond</vt:lpstr>
      <vt:lpstr>SavonVTI</vt:lpstr>
      <vt:lpstr>BLOCKCHAIN TEKNOLOJİSİ</vt:lpstr>
      <vt:lpstr>Ders İçeriği</vt:lpstr>
      <vt:lpstr>Bu hafta</vt:lpstr>
      <vt:lpstr>Blockchain Temel Özellikler - Tekrar</vt:lpstr>
      <vt:lpstr>Public Blockchain</vt:lpstr>
      <vt:lpstr>Private Blockchain</vt:lpstr>
      <vt:lpstr>Public vs Private</vt:lpstr>
      <vt:lpstr>Consortium Blockchain</vt:lpstr>
      <vt:lpstr>Hybrid Blockchain</vt:lpstr>
      <vt:lpstr>Karşılaştırma Matrisi</vt:lpstr>
      <vt:lpstr>Kriptografi</vt:lpstr>
      <vt:lpstr>Veri Şifrelemesi</vt:lpstr>
      <vt:lpstr>Simetrik Şifreleme</vt:lpstr>
      <vt:lpstr>Simetrik Şifreleme Algoritmaları</vt:lpstr>
      <vt:lpstr>Simetrik Şifreleme Algoritmaları</vt:lpstr>
      <vt:lpstr>Asimetrik Şifreleme</vt:lpstr>
      <vt:lpstr>Asimetrik Şifreleme Algoritmaları</vt:lpstr>
      <vt:lpstr>Asimetrik Şifreleme Algoritmaları</vt:lpstr>
      <vt:lpstr>Asimetrik Şifreleme Algoritmaları</vt:lpstr>
      <vt:lpstr>Blockchain alanında Dijital İmza</vt:lpstr>
      <vt:lpstr>Anahtar Yönetimi</vt:lpstr>
      <vt:lpstr>MultiSig &amp; MPC</vt:lpstr>
      <vt:lpstr>Ödev</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2021-07-27T18:43:06Z</dcterms:created>
  <dcterms:modified xsi:type="dcterms:W3CDTF">2021-10-15T15:35:27Z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TitusGUID">
    <vt:lpwstr>86ca3505-160d-4254-8bbc-d1a48640d714</vt:lpwstr>
  </property>
  <property fmtid="{D5CDD505-2E9C-101B-9397-08002B2CF9AE}" pid="4" name="TURKCELLCLASSIFICATION">
    <vt:lpwstr>TURKCELL DAHİLİ</vt:lpwstr>
  </property>
</Properties>
</file>