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3"/>
  </p:notesMasterIdLst>
  <p:handoutMasterIdLst>
    <p:handoutMasterId r:id="rId24"/>
  </p:handoutMasterIdLst>
  <p:sldIdLst>
    <p:sldId id="290" r:id="rId5"/>
    <p:sldId id="325" r:id="rId6"/>
    <p:sldId id="339"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289"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AC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6463" autoAdjust="0"/>
  </p:normalViewPr>
  <p:slideViewPr>
    <p:cSldViewPr snapToGrid="0">
      <p:cViewPr varScale="1">
        <p:scale>
          <a:sx n="66" d="100"/>
          <a:sy n="66" d="100"/>
        </p:scale>
        <p:origin x="1099" y="53"/>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12/1/2021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18</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OSI </a:t>
            </a:r>
            <a:r>
              <a:rPr lang="tr-TR" dirty="0" err="1"/>
              <a:t>Layerları</a:t>
            </a:r>
            <a:r>
              <a:rPr lang="tr-TR" dirty="0"/>
              <a:t> </a:t>
            </a:r>
            <a:r>
              <a:rPr lang="tr-TR"/>
              <a:t>burada anlatabilirsin.</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a:t>
            </a:fld>
            <a:endParaRPr lang="en-US" noProof="0" dirty="0"/>
          </a:p>
        </p:txBody>
      </p:sp>
    </p:spTree>
    <p:extLst>
      <p:ext uri="{BB962C8B-B14F-4D97-AF65-F5344CB8AC3E}">
        <p14:creationId xmlns:p14="http://schemas.microsoft.com/office/powerpoint/2010/main" val="26660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3</a:t>
            </a:fld>
            <a:endParaRPr lang="en-US" noProof="0" dirty="0"/>
          </a:p>
        </p:txBody>
      </p:sp>
    </p:spTree>
    <p:extLst>
      <p:ext uri="{BB962C8B-B14F-4D97-AF65-F5344CB8AC3E}">
        <p14:creationId xmlns:p14="http://schemas.microsoft.com/office/powerpoint/2010/main" val="34223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5</a:t>
            </a:fld>
            <a:endParaRPr lang="en-US" noProof="0" dirty="0"/>
          </a:p>
        </p:txBody>
      </p:sp>
    </p:spTree>
    <p:extLst>
      <p:ext uri="{BB962C8B-B14F-4D97-AF65-F5344CB8AC3E}">
        <p14:creationId xmlns:p14="http://schemas.microsoft.com/office/powerpoint/2010/main" val="237133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6</a:t>
            </a:fld>
            <a:endParaRPr lang="en-US" noProof="0" dirty="0"/>
          </a:p>
        </p:txBody>
      </p:sp>
    </p:spTree>
    <p:extLst>
      <p:ext uri="{BB962C8B-B14F-4D97-AF65-F5344CB8AC3E}">
        <p14:creationId xmlns:p14="http://schemas.microsoft.com/office/powerpoint/2010/main" val="34700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7</a:t>
            </a:fld>
            <a:endParaRPr lang="en-US" noProof="0" dirty="0"/>
          </a:p>
        </p:txBody>
      </p:sp>
    </p:spTree>
    <p:extLst>
      <p:ext uri="{BB962C8B-B14F-4D97-AF65-F5344CB8AC3E}">
        <p14:creationId xmlns:p14="http://schemas.microsoft.com/office/powerpoint/2010/main" val="117322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8</a:t>
            </a:fld>
            <a:endParaRPr lang="en-US" noProof="0" dirty="0"/>
          </a:p>
        </p:txBody>
      </p:sp>
    </p:spTree>
    <p:extLst>
      <p:ext uri="{BB962C8B-B14F-4D97-AF65-F5344CB8AC3E}">
        <p14:creationId xmlns:p14="http://schemas.microsoft.com/office/powerpoint/2010/main" val="117668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16</a:t>
            </a:fld>
            <a:endParaRPr lang="en-US" noProof="0" dirty="0"/>
          </a:p>
        </p:txBody>
      </p:sp>
    </p:spTree>
    <p:extLst>
      <p:ext uri="{BB962C8B-B14F-4D97-AF65-F5344CB8AC3E}">
        <p14:creationId xmlns:p14="http://schemas.microsoft.com/office/powerpoint/2010/main" val="348549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17</a:t>
            </a:fld>
            <a:endParaRPr lang="en-US" noProof="0" dirty="0"/>
          </a:p>
        </p:txBody>
      </p:sp>
    </p:spTree>
    <p:extLst>
      <p:ext uri="{BB962C8B-B14F-4D97-AF65-F5344CB8AC3E}">
        <p14:creationId xmlns:p14="http://schemas.microsoft.com/office/powerpoint/2010/main" val="339971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12/1/2021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11D5F7-B7F8-414E-8EB0-3763614AF575}"/>
              </a:ext>
            </a:extLst>
          </p:cNvPr>
          <p:cNvPicPr>
            <a:picLocks noChangeAspect="1"/>
          </p:cNvPicPr>
          <p:nvPr/>
        </p:nvPicPr>
        <p:blipFill>
          <a:blip r:embed="rId2"/>
          <a:stretch>
            <a:fillRect/>
          </a:stretch>
        </p:blipFill>
        <p:spPr>
          <a:xfrm>
            <a:off x="916811" y="2314205"/>
            <a:ext cx="10333781" cy="4091900"/>
          </a:xfrm>
          <a:prstGeom prst="rect">
            <a:avLst/>
          </a:prstGeom>
        </p:spPr>
      </p:pic>
      <p:sp>
        <p:nvSpPr>
          <p:cNvPr id="5" name="Rectangle 4">
            <a:extLst>
              <a:ext uri="{FF2B5EF4-FFF2-40B4-BE49-F238E27FC236}">
                <a16:creationId xmlns:a16="http://schemas.microsoft.com/office/drawing/2014/main" id="{9FD1C486-5C6F-48AA-99D4-57F07BA9121A}"/>
              </a:ext>
            </a:extLst>
          </p:cNvPr>
          <p:cNvSpPr/>
          <p:nvPr/>
        </p:nvSpPr>
        <p:spPr>
          <a:xfrm>
            <a:off x="916811" y="769335"/>
            <a:ext cx="10563829" cy="1323439"/>
          </a:xfrm>
          <a:prstGeom prst="rect">
            <a:avLst/>
          </a:prstGeom>
        </p:spPr>
        <p:txBody>
          <a:bodyPr wrap="square">
            <a:spAutoFit/>
          </a:bodyPr>
          <a:lstStyle/>
          <a:p>
            <a:r>
              <a:rPr lang="tr-TR" sz="2000" dirty="0"/>
              <a:t>Finansman ve para içeren biriyle bir kuruluşa başlamak, birlikte çalıştığınız insanlara çok fazla güvenmeyi gerektirir. Ancak sadece internette etkileşim kurduğunuz birine güvenmek zordur. </a:t>
            </a:r>
            <a:r>
              <a:rPr lang="tr-TR" sz="2000" dirty="0" err="1"/>
              <a:t>DAO'larla</a:t>
            </a:r>
            <a:r>
              <a:rPr lang="tr-TR" sz="2000" dirty="0"/>
              <a:t> gruptaki başka kimseye güvenmeniz gerekmez, yalnızca </a:t>
            </a:r>
            <a:r>
              <a:rPr lang="tr-TR" sz="2000" dirty="0" err="1"/>
              <a:t>DAO'nun</a:t>
            </a:r>
            <a:r>
              <a:rPr lang="tr-TR" sz="2000" dirty="0"/>
              <a:t> %100 şeffaf ve herkes tarafından doğrulanabilir koduna güvenmeniz gerekir.</a:t>
            </a:r>
          </a:p>
        </p:txBody>
      </p:sp>
    </p:spTree>
    <p:extLst>
      <p:ext uri="{BB962C8B-B14F-4D97-AF65-F5344CB8AC3E}">
        <p14:creationId xmlns:p14="http://schemas.microsoft.com/office/powerpoint/2010/main" val="407871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6559-4C24-41FC-A185-153E0DEF199F}"/>
              </a:ext>
            </a:extLst>
          </p:cNvPr>
          <p:cNvSpPr>
            <a:spLocks noGrp="1"/>
          </p:cNvSpPr>
          <p:nvPr>
            <p:ph type="title"/>
          </p:nvPr>
        </p:nvSpPr>
        <p:spPr>
          <a:xfrm>
            <a:off x="802509" y="503698"/>
            <a:ext cx="10058400" cy="1371600"/>
          </a:xfrm>
        </p:spPr>
        <p:txBody>
          <a:bodyPr/>
          <a:lstStyle/>
          <a:p>
            <a:r>
              <a:rPr lang="tr-TR" dirty="0" err="1"/>
              <a:t>DAO'lar</a:t>
            </a:r>
            <a:r>
              <a:rPr lang="tr-TR" dirty="0"/>
              <a:t> nasıl çalışır?</a:t>
            </a:r>
          </a:p>
        </p:txBody>
      </p:sp>
      <p:sp>
        <p:nvSpPr>
          <p:cNvPr id="4" name="Rectangle 3">
            <a:extLst>
              <a:ext uri="{FF2B5EF4-FFF2-40B4-BE49-F238E27FC236}">
                <a16:creationId xmlns:a16="http://schemas.microsoft.com/office/drawing/2014/main" id="{C87E4C16-6E0A-4CCE-840A-D51E7E41EF9D}"/>
              </a:ext>
            </a:extLst>
          </p:cNvPr>
          <p:cNvSpPr/>
          <p:nvPr/>
        </p:nvSpPr>
        <p:spPr>
          <a:xfrm>
            <a:off x="802510" y="1664157"/>
            <a:ext cx="10749023" cy="2585323"/>
          </a:xfrm>
          <a:prstGeom prst="rect">
            <a:avLst/>
          </a:prstGeom>
        </p:spPr>
        <p:txBody>
          <a:bodyPr wrap="square">
            <a:spAutoFit/>
          </a:bodyPr>
          <a:lstStyle/>
          <a:p>
            <a:r>
              <a:rPr lang="tr-TR" dirty="0"/>
              <a:t>Bir </a:t>
            </a:r>
            <a:r>
              <a:rPr lang="tr-TR" dirty="0" err="1"/>
              <a:t>DAO'nun</a:t>
            </a:r>
            <a:r>
              <a:rPr lang="tr-TR" dirty="0"/>
              <a:t> omurgası, akıllı sözleşmesidir. Sözleşme, organizasyonun kurallarını tanımlar ve grubun hazinesini elinde tutar. Sözleşme </a:t>
            </a:r>
            <a:r>
              <a:rPr lang="tr-TR" dirty="0" err="1"/>
              <a:t>Ethereum'da</a:t>
            </a:r>
            <a:r>
              <a:rPr lang="tr-TR" dirty="0"/>
              <a:t> yayınlandıktan sonra, oylama dışında hiç kimse kuralları değiştiremez. Herhangi biri, koddaki kurallar ve mantığın kapsamadığı bir şeyi yapmaya çalışırsa, başarısız olur. Ve hazine de akıllı sözleşme tarafından tanımlandığı için bu, grubun onayı olmadan hiç kimsenin parayı harcayamayacağı anlamına gelir. Bu, </a:t>
            </a:r>
            <a:r>
              <a:rPr lang="tr-TR" dirty="0" err="1"/>
              <a:t>DAO'ların</a:t>
            </a:r>
            <a:r>
              <a:rPr lang="tr-TR" dirty="0"/>
              <a:t> merkezi bir otoriteye ihtiyacı olmadığı anlamına gelir. Bunun yerine grup toplu olarak kararlar alır ve oylar geçtiğinde ödemeler otomatik olarak yetkilendirilir.</a:t>
            </a:r>
          </a:p>
          <a:p>
            <a:endParaRPr lang="tr-TR" dirty="0"/>
          </a:p>
          <a:p>
            <a:r>
              <a:rPr lang="tr-TR" dirty="0"/>
              <a:t>Bu mümkündür çünkü akıllı sözleşmeler, </a:t>
            </a:r>
            <a:r>
              <a:rPr lang="tr-TR" dirty="0" err="1"/>
              <a:t>Ethereum'da</a:t>
            </a:r>
            <a:r>
              <a:rPr lang="tr-TR" dirty="0"/>
              <a:t> yayınlandıktan sonra kurcalanmaya karşı korumalıdır. Her şey herkese açık olduğu için insanlar fark etmeden sadece kodu (</a:t>
            </a:r>
            <a:r>
              <a:rPr lang="tr-TR" dirty="0" err="1"/>
              <a:t>DAO'ların</a:t>
            </a:r>
            <a:r>
              <a:rPr lang="tr-TR" dirty="0"/>
              <a:t> kuralları) düzenleyemezsiniz.</a:t>
            </a:r>
          </a:p>
        </p:txBody>
      </p:sp>
      <p:sp>
        <p:nvSpPr>
          <p:cNvPr id="6" name="Rectangle 5">
            <a:extLst>
              <a:ext uri="{FF2B5EF4-FFF2-40B4-BE49-F238E27FC236}">
                <a16:creationId xmlns:a16="http://schemas.microsoft.com/office/drawing/2014/main" id="{81D9DA82-B576-4B89-B3C3-567FC15F1DD6}"/>
              </a:ext>
            </a:extLst>
          </p:cNvPr>
          <p:cNvSpPr/>
          <p:nvPr/>
        </p:nvSpPr>
        <p:spPr>
          <a:xfrm>
            <a:off x="802509" y="4393880"/>
            <a:ext cx="10749023" cy="1754326"/>
          </a:xfrm>
          <a:prstGeom prst="rect">
            <a:avLst/>
          </a:prstGeom>
        </p:spPr>
        <p:txBody>
          <a:bodyPr wrap="square">
            <a:spAutoFit/>
          </a:bodyPr>
          <a:lstStyle/>
          <a:p>
            <a:r>
              <a:rPr lang="tr-TR" b="1" dirty="0"/>
              <a:t>Bir hayır kurumu – </a:t>
            </a:r>
            <a:r>
              <a:rPr lang="tr-TR" dirty="0"/>
              <a:t>dünyadaki herhangi bir kişiden üyelik ve bağış kabul edebilirsiniz ve grup, bağışları nasıl harcamak istediklerine karar verebilir.</a:t>
            </a:r>
          </a:p>
          <a:p>
            <a:r>
              <a:rPr lang="tr-TR" b="1" dirty="0"/>
              <a:t>Serbest çalışan ağı – </a:t>
            </a:r>
            <a:r>
              <a:rPr lang="tr-TR" dirty="0"/>
              <a:t>fonlarını ofis alanları ve yazılım abonelikleri için bir araya getiren bir müteahhit ağı oluşturabilirsiniz.</a:t>
            </a:r>
          </a:p>
          <a:p>
            <a:r>
              <a:rPr lang="tr-TR" b="1" dirty="0"/>
              <a:t>Girişimler ve hibeler – </a:t>
            </a:r>
            <a:r>
              <a:rPr lang="tr-TR" dirty="0"/>
              <a:t>yatırım sermayesini bir araya toplayan ve girişimlere oy veren bir girişim fonu oluşturabilirsiniz. Geri ödenen para daha sonra DAO üyeleri arasında yeniden dağıtılabilir.</a:t>
            </a:r>
          </a:p>
        </p:txBody>
      </p:sp>
    </p:spTree>
    <p:extLst>
      <p:ext uri="{BB962C8B-B14F-4D97-AF65-F5344CB8AC3E}">
        <p14:creationId xmlns:p14="http://schemas.microsoft.com/office/powerpoint/2010/main" val="407020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17C-E71F-43E0-B18D-6BA1946E710C}"/>
              </a:ext>
            </a:extLst>
          </p:cNvPr>
          <p:cNvSpPr>
            <a:spLocks noGrp="1"/>
          </p:cNvSpPr>
          <p:nvPr>
            <p:ph type="title"/>
          </p:nvPr>
        </p:nvSpPr>
        <p:spPr/>
        <p:txBody>
          <a:bodyPr/>
          <a:lstStyle/>
          <a:p>
            <a:r>
              <a:rPr lang="tr-TR" dirty="0" err="1"/>
              <a:t>MakerDAO</a:t>
            </a:r>
            <a:endParaRPr lang="tr-TR" dirty="0"/>
          </a:p>
        </p:txBody>
      </p:sp>
      <p:pic>
        <p:nvPicPr>
          <p:cNvPr id="1026" name="Picture 2" descr="Edge | What is MakerDao? - Edge">
            <a:extLst>
              <a:ext uri="{FF2B5EF4-FFF2-40B4-BE49-F238E27FC236}">
                <a16:creationId xmlns:a16="http://schemas.microsoft.com/office/drawing/2014/main" id="{1DA58CD3-289C-4C36-891E-A89E8A56C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969" y="415126"/>
            <a:ext cx="4462784" cy="26116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872D8D-C96C-4DDB-82E5-B5D8AC937017}"/>
              </a:ext>
            </a:extLst>
          </p:cNvPr>
          <p:cNvSpPr/>
          <p:nvPr/>
        </p:nvSpPr>
        <p:spPr>
          <a:xfrm>
            <a:off x="671332" y="1826451"/>
            <a:ext cx="6764660" cy="1200329"/>
          </a:xfrm>
          <a:prstGeom prst="rect">
            <a:avLst/>
          </a:prstGeom>
        </p:spPr>
        <p:txBody>
          <a:bodyPr wrap="square">
            <a:spAutoFit/>
          </a:bodyPr>
          <a:lstStyle/>
          <a:p>
            <a:r>
              <a:rPr lang="tr-TR" dirty="0" err="1"/>
              <a:t>MakerDAO</a:t>
            </a:r>
            <a:r>
              <a:rPr lang="tr-TR" dirty="0"/>
              <a:t>, herhangi bir aracıya ihtiyaç duymadan kripto para birimlerinin ödünç verilmesine ve ödünç alınmasına izin vermek için </a:t>
            </a:r>
            <a:r>
              <a:rPr lang="tr-TR" dirty="0" err="1"/>
              <a:t>Ethereum</a:t>
            </a:r>
            <a:r>
              <a:rPr lang="tr-TR" dirty="0"/>
              <a:t> blok zinciri üzerine kurulmuş merkezi olmayan bir organizasyondur.</a:t>
            </a:r>
          </a:p>
        </p:txBody>
      </p:sp>
      <p:sp>
        <p:nvSpPr>
          <p:cNvPr id="6" name="Rectangle 5">
            <a:extLst>
              <a:ext uri="{FF2B5EF4-FFF2-40B4-BE49-F238E27FC236}">
                <a16:creationId xmlns:a16="http://schemas.microsoft.com/office/drawing/2014/main" id="{29D76F92-88AC-44DB-9B8E-6A9089E3E308}"/>
              </a:ext>
            </a:extLst>
          </p:cNvPr>
          <p:cNvSpPr/>
          <p:nvPr/>
        </p:nvSpPr>
        <p:spPr>
          <a:xfrm>
            <a:off x="590309" y="3261318"/>
            <a:ext cx="11007524" cy="3139321"/>
          </a:xfrm>
          <a:prstGeom prst="rect">
            <a:avLst/>
          </a:prstGeom>
        </p:spPr>
        <p:txBody>
          <a:bodyPr wrap="square">
            <a:spAutoFit/>
          </a:bodyPr>
          <a:lstStyle/>
          <a:p>
            <a:r>
              <a:rPr lang="tr-TR" dirty="0"/>
              <a:t>Maker Protocol, iki </a:t>
            </a:r>
            <a:r>
              <a:rPr lang="tr-TR" dirty="0" err="1"/>
              <a:t>tokenli</a:t>
            </a:r>
            <a:r>
              <a:rPr lang="tr-TR" dirty="0"/>
              <a:t> bir sistem kullanmaktadır. Birincisi; İstikrar sunan teminat destekli bir </a:t>
            </a:r>
            <a:r>
              <a:rPr lang="tr-TR" dirty="0" err="1"/>
              <a:t>stablecoin</a:t>
            </a:r>
            <a:r>
              <a:rPr lang="tr-TR" dirty="0"/>
              <a:t> olan DAI, ikincisi; Paydaşlar tarafından sistemi sürdürmek ve </a:t>
            </a:r>
            <a:r>
              <a:rPr lang="tr-TR" dirty="0" err="1"/>
              <a:t>DAI’yi</a:t>
            </a:r>
            <a:r>
              <a:rPr lang="tr-TR" dirty="0"/>
              <a:t> yönetmek için kullanılan bir yönetim simgesi olan MKR.</a:t>
            </a:r>
          </a:p>
          <a:p>
            <a:endParaRPr lang="tr-TR" dirty="0"/>
          </a:p>
          <a:p>
            <a:pPr fontAlgn="base"/>
            <a:r>
              <a:rPr lang="tr-TR" b="1" dirty="0"/>
              <a:t>DAI, </a:t>
            </a:r>
            <a:r>
              <a:rPr lang="tr-TR" dirty="0" err="1"/>
              <a:t>Ethereum</a:t>
            </a:r>
            <a:r>
              <a:rPr lang="tr-TR" dirty="0"/>
              <a:t> blok zincirinde ABD dolarına sabitlenmiş bir ERC20 </a:t>
            </a:r>
            <a:r>
              <a:rPr lang="tr-TR" dirty="0" err="1"/>
              <a:t>tokenidır</a:t>
            </a:r>
            <a:r>
              <a:rPr lang="tr-TR" dirty="0"/>
              <a:t>. Aynı zamanda </a:t>
            </a:r>
            <a:r>
              <a:rPr lang="tr-TR" dirty="0" err="1"/>
              <a:t>MakerDAO</a:t>
            </a:r>
            <a:r>
              <a:rPr lang="tr-TR" dirty="0"/>
              <a:t> kredi sisteminin kilit oyuncusudur. Çünkü </a:t>
            </a:r>
            <a:r>
              <a:rPr lang="tr-TR" dirty="0" err="1"/>
              <a:t>MakerDAO</a:t>
            </a:r>
            <a:r>
              <a:rPr lang="tr-TR" dirty="0"/>
              <a:t> üzerinden kredi alındığında DAI oluşturulur. Bu kullanıcıların ödünç aldığı ve geri ödediği para birimidir.</a:t>
            </a:r>
          </a:p>
          <a:p>
            <a:pPr fontAlgn="base"/>
            <a:endParaRPr lang="tr-TR" dirty="0"/>
          </a:p>
          <a:p>
            <a:pPr fontAlgn="base"/>
            <a:r>
              <a:rPr lang="tr-TR" b="1" dirty="0"/>
              <a:t>Maker (MKR) </a:t>
            </a:r>
            <a:r>
              <a:rPr lang="tr-TR" dirty="0" err="1"/>
              <a:t>tokeni</a:t>
            </a:r>
            <a:r>
              <a:rPr lang="tr-TR" dirty="0"/>
              <a:t> ise, </a:t>
            </a:r>
            <a:r>
              <a:rPr lang="tr-TR" dirty="0" err="1"/>
              <a:t>MakerDAO</a:t>
            </a:r>
            <a:r>
              <a:rPr lang="tr-TR" dirty="0"/>
              <a:t> tarafından oluşturulmuş olup, birincil amacı, </a:t>
            </a:r>
            <a:r>
              <a:rPr lang="tr-TR" dirty="0" err="1"/>
              <a:t>DAI’nın</a:t>
            </a:r>
            <a:r>
              <a:rPr lang="tr-TR" dirty="0"/>
              <a:t> istikrarını desteklemek ve DAI Kredi Sistemi için yönetişim sağlamaktır. Ayrıca MKR sahipleri, sistemin işleyişi ve geleceği hakkında önemli kararlar alabilmektedirler.</a:t>
            </a:r>
          </a:p>
          <a:p>
            <a:endParaRPr lang="tr-TR" dirty="0"/>
          </a:p>
        </p:txBody>
      </p:sp>
    </p:spTree>
    <p:extLst>
      <p:ext uri="{BB962C8B-B14F-4D97-AF65-F5344CB8AC3E}">
        <p14:creationId xmlns:p14="http://schemas.microsoft.com/office/powerpoint/2010/main" val="142197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F248-FE85-4EFE-BA36-4602C8BFA7BA}"/>
              </a:ext>
            </a:extLst>
          </p:cNvPr>
          <p:cNvSpPr>
            <a:spLocks noGrp="1"/>
          </p:cNvSpPr>
          <p:nvPr>
            <p:ph type="title"/>
          </p:nvPr>
        </p:nvSpPr>
        <p:spPr>
          <a:xfrm>
            <a:off x="916329" y="362006"/>
            <a:ext cx="10058400" cy="1371600"/>
          </a:xfrm>
        </p:spPr>
        <p:txBody>
          <a:bodyPr/>
          <a:lstStyle/>
          <a:p>
            <a:r>
              <a:rPr lang="tr-TR" dirty="0" err="1"/>
              <a:t>DeFi</a:t>
            </a:r>
            <a:r>
              <a:rPr lang="tr-TR" dirty="0"/>
              <a:t> nedir?</a:t>
            </a:r>
          </a:p>
        </p:txBody>
      </p:sp>
      <p:sp>
        <p:nvSpPr>
          <p:cNvPr id="4" name="Rectangle 3">
            <a:extLst>
              <a:ext uri="{FF2B5EF4-FFF2-40B4-BE49-F238E27FC236}">
                <a16:creationId xmlns:a16="http://schemas.microsoft.com/office/drawing/2014/main" id="{EB795902-9426-4395-A881-679C8B13607E}"/>
              </a:ext>
            </a:extLst>
          </p:cNvPr>
          <p:cNvSpPr/>
          <p:nvPr/>
        </p:nvSpPr>
        <p:spPr>
          <a:xfrm>
            <a:off x="802511" y="1733606"/>
            <a:ext cx="6096000" cy="4247317"/>
          </a:xfrm>
          <a:prstGeom prst="rect">
            <a:avLst/>
          </a:prstGeom>
        </p:spPr>
        <p:txBody>
          <a:bodyPr>
            <a:spAutoFit/>
          </a:bodyPr>
          <a:lstStyle/>
          <a:p>
            <a:r>
              <a:rPr lang="tr-TR" dirty="0" err="1"/>
              <a:t>DeFi</a:t>
            </a:r>
            <a:r>
              <a:rPr lang="tr-TR" dirty="0"/>
              <a:t>, </a:t>
            </a:r>
            <a:r>
              <a:rPr lang="tr-TR" dirty="0" err="1"/>
              <a:t>Ethereum</a:t>
            </a:r>
            <a:r>
              <a:rPr lang="tr-TR" dirty="0"/>
              <a:t> kullanabilen herkesin, yani internet bağlantısı olan herkesin erişebildiği finansal ürünler ve hizmetler için toplu bir terimdir. </a:t>
            </a:r>
            <a:r>
              <a:rPr lang="tr-TR" dirty="0" err="1"/>
              <a:t>DeFi</a:t>
            </a:r>
            <a:r>
              <a:rPr lang="tr-TR" dirty="0"/>
              <a:t> ile piyasalar her zaman açıktır ve ödemeleri engelleyebilecek veya herhangi bir şeye erişiminizi engelleyebilecek merkezi bir otorite yoktur. Önceden yavaş olan ve insan hatası riski taşıyan hizmetler, herkesin inceleyip inceleyebileceği bir kodla yönetildikleri için artık otomatik ve daha güvenlidir.</a:t>
            </a:r>
          </a:p>
          <a:p>
            <a:endParaRPr lang="tr-TR" dirty="0"/>
          </a:p>
          <a:p>
            <a:r>
              <a:rPr lang="tr-TR" dirty="0"/>
              <a:t>Dışarıda borç verebileceğiniz, ödünç alabileceğiniz, uzun/kısa, faiz kazanabileceğiniz ve daha fazlasını yapabileceğiniz gelişen bir kripto ekonomisi var. Kripto meraklısı Arjantinliler, felç edici enflasyondan kaçmak için </a:t>
            </a:r>
            <a:r>
              <a:rPr lang="tr-TR" dirty="0" err="1"/>
              <a:t>DeFi'yi</a:t>
            </a:r>
            <a:r>
              <a:rPr lang="tr-TR" dirty="0"/>
              <a:t> kullandılar. Şirketler, çalışanlarına ücretlerini gerçek zamanlı olarak aktarmaya başladı. Hatta bazı insanlar herhangi bir kişisel kimlik belgesine ihtiyaç duymadan milyonlarca dolar değerinde kredi çekip ödediler.</a:t>
            </a:r>
          </a:p>
        </p:txBody>
      </p:sp>
      <p:pic>
        <p:nvPicPr>
          <p:cNvPr id="2050" name="Picture 2" descr="Polkadot Parallel Finance DeFi Ürünleri İçin 22 Milyon Dolar Topladı -  BeInCrypto">
            <a:extLst>
              <a:ext uri="{FF2B5EF4-FFF2-40B4-BE49-F238E27FC236}">
                <a16:creationId xmlns:a16="http://schemas.microsoft.com/office/drawing/2014/main" id="{0ADA5CD0-63C6-4E41-99DC-0B0A25B6A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960" y="2490330"/>
            <a:ext cx="4556447" cy="273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94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A0E0-7121-4A6E-A8F5-729149B0BD69}"/>
              </a:ext>
            </a:extLst>
          </p:cNvPr>
          <p:cNvSpPr>
            <a:spLocks noGrp="1"/>
          </p:cNvSpPr>
          <p:nvPr>
            <p:ph type="title"/>
          </p:nvPr>
        </p:nvSpPr>
        <p:spPr/>
        <p:txBody>
          <a:bodyPr/>
          <a:lstStyle/>
          <a:p>
            <a:r>
              <a:rPr lang="tr-TR" dirty="0"/>
              <a:t>Geleneksel Finans</a:t>
            </a:r>
          </a:p>
        </p:txBody>
      </p:sp>
      <p:sp>
        <p:nvSpPr>
          <p:cNvPr id="4" name="Rectangle 3">
            <a:extLst>
              <a:ext uri="{FF2B5EF4-FFF2-40B4-BE49-F238E27FC236}">
                <a16:creationId xmlns:a16="http://schemas.microsoft.com/office/drawing/2014/main" id="{DF7636E9-76C3-4343-8B93-55E56BA4443A}"/>
              </a:ext>
            </a:extLst>
          </p:cNvPr>
          <p:cNvSpPr/>
          <p:nvPr/>
        </p:nvSpPr>
        <p:spPr>
          <a:xfrm>
            <a:off x="899931" y="2014194"/>
            <a:ext cx="10392137" cy="3170099"/>
          </a:xfrm>
          <a:prstGeom prst="rect">
            <a:avLst/>
          </a:prstGeom>
        </p:spPr>
        <p:txBody>
          <a:bodyPr wrap="square">
            <a:spAutoFit/>
          </a:bodyPr>
          <a:lstStyle/>
          <a:p>
            <a:r>
              <a:rPr lang="tr-TR" sz="2000" dirty="0" err="1"/>
              <a:t>DeFi'nin</a:t>
            </a:r>
            <a:r>
              <a:rPr lang="tr-TR" sz="2000" dirty="0"/>
              <a:t> potansiyelini görmenin en iyi yollarından biri, bugün var olan sorunları anlamaktır.</a:t>
            </a:r>
          </a:p>
          <a:p>
            <a:endParaRPr lang="tr-TR" sz="2000" dirty="0"/>
          </a:p>
          <a:p>
            <a:pPr marL="342900" indent="-342900">
              <a:buFont typeface="Arial" panose="020B0604020202020204" pitchFamily="34" charset="0"/>
              <a:buChar char="•"/>
            </a:pPr>
            <a:r>
              <a:rPr lang="tr-TR" sz="2000" dirty="0"/>
              <a:t>Bazı kişilere bir banka hesabı oluşturma veya finansal hizmetleri kullanma izni verilmez.</a:t>
            </a:r>
          </a:p>
          <a:p>
            <a:pPr marL="342900" indent="-342900">
              <a:buFont typeface="Arial" panose="020B0604020202020204" pitchFamily="34" charset="0"/>
              <a:buChar char="•"/>
            </a:pPr>
            <a:r>
              <a:rPr lang="tr-TR" sz="2000" dirty="0"/>
              <a:t>Finansal hizmetlere erişim eksikliği, insanların istihdam edilebilir olmasını engelleyebilir.</a:t>
            </a:r>
          </a:p>
          <a:p>
            <a:pPr marL="342900" indent="-342900">
              <a:buFont typeface="Arial" panose="020B0604020202020204" pitchFamily="34" charset="0"/>
              <a:buChar char="•"/>
            </a:pPr>
            <a:r>
              <a:rPr lang="tr-TR" sz="2000" dirty="0"/>
              <a:t>Finansal hizmetler ödeme almanızı engelleyebilir.</a:t>
            </a:r>
          </a:p>
          <a:p>
            <a:pPr marL="342900" indent="-342900">
              <a:buFont typeface="Arial" panose="020B0604020202020204" pitchFamily="34" charset="0"/>
              <a:buChar char="•"/>
            </a:pPr>
            <a:r>
              <a:rPr lang="tr-TR" sz="2000" dirty="0"/>
              <a:t>Finansal hizmetlerin gizli bir ücreti, kişisel verilerinizdir.</a:t>
            </a:r>
          </a:p>
          <a:p>
            <a:pPr marL="342900" indent="-342900">
              <a:buFont typeface="Arial" panose="020B0604020202020204" pitchFamily="34" charset="0"/>
              <a:buChar char="•"/>
            </a:pPr>
            <a:r>
              <a:rPr lang="tr-TR" sz="2000" dirty="0"/>
              <a:t>Hükümetler ve merkezi kurumlar istedikleri zaman piyasaları kapatabilirler.</a:t>
            </a:r>
          </a:p>
          <a:p>
            <a:pPr marL="342900" indent="-342900">
              <a:buFont typeface="Arial" panose="020B0604020202020204" pitchFamily="34" charset="0"/>
              <a:buChar char="•"/>
            </a:pPr>
            <a:r>
              <a:rPr lang="tr-TR" sz="2000" dirty="0"/>
              <a:t>İşlem saatleri genellikle belirli bir saat diliminin çalışma saatleriyle sınırlıdır.</a:t>
            </a:r>
          </a:p>
          <a:p>
            <a:pPr marL="342900" indent="-342900">
              <a:buFont typeface="Arial" panose="020B0604020202020204" pitchFamily="34" charset="0"/>
              <a:buChar char="•"/>
            </a:pPr>
            <a:r>
              <a:rPr lang="tr-TR" sz="2000" dirty="0"/>
              <a:t>Para transferleri, dahili insan süreçleri nedeniyle günler alabilir.</a:t>
            </a:r>
          </a:p>
          <a:p>
            <a:pPr marL="342900" indent="-342900">
              <a:buFont typeface="Arial" panose="020B0604020202020204" pitchFamily="34" charset="0"/>
              <a:buChar char="•"/>
            </a:pPr>
            <a:r>
              <a:rPr lang="tr-TR" sz="2000" dirty="0"/>
              <a:t>Finansal hizmetler için bir prim var çünkü aracı kurumların kesintilerine ihtiyacı var.</a:t>
            </a:r>
          </a:p>
        </p:txBody>
      </p:sp>
    </p:spTree>
    <p:extLst>
      <p:ext uri="{BB962C8B-B14F-4D97-AF65-F5344CB8AC3E}">
        <p14:creationId xmlns:p14="http://schemas.microsoft.com/office/powerpoint/2010/main" val="1390261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DBA81-26E1-4AF3-88DF-63BADB6D7C93}"/>
              </a:ext>
            </a:extLst>
          </p:cNvPr>
          <p:cNvPicPr>
            <a:picLocks noChangeAspect="1"/>
          </p:cNvPicPr>
          <p:nvPr/>
        </p:nvPicPr>
        <p:blipFill>
          <a:blip r:embed="rId2"/>
          <a:stretch>
            <a:fillRect/>
          </a:stretch>
        </p:blipFill>
        <p:spPr>
          <a:xfrm>
            <a:off x="777282" y="1493900"/>
            <a:ext cx="10637436" cy="4958202"/>
          </a:xfrm>
          <a:prstGeom prst="rect">
            <a:avLst/>
          </a:prstGeom>
        </p:spPr>
      </p:pic>
      <p:sp>
        <p:nvSpPr>
          <p:cNvPr id="5" name="Title 1">
            <a:extLst>
              <a:ext uri="{FF2B5EF4-FFF2-40B4-BE49-F238E27FC236}">
                <a16:creationId xmlns:a16="http://schemas.microsoft.com/office/drawing/2014/main" id="{460B1374-1EAF-4424-A625-CCE49CCDBC9F}"/>
              </a:ext>
            </a:extLst>
          </p:cNvPr>
          <p:cNvSpPr>
            <a:spLocks noGrp="1"/>
          </p:cNvSpPr>
          <p:nvPr>
            <p:ph type="title"/>
          </p:nvPr>
        </p:nvSpPr>
        <p:spPr>
          <a:xfrm>
            <a:off x="661686" y="318503"/>
            <a:ext cx="10058400" cy="1371600"/>
          </a:xfrm>
        </p:spPr>
        <p:txBody>
          <a:bodyPr/>
          <a:lstStyle/>
          <a:p>
            <a:r>
              <a:rPr lang="tr-TR" dirty="0" err="1"/>
              <a:t>DeFi</a:t>
            </a:r>
            <a:r>
              <a:rPr lang="tr-TR" dirty="0"/>
              <a:t> ve Geleneksel Finans</a:t>
            </a:r>
          </a:p>
        </p:txBody>
      </p:sp>
    </p:spTree>
    <p:extLst>
      <p:ext uri="{BB962C8B-B14F-4D97-AF65-F5344CB8AC3E}">
        <p14:creationId xmlns:p14="http://schemas.microsoft.com/office/powerpoint/2010/main" val="4022509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3BF7-63F3-4459-80E0-BD58580EBB07}"/>
              </a:ext>
            </a:extLst>
          </p:cNvPr>
          <p:cNvSpPr>
            <a:spLocks noGrp="1"/>
          </p:cNvSpPr>
          <p:nvPr>
            <p:ph type="title"/>
          </p:nvPr>
        </p:nvSpPr>
        <p:spPr>
          <a:xfrm>
            <a:off x="650112" y="334873"/>
            <a:ext cx="10058400" cy="1371600"/>
          </a:xfrm>
        </p:spPr>
        <p:txBody>
          <a:bodyPr/>
          <a:lstStyle/>
          <a:p>
            <a:r>
              <a:rPr lang="tr-TR" dirty="0" err="1"/>
              <a:t>DeFi</a:t>
            </a:r>
            <a:r>
              <a:rPr lang="tr-TR" dirty="0"/>
              <a:t> ile neler yapabilirsiniz?</a:t>
            </a:r>
          </a:p>
        </p:txBody>
      </p:sp>
      <p:sp>
        <p:nvSpPr>
          <p:cNvPr id="4" name="Rectangle 3">
            <a:extLst>
              <a:ext uri="{FF2B5EF4-FFF2-40B4-BE49-F238E27FC236}">
                <a16:creationId xmlns:a16="http://schemas.microsoft.com/office/drawing/2014/main" id="{67024E69-1971-48B0-A702-E83FA6BFB463}"/>
              </a:ext>
            </a:extLst>
          </p:cNvPr>
          <p:cNvSpPr/>
          <p:nvPr/>
        </p:nvSpPr>
        <p:spPr>
          <a:xfrm>
            <a:off x="650112" y="1444814"/>
            <a:ext cx="11223331" cy="5078313"/>
          </a:xfrm>
          <a:prstGeom prst="rect">
            <a:avLst/>
          </a:prstGeom>
        </p:spPr>
        <p:txBody>
          <a:bodyPr wrap="square">
            <a:spAutoFit/>
          </a:bodyPr>
          <a:lstStyle/>
          <a:p>
            <a:r>
              <a:rPr lang="tr-TR" b="1" dirty="0"/>
              <a:t>Dünyanın her yerine hızla para gönderimi</a:t>
            </a:r>
          </a:p>
          <a:p>
            <a:r>
              <a:rPr lang="tr-TR" b="1" dirty="0"/>
              <a:t>Sabit para birimlerine erişim</a:t>
            </a:r>
          </a:p>
          <a:p>
            <a:r>
              <a:rPr lang="tr-TR" b="1" dirty="0"/>
              <a:t>Borçlanma</a:t>
            </a:r>
          </a:p>
          <a:p>
            <a:pPr lvl="1"/>
            <a:r>
              <a:rPr lang="tr-TR" dirty="0"/>
              <a:t>Merkezi olmayan sağlayıcılardan borç para almanın iki ana çeşidi vardır.</a:t>
            </a:r>
          </a:p>
          <a:p>
            <a:pPr marL="742950" lvl="1" indent="-285750">
              <a:buFont typeface="Arial" panose="020B0604020202020204" pitchFamily="34" charset="0"/>
              <a:buChar char="•"/>
            </a:pPr>
            <a:r>
              <a:rPr lang="tr-TR" dirty="0"/>
              <a:t>Eşler arası, yani bir borçlunun doğrudan belirli bir borç verenden borç alacağı anlamına gelir.</a:t>
            </a:r>
          </a:p>
          <a:p>
            <a:pPr marL="742950" lvl="1" indent="-285750">
              <a:buFont typeface="Arial" panose="020B0604020202020204" pitchFamily="34" charset="0"/>
              <a:buChar char="•"/>
            </a:pPr>
            <a:r>
              <a:rPr lang="tr-TR" dirty="0"/>
              <a:t>Borç verenlerin borçlanabilecekleri bir havuza fon (likidite) sağladığı havuz tabanlı.</a:t>
            </a:r>
          </a:p>
          <a:p>
            <a:r>
              <a:rPr lang="tr-TR" b="1" dirty="0"/>
              <a:t>	Gizlilikle ödünç alma</a:t>
            </a:r>
          </a:p>
          <a:p>
            <a:pPr lvl="1"/>
            <a:r>
              <a:rPr lang="tr-TR" dirty="0"/>
              <a:t>Merkezi olmayan borç verme, tarafların kendilerini tanımlamasına gerek kalmadan çalışır. Bunun yerine borçlu, kredisi geri ödenmezse borç verenin otomatik olarak alacağı teminat koymalıdır.</a:t>
            </a:r>
          </a:p>
          <a:p>
            <a:r>
              <a:rPr lang="tr-TR" b="1" dirty="0"/>
              <a:t>	Küresel fonlara erişim</a:t>
            </a:r>
          </a:p>
          <a:p>
            <a:pPr lvl="1"/>
            <a:r>
              <a:rPr lang="tr-TR" dirty="0"/>
              <a:t>Merkezi olmayan bir borç veren kullandığınızda, yalnızca seçtiğiniz banka veya kurumun gözetimindeki fonlara değil, dünyanın her yerinden yatırılan fonlara da erişebilirsiniz. Bu, kredileri daha erişilebilir hale getirir ve faiz oranlarını iyileştirir.</a:t>
            </a:r>
          </a:p>
          <a:p>
            <a:r>
              <a:rPr lang="tr-TR" b="1" dirty="0"/>
              <a:t>Kripto birikimi – Ödünç verme, kayıpsız piyangolar</a:t>
            </a:r>
          </a:p>
          <a:p>
            <a:r>
              <a:rPr lang="tr-TR" b="1" dirty="0"/>
              <a:t>Değişim belirteçleri</a:t>
            </a:r>
          </a:p>
          <a:p>
            <a:pPr lvl="1"/>
            <a:r>
              <a:rPr lang="tr-TR" dirty="0"/>
              <a:t>Merkezi olmayan borsalar (</a:t>
            </a:r>
            <a:r>
              <a:rPr lang="tr-TR" dirty="0" err="1"/>
              <a:t>DEX'ler</a:t>
            </a:r>
            <a:r>
              <a:rPr lang="tr-TR" dirty="0"/>
              <a:t>), istediğiniz zaman farklı jetonlarla işlem yapmanızı sağlar. Varlıklarınızın kontrolünü asla bırakmazsınız. Bu, farklı bir ülkeyi ziyaret ederken döviz bozdurma kullanmak gibidir. Ancak </a:t>
            </a:r>
            <a:r>
              <a:rPr lang="tr-TR" dirty="0" err="1"/>
              <a:t>DeFi</a:t>
            </a:r>
            <a:r>
              <a:rPr lang="tr-TR" dirty="0"/>
              <a:t> sürümü asla kapanmaz. </a:t>
            </a:r>
            <a:endParaRPr lang="tr-TR" b="1" dirty="0"/>
          </a:p>
        </p:txBody>
      </p:sp>
    </p:spTree>
    <p:extLst>
      <p:ext uri="{BB962C8B-B14F-4D97-AF65-F5344CB8AC3E}">
        <p14:creationId xmlns:p14="http://schemas.microsoft.com/office/powerpoint/2010/main" val="383089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3BF7-63F3-4459-80E0-BD58580EBB07}"/>
              </a:ext>
            </a:extLst>
          </p:cNvPr>
          <p:cNvSpPr>
            <a:spLocks noGrp="1"/>
          </p:cNvSpPr>
          <p:nvPr>
            <p:ph type="title"/>
          </p:nvPr>
        </p:nvSpPr>
        <p:spPr>
          <a:xfrm>
            <a:off x="650112" y="334873"/>
            <a:ext cx="10058400" cy="1371600"/>
          </a:xfrm>
        </p:spPr>
        <p:txBody>
          <a:bodyPr/>
          <a:lstStyle/>
          <a:p>
            <a:r>
              <a:rPr lang="tr-TR" dirty="0" err="1"/>
              <a:t>DeFi</a:t>
            </a:r>
            <a:r>
              <a:rPr lang="tr-TR" dirty="0"/>
              <a:t> ile neler yapabilirsiniz?</a:t>
            </a:r>
          </a:p>
        </p:txBody>
      </p:sp>
      <p:sp>
        <p:nvSpPr>
          <p:cNvPr id="4" name="Rectangle 3">
            <a:extLst>
              <a:ext uri="{FF2B5EF4-FFF2-40B4-BE49-F238E27FC236}">
                <a16:creationId xmlns:a16="http://schemas.microsoft.com/office/drawing/2014/main" id="{67024E69-1971-48B0-A702-E83FA6BFB463}"/>
              </a:ext>
            </a:extLst>
          </p:cNvPr>
          <p:cNvSpPr/>
          <p:nvPr/>
        </p:nvSpPr>
        <p:spPr>
          <a:xfrm>
            <a:off x="650112" y="1444814"/>
            <a:ext cx="11223331" cy="5078313"/>
          </a:xfrm>
          <a:prstGeom prst="rect">
            <a:avLst/>
          </a:prstGeom>
        </p:spPr>
        <p:txBody>
          <a:bodyPr wrap="square">
            <a:spAutoFit/>
          </a:bodyPr>
          <a:lstStyle/>
          <a:p>
            <a:r>
              <a:rPr lang="tr-TR" b="1" dirty="0"/>
              <a:t>Gelişmiş ticaret</a:t>
            </a:r>
          </a:p>
          <a:p>
            <a:pPr lvl="1"/>
            <a:r>
              <a:rPr lang="tr-TR" dirty="0"/>
              <a:t>Limit emirleri, sürekliler, marj ticareti ve daha fazlası mümkündür. Merkezi olmayan ticaret ile küresel likiditeye erişirsiniz, piyasa asla kapanmaz ve varlıklarınızın kontrolü her zaman sizde olur.</a:t>
            </a:r>
            <a:endParaRPr lang="tr-TR" b="1" dirty="0"/>
          </a:p>
          <a:p>
            <a:r>
              <a:rPr lang="tr-TR" b="1" dirty="0"/>
              <a:t>Portföyünüzü büyütün</a:t>
            </a:r>
          </a:p>
          <a:p>
            <a:pPr lvl="1"/>
            <a:r>
              <a:rPr lang="tr-TR" dirty="0" err="1"/>
              <a:t>Ethereum'da</a:t>
            </a:r>
            <a:r>
              <a:rPr lang="tr-TR" dirty="0"/>
              <a:t>, seçtiğiniz bir stratejiye dayalı olarak portföyünüzü büyütmeye çalışacak fon yönetimi ürünleri var. Bu otomatiktir, herkese açıktır ve kârınızdan pay alan bir insan yöneticiye ihtiyaç duymaz.</a:t>
            </a:r>
          </a:p>
          <a:p>
            <a:r>
              <a:rPr lang="tr-TR" b="1" dirty="0"/>
              <a:t>Fikirlerinizi finanse edin – Kitle Fonlaması (</a:t>
            </a:r>
            <a:r>
              <a:rPr lang="tr-TR" b="1" dirty="0" err="1"/>
              <a:t>Crowdfunding</a:t>
            </a:r>
            <a:r>
              <a:rPr lang="tr-TR" b="1" dirty="0"/>
              <a:t>)</a:t>
            </a:r>
          </a:p>
          <a:p>
            <a:pPr marL="742950" lvl="1" indent="-285750">
              <a:buFont typeface="Arial" panose="020B0604020202020204" pitchFamily="34" charset="0"/>
              <a:buChar char="•"/>
            </a:pPr>
            <a:r>
              <a:rPr lang="tr-TR" dirty="0"/>
              <a:t>Potansiyel fon sağlayıcılar her yerden gelebilir – </a:t>
            </a:r>
            <a:r>
              <a:rPr lang="tr-TR" dirty="0" err="1"/>
              <a:t>Ethereum</a:t>
            </a:r>
            <a:r>
              <a:rPr lang="tr-TR" dirty="0"/>
              <a:t> ve </a:t>
            </a:r>
            <a:r>
              <a:rPr lang="tr-TR" dirty="0" err="1"/>
              <a:t>tokenleri</a:t>
            </a:r>
            <a:r>
              <a:rPr lang="tr-TR" dirty="0"/>
              <a:t> dünyanın herhangi bir yerindeki herkese açıktır.</a:t>
            </a:r>
          </a:p>
          <a:p>
            <a:pPr marL="742950" lvl="1" indent="-285750">
              <a:buFont typeface="Arial" panose="020B0604020202020204" pitchFamily="34" charset="0"/>
              <a:buChar char="•"/>
            </a:pPr>
            <a:r>
              <a:rPr lang="tr-TR" dirty="0"/>
              <a:t>Şeffaftır, böylece bağış toplayıcılar ne kadar para toplandığını kanıtlayabilir. Hatta daha sonra fonların nasıl harcandığını takip edebilirsiniz.</a:t>
            </a:r>
          </a:p>
          <a:p>
            <a:pPr marL="742950" lvl="1" indent="-285750">
              <a:buFont typeface="Arial" panose="020B0604020202020204" pitchFamily="34" charset="0"/>
              <a:buChar char="•"/>
            </a:pPr>
            <a:r>
              <a:rPr lang="tr-TR" dirty="0"/>
              <a:t>Örneğin, belirli bir son tarih ve karşılanmayan minimum tutar varsa, bağış kampanyaları otomatik geri ödemeler ayarlayabilir.</a:t>
            </a:r>
          </a:p>
          <a:p>
            <a:r>
              <a:rPr lang="tr-TR" b="1" dirty="0"/>
              <a:t>Sigorta</a:t>
            </a:r>
          </a:p>
          <a:p>
            <a:pPr lvl="1"/>
            <a:r>
              <a:rPr lang="tr-TR" dirty="0"/>
              <a:t>Merkezi olmayan sigorta, sigortayı daha ucuz, ödemesi daha hızlı ve daha şeffaf hale getirmeyi amaçlar. </a:t>
            </a:r>
            <a:endParaRPr lang="tr-TR" b="1" dirty="0"/>
          </a:p>
          <a:p>
            <a:r>
              <a:rPr lang="tr-TR" b="1" dirty="0"/>
              <a:t>Toplayıcılar ve portföy yöneticileri</a:t>
            </a:r>
          </a:p>
          <a:p>
            <a:pPr lvl="1"/>
            <a:r>
              <a:rPr lang="tr-TR" dirty="0"/>
              <a:t>Tüm </a:t>
            </a:r>
            <a:r>
              <a:rPr lang="tr-TR" dirty="0" err="1"/>
              <a:t>DeFi</a:t>
            </a:r>
            <a:r>
              <a:rPr lang="tr-TR" dirty="0"/>
              <a:t> aktivitelerinizi tek bir yerden koordine etmenize izin veren bir dizi ürün var. </a:t>
            </a:r>
            <a:endParaRPr lang="tr-TR" b="1" dirty="0"/>
          </a:p>
          <a:p>
            <a:pPr lvl="1"/>
            <a:endParaRPr lang="tr-TR" dirty="0"/>
          </a:p>
        </p:txBody>
      </p:sp>
    </p:spTree>
    <p:extLst>
      <p:ext uri="{BB962C8B-B14F-4D97-AF65-F5344CB8AC3E}">
        <p14:creationId xmlns:p14="http://schemas.microsoft.com/office/powerpoint/2010/main" val="132992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 </a:t>
              </a:r>
              <a:r>
                <a:rPr lang="tr-TR" sz="2100" b="1" kern="1200" dirty="0" err="1">
                  <a:solidFill>
                    <a:schemeClr val="accent1">
                      <a:lumMod val="75000"/>
                    </a:schemeClr>
                  </a:solidFill>
                </a:rPr>
                <a:t>Blockchain</a:t>
              </a:r>
              <a:r>
                <a:rPr lang="tr-TR" sz="2100" b="1" kern="1200" dirty="0">
                  <a:solidFill>
                    <a:schemeClr val="accent1">
                      <a:lumMod val="75000"/>
                    </a:schemeClr>
                  </a:solidFill>
                </a:rPr>
                <a:t> Nedir?</a:t>
              </a:r>
              <a:endParaRPr lang="en-US" sz="2100" b="1" kern="1200" dirty="0">
                <a:solidFill>
                  <a:schemeClr val="accent1">
                    <a:lumMod val="75000"/>
                  </a:schemeClr>
                </a:solidFill>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a:solidFill>
            <a:schemeClr val="bg1"/>
          </a:solidFill>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3- </a:t>
              </a:r>
              <a:r>
                <a:rPr lang="tr-TR" sz="2100" b="1" kern="1200" dirty="0" err="1">
                  <a:solidFill>
                    <a:schemeClr val="accent1">
                      <a:lumMod val="75000"/>
                    </a:schemeClr>
                  </a:solidFill>
                </a:rPr>
                <a:t>Konsensus</a:t>
              </a:r>
              <a:r>
                <a:rPr lang="tr-TR" sz="2100" b="1" kern="1200" dirty="0">
                  <a:solidFill>
                    <a:schemeClr val="accent1">
                      <a:lumMod val="75000"/>
                    </a:schemeClr>
                  </a:solidFill>
                </a:rPr>
                <a:t> algoritmaları</a:t>
              </a:r>
              <a:endParaRPr lang="en-US" sz="2100" b="1" kern="1200" dirty="0">
                <a:solidFill>
                  <a:schemeClr val="accent1">
                    <a:lumMod val="75000"/>
                  </a:schemeClr>
                </a:solidFill>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4- </a:t>
              </a:r>
              <a:r>
                <a:rPr lang="tr-TR" sz="2100" b="1" dirty="0" err="1">
                  <a:solidFill>
                    <a:schemeClr val="accent1">
                      <a:lumMod val="75000"/>
                    </a:schemeClr>
                  </a:solidFill>
                </a:rPr>
                <a:t>Blockchain</a:t>
              </a:r>
              <a:r>
                <a:rPr lang="tr-TR" sz="2100" b="1" dirty="0">
                  <a:solidFill>
                    <a:schemeClr val="accent1">
                      <a:lumMod val="75000"/>
                    </a:schemeClr>
                  </a:solidFill>
                </a:rPr>
                <a:t> Platformları 1</a:t>
              </a:r>
              <a:endParaRPr lang="en-US" sz="2100" b="1" kern="1200" dirty="0">
                <a:solidFill>
                  <a:schemeClr val="accent1">
                    <a:lumMod val="75000"/>
                  </a:schemeClr>
                </a:solidFill>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algn="ctr" defTabSz="933450">
                <a:lnSpc>
                  <a:spcPct val="90000"/>
                </a:lnSpc>
                <a:spcBef>
                  <a:spcPct val="0"/>
                </a:spcBef>
                <a:spcAft>
                  <a:spcPct val="35000"/>
                </a:spcAft>
              </a:pPr>
              <a:r>
                <a:rPr lang="tr-TR" sz="2100" b="1" kern="1200" dirty="0">
                  <a:solidFill>
                    <a:schemeClr val="accent1">
                      <a:lumMod val="75000"/>
                    </a:schemeClr>
                  </a:solidFill>
                </a:rPr>
                <a:t>5-</a:t>
              </a:r>
              <a:r>
                <a:rPr lang="tr-TR" sz="2100" b="1" dirty="0">
                  <a:solidFill>
                    <a:schemeClr val="accent1">
                      <a:lumMod val="75000"/>
                    </a:schemeClr>
                  </a:solidFill>
                </a:rPr>
                <a:t>Blockchain Platformları 2</a:t>
              </a:r>
              <a:r>
                <a:rPr lang="tr-TR" sz="2100" b="1" kern="1200" dirty="0">
                  <a:solidFill>
                    <a:schemeClr val="accent1">
                      <a:lumMod val="75000"/>
                    </a:schemeClr>
                  </a:solidFill>
                </a:rPr>
                <a:t> </a:t>
              </a:r>
              <a:endParaRPr lang="en-US" sz="2100" b="1" kern="1200" dirty="0">
                <a:solidFill>
                  <a:schemeClr val="accent1">
                    <a:lumMod val="75000"/>
                  </a:schemeClr>
                </a:solidFill>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a:solidFill>
            <a:schemeClr val="accent1">
              <a:lumMod val="60000"/>
              <a:lumOff val="40000"/>
            </a:schemeClr>
          </a:solidFill>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6- </a:t>
              </a:r>
              <a:r>
                <a:rPr lang="tr-TR" sz="2100" b="1" kern="1200" dirty="0" err="1">
                  <a:solidFill>
                    <a:schemeClr val="accent1">
                      <a:lumMod val="75000"/>
                    </a:schemeClr>
                  </a:solidFill>
                </a:rPr>
                <a:t>Kriptopara</a:t>
              </a:r>
              <a:endParaRPr lang="en-US" sz="2100" b="1" kern="1200" dirty="0">
                <a:solidFill>
                  <a:schemeClr val="accent1">
                    <a:lumMod val="75000"/>
                  </a:schemeClr>
                </a:solidFill>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kern="1200" dirty="0">
                  <a:solidFill>
                    <a:schemeClr val="accent1">
                      <a:lumMod val="75000"/>
                    </a:schemeClr>
                  </a:solidFill>
                </a:rPr>
                <a:t>7-</a:t>
              </a:r>
              <a:r>
                <a:rPr lang="tr-TR" sz="2100" b="1" dirty="0">
                  <a:solidFill>
                    <a:schemeClr val="accent1">
                      <a:lumMod val="75000"/>
                    </a:schemeClr>
                  </a:solidFill>
                </a:rPr>
                <a:t> Akıllı Sözleşmeler</a:t>
              </a:r>
              <a:endParaRPr lang="en-US" sz="2100" b="1" kern="1200" dirty="0">
                <a:solidFill>
                  <a:schemeClr val="accent1">
                    <a:lumMod val="75000"/>
                  </a:schemeClr>
                </a:solidFill>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a:solidFill>
              <a:srgbClr val="DBDACB"/>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kern="1200" dirty="0">
                  <a:solidFill>
                    <a:schemeClr val="accent1">
                      <a:lumMod val="75000"/>
                    </a:schemeClr>
                  </a:solidFill>
                </a:rPr>
                <a:t>8- </a:t>
              </a:r>
              <a:r>
                <a:rPr lang="tr-TR" sz="2100" b="1" dirty="0" err="1">
                  <a:solidFill>
                    <a:schemeClr val="accent1">
                      <a:lumMod val="75000"/>
                    </a:schemeClr>
                  </a:solidFill>
                </a:rPr>
                <a:t>Dapp</a:t>
              </a:r>
              <a:r>
                <a:rPr lang="tr-TR" sz="2100" b="1" dirty="0">
                  <a:solidFill>
                    <a:schemeClr val="accent1">
                      <a:lumMod val="75000"/>
                    </a:schemeClr>
                  </a:solidFill>
                </a:rPr>
                <a:t>/DAO/</a:t>
              </a:r>
              <a:r>
                <a:rPr lang="tr-TR" sz="2100" b="1" dirty="0" err="1">
                  <a:solidFill>
                    <a:schemeClr val="accent1">
                      <a:lumMod val="75000"/>
                    </a:schemeClr>
                  </a:solidFill>
                </a:rPr>
                <a:t>DeFi</a:t>
              </a:r>
              <a:endParaRPr lang="en-US" sz="2100" b="1" kern="1200" dirty="0">
                <a:solidFill>
                  <a:schemeClr val="accent1">
                    <a:lumMod val="75000"/>
                  </a:schemeClr>
                </a:solidFill>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9- NFT, IPFS</a:t>
              </a:r>
              <a:endParaRPr lang="en-US" sz="2100" b="1" kern="1200" dirty="0">
                <a:solidFill>
                  <a:schemeClr val="accent1">
                    <a:lumMod val="75000"/>
                  </a:schemeClr>
                </a:solidFill>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10- </a:t>
              </a:r>
              <a:r>
                <a:rPr lang="tr-TR" sz="2100" b="1" kern="1200" dirty="0" err="1">
                  <a:solidFill>
                    <a:schemeClr val="accent1">
                      <a:lumMod val="75000"/>
                    </a:schemeClr>
                  </a:solidFill>
                </a:rPr>
                <a:t>Avalanche</a:t>
              </a:r>
              <a:endParaRPr lang="en-US" sz="2100" b="1" kern="1200" dirty="0">
                <a:solidFill>
                  <a:schemeClr val="accent1">
                    <a:lumMod val="75000"/>
                  </a:schemeClr>
                </a:solidFill>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11- </a:t>
              </a:r>
              <a:r>
                <a:rPr lang="tr-TR" sz="2100" b="1" kern="1200" dirty="0" err="1">
                  <a:solidFill>
                    <a:schemeClr val="accent1">
                      <a:lumMod val="75000"/>
                    </a:schemeClr>
                  </a:solidFill>
                </a:rPr>
                <a:t>Hyperledger</a:t>
              </a:r>
              <a:endParaRPr lang="en-US" sz="2100" b="1" kern="1200" dirty="0">
                <a:solidFill>
                  <a:schemeClr val="accent1">
                    <a:lumMod val="75000"/>
                  </a:schemeClr>
                </a:solidFill>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12- </a:t>
              </a:r>
              <a:r>
                <a:rPr lang="tr-TR" sz="2100" b="1" kern="1200" dirty="0" err="1">
                  <a:solidFill>
                    <a:schemeClr val="accent1">
                      <a:lumMod val="75000"/>
                    </a:schemeClr>
                  </a:solidFill>
                </a:rPr>
                <a:t>Blockchain</a:t>
              </a:r>
              <a:r>
                <a:rPr lang="tr-TR" sz="2100" b="1" kern="1200" dirty="0">
                  <a:solidFill>
                    <a:schemeClr val="accent1">
                      <a:lumMod val="75000"/>
                    </a:schemeClr>
                  </a:solidFill>
                </a:rPr>
                <a:t> uygulama alanları</a:t>
              </a:r>
              <a:endParaRPr lang="en-US" sz="2100" b="1" kern="1200" dirty="0">
                <a:solidFill>
                  <a:schemeClr val="accent1">
                    <a:lumMod val="75000"/>
                  </a:schemeClr>
                </a:solidFill>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13- </a:t>
              </a:r>
              <a:r>
                <a:rPr lang="tr-TR" sz="2100" b="1" kern="1200" dirty="0" err="1">
                  <a:solidFill>
                    <a:schemeClr val="accent1">
                      <a:lumMod val="75000"/>
                    </a:schemeClr>
                  </a:solidFill>
                </a:rPr>
                <a:t>Blockchain</a:t>
              </a:r>
              <a:r>
                <a:rPr lang="tr-TR" sz="2100" b="1" kern="1200" dirty="0">
                  <a:solidFill>
                    <a:schemeClr val="accent1">
                      <a:lumMod val="75000"/>
                    </a:schemeClr>
                  </a:solidFill>
                </a:rPr>
                <a:t> projeleri inceleme</a:t>
              </a:r>
              <a:endParaRPr lang="en-US" sz="2100" b="1" kern="1200" dirty="0">
                <a:solidFill>
                  <a:schemeClr val="accent1">
                    <a:lumMod val="75000"/>
                  </a:schemeClr>
                </a:solidFill>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14 – Case </a:t>
              </a:r>
              <a:r>
                <a:rPr lang="tr-TR" sz="2100" b="1" kern="1200" dirty="0" err="1">
                  <a:solidFill>
                    <a:schemeClr val="accent1">
                      <a:lumMod val="75000"/>
                    </a:schemeClr>
                  </a:solidFill>
                </a:rPr>
                <a:t>Study</a:t>
              </a:r>
              <a:endParaRPr lang="en-US" sz="2100" b="1" kern="1200" dirty="0">
                <a:solidFill>
                  <a:schemeClr val="accent1">
                    <a:lumMod val="75000"/>
                  </a:schemeClr>
                </a:solidFill>
              </a:endParaRPr>
            </a:p>
          </p:txBody>
        </p:sp>
      </p:grpSp>
      <p:sp>
        <p:nvSpPr>
          <p:cNvPr id="72" name="TextBox 71">
            <a:extLst>
              <a:ext uri="{FF2B5EF4-FFF2-40B4-BE49-F238E27FC236}">
                <a16:creationId xmlns:a16="http://schemas.microsoft.com/office/drawing/2014/main" id="{409A04B9-E4EF-438A-9141-57FA6CE6D20A}"/>
              </a:ext>
            </a:extLst>
          </p:cNvPr>
          <p:cNvSpPr txBox="1"/>
          <p:nvPr/>
        </p:nvSpPr>
        <p:spPr>
          <a:xfrm>
            <a:off x="598068" y="2736747"/>
            <a:ext cx="3361284" cy="692253"/>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2- Kriptoloji</a:t>
            </a:r>
            <a:endParaRPr lang="en-US" sz="2100" b="1" kern="1200" dirty="0">
              <a:solidFill>
                <a:schemeClr val="accent1">
                  <a:lumMod val="75000"/>
                </a:schemeClr>
              </a:solidFill>
            </a:endParaRPr>
          </a:p>
        </p:txBody>
      </p:sp>
    </p:spTree>
    <p:extLst>
      <p:ext uri="{BB962C8B-B14F-4D97-AF65-F5344CB8AC3E}">
        <p14:creationId xmlns:p14="http://schemas.microsoft.com/office/powerpoint/2010/main" val="418571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994C62-4D25-4035-8FF4-07B337B43567}"/>
              </a:ext>
            </a:extLst>
          </p:cNvPr>
          <p:cNvSpPr/>
          <p:nvPr/>
        </p:nvSpPr>
        <p:spPr>
          <a:xfrm>
            <a:off x="6481823" y="411002"/>
            <a:ext cx="5347504" cy="6370975"/>
          </a:xfrm>
          <a:prstGeom prst="rect">
            <a:avLst/>
          </a:prstGeom>
        </p:spPr>
        <p:txBody>
          <a:bodyPr wrap="square">
            <a:spAutoFit/>
          </a:bodyPr>
          <a:lstStyle/>
          <a:p>
            <a:r>
              <a:rPr lang="tr-TR" sz="1700" b="1" dirty="0"/>
              <a:t>7. Uygulama Katmanı: </a:t>
            </a:r>
            <a:r>
              <a:rPr lang="tr-TR" sz="1700" dirty="0"/>
              <a:t>Bizlerin gördüğü en üst katmandır. Google </a:t>
            </a:r>
            <a:r>
              <a:rPr lang="tr-TR" sz="1700" dirty="0" err="1"/>
              <a:t>Chrome</a:t>
            </a:r>
            <a:r>
              <a:rPr lang="tr-TR" sz="1700" dirty="0"/>
              <a:t>, </a:t>
            </a:r>
            <a:r>
              <a:rPr lang="tr-TR" sz="1700" dirty="0" err="1"/>
              <a:t>Whatsapp</a:t>
            </a:r>
            <a:r>
              <a:rPr lang="tr-TR" sz="1700" dirty="0"/>
              <a:t>, Skype, Outlook vb.</a:t>
            </a:r>
          </a:p>
          <a:p>
            <a:r>
              <a:rPr lang="tr-TR" sz="1700" b="1" dirty="0"/>
              <a:t>6. Sunum Katmanı: </a:t>
            </a:r>
            <a:r>
              <a:rPr lang="tr-TR" sz="1700" dirty="0"/>
              <a:t>Ekranlarımıza gelen verilerden sorumlu katmandır, güvenli veri iletişimi için veri şifreleme ve şifre çözme bu katmanda gerçekleşir. GIF, JPG </a:t>
            </a:r>
            <a:r>
              <a:rPr lang="tr-TR" sz="1700" dirty="0" err="1"/>
              <a:t>vb</a:t>
            </a:r>
            <a:endParaRPr lang="tr-TR" sz="1700" dirty="0"/>
          </a:p>
          <a:p>
            <a:r>
              <a:rPr lang="tr-TR" sz="1700" b="1" dirty="0"/>
              <a:t>5. Oturum Katmanı: </a:t>
            </a:r>
            <a:r>
              <a:rPr lang="tr-TR" sz="1700" dirty="0"/>
              <a:t>İki cihazın, bilgisayarların ve sunucuların aralarında konuşabilmesi bu katmanda gerçekleştirilir. Uygulamalar arasındaki bağlantılar kurulur, yönetilir ve sonlandırılır. </a:t>
            </a:r>
            <a:r>
              <a:rPr lang="tr-TR" sz="1700" dirty="0" err="1"/>
              <a:t>NetBIOS</a:t>
            </a:r>
            <a:r>
              <a:rPr lang="tr-TR" sz="1700" dirty="0"/>
              <a:t>, AppleTalk </a:t>
            </a:r>
            <a:r>
              <a:rPr lang="tr-TR" sz="1700" dirty="0" err="1"/>
              <a:t>Session</a:t>
            </a:r>
            <a:r>
              <a:rPr lang="tr-TR" sz="1700" dirty="0"/>
              <a:t> Protocol (ASP) vb.</a:t>
            </a:r>
          </a:p>
          <a:p>
            <a:r>
              <a:rPr lang="tr-TR" sz="1700" b="1" dirty="0"/>
              <a:t>4. Taşıma/Aktarım Katmanı: </a:t>
            </a:r>
            <a:r>
              <a:rPr lang="tr-TR" sz="1700" dirty="0"/>
              <a:t>Üst katmanlardan gelen verilerin </a:t>
            </a:r>
            <a:r>
              <a:rPr lang="tr-TR" sz="1700" dirty="0" err="1"/>
              <a:t>segmentlere</a:t>
            </a:r>
            <a:r>
              <a:rPr lang="tr-TR" sz="1700" dirty="0"/>
              <a:t> göre paketlere ayrılmasını sağlayarak daha kolay yönetilmesini sağlayan katmandır. İnternet protokolünün üzerinde bulunan TCP protokolü en bilinen örneğidir.</a:t>
            </a:r>
          </a:p>
          <a:p>
            <a:r>
              <a:rPr lang="tr-TR" sz="1700" b="1" dirty="0"/>
              <a:t>3. Ağ Katmanı: </a:t>
            </a:r>
            <a:r>
              <a:rPr lang="tr-TR" sz="1700" dirty="0" err="1"/>
              <a:t>Switchlerin</a:t>
            </a:r>
            <a:r>
              <a:rPr lang="tr-TR" sz="1700" dirty="0"/>
              <a:t> ve </a:t>
            </a:r>
            <a:r>
              <a:rPr lang="tr-TR" sz="1700" dirty="0" err="1"/>
              <a:t>routerların</a:t>
            </a:r>
            <a:r>
              <a:rPr lang="tr-TR" sz="1700" dirty="0"/>
              <a:t> bulunduğu katmandır. Veri paketlerinin hedefe yönlendirilmesi ve iletilmesini sağlayan katmandır. TCP/IP, IPX vb.</a:t>
            </a:r>
          </a:p>
          <a:p>
            <a:r>
              <a:rPr lang="tr-TR" sz="1700" b="1" dirty="0"/>
              <a:t>2. Veri Bağlantı Katmanı: </a:t>
            </a:r>
            <a:r>
              <a:rPr lang="tr-TR" sz="1700" dirty="0"/>
              <a:t>İki </a:t>
            </a:r>
            <a:r>
              <a:rPr lang="tr-TR" sz="1700" dirty="0" err="1"/>
              <a:t>node</a:t>
            </a:r>
            <a:r>
              <a:rPr lang="tr-TR" sz="1700" dirty="0"/>
              <a:t> arasındaki veri aktarımı ve 1. katmandan gelen verilerin hatalarının düzeltildiği katmandır. MAC ve LLC olmak üzere 2 alt katmanı vardır. Çoğu </a:t>
            </a:r>
            <a:r>
              <a:rPr lang="tr-TR" sz="1700" dirty="0" err="1"/>
              <a:t>switch</a:t>
            </a:r>
            <a:r>
              <a:rPr lang="tr-TR" sz="1700" dirty="0"/>
              <a:t> donanımı bu katmanda çalışır. 802.2 Ethernet II, 802.3 Ethernet, 802.4 </a:t>
            </a:r>
            <a:r>
              <a:rPr lang="tr-TR" sz="1700" dirty="0" err="1"/>
              <a:t>Token</a:t>
            </a:r>
            <a:r>
              <a:rPr lang="tr-TR" sz="1700" dirty="0"/>
              <a:t> </a:t>
            </a:r>
            <a:r>
              <a:rPr lang="tr-TR" sz="1700" dirty="0" err="1"/>
              <a:t>Bus</a:t>
            </a:r>
            <a:r>
              <a:rPr lang="tr-TR" sz="1700" dirty="0"/>
              <a:t> vb.</a:t>
            </a:r>
          </a:p>
          <a:p>
            <a:endParaRPr lang="tr-TR" sz="1700" dirty="0"/>
          </a:p>
        </p:txBody>
      </p:sp>
      <p:pic>
        <p:nvPicPr>
          <p:cNvPr id="6" name="Picture 5">
            <a:extLst>
              <a:ext uri="{FF2B5EF4-FFF2-40B4-BE49-F238E27FC236}">
                <a16:creationId xmlns:a16="http://schemas.microsoft.com/office/drawing/2014/main" id="{5E415319-0450-45EE-A632-9AF0C6CD1880}"/>
              </a:ext>
            </a:extLst>
          </p:cNvPr>
          <p:cNvPicPr>
            <a:picLocks noChangeAspect="1"/>
          </p:cNvPicPr>
          <p:nvPr/>
        </p:nvPicPr>
        <p:blipFill>
          <a:blip r:embed="rId3"/>
          <a:stretch>
            <a:fillRect/>
          </a:stretch>
        </p:blipFill>
        <p:spPr>
          <a:xfrm>
            <a:off x="362673" y="411002"/>
            <a:ext cx="5933956" cy="3812378"/>
          </a:xfrm>
          <a:prstGeom prst="rect">
            <a:avLst/>
          </a:prstGeom>
        </p:spPr>
      </p:pic>
      <p:sp>
        <p:nvSpPr>
          <p:cNvPr id="8" name="Rectangle 7">
            <a:extLst>
              <a:ext uri="{FF2B5EF4-FFF2-40B4-BE49-F238E27FC236}">
                <a16:creationId xmlns:a16="http://schemas.microsoft.com/office/drawing/2014/main" id="{F304614D-13CE-459C-B718-C79DB7A1298F}"/>
              </a:ext>
            </a:extLst>
          </p:cNvPr>
          <p:cNvSpPr/>
          <p:nvPr/>
        </p:nvSpPr>
        <p:spPr>
          <a:xfrm>
            <a:off x="489994" y="4623308"/>
            <a:ext cx="5806635" cy="1200329"/>
          </a:xfrm>
          <a:prstGeom prst="rect">
            <a:avLst/>
          </a:prstGeom>
        </p:spPr>
        <p:txBody>
          <a:bodyPr wrap="square">
            <a:spAutoFit/>
          </a:bodyPr>
          <a:lstStyle/>
          <a:p>
            <a:r>
              <a:rPr lang="tr-TR" b="1" dirty="0"/>
              <a:t>1. Fiziksel Katman: </a:t>
            </a:r>
            <a:r>
              <a:rPr lang="tr-TR" dirty="0"/>
              <a:t>En alt katman elektrik, ışık ve radyo sinyallerinin aktarıldığı katmandır. Fiziksel donanım katmanıdır. Data </a:t>
            </a:r>
            <a:r>
              <a:rPr lang="tr-TR" dirty="0" err="1"/>
              <a:t>kablolaları</a:t>
            </a:r>
            <a:r>
              <a:rPr lang="tr-TR" dirty="0"/>
              <a:t>, fiber optik kablolar, </a:t>
            </a:r>
            <a:r>
              <a:rPr lang="tr-TR" dirty="0" err="1"/>
              <a:t>repeater</a:t>
            </a:r>
            <a:r>
              <a:rPr lang="tr-TR" dirty="0"/>
              <a:t>, </a:t>
            </a:r>
            <a:r>
              <a:rPr lang="tr-TR" dirty="0" err="1"/>
              <a:t>hub</a:t>
            </a:r>
            <a:r>
              <a:rPr lang="tr-TR" dirty="0"/>
              <a:t>, </a:t>
            </a:r>
            <a:r>
              <a:rPr lang="tr-TR" dirty="0" err="1"/>
              <a:t>wireless</a:t>
            </a:r>
            <a:r>
              <a:rPr lang="tr-TR" dirty="0"/>
              <a:t> donanımları bu katmanda çalışır. RS232, ATM, FDDI vb.</a:t>
            </a:r>
            <a:endParaRPr lang="tr-TR" sz="1700" dirty="0"/>
          </a:p>
        </p:txBody>
      </p:sp>
    </p:spTree>
    <p:extLst>
      <p:ext uri="{BB962C8B-B14F-4D97-AF65-F5344CB8AC3E}">
        <p14:creationId xmlns:p14="http://schemas.microsoft.com/office/powerpoint/2010/main" val="100815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EF69-D297-4B61-9790-E71B69491EE6}"/>
              </a:ext>
            </a:extLst>
          </p:cNvPr>
          <p:cNvSpPr>
            <a:spLocks noGrp="1"/>
          </p:cNvSpPr>
          <p:nvPr>
            <p:ph type="title"/>
          </p:nvPr>
        </p:nvSpPr>
        <p:spPr/>
        <p:txBody>
          <a:bodyPr/>
          <a:lstStyle/>
          <a:p>
            <a:r>
              <a:rPr lang="tr-TR" dirty="0"/>
              <a:t>Web 1.0 &amp; 2.0 &amp; 3.0</a:t>
            </a:r>
          </a:p>
        </p:txBody>
      </p:sp>
      <p:pic>
        <p:nvPicPr>
          <p:cNvPr id="3" name="Picture 2">
            <a:extLst>
              <a:ext uri="{FF2B5EF4-FFF2-40B4-BE49-F238E27FC236}">
                <a16:creationId xmlns:a16="http://schemas.microsoft.com/office/drawing/2014/main" id="{DA98F3BC-983E-40DF-BEC3-EC01B5AE0A98}"/>
              </a:ext>
            </a:extLst>
          </p:cNvPr>
          <p:cNvPicPr>
            <a:picLocks noChangeAspect="1"/>
          </p:cNvPicPr>
          <p:nvPr/>
        </p:nvPicPr>
        <p:blipFill>
          <a:blip r:embed="rId2"/>
          <a:stretch>
            <a:fillRect/>
          </a:stretch>
        </p:blipFill>
        <p:spPr>
          <a:xfrm>
            <a:off x="2428332" y="1804292"/>
            <a:ext cx="7317552" cy="4649076"/>
          </a:xfrm>
          <a:prstGeom prst="rect">
            <a:avLst/>
          </a:prstGeom>
        </p:spPr>
      </p:pic>
    </p:spTree>
    <p:extLst>
      <p:ext uri="{BB962C8B-B14F-4D97-AF65-F5344CB8AC3E}">
        <p14:creationId xmlns:p14="http://schemas.microsoft.com/office/powerpoint/2010/main" val="251685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E355B-2A93-4143-840F-0794F0DCEA65}"/>
              </a:ext>
            </a:extLst>
          </p:cNvPr>
          <p:cNvPicPr>
            <a:picLocks noChangeAspect="1"/>
          </p:cNvPicPr>
          <p:nvPr/>
        </p:nvPicPr>
        <p:blipFill>
          <a:blip r:embed="rId3"/>
          <a:stretch>
            <a:fillRect/>
          </a:stretch>
        </p:blipFill>
        <p:spPr>
          <a:xfrm>
            <a:off x="362674" y="411002"/>
            <a:ext cx="6490619" cy="4292846"/>
          </a:xfrm>
          <a:prstGeom prst="rect">
            <a:avLst/>
          </a:prstGeom>
        </p:spPr>
      </p:pic>
      <p:sp>
        <p:nvSpPr>
          <p:cNvPr id="4" name="Rectangle 3">
            <a:extLst>
              <a:ext uri="{FF2B5EF4-FFF2-40B4-BE49-F238E27FC236}">
                <a16:creationId xmlns:a16="http://schemas.microsoft.com/office/drawing/2014/main" id="{72EF39B3-8A30-4B28-819C-0B87FD1AEE5B}"/>
              </a:ext>
            </a:extLst>
          </p:cNvPr>
          <p:cNvSpPr/>
          <p:nvPr/>
        </p:nvSpPr>
        <p:spPr>
          <a:xfrm>
            <a:off x="6759615" y="411002"/>
            <a:ext cx="5162309" cy="6447919"/>
          </a:xfrm>
          <a:prstGeom prst="rect">
            <a:avLst/>
          </a:prstGeom>
        </p:spPr>
        <p:txBody>
          <a:bodyPr wrap="square">
            <a:spAutoFit/>
          </a:bodyPr>
          <a:lstStyle/>
          <a:p>
            <a:r>
              <a:rPr lang="tr-TR" b="1" dirty="0"/>
              <a:t>1. Uygulama Katmanı: </a:t>
            </a:r>
            <a:r>
              <a:rPr lang="tr-TR" dirty="0"/>
              <a:t>Kullanıcı </a:t>
            </a:r>
            <a:r>
              <a:rPr lang="tr-TR" dirty="0" err="1"/>
              <a:t>arayüzlerinin</a:t>
            </a:r>
            <a:r>
              <a:rPr lang="tr-TR" dirty="0"/>
              <a:t>, </a:t>
            </a:r>
            <a:r>
              <a:rPr lang="tr-TR" dirty="0" err="1"/>
              <a:t>dApps'lerin</a:t>
            </a:r>
            <a:r>
              <a:rPr lang="tr-TR" dirty="0"/>
              <a:t> (merkezi olmayan uygulamalar), </a:t>
            </a:r>
            <a:r>
              <a:rPr lang="tr-TR" dirty="0" err="1"/>
              <a:t>dApps</a:t>
            </a:r>
            <a:r>
              <a:rPr lang="tr-TR" dirty="0"/>
              <a:t> </a:t>
            </a:r>
            <a:r>
              <a:rPr lang="tr-TR" dirty="0" err="1"/>
              <a:t>hostinglerinin</a:t>
            </a:r>
            <a:r>
              <a:rPr lang="tr-TR" dirty="0"/>
              <a:t>, </a:t>
            </a:r>
            <a:r>
              <a:rPr lang="tr-TR" dirty="0" err="1"/>
              <a:t>dApp</a:t>
            </a:r>
            <a:r>
              <a:rPr lang="tr-TR" dirty="0"/>
              <a:t> tarayıcılarının bulunduğu bizim gördüğümüz bileşenlerden oluşan katmanlardır.</a:t>
            </a:r>
          </a:p>
          <a:p>
            <a:r>
              <a:rPr lang="tr-TR" b="1" dirty="0"/>
              <a:t>2. Hizmetler ve </a:t>
            </a:r>
            <a:r>
              <a:rPr lang="tr-TR" b="1" dirty="0" err="1"/>
              <a:t>Opsiyonel</a:t>
            </a:r>
            <a:r>
              <a:rPr lang="tr-TR" b="1" dirty="0"/>
              <a:t> Bileşenler Katmanı:</a:t>
            </a:r>
            <a:r>
              <a:rPr lang="tr-TR" dirty="0"/>
              <a:t> </a:t>
            </a:r>
            <a:r>
              <a:rPr lang="tr-TR" dirty="0" err="1"/>
              <a:t>dApp'leri</a:t>
            </a:r>
            <a:r>
              <a:rPr lang="tr-TR" dirty="0"/>
              <a:t> oluşturmak ve çalıştırmak için gerekli verileri sağlayan bileşenleri oluşturur. Genellikle veri akışlarını, zincir dışı bilgi işlem, yan zincirleri, özel ödeme kanalları gibi bileşenler bu katmandadır.</a:t>
            </a:r>
          </a:p>
          <a:p>
            <a:r>
              <a:rPr lang="tr-TR" dirty="0"/>
              <a:t>2. Katmanın </a:t>
            </a:r>
            <a:r>
              <a:rPr lang="tr-TR" dirty="0" err="1"/>
              <a:t>Opsiyonel</a:t>
            </a:r>
            <a:r>
              <a:rPr lang="tr-TR" dirty="0"/>
              <a:t> Katmanları: Dağıtılmış dosya saklama çözümleri, cüzdanlar, akıllı sözleşmeler, dijital varlıklar, </a:t>
            </a:r>
            <a:r>
              <a:rPr lang="tr-TR" dirty="0" err="1"/>
              <a:t>oracle</a:t>
            </a:r>
            <a:r>
              <a:rPr lang="tr-TR" dirty="0"/>
              <a:t> ve çoklu imza mimarisi yine bu katmanda yer almaktadır.</a:t>
            </a:r>
          </a:p>
          <a:p>
            <a:r>
              <a:rPr lang="tr-TR" b="1" dirty="0"/>
              <a:t>3. Protokol Katmanı: </a:t>
            </a:r>
            <a:r>
              <a:rPr lang="tr-TR" dirty="0"/>
              <a:t>Farklı </a:t>
            </a:r>
            <a:r>
              <a:rPr lang="tr-TR" dirty="0" err="1"/>
              <a:t>konsensus</a:t>
            </a:r>
            <a:r>
              <a:rPr lang="tr-TR" dirty="0"/>
              <a:t> algoritmalarının, ağa katılım şartlarının sanal makinelerin (EVM) ve yan zincirlerin bulunduğu katmandır.</a:t>
            </a:r>
          </a:p>
          <a:p>
            <a:r>
              <a:rPr lang="tr-TR" b="1" dirty="0"/>
              <a:t>4. Ağ Katmanı: </a:t>
            </a:r>
            <a:r>
              <a:rPr lang="tr-TR" dirty="0" err="1"/>
              <a:t>RLPx</a:t>
            </a:r>
            <a:r>
              <a:rPr lang="tr-TR" dirty="0"/>
              <a:t> (kullanıcılar arası iletişimi sağlayan bir ara birim), </a:t>
            </a:r>
            <a:r>
              <a:rPr lang="tr-TR" dirty="0" err="1"/>
              <a:t>Roll</a:t>
            </a:r>
            <a:r>
              <a:rPr lang="tr-TR" dirty="0"/>
              <a:t> </a:t>
            </a:r>
            <a:r>
              <a:rPr lang="tr-TR" dirty="0" err="1"/>
              <a:t>Your</a:t>
            </a:r>
            <a:r>
              <a:rPr lang="tr-TR" dirty="0"/>
              <a:t> </a:t>
            </a:r>
            <a:r>
              <a:rPr lang="tr-TR" dirty="0" err="1"/>
              <a:t>Own</a:t>
            </a:r>
            <a:r>
              <a:rPr lang="tr-TR" dirty="0"/>
              <a:t> (kullanıcı ihtiyaçlarına uygun özel protokoller), TEE (ölçekleme sorunu için bir bileşen), Blok İletim Ağı (web içeriklerini iletme amaçlı) gibi bileşenler bulunan katmandır.</a:t>
            </a:r>
          </a:p>
          <a:p>
            <a:endParaRPr lang="tr-TR" dirty="0"/>
          </a:p>
          <a:p>
            <a:endParaRPr lang="tr-TR" sz="1700" dirty="0"/>
          </a:p>
        </p:txBody>
      </p:sp>
      <p:sp>
        <p:nvSpPr>
          <p:cNvPr id="6" name="Rectangle 5">
            <a:extLst>
              <a:ext uri="{FF2B5EF4-FFF2-40B4-BE49-F238E27FC236}">
                <a16:creationId xmlns:a16="http://schemas.microsoft.com/office/drawing/2014/main" id="{DCD2A85E-EDF8-43CB-BB81-C4745D53277C}"/>
              </a:ext>
            </a:extLst>
          </p:cNvPr>
          <p:cNvSpPr/>
          <p:nvPr/>
        </p:nvSpPr>
        <p:spPr>
          <a:xfrm>
            <a:off x="419467" y="5039514"/>
            <a:ext cx="6340148" cy="923330"/>
          </a:xfrm>
          <a:prstGeom prst="rect">
            <a:avLst/>
          </a:prstGeom>
        </p:spPr>
        <p:txBody>
          <a:bodyPr wrap="square">
            <a:spAutoFit/>
          </a:bodyPr>
          <a:lstStyle/>
          <a:p>
            <a:r>
              <a:rPr lang="tr-TR" b="1" dirty="0"/>
              <a:t>5. Altyapı Katmanı: </a:t>
            </a:r>
            <a:r>
              <a:rPr lang="tr-TR" dirty="0" err="1"/>
              <a:t>Mining</a:t>
            </a:r>
            <a:r>
              <a:rPr lang="tr-TR" dirty="0"/>
              <a:t>, </a:t>
            </a:r>
            <a:r>
              <a:rPr lang="tr-TR" dirty="0" err="1"/>
              <a:t>nodelar</a:t>
            </a:r>
            <a:r>
              <a:rPr lang="tr-TR" dirty="0"/>
              <a:t>, </a:t>
            </a:r>
            <a:r>
              <a:rPr lang="tr-TR" dirty="0" err="1"/>
              <a:t>tokenları</a:t>
            </a:r>
            <a:r>
              <a:rPr lang="tr-TR" dirty="0"/>
              <a:t>, veri saklama, Sanallaştırma, </a:t>
            </a:r>
            <a:r>
              <a:rPr lang="tr-TR" dirty="0" err="1"/>
              <a:t>computing</a:t>
            </a:r>
            <a:r>
              <a:rPr lang="tr-TR" dirty="0"/>
              <a:t> (geniş bilgisayar gücünün tek bir problemi çözmesi) vb. bileşenlerin bulunduğu en alt katmandır.</a:t>
            </a:r>
          </a:p>
        </p:txBody>
      </p:sp>
    </p:spTree>
    <p:extLst>
      <p:ext uri="{BB962C8B-B14F-4D97-AF65-F5344CB8AC3E}">
        <p14:creationId xmlns:p14="http://schemas.microsoft.com/office/powerpoint/2010/main" val="227312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5099-FC89-4A8B-A0A5-224140CD9090}"/>
              </a:ext>
            </a:extLst>
          </p:cNvPr>
          <p:cNvSpPr>
            <a:spLocks noGrp="1"/>
          </p:cNvSpPr>
          <p:nvPr>
            <p:ph type="title"/>
          </p:nvPr>
        </p:nvSpPr>
        <p:spPr>
          <a:xfrm>
            <a:off x="858456" y="272204"/>
            <a:ext cx="10058400" cy="1371600"/>
          </a:xfrm>
        </p:spPr>
        <p:txBody>
          <a:bodyPr/>
          <a:lstStyle/>
          <a:p>
            <a:r>
              <a:rPr lang="tr-TR" dirty="0" err="1"/>
              <a:t>Dapp</a:t>
            </a:r>
            <a:r>
              <a:rPr lang="tr-TR" dirty="0"/>
              <a:t> nedir?</a:t>
            </a:r>
          </a:p>
        </p:txBody>
      </p:sp>
      <p:sp>
        <p:nvSpPr>
          <p:cNvPr id="4" name="Rectangle 3">
            <a:extLst>
              <a:ext uri="{FF2B5EF4-FFF2-40B4-BE49-F238E27FC236}">
                <a16:creationId xmlns:a16="http://schemas.microsoft.com/office/drawing/2014/main" id="{C5B812D9-A193-4FCE-98A2-4CBF8203D944}"/>
              </a:ext>
            </a:extLst>
          </p:cNvPr>
          <p:cNvSpPr/>
          <p:nvPr/>
        </p:nvSpPr>
        <p:spPr>
          <a:xfrm>
            <a:off x="692551" y="1643804"/>
            <a:ext cx="10997879" cy="4708981"/>
          </a:xfrm>
          <a:prstGeom prst="rect">
            <a:avLst/>
          </a:prstGeom>
        </p:spPr>
        <p:txBody>
          <a:bodyPr wrap="square">
            <a:spAutoFit/>
          </a:bodyPr>
          <a:lstStyle/>
          <a:p>
            <a:r>
              <a:rPr lang="tr-TR" sz="2000" dirty="0" err="1"/>
              <a:t>Dapp’lar</a:t>
            </a:r>
            <a:r>
              <a:rPr lang="tr-TR" sz="2000" dirty="0"/>
              <a:t>, yani merkezi olmayan uygulamalar, akıllı sözleşmelerle çalışan ve </a:t>
            </a:r>
            <a:r>
              <a:rPr lang="tr-TR" sz="2000" dirty="0" err="1"/>
              <a:t>Ethereum</a:t>
            </a:r>
            <a:r>
              <a:rPr lang="tr-TR" sz="2000" dirty="0"/>
              <a:t> </a:t>
            </a:r>
            <a:r>
              <a:rPr lang="tr-TR" sz="2000" dirty="0" err="1"/>
              <a:t>blockchain’de</a:t>
            </a:r>
            <a:r>
              <a:rPr lang="tr-TR" sz="2000" dirty="0"/>
              <a:t> çalışan, durdurulamaz uygulamalardır. Sıradan uygulamalardan ana farkı, </a:t>
            </a:r>
            <a:r>
              <a:rPr lang="tr-TR" sz="2000" dirty="0" err="1"/>
              <a:t>Dapp’ların</a:t>
            </a:r>
            <a:r>
              <a:rPr lang="tr-TR" sz="2000" dirty="0"/>
              <a:t> tamamen otonom olması; çalışmak için aracıya ihtiyaçları yok ve sansür geçirmiyorlar. Başka bir deyişle; bir hizmet ve bir kullanıcı arasında direkt bir bağlantı kuruyorlar. Bununla, kullanıcılar paylaştıkları veri ve bilgiyi tamamen kontrol edebiliyorlar.</a:t>
            </a:r>
          </a:p>
          <a:p>
            <a:endParaRPr lang="tr-TR" sz="2000" dirty="0"/>
          </a:p>
          <a:p>
            <a:r>
              <a:rPr lang="tr-TR" sz="2000" b="1" dirty="0"/>
              <a:t>Merkezi olmayan - </a:t>
            </a:r>
            <a:r>
              <a:rPr lang="tr-TR" sz="2000" dirty="0" err="1"/>
              <a:t>Dapp'ler</a:t>
            </a:r>
            <a:r>
              <a:rPr lang="tr-TR" sz="2000" dirty="0"/>
              <a:t>, hiç kimsenin veya grubun kontrolüne sahip olmadığı, halka açık, merkezi olmayan bir platform olan </a:t>
            </a:r>
            <a:r>
              <a:rPr lang="tr-TR" sz="2000" dirty="0" err="1"/>
              <a:t>Ethereum'da</a:t>
            </a:r>
            <a:r>
              <a:rPr lang="tr-TR" sz="2000" dirty="0"/>
              <a:t> çalışır</a:t>
            </a:r>
          </a:p>
          <a:p>
            <a:endParaRPr lang="tr-TR" sz="2000" dirty="0"/>
          </a:p>
          <a:p>
            <a:r>
              <a:rPr lang="tr-TR" sz="2000" b="1" dirty="0" err="1"/>
              <a:t>Deterministik</a:t>
            </a:r>
            <a:r>
              <a:rPr lang="tr-TR" sz="2000" b="1" dirty="0"/>
              <a:t> - </a:t>
            </a:r>
            <a:r>
              <a:rPr lang="tr-TR" sz="2000" dirty="0" err="1"/>
              <a:t>dapp'ler</a:t>
            </a:r>
            <a:r>
              <a:rPr lang="tr-TR" sz="2000" dirty="0"/>
              <a:t>, yürütüldükleri ortamdan bağımsız olarak aynı işlevi yerine getirir.</a:t>
            </a:r>
          </a:p>
          <a:p>
            <a:endParaRPr lang="tr-TR" sz="2000" dirty="0"/>
          </a:p>
          <a:p>
            <a:r>
              <a:rPr lang="tr-TR" sz="2000" b="1" dirty="0"/>
              <a:t>Turing tamamlandı - </a:t>
            </a:r>
            <a:r>
              <a:rPr lang="tr-TR" sz="2000" dirty="0" err="1"/>
              <a:t>Dapps</a:t>
            </a:r>
            <a:r>
              <a:rPr lang="tr-TR" sz="2000" dirty="0"/>
              <a:t>, gerekli kaynaklar verildiğinde herhangi bir eylemi gerçekleştirebilir</a:t>
            </a:r>
          </a:p>
          <a:p>
            <a:endParaRPr lang="tr-TR" sz="2000" dirty="0"/>
          </a:p>
          <a:p>
            <a:r>
              <a:rPr lang="tr-TR" sz="2000" b="1" dirty="0"/>
              <a:t>Yalıtılmış - </a:t>
            </a:r>
            <a:r>
              <a:rPr lang="tr-TR" sz="2000" dirty="0" err="1"/>
              <a:t>dapp'ler</a:t>
            </a:r>
            <a:r>
              <a:rPr lang="tr-TR" sz="2000" dirty="0"/>
              <a:t>, </a:t>
            </a:r>
            <a:r>
              <a:rPr lang="tr-TR" sz="2000" dirty="0" err="1"/>
              <a:t>Ethereum</a:t>
            </a:r>
            <a:r>
              <a:rPr lang="tr-TR" sz="2000" dirty="0"/>
              <a:t> Sanal Makinesi olarak bilinen sanal bir ortamda yürütülür, böylece akıllı sözleşmede bir hata varsa, blok zinciri ağının normal işleyişini engellemez.</a:t>
            </a:r>
          </a:p>
        </p:txBody>
      </p:sp>
    </p:spTree>
    <p:extLst>
      <p:ext uri="{BB962C8B-B14F-4D97-AF65-F5344CB8AC3E}">
        <p14:creationId xmlns:p14="http://schemas.microsoft.com/office/powerpoint/2010/main" val="16733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0288-3131-4EF1-A7FB-80F52171EA0A}"/>
              </a:ext>
            </a:extLst>
          </p:cNvPr>
          <p:cNvSpPr>
            <a:spLocks noGrp="1"/>
          </p:cNvSpPr>
          <p:nvPr>
            <p:ph type="title"/>
          </p:nvPr>
        </p:nvSpPr>
        <p:spPr>
          <a:xfrm>
            <a:off x="763929" y="349240"/>
            <a:ext cx="10058400" cy="1371600"/>
          </a:xfrm>
        </p:spPr>
        <p:txBody>
          <a:bodyPr>
            <a:normAutofit fontScale="90000"/>
          </a:bodyPr>
          <a:lstStyle/>
          <a:p>
            <a:r>
              <a:rPr lang="tr-TR" dirty="0"/>
              <a:t>DAPP GELİŞTİRMENİN FAYDALARI</a:t>
            </a:r>
          </a:p>
        </p:txBody>
      </p:sp>
      <p:sp>
        <p:nvSpPr>
          <p:cNvPr id="4" name="Rectangle 3">
            <a:extLst>
              <a:ext uri="{FF2B5EF4-FFF2-40B4-BE49-F238E27FC236}">
                <a16:creationId xmlns:a16="http://schemas.microsoft.com/office/drawing/2014/main" id="{D3B0CB8B-D154-4061-B752-42DFBE7C3991}"/>
              </a:ext>
            </a:extLst>
          </p:cNvPr>
          <p:cNvSpPr/>
          <p:nvPr/>
        </p:nvSpPr>
        <p:spPr>
          <a:xfrm>
            <a:off x="763929" y="1396749"/>
            <a:ext cx="10972799" cy="5016758"/>
          </a:xfrm>
          <a:prstGeom prst="rect">
            <a:avLst/>
          </a:prstGeom>
        </p:spPr>
        <p:txBody>
          <a:bodyPr wrap="square">
            <a:spAutoFit/>
          </a:bodyPr>
          <a:lstStyle/>
          <a:p>
            <a:r>
              <a:rPr lang="tr-TR" sz="2000" b="1" dirty="0"/>
              <a:t>Sıfır kesinti – </a:t>
            </a:r>
            <a:r>
              <a:rPr lang="tr-TR" sz="2000" dirty="0"/>
              <a:t>Akıllı sözleşme dağıtıldığında ve blok zincirinde, ağ bir bütün olarak her zaman sözleşmeyle etkileşim kurmak isteyen müşterilere hizmet verebilecek. Bu nedenle, kötü niyetli aktörler, bireysel </a:t>
            </a:r>
            <a:r>
              <a:rPr lang="tr-TR" sz="2000" dirty="0" err="1"/>
              <a:t>dapp'lere</a:t>
            </a:r>
            <a:r>
              <a:rPr lang="tr-TR" sz="2000" dirty="0"/>
              <a:t> yönelik hizmet reddi saldırıları başlatamaz.</a:t>
            </a:r>
          </a:p>
          <a:p>
            <a:endParaRPr lang="tr-TR" sz="2000" dirty="0"/>
          </a:p>
          <a:p>
            <a:r>
              <a:rPr lang="tr-TR" sz="2000" b="1" dirty="0"/>
              <a:t>Gizlilik – </a:t>
            </a:r>
            <a:r>
              <a:rPr lang="tr-TR" sz="2000" dirty="0"/>
              <a:t>Bir </a:t>
            </a:r>
            <a:r>
              <a:rPr lang="tr-TR" sz="2000" dirty="0" err="1"/>
              <a:t>dapp</a:t>
            </a:r>
            <a:r>
              <a:rPr lang="tr-TR" sz="2000" dirty="0"/>
              <a:t> dağıtmak veya onunla etkileşim kurmak için gerçek dünya kimliği sağlamanız gerekmez.</a:t>
            </a:r>
          </a:p>
          <a:p>
            <a:r>
              <a:rPr lang="tr-TR" sz="2000" dirty="0"/>
              <a:t>Sansüre karşı direnç – Ağdaki hiçbir varlık, kullanıcıların işlem göndermesini, </a:t>
            </a:r>
            <a:r>
              <a:rPr lang="tr-TR" sz="2000" dirty="0" err="1"/>
              <a:t>Dapp'leri</a:t>
            </a:r>
            <a:r>
              <a:rPr lang="tr-TR" sz="2000" dirty="0"/>
              <a:t> dağıtmasını veya blok zincirinden veri okumasını engelleyemez.</a:t>
            </a:r>
          </a:p>
          <a:p>
            <a:endParaRPr lang="tr-TR" sz="2000" dirty="0"/>
          </a:p>
          <a:p>
            <a:r>
              <a:rPr lang="tr-TR" sz="2000" b="1" dirty="0"/>
              <a:t>Eksiksiz veri bütünlüğü – </a:t>
            </a:r>
            <a:r>
              <a:rPr lang="tr-TR" sz="2000" dirty="0" err="1"/>
              <a:t>Kriptografik</a:t>
            </a:r>
            <a:r>
              <a:rPr lang="tr-TR" sz="2000" dirty="0"/>
              <a:t> temeller sayesinde blok zincirinde depolanan veriler değişmez ve tartışılmazdır. Kötü niyetli aktörler, halihazırda kamuya açıklanmış olan işlemleri veya diğer verileri taklit edemezler.</a:t>
            </a:r>
          </a:p>
          <a:p>
            <a:endParaRPr lang="tr-TR" sz="2000" dirty="0"/>
          </a:p>
          <a:p>
            <a:r>
              <a:rPr lang="tr-TR" sz="2000" b="1" dirty="0"/>
              <a:t>Güvenilir hesaplama/doğrulanabilir davranış – </a:t>
            </a:r>
            <a:r>
              <a:rPr lang="tr-TR" sz="2000" dirty="0"/>
              <a:t>akıllı sözleşmeler analiz edilebilir ve merkezi bir otoriteye güvenmeye gerek kalmadan öngörülebilir şekillerde yürütülmesi garanti edilir. Bu geleneksel modellerde doğru değildir; örneğin, çevrimiçi bankacılık sistemlerini kullandığımızda, finans kurumlarının finansal verilerimizi kötüye kullanmayacağına, kayıtlarla oynamayacağına veya saldırıya uğramayacağına güvenmeliyiz.</a:t>
            </a:r>
          </a:p>
        </p:txBody>
      </p:sp>
    </p:spTree>
    <p:extLst>
      <p:ext uri="{BB962C8B-B14F-4D97-AF65-F5344CB8AC3E}">
        <p14:creationId xmlns:p14="http://schemas.microsoft.com/office/powerpoint/2010/main" val="122564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9629-B7D6-4F69-9E91-74B76FBF130E}"/>
              </a:ext>
            </a:extLst>
          </p:cNvPr>
          <p:cNvSpPr>
            <a:spLocks noGrp="1"/>
          </p:cNvSpPr>
          <p:nvPr>
            <p:ph type="title"/>
          </p:nvPr>
        </p:nvSpPr>
        <p:spPr>
          <a:xfrm>
            <a:off x="598025" y="341652"/>
            <a:ext cx="10995949" cy="1371600"/>
          </a:xfrm>
        </p:spPr>
        <p:txBody>
          <a:bodyPr>
            <a:normAutofit fontScale="90000"/>
          </a:bodyPr>
          <a:lstStyle/>
          <a:p>
            <a:r>
              <a:rPr lang="tr-TR" dirty="0"/>
              <a:t>DAPP GELİŞTİRMENİN DEZAVANTAJLARI</a:t>
            </a:r>
          </a:p>
        </p:txBody>
      </p:sp>
      <p:sp>
        <p:nvSpPr>
          <p:cNvPr id="4" name="Rectangle 3">
            <a:extLst>
              <a:ext uri="{FF2B5EF4-FFF2-40B4-BE49-F238E27FC236}">
                <a16:creationId xmlns:a16="http://schemas.microsoft.com/office/drawing/2014/main" id="{0164C7E6-EF83-4875-9D38-6D69837DD9C9}"/>
              </a:ext>
            </a:extLst>
          </p:cNvPr>
          <p:cNvSpPr/>
          <p:nvPr/>
        </p:nvSpPr>
        <p:spPr>
          <a:xfrm>
            <a:off x="598024" y="1391920"/>
            <a:ext cx="10995949" cy="5062924"/>
          </a:xfrm>
          <a:prstGeom prst="rect">
            <a:avLst/>
          </a:prstGeom>
        </p:spPr>
        <p:txBody>
          <a:bodyPr wrap="square">
            <a:spAutoFit/>
          </a:bodyPr>
          <a:lstStyle/>
          <a:p>
            <a:r>
              <a:rPr lang="tr-TR" sz="1900" b="1" dirty="0"/>
              <a:t>Bakım – </a:t>
            </a:r>
            <a:r>
              <a:rPr lang="tr-TR" sz="1900" dirty="0"/>
              <a:t>Blok zincirinde yayınlanan kod ve verilerin değiştirilmesi daha zor olduğu için </a:t>
            </a:r>
            <a:r>
              <a:rPr lang="tr-TR" sz="1900" dirty="0" err="1"/>
              <a:t>Dapp'lerin</a:t>
            </a:r>
            <a:r>
              <a:rPr lang="tr-TR" sz="1900" dirty="0"/>
              <a:t> bakımı daha zor olabilir. Geliştiricilerin, eski bir sürümde hatalar veya güvenlik riskleri tanımlansa bile, dağıtıldıktan sonra </a:t>
            </a:r>
            <a:r>
              <a:rPr lang="tr-TR" sz="1900" dirty="0" err="1"/>
              <a:t>dapp'lerinde</a:t>
            </a:r>
            <a:r>
              <a:rPr lang="tr-TR" sz="1900" dirty="0"/>
              <a:t> (veya bir </a:t>
            </a:r>
            <a:r>
              <a:rPr lang="tr-TR" sz="1900" dirty="0" err="1"/>
              <a:t>dapp</a:t>
            </a:r>
            <a:r>
              <a:rPr lang="tr-TR" sz="1900" dirty="0"/>
              <a:t> tarafından depolanan temel verilerde) güncellemeler yapmaları zordur.</a:t>
            </a:r>
          </a:p>
          <a:p>
            <a:r>
              <a:rPr lang="tr-TR" sz="1900" b="1" dirty="0"/>
              <a:t>Performans yükü – </a:t>
            </a:r>
            <a:r>
              <a:rPr lang="tr-TR" sz="1900" dirty="0"/>
              <a:t>Çok büyük bir performans yükü vardır ve ölçekleme gerçekten zordur. </a:t>
            </a:r>
            <a:r>
              <a:rPr lang="tr-TR" sz="1900" dirty="0" err="1"/>
              <a:t>Ethereum'un</a:t>
            </a:r>
            <a:r>
              <a:rPr lang="tr-TR" sz="1900" dirty="0"/>
              <a:t> arzu ettiği güvenlik, bütünlük, şeffaflık ve güvenilirlik seviyesini elde etmek için her düğüm, her işlemi çalıştırır ve saklar. Bunun da ötesinde, iş kanıtı da zaman alır. Zarfın arkası hesaplaması, ek yükü şu anda standart hesaplamanın 1.000.000 katı gibi bir değere getiriyor.</a:t>
            </a:r>
          </a:p>
          <a:p>
            <a:r>
              <a:rPr lang="tr-TR" sz="1900" b="1" dirty="0"/>
              <a:t>Ağ tıkanıklığı – </a:t>
            </a:r>
            <a:r>
              <a:rPr lang="tr-TR" sz="1900" dirty="0"/>
              <a:t>Bir </a:t>
            </a:r>
            <a:r>
              <a:rPr lang="tr-TR" sz="1900" dirty="0" err="1"/>
              <a:t>dapp</a:t>
            </a:r>
            <a:r>
              <a:rPr lang="tr-TR" sz="1900" dirty="0"/>
              <a:t> çok fazla hesaplama kaynağı kullandığında, tüm ağ yedeklenir. Şu anda ağ, saniyede yalnızca yaklaşık 10-15 işlem gerçekleştirebilir; işlemler bundan daha hızlı gönderiliyorsa, onaylanmamış işlemler havuzu hızla şişebilir.</a:t>
            </a:r>
          </a:p>
          <a:p>
            <a:r>
              <a:rPr lang="tr-TR" sz="1900" b="1" dirty="0"/>
              <a:t>Kullanıcı deneyimi – </a:t>
            </a:r>
            <a:r>
              <a:rPr lang="tr-TR" sz="1900" dirty="0"/>
              <a:t>Ortalama son kullanıcı, blok zinciri ile gerçekten güvenli bir şekilde etkileşim kurmak için gerekli bir araç yığını kurmayı çok zor bulabileceğinden, kullanıcı dostu deneyimler tasarlamak daha zor olabilir.</a:t>
            </a:r>
          </a:p>
          <a:p>
            <a:r>
              <a:rPr lang="tr-TR" sz="1900" b="1" dirty="0"/>
              <a:t>Merkezileştirme - </a:t>
            </a:r>
            <a:r>
              <a:rPr lang="tr-TR" sz="1900" dirty="0" err="1"/>
              <a:t>Ethereum'un</a:t>
            </a:r>
            <a:r>
              <a:rPr lang="tr-TR" sz="1900" dirty="0"/>
              <a:t> temel katmanının üzerine inşa edilen kullanıcı dostu ve geliştirici dostu çözümler, zaten merkezileştirilmiş hizmetler gibi görünebilir. Örneğin, bu tür hizmetler, anahtarları veya diğer hassas bilgileri sunucu tarafında saklayabilir, merkezi bir sunucu kullanarak bir ön uca hizmet edebilir veya blok zincirine yazmadan önce merkezi bir sunucuda önemli iş mantığını çalıştırabilir. Merkezileştirme, blok zincirinin geleneksel modele göre avantajlarının çoğunu (hepsi değilse de) ortadan kaldırır.</a:t>
            </a:r>
          </a:p>
        </p:txBody>
      </p:sp>
    </p:spTree>
    <p:extLst>
      <p:ext uri="{BB962C8B-B14F-4D97-AF65-F5344CB8AC3E}">
        <p14:creationId xmlns:p14="http://schemas.microsoft.com/office/powerpoint/2010/main" val="43583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2B52-D936-44A6-9199-1D74A8365D53}"/>
              </a:ext>
            </a:extLst>
          </p:cNvPr>
          <p:cNvSpPr>
            <a:spLocks noGrp="1"/>
          </p:cNvSpPr>
          <p:nvPr>
            <p:ph type="title"/>
          </p:nvPr>
        </p:nvSpPr>
        <p:spPr/>
        <p:txBody>
          <a:bodyPr/>
          <a:lstStyle/>
          <a:p>
            <a:r>
              <a:rPr lang="tr-TR" dirty="0"/>
              <a:t>DAO Nedir?</a:t>
            </a:r>
          </a:p>
        </p:txBody>
      </p:sp>
      <p:sp>
        <p:nvSpPr>
          <p:cNvPr id="4" name="Rectangle 3">
            <a:extLst>
              <a:ext uri="{FF2B5EF4-FFF2-40B4-BE49-F238E27FC236}">
                <a16:creationId xmlns:a16="http://schemas.microsoft.com/office/drawing/2014/main" id="{6E535B1B-7A5B-40C4-9C6D-84AA20EEFB64}"/>
              </a:ext>
            </a:extLst>
          </p:cNvPr>
          <p:cNvSpPr/>
          <p:nvPr/>
        </p:nvSpPr>
        <p:spPr>
          <a:xfrm>
            <a:off x="584723" y="1898248"/>
            <a:ext cx="5727297" cy="3693319"/>
          </a:xfrm>
          <a:prstGeom prst="rect">
            <a:avLst/>
          </a:prstGeom>
        </p:spPr>
        <p:txBody>
          <a:bodyPr wrap="square">
            <a:spAutoFit/>
          </a:bodyPr>
          <a:lstStyle/>
          <a:p>
            <a:r>
              <a:rPr lang="tr-TR" dirty="0" err="1"/>
              <a:t>DAO'lar</a:t>
            </a:r>
            <a:r>
              <a:rPr lang="tr-TR" dirty="0"/>
              <a:t>, dünya çapında benzer düşünen insanlarla çalışmanın etkili ve güvenli bir yoludur.</a:t>
            </a:r>
          </a:p>
          <a:p>
            <a:endParaRPr lang="tr-TR" dirty="0"/>
          </a:p>
          <a:p>
            <a:r>
              <a:rPr lang="tr-TR" dirty="0"/>
              <a:t>Bunları, üyeleri tarafından toplu olarak sahip olunan ve yönetilen, internet tabanlı bir işletme gibi düşünün. Grubun onayı olmadan kimsenin erişme yetkisi olmayan yerleşik hazineleri var. Kararlar, kuruluştaki herkesin söz sahibi olmasını sağlamak için teklifler ve oylama ile yönetilir.</a:t>
            </a:r>
          </a:p>
          <a:p>
            <a:endParaRPr lang="tr-TR" dirty="0"/>
          </a:p>
          <a:p>
            <a:r>
              <a:rPr lang="tr-TR" dirty="0"/>
              <a:t>Kendi kaprislerine göre harcamaya izin verebilecek bir CEO ve kitapları manipüle eden tehlikeli bir </a:t>
            </a:r>
            <a:r>
              <a:rPr lang="tr-TR" dirty="0" err="1"/>
              <a:t>CFO'nun</a:t>
            </a:r>
            <a:r>
              <a:rPr lang="tr-TR" dirty="0"/>
              <a:t> şansı yok. Her şey ortada ve harcamayla ilgili kurallar, kodu aracılığıyla </a:t>
            </a:r>
            <a:r>
              <a:rPr lang="tr-TR" dirty="0" err="1"/>
              <a:t>DAO'ya</a:t>
            </a:r>
            <a:r>
              <a:rPr lang="tr-TR" dirty="0"/>
              <a:t> işleniyor.</a:t>
            </a:r>
          </a:p>
        </p:txBody>
      </p:sp>
      <p:pic>
        <p:nvPicPr>
          <p:cNvPr id="5" name="Picture 4">
            <a:extLst>
              <a:ext uri="{FF2B5EF4-FFF2-40B4-BE49-F238E27FC236}">
                <a16:creationId xmlns:a16="http://schemas.microsoft.com/office/drawing/2014/main" id="{25192773-E4B1-470A-8032-1168079CAC79}"/>
              </a:ext>
            </a:extLst>
          </p:cNvPr>
          <p:cNvPicPr>
            <a:picLocks noChangeAspect="1"/>
          </p:cNvPicPr>
          <p:nvPr/>
        </p:nvPicPr>
        <p:blipFill>
          <a:blip r:embed="rId2"/>
          <a:stretch>
            <a:fillRect/>
          </a:stretch>
        </p:blipFill>
        <p:spPr>
          <a:xfrm>
            <a:off x="6312020" y="1898248"/>
            <a:ext cx="5511277" cy="3809265"/>
          </a:xfrm>
          <a:prstGeom prst="rect">
            <a:avLst/>
          </a:prstGeom>
        </p:spPr>
      </p:pic>
    </p:spTree>
    <p:extLst>
      <p:ext uri="{BB962C8B-B14F-4D97-AF65-F5344CB8AC3E}">
        <p14:creationId xmlns:p14="http://schemas.microsoft.com/office/powerpoint/2010/main" val="2528517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http://schemas.openxmlformats.org/package/2006/metadata/core-properties"/>
    <ds:schemaRef ds:uri="http://schemas.microsoft.com/office/2006/documentManagement/types"/>
    <ds:schemaRef ds:uri="71af3243-3dd4-4a8d-8c0d-dd76da1f02a5"/>
    <ds:schemaRef ds:uri="http://purl.org/dc/elements/1.1/"/>
    <ds:schemaRef ds:uri="http://purl.org/dc/terms/"/>
    <ds:schemaRef ds:uri="http://purl.org/dc/dcmitype/"/>
    <ds:schemaRef ds:uri="http://www.w3.org/XML/1998/namespace"/>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2162</Words>
  <Application>Microsoft Office PowerPoint</Application>
  <PresentationFormat>Widescreen</PresentationFormat>
  <Paragraphs>134</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Garamond</vt:lpstr>
      <vt:lpstr>SavonVTI</vt:lpstr>
      <vt:lpstr>BLOCKCHAIN TEKNOLOJİSİ</vt:lpstr>
      <vt:lpstr>Ders İçeriği</vt:lpstr>
      <vt:lpstr>PowerPoint Presentation</vt:lpstr>
      <vt:lpstr>Web 1.0 &amp; 2.0 &amp; 3.0</vt:lpstr>
      <vt:lpstr>PowerPoint Presentation</vt:lpstr>
      <vt:lpstr>Dapp nedir?</vt:lpstr>
      <vt:lpstr>DAPP GELİŞTİRMENİN FAYDALARI</vt:lpstr>
      <vt:lpstr>DAPP GELİŞTİRMENİN DEZAVANTAJLARI</vt:lpstr>
      <vt:lpstr>DAO Nedir?</vt:lpstr>
      <vt:lpstr>PowerPoint Presentation</vt:lpstr>
      <vt:lpstr>DAO'lar nasıl çalışır?</vt:lpstr>
      <vt:lpstr>MakerDAO</vt:lpstr>
      <vt:lpstr>DeFi nedir?</vt:lpstr>
      <vt:lpstr>Geleneksel Finans</vt:lpstr>
      <vt:lpstr>DeFi ve Geleneksel Finans</vt:lpstr>
      <vt:lpstr>DeFi ile neler yapabilirsiniz?</vt:lpstr>
      <vt:lpstr>DeFi ile neler yapabilirsiniz?</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2021-12-03T12:44:26Z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dfe637c9-2ca0-4cc5-ac85-3017e8be294a</vt:lpwstr>
  </property>
  <property fmtid="{D5CDD505-2E9C-101B-9397-08002B2CF9AE}" pid="4" name="TURKCELLCLASSIFICATION">
    <vt:lpwstr>TURKCELL DAHİLİ</vt:lpwstr>
  </property>
</Properties>
</file>