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840" r:id="rId4"/>
  </p:sldMasterIdLst>
  <p:notesMasterIdLst>
    <p:notesMasterId r:id="rId23"/>
  </p:notesMasterIdLst>
  <p:handoutMasterIdLst>
    <p:handoutMasterId r:id="rId24"/>
  </p:handoutMasterIdLst>
  <p:sldIdLst>
    <p:sldId id="256" r:id="rId5"/>
    <p:sldId id="269" r:id="rId6"/>
    <p:sldId id="297" r:id="rId7"/>
    <p:sldId id="299" r:id="rId8"/>
    <p:sldId id="298" r:id="rId9"/>
    <p:sldId id="276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8488" autoAdjust="0"/>
  </p:normalViewPr>
  <p:slideViewPr>
    <p:cSldViewPr snapToGrid="0">
      <p:cViewPr varScale="1">
        <p:scale>
          <a:sx n="79" d="100"/>
          <a:sy n="79" d="100"/>
        </p:scale>
        <p:origin x="17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259BEA-82BC-4476-91F2-380E77DBAD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9DE9C3-2AB8-44E5-BCFE-5DD42DFC5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7858F-6309-4F09-BEA0-6CBF97E55806}" type="datetimeFigureOut">
              <a:rPr lang="en-US" smtClean="0"/>
              <a:t>02/19/2020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B971B-9BC3-41DB-91DC-F03F5C808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0720E-F4E2-435B-A885-9194BA3026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8AE00-5498-4F06-8655-F21703489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42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53C5D-CD12-6D4C-A980-0612968271E2}" type="datetimeFigureOut">
              <a:rPr lang="en-US" smtClean="0"/>
              <a:t>02/19/2020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167F0-0840-1348-BFE4-C6298BBC06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Test etkisi ve test verimliliği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109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9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25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Oval 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5" name="Oval 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Freeform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5D0B1B9-C7DF-F64A-B488-12B3D5090923}" type="datetime1">
              <a:rPr lang="en-US" noProof="0" smtClean="0"/>
              <a:t>02/19/2020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7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15A5A73-8E13-4E38-8362-0A09BA944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02/19/2020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50BDD93-02DA-4B21-9556-FA8B9894F9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02/19/2020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7C1C-DA5E-F743-826B-CB70C940D4E6}" type="datetime1">
              <a:rPr lang="en-US" noProof="0" smtClean="0"/>
              <a:t>02/19/2020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17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0E4C-E478-1D40-94DF-17D7429B053A}" type="datetime1">
              <a:rPr lang="en-US" noProof="0" smtClean="0"/>
              <a:t>02/19/2020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99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02/19/2020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64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02/19/2020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5C1B7F-CD73-441E-89FC-46AA9E8B5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4150" y="2406650"/>
            <a:ext cx="8663700" cy="3477682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974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5E0F-8980-D24A-B2F9-0C7A13C6A6DE}" type="datetime1">
              <a:rPr lang="en-US" noProof="0" smtClean="0"/>
              <a:t>02/19/2020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92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1EE2-1449-2741-9D08-61623EFC2A0E}" type="datetime1">
              <a:rPr lang="en-US" noProof="0" smtClean="0"/>
              <a:t>02/19/2020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36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7560-49B8-714F-A7F1-D946D3E64C23}" type="datetime1">
              <a:rPr lang="en-US" noProof="0" smtClean="0"/>
              <a:t>02/19/2020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237C-03C9-D843-906B-96D98C6B2D61}" type="datetime1">
              <a:rPr lang="en-US" noProof="0" smtClean="0"/>
              <a:t>02/19/2020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95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5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D2BD-1F35-9841-A6BF-76BE540EE01F}" type="datetime1">
              <a:rPr lang="en-US" noProof="0" smtClean="0"/>
              <a:t>02/19/2020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Picture Placeholder 13">
            <a:extLst>
              <a:ext uri="{FF2B5EF4-FFF2-40B4-BE49-F238E27FC236}">
                <a16:creationId xmlns:a16="http://schemas.microsoft.com/office/drawing/2014/main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6" name="Picture Placeholder 13">
            <a:extLst>
              <a:ext uri="{FF2B5EF4-FFF2-40B4-BE49-F238E27FC236}">
                <a16:creationId xmlns:a16="http://schemas.microsoft.com/office/drawing/2014/main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296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F40A-5592-5744-BFD7-61B04D70BFE7}" type="datetime1">
              <a:rPr lang="en-US" noProof="0" smtClean="0"/>
              <a:t>02/19/2020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1820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02/19/2020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02/19/2020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46506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9">
            <a:extLst>
              <a:ext uri="{FF2B5EF4-FFF2-40B4-BE49-F238E27FC236}">
                <a16:creationId xmlns:a16="http://schemas.microsoft.com/office/drawing/2014/main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9370-372E-0846-B090-5E6EF97A3B62}" type="datetime1">
              <a:rPr lang="en-US" noProof="0" smtClean="0"/>
              <a:t>02/19/2020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29299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6ACA6CA-E140-824D-8E8B-5CC5036BDBAE}" type="datetime1">
              <a:rPr lang="en-US" noProof="0" smtClean="0"/>
              <a:pPr/>
              <a:t>02/19/2020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9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66" r:id="rId15"/>
    <p:sldLayoutId id="214748384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automation-testing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www.guru99.com/regression-testing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bg1"/>
                </a:solidFill>
              </a:rPr>
              <a:t>Yazılım Testi ve Otomasyonu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E989F-747B-4007-9C7A-A35E8B662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bg1"/>
                </a:solidFill>
              </a:rPr>
              <a:t>Handan yarıcı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0E198AB5-8BDA-AB41-9AEF-8516B23B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FF96B15-8338-45D5-A943-561235072D66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Metin kutusu 4">
            <a:extLst>
              <a:ext uri="{FF2B5EF4-FFF2-40B4-BE49-F238E27FC236}">
                <a16:creationId xmlns:a16="http://schemas.microsoft.com/office/drawing/2014/main" id="{7D18442F-03DB-48A8-A1D6-4BD419280380}"/>
              </a:ext>
            </a:extLst>
          </p:cNvPr>
          <p:cNvSpPr txBox="1"/>
          <p:nvPr/>
        </p:nvSpPr>
        <p:spPr>
          <a:xfrm>
            <a:off x="8312473" y="4923354"/>
            <a:ext cx="3389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/>
              <a:t>handanyarici@gmail.com</a:t>
            </a:r>
          </a:p>
        </p:txBody>
      </p:sp>
      <p:pic>
        <p:nvPicPr>
          <p:cNvPr id="7" name="Picture 8" descr="Görsel sonucu">
            <a:extLst>
              <a:ext uri="{FF2B5EF4-FFF2-40B4-BE49-F238E27FC236}">
                <a16:creationId xmlns:a16="http://schemas.microsoft.com/office/drawing/2014/main" id="{97302985-C5D0-448B-ABE6-5F95F776A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44542" y="5011634"/>
            <a:ext cx="218911" cy="16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İlgili resim">
            <a:extLst>
              <a:ext uri="{FF2B5EF4-FFF2-40B4-BE49-F238E27FC236}">
                <a16:creationId xmlns:a16="http://schemas.microsoft.com/office/drawing/2014/main" id="{A6DD29CC-332F-4E5D-B201-18EFCAB6B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084" y="5302900"/>
            <a:ext cx="253825" cy="329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Metin kutusu 3">
            <a:extLst>
              <a:ext uri="{FF2B5EF4-FFF2-40B4-BE49-F238E27FC236}">
                <a16:creationId xmlns:a16="http://schemas.microsoft.com/office/drawing/2014/main" id="{DAC5B2A2-6239-470C-B0AE-28F7E44D0BE7}"/>
              </a:ext>
            </a:extLst>
          </p:cNvPr>
          <p:cNvSpPr txBox="1"/>
          <p:nvPr/>
        </p:nvSpPr>
        <p:spPr>
          <a:xfrm>
            <a:off x="8312473" y="5320434"/>
            <a:ext cx="3235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/>
              <a:t>linkedin.com/in/handanyarici</a:t>
            </a:r>
          </a:p>
        </p:txBody>
      </p:sp>
      <p:pic>
        <p:nvPicPr>
          <p:cNvPr id="10" name="Picture 4" descr="github ile ilgili görsel sonucu">
            <a:extLst>
              <a:ext uri="{FF2B5EF4-FFF2-40B4-BE49-F238E27FC236}">
                <a16:creationId xmlns:a16="http://schemas.microsoft.com/office/drawing/2014/main" id="{668E71A2-CD73-46F4-A6F2-AD4207346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734" y="5618921"/>
            <a:ext cx="1016526" cy="50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Metin kutusu 4">
            <a:extLst>
              <a:ext uri="{FF2B5EF4-FFF2-40B4-BE49-F238E27FC236}">
                <a16:creationId xmlns:a16="http://schemas.microsoft.com/office/drawing/2014/main" id="{A5DF2B4E-4BC0-4948-9966-232899755A30}"/>
              </a:ext>
            </a:extLst>
          </p:cNvPr>
          <p:cNvSpPr txBox="1"/>
          <p:nvPr/>
        </p:nvSpPr>
        <p:spPr>
          <a:xfrm>
            <a:off x="8282690" y="5726010"/>
            <a:ext cx="3182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/>
              <a:t>github.com/handanyarici</a:t>
            </a:r>
          </a:p>
        </p:txBody>
      </p:sp>
    </p:spTree>
    <p:extLst>
      <p:ext uri="{BB962C8B-B14F-4D97-AF65-F5344CB8AC3E}">
        <p14:creationId xmlns:p14="http://schemas.microsoft.com/office/powerpoint/2010/main" val="30670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8793" y="1180932"/>
            <a:ext cx="8761413" cy="706964"/>
          </a:xfrm>
        </p:spPr>
        <p:txBody>
          <a:bodyPr/>
          <a:lstStyle/>
          <a:p>
            <a:r>
              <a:rPr lang="en-US" b="1" dirty="0" err="1"/>
              <a:t>Kullanıcının</a:t>
            </a:r>
            <a:r>
              <a:rPr lang="en-US" b="1" dirty="0"/>
              <a:t> </a:t>
            </a:r>
            <a:r>
              <a:rPr lang="en-US" b="1" dirty="0" err="1"/>
              <a:t>Gerekli</a:t>
            </a:r>
            <a:r>
              <a:rPr lang="en-US" b="1" dirty="0"/>
              <a:t> </a:t>
            </a:r>
            <a:r>
              <a:rPr lang="en-US" b="1" dirty="0" err="1"/>
              <a:t>Olduğu</a:t>
            </a:r>
            <a:r>
              <a:rPr lang="en-US" b="1" dirty="0"/>
              <a:t> </a:t>
            </a:r>
            <a:r>
              <a:rPr lang="en-US" b="1" dirty="0" err="1"/>
              <a:t>Yazılım</a:t>
            </a:r>
            <a:r>
              <a:rPr lang="en-US" b="1" dirty="0"/>
              <a:t> </a:t>
            </a:r>
            <a:r>
              <a:rPr lang="en-US" b="1" dirty="0" err="1"/>
              <a:t>Testleri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10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b="1" dirty="0" err="1"/>
              <a:t>Kullanıcı</a:t>
            </a:r>
            <a:r>
              <a:rPr lang="en-US" b="1" dirty="0"/>
              <a:t> Kabul </a:t>
            </a:r>
            <a:r>
              <a:rPr lang="en-US" b="1" dirty="0" err="1"/>
              <a:t>Testi</a:t>
            </a:r>
            <a:r>
              <a:rPr lang="en-US" dirty="0"/>
              <a:t>: </a:t>
            </a:r>
            <a:r>
              <a:rPr lang="en-US" dirty="0" err="1"/>
              <a:t>Kullanıcının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test </a:t>
            </a:r>
            <a:r>
              <a:rPr lang="en-US" dirty="0" err="1"/>
              <a:t>edip</a:t>
            </a:r>
            <a:r>
              <a:rPr lang="en-US" dirty="0"/>
              <a:t>, </a:t>
            </a:r>
            <a:r>
              <a:rPr lang="en-US" dirty="0" err="1"/>
              <a:t>gereksinimleri</a:t>
            </a:r>
            <a:r>
              <a:rPr lang="en-US" dirty="0"/>
              <a:t> </a:t>
            </a:r>
            <a:r>
              <a:rPr lang="en-US" dirty="0" err="1"/>
              <a:t>karşılayıp</a:t>
            </a:r>
            <a:r>
              <a:rPr lang="en-US" dirty="0"/>
              <a:t> </a:t>
            </a:r>
            <a:r>
              <a:rPr lang="en-US" dirty="0" err="1"/>
              <a:t>karşılamadığının</a:t>
            </a:r>
            <a:r>
              <a:rPr lang="en-US" dirty="0"/>
              <a:t> </a:t>
            </a:r>
            <a:r>
              <a:rPr lang="en-US" dirty="0" err="1"/>
              <a:t>incelenmesini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</a:p>
          <a:p>
            <a:r>
              <a:rPr lang="en-US" dirty="0"/>
              <a:t> </a:t>
            </a:r>
          </a:p>
          <a:p>
            <a:r>
              <a:rPr lang="en-US" b="1" dirty="0"/>
              <a:t>Alfa </a:t>
            </a:r>
            <a:r>
              <a:rPr lang="en-US" b="1" dirty="0" err="1"/>
              <a:t>Testi</a:t>
            </a:r>
            <a:r>
              <a:rPr lang="en-US" dirty="0"/>
              <a:t>: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merkezine</a:t>
            </a:r>
            <a:r>
              <a:rPr lang="en-US" dirty="0"/>
              <a:t> </a:t>
            </a:r>
            <a:r>
              <a:rPr lang="en-US" dirty="0" err="1"/>
              <a:t>çağrılır</a:t>
            </a:r>
            <a:r>
              <a:rPr lang="en-US" dirty="0"/>
              <a:t>. </a:t>
            </a:r>
            <a:r>
              <a:rPr lang="en-US" dirty="0" err="1"/>
              <a:t>Geliştiriciler</a:t>
            </a:r>
            <a:r>
              <a:rPr lang="en-US" dirty="0"/>
              <a:t> </a:t>
            </a:r>
            <a:r>
              <a:rPr lang="en-US" dirty="0" err="1"/>
              <a:t>programı</a:t>
            </a:r>
            <a:r>
              <a:rPr lang="en-US" dirty="0"/>
              <a:t> </a:t>
            </a:r>
            <a:r>
              <a:rPr lang="en-US" dirty="0" err="1"/>
              <a:t>kullanır</a:t>
            </a:r>
            <a:r>
              <a:rPr lang="en-US" dirty="0"/>
              <a:t> ve </a:t>
            </a:r>
            <a:r>
              <a:rPr lang="en-US" dirty="0" smtClean="0"/>
              <a:t>program </a:t>
            </a:r>
            <a:r>
              <a:rPr lang="en-US" dirty="0" err="1" smtClean="0"/>
              <a:t>hakkında</a:t>
            </a:r>
            <a:r>
              <a:rPr lang="en-US" dirty="0" smtClean="0"/>
              <a:t> not </a:t>
            </a:r>
            <a:r>
              <a:rPr lang="en-US" dirty="0" err="1"/>
              <a:t>alır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işlemleri</a:t>
            </a:r>
            <a:r>
              <a:rPr lang="en-US" dirty="0"/>
              <a:t> </a:t>
            </a:r>
            <a:r>
              <a:rPr lang="en-US" dirty="0" err="1"/>
              <a:t>gerçekleştirir</a:t>
            </a:r>
            <a:r>
              <a:rPr lang="en-US" dirty="0"/>
              <a:t>.</a:t>
            </a:r>
          </a:p>
          <a:p>
            <a:r>
              <a:rPr lang="en-US" dirty="0"/>
              <a:t> </a:t>
            </a:r>
          </a:p>
          <a:p>
            <a:r>
              <a:rPr lang="en-US" b="1" dirty="0"/>
              <a:t>Beta </a:t>
            </a:r>
            <a:r>
              <a:rPr lang="en-US" b="1" dirty="0" err="1"/>
              <a:t>Testi</a:t>
            </a:r>
            <a:r>
              <a:rPr lang="en-US" dirty="0"/>
              <a:t>: </a:t>
            </a:r>
            <a:r>
              <a:rPr lang="en-US" dirty="0" err="1"/>
              <a:t>Kullanıcılara</a:t>
            </a:r>
            <a:r>
              <a:rPr lang="en-US" dirty="0"/>
              <a:t> beta </a:t>
            </a:r>
            <a:r>
              <a:rPr lang="en-US" dirty="0" err="1"/>
              <a:t>versiyon</a:t>
            </a:r>
            <a:r>
              <a:rPr lang="en-US" dirty="0"/>
              <a:t> </a:t>
            </a:r>
            <a:r>
              <a:rPr lang="en-US" dirty="0" err="1"/>
              <a:t>dağıtılır</a:t>
            </a:r>
            <a:r>
              <a:rPr lang="en-US" dirty="0"/>
              <a:t> ve test </a:t>
            </a:r>
            <a:r>
              <a:rPr lang="en-US" dirty="0" err="1"/>
              <a:t>etmesine</a:t>
            </a:r>
            <a:r>
              <a:rPr lang="en-US" dirty="0"/>
              <a:t> </a:t>
            </a:r>
            <a:r>
              <a:rPr lang="en-US" dirty="0" err="1"/>
              <a:t>izin</a:t>
            </a:r>
            <a:r>
              <a:rPr lang="en-US" dirty="0"/>
              <a:t> </a:t>
            </a:r>
            <a:r>
              <a:rPr lang="en-US" dirty="0" err="1"/>
              <a:t>verilir</a:t>
            </a:r>
            <a:r>
              <a:rPr lang="en-US" dirty="0"/>
              <a:t>. </a:t>
            </a:r>
            <a:r>
              <a:rPr lang="en-US" dirty="0" err="1"/>
              <a:t>Kullanıcılar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inceler,herhangi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sorun</a:t>
            </a:r>
            <a:r>
              <a:rPr lang="en-US" dirty="0"/>
              <a:t> </a:t>
            </a:r>
            <a:r>
              <a:rPr lang="en-US" dirty="0" err="1"/>
              <a:t>bulduğunda,geliştiriciye</a:t>
            </a:r>
            <a:r>
              <a:rPr lang="en-US" dirty="0"/>
              <a:t> </a:t>
            </a:r>
            <a:r>
              <a:rPr lang="en-US" dirty="0" err="1"/>
              <a:t>bildirir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32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561" y="1063416"/>
            <a:ext cx="8761413" cy="706964"/>
          </a:xfrm>
        </p:spPr>
        <p:txBody>
          <a:bodyPr/>
          <a:lstStyle/>
          <a:p>
            <a:r>
              <a:rPr lang="en-US" b="1" dirty="0"/>
              <a:t>White-Box Test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11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688840" y="2711450"/>
            <a:ext cx="8663700" cy="3477682"/>
          </a:xfrm>
        </p:spPr>
        <p:txBody>
          <a:bodyPr>
            <a:normAutofit fontScale="25000" lnSpcReduction="20000"/>
          </a:bodyPr>
          <a:lstStyle/>
          <a:p>
            <a:r>
              <a:rPr lang="en-US" dirty="0" err="1"/>
              <a:t>Uygulamanın</a:t>
            </a:r>
            <a:r>
              <a:rPr lang="en-US" dirty="0"/>
              <a:t> </a:t>
            </a:r>
            <a:r>
              <a:rPr lang="en-US" dirty="0" err="1"/>
              <a:t>kodunu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almaktadır.Kodun</a:t>
            </a:r>
            <a:r>
              <a:rPr lang="en-US" dirty="0"/>
              <a:t> </a:t>
            </a:r>
            <a:r>
              <a:rPr lang="en-US" dirty="0" err="1"/>
              <a:t>koşullarını</a:t>
            </a:r>
            <a:r>
              <a:rPr lang="en-US" dirty="0"/>
              <a:t>, </a:t>
            </a:r>
            <a:r>
              <a:rPr lang="en-US" dirty="0" err="1"/>
              <a:t>alanlarını</a:t>
            </a:r>
            <a:r>
              <a:rPr lang="en-US" dirty="0"/>
              <a:t> ve </a:t>
            </a:r>
            <a:r>
              <a:rPr lang="en-US" dirty="0" err="1"/>
              <a:t>açıklamalarını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alır</a:t>
            </a:r>
            <a:r>
              <a:rPr lang="en-US" dirty="0"/>
              <a:t>.</a:t>
            </a:r>
            <a:r>
              <a:rPr lang="en-US" b="1" dirty="0"/>
              <a:t> White-Box</a:t>
            </a:r>
            <a:r>
              <a:rPr lang="en-US" dirty="0"/>
              <a:t> </a:t>
            </a:r>
            <a:r>
              <a:rPr lang="en-US" dirty="0" err="1"/>
              <a:t>testi</a:t>
            </a:r>
            <a:r>
              <a:rPr lang="en-US" dirty="0"/>
              <a:t>, cam, </a:t>
            </a:r>
            <a:r>
              <a:rPr lang="en-US" dirty="0" err="1"/>
              <a:t>açık</a:t>
            </a:r>
            <a:r>
              <a:rPr lang="en-US" dirty="0"/>
              <a:t> </a:t>
            </a:r>
            <a:r>
              <a:rPr lang="en-US" dirty="0" err="1"/>
              <a:t>kutu</a:t>
            </a:r>
            <a:r>
              <a:rPr lang="en-US" dirty="0"/>
              <a:t>, </a:t>
            </a:r>
            <a:r>
              <a:rPr lang="en-US" dirty="0" err="1"/>
              <a:t>temiz</a:t>
            </a:r>
            <a:r>
              <a:rPr lang="en-US" dirty="0"/>
              <a:t> </a:t>
            </a:r>
            <a:r>
              <a:rPr lang="en-US" dirty="0" err="1"/>
              <a:t>kutu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adlandırılmaktadır</a:t>
            </a:r>
            <a:r>
              <a:rPr lang="en-US" dirty="0"/>
              <a:t>. Bu </a:t>
            </a:r>
            <a:r>
              <a:rPr lang="en-US" dirty="0" err="1"/>
              <a:t>testte</a:t>
            </a:r>
            <a:r>
              <a:rPr lang="en-US" dirty="0"/>
              <a:t>, </a:t>
            </a:r>
            <a:r>
              <a:rPr lang="en-US" dirty="0" err="1"/>
              <a:t>testi</a:t>
            </a:r>
            <a:r>
              <a:rPr lang="en-US" dirty="0"/>
              <a:t> </a:t>
            </a:r>
            <a:r>
              <a:rPr lang="en-US" dirty="0" err="1"/>
              <a:t>yapan</a:t>
            </a:r>
            <a:r>
              <a:rPr lang="en-US" dirty="0"/>
              <a:t> </a:t>
            </a:r>
            <a:r>
              <a:rPr lang="en-US" dirty="0" err="1"/>
              <a:t>kişi</a:t>
            </a:r>
            <a:r>
              <a:rPr lang="en-US" dirty="0"/>
              <a:t> </a:t>
            </a:r>
            <a:r>
              <a:rPr lang="en-US" dirty="0" err="1"/>
              <a:t>sorunlu</a:t>
            </a:r>
            <a:r>
              <a:rPr lang="en-US" dirty="0"/>
              <a:t> </a:t>
            </a:r>
            <a:r>
              <a:rPr lang="en-US" dirty="0" err="1"/>
              <a:t>kısmı</a:t>
            </a:r>
            <a:r>
              <a:rPr lang="en-US" dirty="0"/>
              <a:t> </a:t>
            </a:r>
            <a:r>
              <a:rPr lang="en-US" dirty="0" err="1"/>
              <a:t>bulmak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kodu</a:t>
            </a:r>
            <a:r>
              <a:rPr lang="en-US" dirty="0"/>
              <a:t> </a:t>
            </a:r>
            <a:r>
              <a:rPr lang="en-US" dirty="0" err="1"/>
              <a:t>incelemelidir</a:t>
            </a:r>
            <a:r>
              <a:rPr lang="en-US" dirty="0"/>
              <a:t>.</a:t>
            </a:r>
          </a:p>
          <a:p>
            <a:r>
              <a:rPr lang="en-US" dirty="0"/>
              <a:t> </a:t>
            </a:r>
          </a:p>
          <a:p>
            <a:r>
              <a:rPr lang="en-US" b="1" dirty="0" err="1"/>
              <a:t>Avantajları</a:t>
            </a:r>
            <a:endParaRPr lang="en-US" dirty="0"/>
          </a:p>
          <a:p>
            <a:r>
              <a:rPr lang="en-US" dirty="0" err="1"/>
              <a:t>Kodun</a:t>
            </a:r>
            <a:r>
              <a:rPr lang="en-US" dirty="0"/>
              <a:t> </a:t>
            </a:r>
            <a:r>
              <a:rPr lang="en-US" dirty="0" err="1"/>
              <a:t>optimizasyonunu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</a:p>
          <a:p>
            <a:r>
              <a:rPr lang="en-US" dirty="0" err="1"/>
              <a:t>Ekstra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parçasını</a:t>
            </a:r>
            <a:r>
              <a:rPr lang="en-US" dirty="0"/>
              <a:t> </a:t>
            </a:r>
            <a:r>
              <a:rPr lang="en-US" dirty="0" err="1"/>
              <a:t>kaldırır</a:t>
            </a:r>
            <a:r>
              <a:rPr lang="en-US" dirty="0"/>
              <a:t> ve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bakışta</a:t>
            </a:r>
            <a:r>
              <a:rPr lang="en-US" dirty="0"/>
              <a:t> </a:t>
            </a:r>
            <a:r>
              <a:rPr lang="en-US" dirty="0" err="1"/>
              <a:t>gözükmeyen</a:t>
            </a:r>
            <a:r>
              <a:rPr lang="en-US" dirty="0"/>
              <a:t> </a:t>
            </a:r>
            <a:r>
              <a:rPr lang="en-US" dirty="0" err="1"/>
              <a:t>sorunları</a:t>
            </a:r>
            <a:r>
              <a:rPr lang="en-US" dirty="0"/>
              <a:t> </a:t>
            </a:r>
            <a:r>
              <a:rPr lang="en-US" dirty="0" err="1"/>
              <a:t>ortaya</a:t>
            </a:r>
            <a:r>
              <a:rPr lang="en-US" dirty="0"/>
              <a:t> </a:t>
            </a:r>
            <a:r>
              <a:rPr lang="en-US" dirty="0" err="1"/>
              <a:t>çıkarır</a:t>
            </a:r>
            <a:r>
              <a:rPr lang="en-US" dirty="0"/>
              <a:t>.</a:t>
            </a:r>
          </a:p>
          <a:p>
            <a:r>
              <a:rPr lang="en-US" dirty="0" err="1"/>
              <a:t>Hangi</a:t>
            </a:r>
            <a:r>
              <a:rPr lang="en-US" dirty="0"/>
              <a:t> </a:t>
            </a:r>
            <a:r>
              <a:rPr lang="en-US" dirty="0" err="1"/>
              <a:t>verinin</a:t>
            </a:r>
            <a:r>
              <a:rPr lang="en-US" dirty="0"/>
              <a:t> </a:t>
            </a:r>
            <a:r>
              <a:rPr lang="en-US" dirty="0" err="1"/>
              <a:t>kodu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iyi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test </a:t>
            </a:r>
            <a:r>
              <a:rPr lang="en-US" dirty="0" err="1"/>
              <a:t>edeceğini</a:t>
            </a:r>
            <a:r>
              <a:rPr lang="en-US" dirty="0"/>
              <a:t> </a:t>
            </a:r>
            <a:r>
              <a:rPr lang="en-US" dirty="0" err="1"/>
              <a:t>tespit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.</a:t>
            </a:r>
          </a:p>
          <a:p>
            <a:r>
              <a:rPr lang="en-US" dirty="0"/>
              <a:t> </a:t>
            </a:r>
          </a:p>
          <a:p>
            <a:r>
              <a:rPr lang="en-US" b="1" dirty="0" err="1" smtClean="0"/>
              <a:t>Dezavantajları</a:t>
            </a:r>
            <a:endParaRPr lang="en-US" dirty="0"/>
          </a:p>
          <a:p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özelliklere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 test </a:t>
            </a:r>
            <a:r>
              <a:rPr lang="en-US" dirty="0" err="1"/>
              <a:t>yapıldığında</a:t>
            </a:r>
            <a:r>
              <a:rPr lang="en-US" dirty="0"/>
              <a:t> </a:t>
            </a:r>
            <a:r>
              <a:rPr lang="en-US" dirty="0" err="1"/>
              <a:t>maliyet</a:t>
            </a:r>
            <a:r>
              <a:rPr lang="en-US" dirty="0"/>
              <a:t> </a:t>
            </a:r>
            <a:r>
              <a:rPr lang="en-US" dirty="0" err="1"/>
              <a:t>artar</a:t>
            </a:r>
            <a:r>
              <a:rPr lang="en-US" dirty="0"/>
              <a:t>.</a:t>
            </a:r>
          </a:p>
          <a:p>
            <a:r>
              <a:rPr lang="en-US" dirty="0" err="1"/>
              <a:t>Kodun</a:t>
            </a:r>
            <a:r>
              <a:rPr lang="en-US" dirty="0"/>
              <a:t> </a:t>
            </a:r>
            <a:r>
              <a:rPr lang="en-US" dirty="0" err="1"/>
              <a:t>inceleyip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bulmak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zor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işlemdir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36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168740"/>
            <a:ext cx="8761413" cy="706964"/>
          </a:xfrm>
        </p:spPr>
        <p:txBody>
          <a:bodyPr/>
          <a:lstStyle/>
          <a:p>
            <a:r>
              <a:rPr lang="en-US" b="1" dirty="0"/>
              <a:t>White-Box Test </a:t>
            </a:r>
            <a:r>
              <a:rPr lang="en-US" b="1" dirty="0" err="1"/>
              <a:t>Metodları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12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8912" y="3016250"/>
            <a:ext cx="11521440" cy="3477682"/>
          </a:xfrm>
        </p:spPr>
        <p:txBody>
          <a:bodyPr>
            <a:normAutofit fontScale="25000" lnSpcReduction="20000"/>
          </a:bodyPr>
          <a:lstStyle/>
          <a:p>
            <a:r>
              <a:rPr lang="en-US" b="1" dirty="0" err="1"/>
              <a:t>Birim</a:t>
            </a:r>
            <a:r>
              <a:rPr lang="en-US" b="1" dirty="0"/>
              <a:t> Test</a:t>
            </a:r>
            <a:r>
              <a:rPr lang="en-US" dirty="0"/>
              <a:t>: </a:t>
            </a:r>
            <a:r>
              <a:rPr lang="en-US" dirty="0" err="1"/>
              <a:t>Çalışan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parçası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dirty="0" err="1"/>
              <a:t>modül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, </a:t>
            </a:r>
            <a:r>
              <a:rPr lang="en-US" dirty="0" err="1"/>
              <a:t>geliştiriciler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gerçekleştirilir.Düşük</a:t>
            </a:r>
            <a:r>
              <a:rPr lang="en-US" dirty="0"/>
              <a:t> </a:t>
            </a:r>
            <a:r>
              <a:rPr lang="en-US" dirty="0" err="1"/>
              <a:t>seviyede</a:t>
            </a:r>
            <a:r>
              <a:rPr lang="en-US" dirty="0"/>
              <a:t> </a:t>
            </a:r>
            <a:r>
              <a:rPr lang="en-US" dirty="0" err="1"/>
              <a:t>işlem</a:t>
            </a:r>
            <a:r>
              <a:rPr lang="en-US" dirty="0"/>
              <a:t> </a:t>
            </a:r>
            <a:r>
              <a:rPr lang="en-US" dirty="0" err="1"/>
              <a:t>gerçekleştirir</a:t>
            </a:r>
            <a:r>
              <a:rPr lang="en-US" dirty="0"/>
              <a:t>.</a:t>
            </a:r>
          </a:p>
          <a:p>
            <a:r>
              <a:rPr lang="en-US" dirty="0"/>
              <a:t> </a:t>
            </a:r>
          </a:p>
          <a:p>
            <a:r>
              <a:rPr lang="en-US" b="1" dirty="0" err="1"/>
              <a:t>Statik</a:t>
            </a:r>
            <a:r>
              <a:rPr lang="en-US" b="1" dirty="0"/>
              <a:t> ve </a:t>
            </a:r>
            <a:r>
              <a:rPr lang="en-US" b="1" dirty="0" err="1"/>
              <a:t>Dinamik</a:t>
            </a:r>
            <a:r>
              <a:rPr lang="en-US" b="1" dirty="0"/>
              <a:t> </a:t>
            </a:r>
            <a:r>
              <a:rPr lang="en-US" b="1" dirty="0" err="1"/>
              <a:t>Analiz</a:t>
            </a:r>
            <a:r>
              <a:rPr lang="en-US" dirty="0"/>
              <a:t>: </a:t>
            </a:r>
            <a:r>
              <a:rPr lang="en-US" dirty="0" err="1"/>
              <a:t>Statik</a:t>
            </a:r>
            <a:r>
              <a:rPr lang="en-US" dirty="0"/>
              <a:t> </a:t>
            </a:r>
            <a:r>
              <a:rPr lang="en-US" dirty="0" err="1" smtClean="0"/>
              <a:t>analiz</a:t>
            </a:r>
            <a:r>
              <a:rPr lang="en-US" dirty="0" smtClean="0"/>
              <a:t> </a:t>
            </a:r>
            <a:r>
              <a:rPr lang="en-US" dirty="0" err="1" smtClean="0"/>
              <a:t>kodu</a:t>
            </a:r>
            <a:r>
              <a:rPr lang="en-US" dirty="0" smtClean="0"/>
              <a:t> </a:t>
            </a:r>
            <a:r>
              <a:rPr lang="en-US" dirty="0" err="1" smtClean="0"/>
              <a:t>sıralı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şekilde</a:t>
            </a:r>
            <a:r>
              <a:rPr lang="en-US" dirty="0" smtClean="0"/>
              <a:t> </a:t>
            </a:r>
            <a:r>
              <a:rPr lang="en-US" dirty="0" err="1" smtClean="0"/>
              <a:t>inceler</a:t>
            </a:r>
            <a:r>
              <a:rPr lang="en-US" dirty="0" smtClean="0"/>
              <a:t> ve </a:t>
            </a:r>
            <a:r>
              <a:rPr lang="en-US" dirty="0" err="1" smtClean="0"/>
              <a:t>hataları</a:t>
            </a:r>
            <a:r>
              <a:rPr lang="en-US" dirty="0" smtClean="0"/>
              <a:t> </a:t>
            </a:r>
            <a:r>
              <a:rPr lang="en-US" dirty="0" err="1"/>
              <a:t>araştırır</a:t>
            </a:r>
            <a:r>
              <a:rPr lang="en-US" dirty="0"/>
              <a:t>. </a:t>
            </a:r>
            <a:r>
              <a:rPr lang="en-US" dirty="0" err="1"/>
              <a:t>Dinamik</a:t>
            </a:r>
            <a:r>
              <a:rPr lang="en-US" dirty="0"/>
              <a:t> </a:t>
            </a:r>
            <a:r>
              <a:rPr lang="en-US" dirty="0" err="1"/>
              <a:t>analiz,kodun</a:t>
            </a:r>
            <a:r>
              <a:rPr lang="en-US" dirty="0"/>
              <a:t> </a:t>
            </a:r>
            <a:r>
              <a:rPr lang="en-US" dirty="0" err="1"/>
              <a:t>çalışmasını</a:t>
            </a:r>
            <a:r>
              <a:rPr lang="en-US" dirty="0"/>
              <a:t> ve </a:t>
            </a:r>
            <a:r>
              <a:rPr lang="en-US" dirty="0" err="1"/>
              <a:t>çıktıyı</a:t>
            </a:r>
            <a:r>
              <a:rPr lang="en-US" dirty="0"/>
              <a:t> </a:t>
            </a:r>
            <a:r>
              <a:rPr lang="en-US" dirty="0" err="1"/>
              <a:t>analiz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.</a:t>
            </a:r>
          </a:p>
          <a:p>
            <a:r>
              <a:rPr lang="en-US" dirty="0"/>
              <a:t> </a:t>
            </a:r>
          </a:p>
          <a:p>
            <a:r>
              <a:rPr lang="en-US" b="1" dirty="0" err="1"/>
              <a:t>Açıklama</a:t>
            </a:r>
            <a:r>
              <a:rPr lang="en-US" b="1" dirty="0"/>
              <a:t> </a:t>
            </a:r>
            <a:r>
              <a:rPr lang="en-US" b="1" dirty="0" err="1"/>
              <a:t>Kapsamı</a:t>
            </a:r>
            <a:r>
              <a:rPr lang="en-US" dirty="0"/>
              <a:t>: </a:t>
            </a:r>
            <a:r>
              <a:rPr lang="en-US" dirty="0" err="1"/>
              <a:t>Açıklamaların</a:t>
            </a:r>
            <a:r>
              <a:rPr lang="en-US" dirty="0"/>
              <a:t> test </a:t>
            </a:r>
            <a:r>
              <a:rPr lang="en-US" dirty="0" err="1"/>
              <a:t>edilmesiyle</a:t>
            </a:r>
            <a:r>
              <a:rPr lang="en-US" dirty="0"/>
              <a:t> </a:t>
            </a:r>
            <a:r>
              <a:rPr lang="en-US" dirty="0" err="1"/>
              <a:t>ilgilenir.Her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açıklama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kez</a:t>
            </a:r>
            <a:r>
              <a:rPr lang="en-US" dirty="0"/>
              <a:t> test </a:t>
            </a:r>
            <a:r>
              <a:rPr lang="en-US" dirty="0" err="1"/>
              <a:t>edilir</a:t>
            </a:r>
            <a:r>
              <a:rPr lang="en-US" dirty="0"/>
              <a:t>.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açıklamaların</a:t>
            </a:r>
            <a:r>
              <a:rPr lang="en-US" dirty="0"/>
              <a:t> </a:t>
            </a:r>
            <a:r>
              <a:rPr lang="en-US" dirty="0" err="1"/>
              <a:t>sorun</a:t>
            </a:r>
            <a:r>
              <a:rPr lang="en-US" dirty="0"/>
              <a:t> </a:t>
            </a:r>
            <a:r>
              <a:rPr lang="en-US" dirty="0" err="1"/>
              <a:t>yaşamadan</a:t>
            </a:r>
            <a:r>
              <a:rPr lang="en-US" dirty="0"/>
              <a:t> </a:t>
            </a:r>
            <a:r>
              <a:rPr lang="en-US" dirty="0" err="1"/>
              <a:t>çalıştığını</a:t>
            </a:r>
            <a:r>
              <a:rPr lang="en-US" dirty="0"/>
              <a:t> </a:t>
            </a:r>
            <a:r>
              <a:rPr lang="en-US" dirty="0" err="1"/>
              <a:t>garanti</a:t>
            </a:r>
            <a:r>
              <a:rPr lang="en-US" dirty="0"/>
              <a:t> </a:t>
            </a:r>
            <a:r>
              <a:rPr lang="en-US" dirty="0" err="1"/>
              <a:t>altına</a:t>
            </a:r>
            <a:r>
              <a:rPr lang="en-US" dirty="0"/>
              <a:t> </a:t>
            </a:r>
            <a:r>
              <a:rPr lang="en-US" dirty="0" err="1"/>
              <a:t>alır</a:t>
            </a:r>
            <a:r>
              <a:rPr lang="en-US" dirty="0"/>
              <a:t>.</a:t>
            </a:r>
          </a:p>
          <a:p>
            <a:r>
              <a:rPr lang="en-US" dirty="0"/>
              <a:t> </a:t>
            </a:r>
          </a:p>
          <a:p>
            <a:r>
              <a:rPr lang="en-US" b="1" dirty="0" err="1"/>
              <a:t>Sınıf</a:t>
            </a:r>
            <a:r>
              <a:rPr lang="en-US" b="1" dirty="0"/>
              <a:t> </a:t>
            </a:r>
            <a:r>
              <a:rPr lang="en-US" b="1" dirty="0" err="1"/>
              <a:t>Kapsamı</a:t>
            </a:r>
            <a:r>
              <a:rPr lang="en-US" dirty="0"/>
              <a:t>: </a:t>
            </a:r>
            <a:r>
              <a:rPr lang="en-US" dirty="0" err="1" smtClean="0"/>
              <a:t>Hiçbir</a:t>
            </a:r>
            <a:r>
              <a:rPr lang="en-US" dirty="0" smtClean="0"/>
              <a:t>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uygulaması</a:t>
            </a:r>
            <a:r>
              <a:rPr lang="en-US" dirty="0" smtClean="0"/>
              <a:t> </a:t>
            </a:r>
            <a:r>
              <a:rPr lang="en-US" dirty="0" err="1" smtClean="0"/>
              <a:t>sürekli</a:t>
            </a:r>
            <a:r>
              <a:rPr lang="en-US" dirty="0" smtClean="0"/>
              <a:t> </a:t>
            </a:r>
            <a:r>
              <a:rPr lang="en-US" dirty="0" err="1" smtClean="0"/>
              <a:t>olarak</a:t>
            </a:r>
            <a:r>
              <a:rPr lang="en-US" dirty="0" smtClean="0"/>
              <a:t> </a:t>
            </a:r>
            <a:r>
              <a:rPr lang="en-US" dirty="0" err="1" smtClean="0"/>
              <a:t>kodlanmaz</a:t>
            </a:r>
            <a:r>
              <a:rPr lang="en-US" dirty="0" smtClean="0"/>
              <a:t>, </a:t>
            </a:r>
            <a:r>
              <a:rPr lang="en-US" dirty="0" err="1" smtClean="0"/>
              <a:t>bazı</a:t>
            </a:r>
            <a:r>
              <a:rPr lang="en-US" dirty="0" smtClean="0"/>
              <a:t> </a:t>
            </a:r>
            <a:r>
              <a:rPr lang="en-US" dirty="0" err="1" smtClean="0"/>
              <a:t>noktalarda</a:t>
            </a:r>
            <a:r>
              <a:rPr lang="en-US" dirty="0" smtClean="0"/>
              <a:t>, </a:t>
            </a:r>
            <a:r>
              <a:rPr lang="en-US" dirty="0" err="1" smtClean="0"/>
              <a:t>kodun</a:t>
            </a:r>
            <a:r>
              <a:rPr lang="en-US" dirty="0" smtClean="0"/>
              <a:t> </a:t>
            </a:r>
            <a:r>
              <a:rPr lang="en-US" dirty="0" err="1" smtClean="0"/>
              <a:t>dağılışı</a:t>
            </a:r>
            <a:r>
              <a:rPr lang="en-US" dirty="0" smtClean="0"/>
              <a:t> </a:t>
            </a:r>
            <a:r>
              <a:rPr lang="en-US" dirty="0" err="1" smtClean="0"/>
              <a:t>incelemeli</a:t>
            </a:r>
            <a:r>
              <a:rPr lang="en-US" dirty="0" smtClean="0"/>
              <a:t> </a:t>
            </a:r>
            <a:r>
              <a:rPr lang="en-US" dirty="0"/>
              <a:t>ve </a:t>
            </a:r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fonksiyonu</a:t>
            </a:r>
            <a:r>
              <a:rPr lang="en-US" dirty="0"/>
              <a:t> </a:t>
            </a:r>
            <a:r>
              <a:rPr lang="en-US" dirty="0" err="1"/>
              <a:t>çalıştırılmalıdır</a:t>
            </a:r>
            <a:r>
              <a:rPr lang="en-US" dirty="0"/>
              <a:t>.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sınıflar</a:t>
            </a:r>
            <a:r>
              <a:rPr lang="en-US" dirty="0"/>
              <a:t> </a:t>
            </a:r>
            <a:r>
              <a:rPr lang="en-US" dirty="0" err="1"/>
              <a:t>doğrulanmasına</a:t>
            </a:r>
            <a:r>
              <a:rPr lang="en-US" dirty="0"/>
              <a:t> </a:t>
            </a:r>
            <a:r>
              <a:rPr lang="en-US" dirty="0" err="1"/>
              <a:t>yardım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 ve </a:t>
            </a:r>
            <a:r>
              <a:rPr lang="en-US" dirty="0" err="1"/>
              <a:t>uygulamanın</a:t>
            </a:r>
            <a:r>
              <a:rPr lang="en-US" dirty="0"/>
              <a:t> </a:t>
            </a:r>
            <a:r>
              <a:rPr lang="en-US" dirty="0" err="1"/>
              <a:t>anormal</a:t>
            </a:r>
            <a:r>
              <a:rPr lang="en-US" dirty="0"/>
              <a:t> </a:t>
            </a:r>
            <a:r>
              <a:rPr lang="en-US" dirty="0" err="1"/>
              <a:t>davranış</a:t>
            </a:r>
            <a:r>
              <a:rPr lang="en-US" dirty="0"/>
              <a:t> </a:t>
            </a:r>
            <a:r>
              <a:rPr lang="en-US" dirty="0" err="1"/>
              <a:t>göstermesini</a:t>
            </a:r>
            <a:r>
              <a:rPr lang="en-US" dirty="0"/>
              <a:t> </a:t>
            </a:r>
            <a:r>
              <a:rPr lang="en-US" dirty="0" err="1"/>
              <a:t>engeller</a:t>
            </a:r>
            <a:r>
              <a:rPr lang="en-US" dirty="0"/>
              <a:t>.</a:t>
            </a:r>
          </a:p>
          <a:p>
            <a:r>
              <a:rPr lang="en-US" dirty="0"/>
              <a:t> </a:t>
            </a:r>
          </a:p>
          <a:p>
            <a:r>
              <a:rPr lang="en-US" b="1" dirty="0" err="1"/>
              <a:t>Güvenlik</a:t>
            </a:r>
            <a:r>
              <a:rPr lang="en-US" b="1" dirty="0"/>
              <a:t> </a:t>
            </a:r>
            <a:r>
              <a:rPr lang="en-US" b="1" dirty="0" err="1"/>
              <a:t>Testi</a:t>
            </a:r>
            <a:r>
              <a:rPr lang="en-US" dirty="0"/>
              <a:t>: </a:t>
            </a:r>
            <a:r>
              <a:rPr lang="en-US" dirty="0" err="1"/>
              <a:t>Sistemin</a:t>
            </a:r>
            <a:r>
              <a:rPr lang="en-US" dirty="0"/>
              <a:t> </a:t>
            </a:r>
            <a:r>
              <a:rPr lang="en-US" dirty="0" err="1"/>
              <a:t>izinsiz</a:t>
            </a:r>
            <a:r>
              <a:rPr lang="en-US" dirty="0"/>
              <a:t> </a:t>
            </a:r>
            <a:r>
              <a:rPr lang="en-US" dirty="0" err="1"/>
              <a:t>erişimler</a:t>
            </a:r>
            <a:r>
              <a:rPr lang="en-US" dirty="0"/>
              <a:t>,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bozulması</a:t>
            </a:r>
            <a:r>
              <a:rPr lang="en-US" dirty="0"/>
              <a:t>, </a:t>
            </a:r>
            <a:r>
              <a:rPr lang="en-US" dirty="0" err="1"/>
              <a:t>hacklenme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olaylardan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korunacağı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ilgilenir</a:t>
            </a:r>
            <a:r>
              <a:rPr lang="en-US" dirty="0"/>
              <a:t>. </a:t>
            </a:r>
            <a:r>
              <a:rPr lang="en-US" dirty="0" err="1"/>
              <a:t>Karmaşık</a:t>
            </a:r>
            <a:r>
              <a:rPr lang="en-US" dirty="0"/>
              <a:t> test </a:t>
            </a:r>
            <a:r>
              <a:rPr lang="en-US" dirty="0" err="1"/>
              <a:t>metotları</a:t>
            </a:r>
            <a:r>
              <a:rPr lang="en-US" dirty="0"/>
              <a:t> </a:t>
            </a:r>
            <a:r>
              <a:rPr lang="en-US" dirty="0" err="1"/>
              <a:t>gerekir</a:t>
            </a:r>
            <a:r>
              <a:rPr lang="en-US" dirty="0"/>
              <a:t>.</a:t>
            </a:r>
          </a:p>
          <a:p>
            <a:r>
              <a:rPr lang="en-US" dirty="0"/>
              <a:t> </a:t>
            </a:r>
          </a:p>
          <a:p>
            <a:r>
              <a:rPr lang="en-US" b="1" dirty="0" err="1"/>
              <a:t>Değişim</a:t>
            </a:r>
            <a:r>
              <a:rPr lang="en-US" b="1" dirty="0"/>
              <a:t> </a:t>
            </a:r>
            <a:r>
              <a:rPr lang="en-US" b="1" dirty="0" err="1"/>
              <a:t>Testi</a:t>
            </a:r>
            <a:r>
              <a:rPr lang="en-US" dirty="0"/>
              <a:t>: </a:t>
            </a:r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düzeltildikten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yapılan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testtir.Hangi</a:t>
            </a:r>
            <a:r>
              <a:rPr lang="en-US" dirty="0"/>
              <a:t> </a:t>
            </a:r>
            <a:r>
              <a:rPr lang="en-US" dirty="0" err="1"/>
              <a:t>kodun</a:t>
            </a:r>
            <a:r>
              <a:rPr lang="en-US" dirty="0"/>
              <a:t>, </a:t>
            </a:r>
            <a:r>
              <a:rPr lang="en-US" dirty="0" err="1"/>
              <a:t>stratejinin</a:t>
            </a:r>
            <a:r>
              <a:rPr lang="en-US" dirty="0"/>
              <a:t> </a:t>
            </a:r>
            <a:r>
              <a:rPr lang="en-US" dirty="0" err="1"/>
              <a:t>geliştirmeye</a:t>
            </a:r>
            <a:r>
              <a:rPr lang="en-US" dirty="0"/>
              <a:t> </a:t>
            </a:r>
            <a:r>
              <a:rPr lang="en-US" dirty="0" err="1"/>
              <a:t>yardımcı</a:t>
            </a:r>
            <a:r>
              <a:rPr lang="en-US" dirty="0"/>
              <a:t> </a:t>
            </a:r>
            <a:r>
              <a:rPr lang="en-US" dirty="0" err="1"/>
              <a:t>olacağını</a:t>
            </a:r>
            <a:r>
              <a:rPr lang="en-US" dirty="0"/>
              <a:t> </a:t>
            </a:r>
            <a:r>
              <a:rPr lang="en-US" dirty="0" err="1"/>
              <a:t>belirlemeyi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20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Temel Farklılıklar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13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357" y="1904012"/>
            <a:ext cx="5727875" cy="486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17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Temel Farklılıklar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14</a:t>
            </a:fld>
            <a:endParaRPr lang="en-US" noProof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606" y="3143250"/>
            <a:ext cx="6013134" cy="3714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606" y="1198265"/>
            <a:ext cx="6013133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6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Temel Farklılıklar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15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951" y="2294763"/>
            <a:ext cx="576262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62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Birim Test (</a:t>
            </a:r>
            <a:r>
              <a:rPr lang="tr-TR" dirty="0" err="1" smtClean="0"/>
              <a:t>Unit</a:t>
            </a:r>
            <a:r>
              <a:rPr lang="tr-TR" dirty="0" smtClean="0"/>
              <a:t> Test - JUNIT)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16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328928" y="2406650"/>
            <a:ext cx="9631680" cy="3477682"/>
          </a:xfrm>
        </p:spPr>
        <p:txBody>
          <a:bodyPr>
            <a:normAutofit fontScale="32500" lnSpcReduction="20000"/>
          </a:bodyPr>
          <a:lstStyle/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basit</a:t>
            </a:r>
            <a:r>
              <a:rPr lang="en-US" dirty="0"/>
              <a:t> </a:t>
            </a:r>
            <a:r>
              <a:rPr lang="en-US" dirty="0" err="1"/>
              <a:t>anlamda</a:t>
            </a:r>
            <a:r>
              <a:rPr lang="en-US" dirty="0"/>
              <a:t> </a:t>
            </a:r>
            <a:r>
              <a:rPr lang="en-US" dirty="0" err="1"/>
              <a:t>projemizdeki</a:t>
            </a:r>
            <a:r>
              <a:rPr lang="en-US" dirty="0"/>
              <a:t> </a:t>
            </a:r>
            <a:r>
              <a:rPr lang="en-US" dirty="0" err="1"/>
              <a:t>fonksiyonların</a:t>
            </a:r>
            <a:r>
              <a:rPr lang="en-US" dirty="0"/>
              <a:t> </a:t>
            </a:r>
            <a:r>
              <a:rPr lang="en-US" dirty="0" err="1"/>
              <a:t>çalışıp</a:t>
            </a:r>
            <a:r>
              <a:rPr lang="en-US" dirty="0"/>
              <a:t> </a:t>
            </a:r>
            <a:r>
              <a:rPr lang="en-US" dirty="0" err="1"/>
              <a:t>çalışmadığını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. </a:t>
            </a:r>
            <a:r>
              <a:rPr lang="en-US" dirty="0" err="1"/>
              <a:t>Birden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birim</a:t>
            </a:r>
            <a:r>
              <a:rPr lang="en-US" dirty="0"/>
              <a:t> </a:t>
            </a:r>
            <a:r>
              <a:rPr lang="en-US" dirty="0" err="1"/>
              <a:t>testimiz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 </a:t>
            </a:r>
            <a:r>
              <a:rPr lang="en-US" dirty="0" err="1"/>
              <a:t>fakat</a:t>
            </a:r>
            <a:r>
              <a:rPr lang="en-US" dirty="0"/>
              <a:t> </a:t>
            </a:r>
            <a:r>
              <a:rPr lang="en-US" dirty="0" err="1"/>
              <a:t>hepsi</a:t>
            </a:r>
            <a:r>
              <a:rPr lang="en-US" dirty="0"/>
              <a:t> </a:t>
            </a:r>
            <a:r>
              <a:rPr lang="en-US" dirty="0" err="1"/>
              <a:t>birbirinden</a:t>
            </a:r>
            <a:r>
              <a:rPr lang="en-US" dirty="0"/>
              <a:t> </a:t>
            </a:r>
            <a:r>
              <a:rPr lang="en-US" dirty="0" err="1"/>
              <a:t>bağımsız</a:t>
            </a:r>
            <a:r>
              <a:rPr lang="en-US" dirty="0"/>
              <a:t> </a:t>
            </a:r>
            <a:r>
              <a:rPr lang="en-US" dirty="0" err="1"/>
              <a:t>çalışmalıdır</a:t>
            </a:r>
            <a:r>
              <a:rPr lang="en-US" dirty="0"/>
              <a:t>. </a:t>
            </a:r>
            <a:r>
              <a:rPr lang="en-US" dirty="0" err="1"/>
              <a:t>Yani</a:t>
            </a:r>
            <a:r>
              <a:rPr lang="en-US" dirty="0"/>
              <a:t> her test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odaklanılan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nokta</a:t>
            </a:r>
            <a:r>
              <a:rPr lang="en-US" dirty="0"/>
              <a:t> </a:t>
            </a:r>
            <a:r>
              <a:rPr lang="en-US" dirty="0" err="1"/>
              <a:t>vardır</a:t>
            </a:r>
            <a:r>
              <a:rPr lang="en-US" dirty="0"/>
              <a:t>. </a:t>
            </a:r>
            <a:r>
              <a:rPr lang="en-US" dirty="0" err="1"/>
              <a:t>Testler</a:t>
            </a:r>
            <a:r>
              <a:rPr lang="en-US" dirty="0"/>
              <a:t> </a:t>
            </a:r>
            <a:r>
              <a:rPr lang="en-US" dirty="0" err="1"/>
              <a:t>sonuç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bize</a:t>
            </a:r>
            <a:r>
              <a:rPr lang="en-US" dirty="0"/>
              <a:t> true / false </a:t>
            </a:r>
            <a:r>
              <a:rPr lang="en-US" dirty="0" err="1"/>
              <a:t>döndürürler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Birim</a:t>
            </a:r>
            <a:r>
              <a:rPr lang="en-US" dirty="0"/>
              <a:t> Test </a:t>
            </a:r>
            <a:r>
              <a:rPr lang="en-US" dirty="0" err="1"/>
              <a:t>hataları</a:t>
            </a:r>
            <a:r>
              <a:rPr lang="en-US" dirty="0"/>
              <a:t> </a:t>
            </a:r>
            <a:r>
              <a:rPr lang="en-US" dirty="0" err="1"/>
              <a:t>bulmak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kullanılmaz</a:t>
            </a:r>
            <a:r>
              <a:rPr lang="en-US" dirty="0"/>
              <a:t>, </a:t>
            </a:r>
            <a:r>
              <a:rPr lang="en-US" dirty="0" err="1"/>
              <a:t>bizim</a:t>
            </a:r>
            <a:r>
              <a:rPr lang="en-US" dirty="0"/>
              <a:t> </a:t>
            </a:r>
            <a:r>
              <a:rPr lang="en-US" dirty="0" err="1"/>
              <a:t>verdiğimiz</a:t>
            </a:r>
            <a:r>
              <a:rPr lang="en-US" dirty="0"/>
              <a:t> </a:t>
            </a:r>
            <a:r>
              <a:rPr lang="en-US" dirty="0" err="1"/>
              <a:t>girdiler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fonksiyonun</a:t>
            </a:r>
            <a:r>
              <a:rPr lang="en-US" dirty="0"/>
              <a:t> </a:t>
            </a:r>
            <a:r>
              <a:rPr lang="en-US" dirty="0" err="1"/>
              <a:t>çalışırlığını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Projemizde</a:t>
            </a:r>
            <a:r>
              <a:rPr lang="en-US" dirty="0"/>
              <a:t> </a:t>
            </a:r>
            <a:r>
              <a:rPr lang="en-US" dirty="0" err="1"/>
              <a:t>kaç</a:t>
            </a:r>
            <a:r>
              <a:rPr lang="en-US" dirty="0"/>
              <a:t> </a:t>
            </a:r>
            <a:r>
              <a:rPr lang="en-US" dirty="0" err="1"/>
              <a:t>tane</a:t>
            </a:r>
            <a:r>
              <a:rPr lang="en-US" dirty="0"/>
              <a:t> </a:t>
            </a:r>
            <a:r>
              <a:rPr lang="en-US" dirty="0" err="1"/>
              <a:t>fonksiyon</a:t>
            </a:r>
            <a:r>
              <a:rPr lang="en-US" dirty="0"/>
              <a:t> </a:t>
            </a:r>
            <a:r>
              <a:rPr lang="en-US" dirty="0" err="1"/>
              <a:t>varsa</a:t>
            </a:r>
            <a:r>
              <a:rPr lang="en-US" dirty="0"/>
              <a:t> o </a:t>
            </a:r>
            <a:r>
              <a:rPr lang="en-US" dirty="0" err="1"/>
              <a:t>kadar</a:t>
            </a:r>
            <a:r>
              <a:rPr lang="en-US" dirty="0"/>
              <a:t> test </a:t>
            </a:r>
            <a:r>
              <a:rPr lang="en-US" dirty="0" err="1"/>
              <a:t>olmalıdır</a:t>
            </a:r>
            <a:r>
              <a:rPr lang="en-US" dirty="0" smtClean="0"/>
              <a:t>.</a:t>
            </a:r>
            <a:endParaRPr lang="tr-TR" dirty="0" smtClean="0"/>
          </a:p>
          <a:p>
            <a:endParaRPr lang="tr-TR" dirty="0" smtClean="0"/>
          </a:p>
          <a:p>
            <a:r>
              <a:rPr lang="en-US" b="1" i="1" dirty="0" err="1"/>
              <a:t>Yazılım</a:t>
            </a:r>
            <a:r>
              <a:rPr lang="en-US" b="1" i="1" dirty="0"/>
              <a:t> </a:t>
            </a:r>
            <a:r>
              <a:rPr lang="en-US" b="1" i="1" dirty="0" err="1"/>
              <a:t>Projesinde</a:t>
            </a:r>
            <a:r>
              <a:rPr lang="en-US" b="1" i="1" dirty="0"/>
              <a:t> </a:t>
            </a:r>
            <a:r>
              <a:rPr lang="en-US" b="1" i="1" dirty="0" err="1"/>
              <a:t>Birim</a:t>
            </a:r>
            <a:r>
              <a:rPr lang="en-US" b="1" i="1" dirty="0"/>
              <a:t> </a:t>
            </a:r>
            <a:r>
              <a:rPr lang="en-US" b="1" i="1" dirty="0" err="1"/>
              <a:t>Test'in</a:t>
            </a:r>
            <a:r>
              <a:rPr lang="en-US" b="1" i="1" dirty="0"/>
              <a:t> </a:t>
            </a:r>
            <a:r>
              <a:rPr lang="en-US" b="1" i="1" dirty="0" err="1"/>
              <a:t>Önemi</a:t>
            </a:r>
            <a:r>
              <a:rPr lang="en-US" b="1" i="1" dirty="0"/>
              <a:t> </a:t>
            </a:r>
            <a:r>
              <a:rPr lang="en-US" b="1" i="1" dirty="0" err="1"/>
              <a:t>nedir</a:t>
            </a:r>
            <a:r>
              <a:rPr lang="en-US" b="1" i="1" dirty="0"/>
              <a:t>?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Bize</a:t>
            </a:r>
            <a:r>
              <a:rPr lang="en-US" dirty="0"/>
              <a:t> </a:t>
            </a:r>
            <a:r>
              <a:rPr lang="en-US" dirty="0" err="1"/>
              <a:t>kaliteli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yazmamızı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</a:t>
            </a:r>
            <a:r>
              <a:rPr lang="en-US" dirty="0" err="1"/>
              <a:t>Projeyi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esnasında</a:t>
            </a:r>
            <a:r>
              <a:rPr lang="en-US" dirty="0"/>
              <a:t> </a:t>
            </a:r>
            <a:r>
              <a:rPr lang="en-US" dirty="0" err="1"/>
              <a:t>yanlışlarımızı</a:t>
            </a:r>
            <a:r>
              <a:rPr lang="en-US" dirty="0"/>
              <a:t> </a:t>
            </a:r>
            <a:r>
              <a:rPr lang="en-US" dirty="0" err="1"/>
              <a:t>görmemizi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</a:t>
            </a:r>
            <a:r>
              <a:rPr lang="en-US" dirty="0" err="1"/>
              <a:t>Bütün</a:t>
            </a:r>
            <a:r>
              <a:rPr lang="en-US" dirty="0"/>
              <a:t> </a:t>
            </a:r>
            <a:r>
              <a:rPr lang="en-US" dirty="0" err="1"/>
              <a:t>bileşenleri</a:t>
            </a:r>
            <a:r>
              <a:rPr lang="en-US" dirty="0"/>
              <a:t> </a:t>
            </a:r>
            <a:r>
              <a:rPr lang="en-US" dirty="0" err="1"/>
              <a:t>birbirinden</a:t>
            </a:r>
            <a:r>
              <a:rPr lang="en-US" dirty="0"/>
              <a:t> </a:t>
            </a:r>
            <a:r>
              <a:rPr lang="en-US" dirty="0" err="1"/>
              <a:t>bağımsız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biçimde</a:t>
            </a:r>
            <a:r>
              <a:rPr lang="en-US" dirty="0"/>
              <a:t> </a:t>
            </a:r>
            <a:r>
              <a:rPr lang="en-US" dirty="0" err="1"/>
              <a:t>tasarlamış</a:t>
            </a:r>
            <a:r>
              <a:rPr lang="en-US" dirty="0"/>
              <a:t> </a:t>
            </a:r>
            <a:r>
              <a:rPr lang="en-US" dirty="0" err="1"/>
              <a:t>oluruz</a:t>
            </a:r>
            <a:r>
              <a:rPr lang="en-US" dirty="0"/>
              <a:t>. </a:t>
            </a:r>
            <a:r>
              <a:rPr lang="en-US" dirty="0" err="1"/>
              <a:t>Böylelikle</a:t>
            </a:r>
            <a:r>
              <a:rPr lang="en-US" dirty="0"/>
              <a:t> </a:t>
            </a:r>
            <a:r>
              <a:rPr lang="en-US" dirty="0" err="1"/>
              <a:t>bakımı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kolay</a:t>
            </a:r>
            <a:r>
              <a:rPr lang="en-US" dirty="0"/>
              <a:t> ve </a:t>
            </a:r>
            <a:r>
              <a:rPr lang="en-US" dirty="0" err="1"/>
              <a:t>kaliteli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ortaya</a:t>
            </a:r>
            <a:r>
              <a:rPr lang="en-US" dirty="0"/>
              <a:t> </a:t>
            </a:r>
            <a:r>
              <a:rPr lang="en-US" dirty="0" err="1"/>
              <a:t>çıkar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350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JUNIT – </a:t>
            </a:r>
            <a:r>
              <a:rPr lang="tr-TR" dirty="0" err="1" smtClean="0"/>
              <a:t>Assertion</a:t>
            </a:r>
            <a:r>
              <a:rPr lang="tr-TR" dirty="0" smtClean="0"/>
              <a:t> /</a:t>
            </a:r>
            <a:r>
              <a:rPr lang="tr-TR" dirty="0" err="1" smtClean="0"/>
              <a:t>Annotation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17</a:t>
            </a:fld>
            <a:endParaRPr lang="en-US" noProof="0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1764150" y="3022108"/>
            <a:ext cx="8745354" cy="2246769"/>
          </a:xfrm>
          <a:prstGeom prst="rect">
            <a:avLst/>
          </a:prstGeom>
          <a:solidFill>
            <a:srgbClr val="F6F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/>
              <a:t>@Test : </a:t>
            </a:r>
            <a:r>
              <a:rPr lang="en-US" altLang="en-US" sz="2000" dirty="0" err="1"/>
              <a:t>Metodun</a:t>
            </a:r>
            <a:r>
              <a:rPr lang="en-US" altLang="en-US" sz="2000" dirty="0"/>
              <a:t> test </a:t>
            </a:r>
            <a:r>
              <a:rPr lang="en-US" altLang="en-US" sz="2000" dirty="0" err="1"/>
              <a:t>edileceğini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gösterir</a:t>
            </a:r>
            <a:r>
              <a:rPr lang="en-US" altLang="en-US" sz="2000" dirty="0"/>
              <a:t> </a:t>
            </a:r>
            <a:endParaRPr lang="tr-TR" altLang="en-US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smtClean="0"/>
              <a:t>@Test(expected = </a:t>
            </a:r>
            <a:r>
              <a:rPr lang="en-US" altLang="en-US" sz="2000" dirty="0" err="1" smtClean="0"/>
              <a:t>Exception.class</a:t>
            </a:r>
            <a:r>
              <a:rPr lang="en-US" altLang="en-US" sz="2000" dirty="0" smtClean="0"/>
              <a:t>) : </a:t>
            </a:r>
            <a:r>
              <a:rPr lang="en-US" altLang="en-US" sz="2000" dirty="0" err="1" smtClean="0"/>
              <a:t>Metod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hata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fırlatmalıdır</a:t>
            </a:r>
            <a:endParaRPr lang="tr-TR" altLang="en-US" sz="20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smtClean="0"/>
              <a:t>@Before : </a:t>
            </a:r>
            <a:r>
              <a:rPr lang="en-US" altLang="en-US" sz="2000" dirty="0" err="1" smtClean="0"/>
              <a:t>Metodtan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önce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çalışır</a:t>
            </a:r>
            <a:r>
              <a:rPr lang="en-US" altLang="en-US" sz="2000" dirty="0" smtClean="0"/>
              <a:t>.</a:t>
            </a:r>
            <a:endParaRPr lang="tr-TR" altLang="en-US" sz="20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smtClean="0"/>
              <a:t>@After : </a:t>
            </a:r>
            <a:r>
              <a:rPr lang="en-US" altLang="en-US" sz="2000" dirty="0" err="1" smtClean="0"/>
              <a:t>Metodtan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sonra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çalışır</a:t>
            </a:r>
            <a:r>
              <a:rPr lang="en-US" altLang="en-US" sz="2000" dirty="0" smtClean="0"/>
              <a:t> </a:t>
            </a:r>
            <a:endParaRPr lang="tr-TR" altLang="en-US" sz="20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smtClean="0"/>
              <a:t>@</a:t>
            </a:r>
            <a:r>
              <a:rPr lang="en-US" altLang="en-US" sz="2000" dirty="0" err="1" smtClean="0"/>
              <a:t>BeforeClass</a:t>
            </a:r>
            <a:r>
              <a:rPr lang="en-US" altLang="en-US" sz="2000" dirty="0" smtClean="0"/>
              <a:t> : </a:t>
            </a:r>
            <a:r>
              <a:rPr lang="en-US" altLang="en-US" sz="2000" dirty="0" err="1" smtClean="0"/>
              <a:t>Sınıf</a:t>
            </a:r>
            <a:r>
              <a:rPr lang="en-US" altLang="en-US" sz="2000" dirty="0" smtClean="0"/>
              <a:t> instance </a:t>
            </a:r>
            <a:r>
              <a:rPr lang="en-US" altLang="en-US" sz="2000" dirty="0" err="1" smtClean="0"/>
              <a:t>olduğunda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bir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defalığına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çalışır</a:t>
            </a:r>
            <a:r>
              <a:rPr lang="en-US" altLang="en-US" sz="2000" dirty="0" smtClean="0"/>
              <a:t> @</a:t>
            </a:r>
            <a:r>
              <a:rPr lang="en-US" altLang="en-US" sz="2000" dirty="0" err="1" smtClean="0"/>
              <a:t>AfterClass</a:t>
            </a:r>
            <a:r>
              <a:rPr lang="en-US" altLang="en-US" sz="2000" dirty="0" smtClean="0"/>
              <a:t> : </a:t>
            </a:r>
            <a:r>
              <a:rPr lang="en-US" altLang="en-US" sz="2000" dirty="0" err="1" smtClean="0"/>
              <a:t>Metodları</a:t>
            </a:r>
            <a:r>
              <a:rPr lang="en-US" altLang="en-US" sz="2000" dirty="0" smtClean="0"/>
              <a:t> test </a:t>
            </a:r>
            <a:r>
              <a:rPr lang="en-US" altLang="en-US" sz="2000" dirty="0" err="1" smtClean="0"/>
              <a:t>ettikten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sonra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çalışır</a:t>
            </a:r>
            <a:r>
              <a:rPr lang="en-US" altLang="en-US" sz="2000" dirty="0" smtClean="0"/>
              <a:t> </a:t>
            </a:r>
            <a:endParaRPr lang="tr-TR" altLang="en-US" sz="20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smtClean="0"/>
              <a:t>@Ignore : Test </a:t>
            </a:r>
            <a:r>
              <a:rPr lang="en-US" altLang="en-US" sz="2000" dirty="0" err="1" smtClean="0"/>
              <a:t>edilmesini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istemediğimiz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metodları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temsil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eder</a:t>
            </a:r>
            <a:r>
              <a:rPr lang="en-US" altLang="en-US" sz="2000" dirty="0" smtClean="0"/>
              <a:t> 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1395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LAB Çalışması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18</a:t>
            </a:fld>
            <a:endParaRPr lang="en-US" noProof="0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557142" y="2270061"/>
            <a:ext cx="10939914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en-US" sz="2000" dirty="0" smtClean="0"/>
              <a:t>- </a:t>
            </a:r>
            <a:r>
              <a:rPr lang="tr-TR" altLang="en-US" sz="2000" dirty="0" err="1" smtClean="0"/>
              <a:t>Github</a:t>
            </a:r>
            <a:r>
              <a:rPr lang="tr-TR" altLang="en-US" sz="2000" dirty="0" smtClean="0"/>
              <a:t> </a:t>
            </a:r>
            <a:r>
              <a:rPr lang="tr-TR" altLang="en-US" sz="2000" dirty="0" err="1"/>
              <a:t>repository’den</a:t>
            </a:r>
            <a:r>
              <a:rPr lang="tr-TR" altLang="en-US" sz="2000" dirty="0"/>
              <a:t> «assignment_01» isimli projeyi </a:t>
            </a:r>
            <a:r>
              <a:rPr lang="tr-TR" altLang="en-US" sz="2000" dirty="0" err="1"/>
              <a:t>clone</a:t>
            </a:r>
            <a:r>
              <a:rPr lang="tr-TR" altLang="en-US" sz="2000" dirty="0"/>
              <a:t> ile lokal bilgisayarınıza </a:t>
            </a:r>
            <a:r>
              <a:rPr lang="tr-TR" altLang="en-US" sz="2000" dirty="0" smtClean="0"/>
              <a:t>alınız. </a:t>
            </a:r>
            <a:endParaRPr lang="tr-TR" altLang="en-US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en-US" sz="2000" dirty="0" smtClean="0"/>
              <a:t>- Aşağıdaki </a:t>
            </a:r>
            <a:r>
              <a:rPr lang="tr-TR" altLang="en-US" sz="2000" dirty="0"/>
              <a:t>sorunun </a:t>
            </a:r>
            <a:r>
              <a:rPr lang="tr-TR" altLang="en-US" sz="2000" dirty="0" err="1"/>
              <a:t>implement</a:t>
            </a:r>
            <a:r>
              <a:rPr lang="tr-TR" altLang="en-US" sz="2000" dirty="0"/>
              <a:t> edilmiş metodunu kendi bulacağınız </a:t>
            </a:r>
            <a:r>
              <a:rPr lang="tr-TR" altLang="en-US" sz="2000" dirty="0" err="1"/>
              <a:t>inputlar</a:t>
            </a:r>
            <a:r>
              <a:rPr lang="tr-TR" altLang="en-US" sz="2000" dirty="0"/>
              <a:t> ile </a:t>
            </a:r>
            <a:r>
              <a:rPr lang="tr-TR" altLang="en-US" sz="2000" dirty="0" err="1"/>
              <a:t>Junit</a:t>
            </a:r>
            <a:r>
              <a:rPr lang="tr-TR" altLang="en-US" sz="2000" dirty="0"/>
              <a:t> testlerini </a:t>
            </a:r>
            <a:r>
              <a:rPr lang="tr-TR" altLang="en-US" sz="2000" dirty="0" err="1"/>
              <a:t>implement</a:t>
            </a:r>
            <a:r>
              <a:rPr lang="tr-TR" altLang="en-US" sz="2000" dirty="0"/>
              <a:t> ediniz.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/**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Given a string of odd length, return the middle 3 characters from the string,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so the string &lt;b&gt;"Monitor"&lt;/b&gt; yields &lt;b&gt;"nit"&lt;/b&gt;.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If the string length is less than 3, return the string as is. &lt;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 &lt;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&lt;b&gt;EXPECTATIONS:&lt;/b&gt;&lt;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middleThree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("bunny") &lt;b&gt;---&gt;&lt;/b&gt; "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unn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 &lt;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middleThree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("peter") &lt;b&gt;---&gt;&lt;/b&gt; "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ete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 &lt;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middleThree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("Jamaica") &lt;b&gt;---&gt;&lt;/b&gt;"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mai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 &lt;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*/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23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Konular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2</a:t>
            </a:fld>
            <a:endParaRPr lang="en-US" noProof="0" dirty="0"/>
          </a:p>
        </p:txBody>
      </p:sp>
      <p:sp>
        <p:nvSpPr>
          <p:cNvPr id="35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870575" y="392970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Test nedir?  Kalite nedir?</a:t>
            </a:r>
            <a:endParaRPr lang="en-US" dirty="0"/>
          </a:p>
        </p:txBody>
      </p:sp>
      <p:sp>
        <p:nvSpPr>
          <p:cNvPr id="48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84250" y="819759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>
                <a:solidFill>
                  <a:srgbClr val="C00000"/>
                </a:solidFill>
              </a:rPr>
              <a:t>Yazılım Test metodolojileri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9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56226" y="1246410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err="1" smtClean="0"/>
              <a:t>Unit</a:t>
            </a:r>
            <a:r>
              <a:rPr lang="tr-TR" dirty="0" smtClean="0"/>
              <a:t> (Birim) Test - </a:t>
            </a:r>
            <a:r>
              <a:rPr lang="tr-TR" dirty="0" err="1" smtClean="0"/>
              <a:t>JUnit</a:t>
            </a:r>
            <a:endParaRPr lang="en-US" dirty="0"/>
          </a:p>
        </p:txBody>
      </p:sp>
      <p:sp>
        <p:nvSpPr>
          <p:cNvPr id="5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92563" y="1673130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Test seviyeleri – </a:t>
            </a:r>
            <a:r>
              <a:rPr lang="tr-TR" dirty="0" err="1" smtClean="0"/>
              <a:t>Junit</a:t>
            </a:r>
            <a:r>
              <a:rPr lang="tr-TR" dirty="0" smtClean="0"/>
              <a:t> </a:t>
            </a:r>
            <a:r>
              <a:rPr lang="tr-TR" dirty="0" err="1" smtClean="0"/>
              <a:t>Covarage</a:t>
            </a:r>
            <a:endParaRPr lang="en-US" dirty="0"/>
          </a:p>
        </p:txBody>
      </p:sp>
      <p:sp>
        <p:nvSpPr>
          <p:cNvPr id="51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56226" y="2079886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Test </a:t>
            </a:r>
            <a:r>
              <a:rPr lang="tr-TR" dirty="0" err="1" smtClean="0"/>
              <a:t>case</a:t>
            </a:r>
            <a:r>
              <a:rPr lang="tr-TR" dirty="0" smtClean="0"/>
              <a:t> dizayn teknikleri</a:t>
            </a:r>
            <a:endParaRPr lang="en-US" dirty="0"/>
          </a:p>
        </p:txBody>
      </p:sp>
      <p:sp>
        <p:nvSpPr>
          <p:cNvPr id="52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92563" y="2473424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Test strateji</a:t>
            </a:r>
            <a:endParaRPr lang="en-US" dirty="0"/>
          </a:p>
        </p:txBody>
      </p:sp>
      <p:sp>
        <p:nvSpPr>
          <p:cNvPr id="53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56226" y="2901779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Çevik Yazılım – Farklı Alanlarda Test</a:t>
            </a:r>
            <a:endParaRPr lang="en-US" dirty="0"/>
          </a:p>
        </p:txBody>
      </p:sp>
      <p:sp>
        <p:nvSpPr>
          <p:cNvPr id="54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84250" y="3310238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API Testleri</a:t>
            </a:r>
            <a:endParaRPr lang="en-US" dirty="0"/>
          </a:p>
        </p:txBody>
      </p:sp>
      <p:sp>
        <p:nvSpPr>
          <p:cNvPr id="55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56226" y="3738593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Performans Testleri</a:t>
            </a:r>
            <a:endParaRPr lang="en-US" dirty="0"/>
          </a:p>
        </p:txBody>
      </p:sp>
      <p:sp>
        <p:nvSpPr>
          <p:cNvPr id="56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92563" y="4191886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UI/UX Testleri</a:t>
            </a:r>
            <a:endParaRPr lang="en-US" dirty="0"/>
          </a:p>
        </p:txBody>
      </p:sp>
      <p:sp>
        <p:nvSpPr>
          <p:cNvPr id="57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56226" y="4643544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Test Otomasyona Giriş </a:t>
            </a:r>
            <a:r>
              <a:rPr lang="tr-TR" dirty="0" err="1" smtClean="0"/>
              <a:t>Selenium</a:t>
            </a:r>
            <a:r>
              <a:rPr lang="tr-TR" dirty="0" smtClean="0"/>
              <a:t> IDE</a:t>
            </a:r>
            <a:endParaRPr lang="en-US" dirty="0"/>
          </a:p>
        </p:txBody>
      </p:sp>
      <p:sp>
        <p:nvSpPr>
          <p:cNvPr id="58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92563" y="5073534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err="1" smtClean="0"/>
              <a:t>Selenium</a:t>
            </a:r>
            <a:r>
              <a:rPr lang="tr-TR" dirty="0" smtClean="0"/>
              <a:t> Web Driver</a:t>
            </a:r>
            <a:endParaRPr lang="en-US" dirty="0"/>
          </a:p>
        </p:txBody>
      </p:sp>
      <p:sp>
        <p:nvSpPr>
          <p:cNvPr id="59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97026" y="5525192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Mobil Test Otomasyonu</a:t>
            </a:r>
            <a:endParaRPr lang="en-US" dirty="0"/>
          </a:p>
        </p:txBody>
      </p:sp>
      <p:sp>
        <p:nvSpPr>
          <p:cNvPr id="6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92563" y="5988433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err="1" smtClean="0"/>
              <a:t>Appium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2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630" y="975651"/>
            <a:ext cx="8761413" cy="706964"/>
          </a:xfrm>
        </p:spPr>
        <p:txBody>
          <a:bodyPr/>
          <a:lstStyle/>
          <a:p>
            <a:r>
              <a:rPr lang="tr-TR" dirty="0" smtClean="0"/>
              <a:t>Test Yönetimi Zorlukları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3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6154" y="3692036"/>
            <a:ext cx="3657600" cy="26860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08767" y="2725504"/>
            <a:ext cx="753184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222222"/>
                </a:solidFill>
              </a:rPr>
              <a:t>Test etmek için yeterli zamanın olmaması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222222"/>
                </a:solidFill>
              </a:rPr>
              <a:t>Test etmek için yeterli kaynağın olmaması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222222"/>
                </a:solidFill>
              </a:rPr>
              <a:t>Bütçenin düşük olması ve zaman planlamasının çok kısıtlı olması</a:t>
            </a:r>
          </a:p>
          <a:p>
            <a:pPr>
              <a:buFont typeface="Arial" panose="020B0604020202020204" pitchFamily="34" charset="0"/>
              <a:buChar char="•"/>
            </a:pPr>
            <a:endParaRPr lang="tr-TR" dirty="0" smtClean="0">
              <a:solidFill>
                <a:srgbClr val="22222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222222"/>
                </a:solidFill>
              </a:rPr>
              <a:t>Test takımlarının aynı yerde olmaması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222222"/>
                </a:solidFill>
              </a:rPr>
              <a:t>Gereksinimlerin çok kompleks ve karmaşık olması</a:t>
            </a:r>
            <a:endParaRPr lang="en-US" b="0" i="0" dirty="0">
              <a:solidFill>
                <a:srgbClr val="22222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6571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3630" y="1028069"/>
            <a:ext cx="4565909" cy="706964"/>
          </a:xfrm>
        </p:spPr>
        <p:txBody>
          <a:bodyPr/>
          <a:lstStyle/>
          <a:p>
            <a:r>
              <a:rPr lang="tr-TR" dirty="0" smtClean="0"/>
              <a:t>Manuel Test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4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98057" y="2230804"/>
            <a:ext cx="9630682" cy="3477682"/>
          </a:xfrm>
        </p:spPr>
        <p:txBody>
          <a:bodyPr>
            <a:normAutofit/>
          </a:bodyPr>
          <a:lstStyle/>
          <a:p>
            <a:pPr algn="l"/>
            <a:r>
              <a:rPr lang="tr-TR" sz="1800" dirty="0" smtClean="0"/>
              <a:t>1- Proje dokümanlarını okumak. Detayları ve özelliklerini iyi anlamak.</a:t>
            </a:r>
          </a:p>
          <a:p>
            <a:pPr algn="l"/>
            <a:r>
              <a:rPr lang="tr-TR" sz="1800" dirty="0" smtClean="0"/>
              <a:t>2- </a:t>
            </a:r>
            <a:r>
              <a:rPr lang="tr-TR" sz="1800" dirty="0" err="1" smtClean="0"/>
              <a:t>Dokumanları</a:t>
            </a:r>
            <a:r>
              <a:rPr lang="tr-TR" sz="1800" dirty="0" smtClean="0"/>
              <a:t> okuma sırasında taslak olarak test </a:t>
            </a:r>
            <a:r>
              <a:rPr lang="tr-TR" sz="1800" dirty="0" err="1" smtClean="0"/>
              <a:t>caseler</a:t>
            </a:r>
            <a:r>
              <a:rPr lang="tr-TR" sz="1800" dirty="0" smtClean="0"/>
              <a:t> hazırlamak.</a:t>
            </a:r>
          </a:p>
          <a:p>
            <a:pPr algn="l"/>
            <a:r>
              <a:rPr lang="tr-TR" sz="1800" dirty="0" smtClean="0"/>
              <a:t>3- Hazırladığın test </a:t>
            </a:r>
            <a:r>
              <a:rPr lang="tr-TR" sz="1800" dirty="0" err="1" smtClean="0"/>
              <a:t>case’leri</a:t>
            </a:r>
            <a:r>
              <a:rPr lang="tr-TR" sz="1800" dirty="0" smtClean="0"/>
              <a:t> takım yöneticisi ve proje müşterileriyle paylaşmak.</a:t>
            </a:r>
          </a:p>
          <a:p>
            <a:pPr algn="l"/>
            <a:r>
              <a:rPr lang="tr-TR" sz="1800" dirty="0" smtClean="0"/>
              <a:t>4- Gözden geçirilmiş ve sonuçlanmış senaryoları koşturmak.</a:t>
            </a:r>
          </a:p>
          <a:p>
            <a:pPr algn="l"/>
            <a:r>
              <a:rPr lang="tr-TR" sz="1800" dirty="0" smtClean="0"/>
              <a:t>5- Çıkan </a:t>
            </a:r>
            <a:r>
              <a:rPr lang="tr-TR" sz="1800" dirty="0" err="1" smtClean="0"/>
              <a:t>bug</a:t>
            </a:r>
            <a:r>
              <a:rPr lang="tr-TR" sz="1800" dirty="0" smtClean="0"/>
              <a:t>/</a:t>
            </a:r>
            <a:r>
              <a:rPr lang="tr-TR" sz="1800" dirty="0" err="1" smtClean="0"/>
              <a:t>defect‘leri</a:t>
            </a:r>
            <a:r>
              <a:rPr lang="tr-TR" sz="1800" dirty="0" smtClean="0"/>
              <a:t> raporlamak</a:t>
            </a:r>
          </a:p>
          <a:p>
            <a:pPr algn="l"/>
            <a:r>
              <a:rPr lang="tr-TR" sz="1800" dirty="0" smtClean="0"/>
              <a:t>6- Hatalar düzeltildikten sonra tekrar aynı test senaryolarını kontrol amaçlı koşturmak.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8769" y="4429263"/>
            <a:ext cx="2217860" cy="227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2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6799" y="1063416"/>
            <a:ext cx="8761413" cy="706964"/>
          </a:xfrm>
        </p:spPr>
        <p:txBody>
          <a:bodyPr/>
          <a:lstStyle/>
          <a:p>
            <a:r>
              <a:rPr lang="tr-TR" dirty="0" smtClean="0"/>
              <a:t>Manuel Test Kabulleri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86155" y="2770065"/>
            <a:ext cx="10304584" cy="3477682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6400" dirty="0"/>
              <a:t>Myth: </a:t>
            </a:r>
            <a:r>
              <a:rPr lang="tr-TR" sz="6400" dirty="0" smtClean="0"/>
              <a:t>Herkes manuel test yapabilir</a:t>
            </a:r>
            <a:endParaRPr lang="en-US" sz="6400" dirty="0"/>
          </a:p>
          <a:p>
            <a:pPr algn="l"/>
            <a:r>
              <a:rPr lang="tr-TR" sz="6400" b="1" dirty="0" smtClean="0"/>
              <a:t>Gerçek</a:t>
            </a:r>
            <a:r>
              <a:rPr lang="en-US" sz="6400" dirty="0" smtClean="0"/>
              <a:t>: </a:t>
            </a:r>
            <a:r>
              <a:rPr lang="tr-TR" sz="6400" dirty="0" smtClean="0"/>
              <a:t>Test etmek birçok yetenek gerektiriyor.</a:t>
            </a:r>
          </a:p>
          <a:p>
            <a:pPr algn="l"/>
            <a:endParaRPr lang="en-US" sz="6400" dirty="0"/>
          </a:p>
          <a:p>
            <a:pPr algn="l"/>
            <a:r>
              <a:rPr lang="en-US" sz="6400" dirty="0"/>
              <a:t>Myth: </a:t>
            </a:r>
            <a:r>
              <a:rPr lang="tr-TR" sz="6400" dirty="0" smtClean="0"/>
              <a:t>Test etmek ortaya %100 kalitede ürün çıkarır.</a:t>
            </a:r>
            <a:endParaRPr lang="en-US" sz="6400" dirty="0"/>
          </a:p>
          <a:p>
            <a:pPr algn="l"/>
            <a:r>
              <a:rPr lang="tr-TR" sz="6400" b="1" dirty="0"/>
              <a:t>Gerçek</a:t>
            </a:r>
            <a:r>
              <a:rPr lang="en-US" sz="6400" dirty="0"/>
              <a:t>: </a:t>
            </a:r>
            <a:r>
              <a:rPr lang="tr-TR" sz="6400" dirty="0" smtClean="0"/>
              <a:t>Test etmek üründeki </a:t>
            </a:r>
            <a:r>
              <a:rPr lang="tr-TR" sz="6400" dirty="0" err="1" smtClean="0"/>
              <a:t>defect</a:t>
            </a:r>
            <a:r>
              <a:rPr lang="tr-TR" sz="6400" dirty="0" smtClean="0"/>
              <a:t> sayısını minimize eder, fakat </a:t>
            </a:r>
            <a:r>
              <a:rPr lang="tr-TR" sz="6400" dirty="0" err="1" smtClean="0"/>
              <a:t>defect</a:t>
            </a:r>
            <a:r>
              <a:rPr lang="tr-TR" sz="6400" dirty="0" smtClean="0"/>
              <a:t> olmayan bir ürün çıktığının garantisini veremez.</a:t>
            </a:r>
          </a:p>
          <a:p>
            <a:pPr algn="l"/>
            <a:endParaRPr lang="en-US" sz="6400" dirty="0"/>
          </a:p>
          <a:p>
            <a:pPr algn="l"/>
            <a:r>
              <a:rPr lang="en-US" sz="6400" dirty="0"/>
              <a:t>Myth: </a:t>
            </a:r>
            <a:r>
              <a:rPr lang="tr-TR" sz="6400" dirty="0" smtClean="0"/>
              <a:t>Otomasyon testleri manuel testten daha güçlüdür.</a:t>
            </a:r>
            <a:endParaRPr lang="en-US" sz="6400" dirty="0"/>
          </a:p>
          <a:p>
            <a:pPr algn="l"/>
            <a:r>
              <a:rPr lang="tr-TR" sz="6400" b="1" dirty="0"/>
              <a:t>Gerçek</a:t>
            </a:r>
            <a:r>
              <a:rPr lang="en-US" sz="6400" dirty="0"/>
              <a:t>: </a:t>
            </a:r>
            <a:r>
              <a:rPr lang="en-US" sz="6400" dirty="0" smtClean="0"/>
              <a:t>100</a:t>
            </a:r>
            <a:r>
              <a:rPr lang="en-US" sz="6400" dirty="0"/>
              <a:t>% test </a:t>
            </a:r>
            <a:r>
              <a:rPr lang="tr-TR" sz="6400" dirty="0" smtClean="0"/>
              <a:t>otomasyonu yapılamaz. Manuel test de mutlaka gerekecektir.</a:t>
            </a:r>
          </a:p>
          <a:p>
            <a:pPr algn="l"/>
            <a:endParaRPr lang="en-US" sz="6400" dirty="0"/>
          </a:p>
          <a:p>
            <a:pPr algn="l"/>
            <a:r>
              <a:rPr lang="en-US" sz="6400" dirty="0"/>
              <a:t>Myth: </a:t>
            </a:r>
            <a:r>
              <a:rPr lang="tr-TR" sz="6400" dirty="0" smtClean="0"/>
              <a:t>Test etmek kolaydır.</a:t>
            </a:r>
            <a:endParaRPr lang="en-US" sz="6400" dirty="0"/>
          </a:p>
          <a:p>
            <a:pPr algn="l"/>
            <a:r>
              <a:rPr lang="tr-TR" sz="6400" b="1" dirty="0"/>
              <a:t>Gerçek</a:t>
            </a:r>
            <a:r>
              <a:rPr lang="en-US" sz="6400" dirty="0"/>
              <a:t>: </a:t>
            </a:r>
            <a:r>
              <a:rPr lang="tr-TR" sz="6400" dirty="0" smtClean="0"/>
              <a:t>Test etmek farklı düşünmeyi gerektirir. Bir uygulamayı minimum test senaryosu ile test edebilmek analitik düşünce gerektirir. Minimum test senaryosu minimum efor demektir.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6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7395" y="1048483"/>
            <a:ext cx="7065819" cy="706964"/>
          </a:xfrm>
        </p:spPr>
        <p:txBody>
          <a:bodyPr/>
          <a:lstStyle/>
          <a:p>
            <a:r>
              <a:rPr lang="tr-TR" dirty="0" smtClean="0"/>
              <a:t>Manuel Test ve Otomatik Test</a:t>
            </a:r>
            <a:endParaRPr lang="en-US" dirty="0"/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0E198AB5-8BDA-AB41-9AEF-8516B23B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FF96B15-8338-45D5-A943-561235072D66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003378"/>
              </p:ext>
            </p:extLst>
          </p:nvPr>
        </p:nvGraphicFramePr>
        <p:xfrm>
          <a:off x="1003385" y="2649414"/>
          <a:ext cx="10187354" cy="3587262"/>
        </p:xfrm>
        <a:graphic>
          <a:graphicData uri="http://schemas.openxmlformats.org/drawingml/2006/table">
            <a:tbl>
              <a:tblPr/>
              <a:tblGrid>
                <a:gridCol w="5093677">
                  <a:extLst>
                    <a:ext uri="{9D8B030D-6E8A-4147-A177-3AD203B41FA5}">
                      <a16:colId xmlns:a16="http://schemas.microsoft.com/office/drawing/2014/main" val="4221739315"/>
                    </a:ext>
                  </a:extLst>
                </a:gridCol>
                <a:gridCol w="5093677">
                  <a:extLst>
                    <a:ext uri="{9D8B030D-6E8A-4147-A177-3AD203B41FA5}">
                      <a16:colId xmlns:a16="http://schemas.microsoft.com/office/drawing/2014/main" val="3963645364"/>
                    </a:ext>
                  </a:extLst>
                </a:gridCol>
              </a:tblGrid>
              <a:tr h="35367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Manual Testing</a:t>
                      </a:r>
                    </a:p>
                  </a:txBody>
                  <a:tcPr marL="60146" marR="60146" marT="60146" marB="60146">
                    <a:lnL w="9525" cap="flat" cmpd="sng" algn="ctr">
                      <a:solidFill>
                        <a:srgbClr val="F098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9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Automated Testing</a:t>
                      </a:r>
                    </a:p>
                  </a:txBody>
                  <a:tcPr marL="60146" marR="60146" marT="60146" marB="60146">
                    <a:lnL w="9525" cap="flat" cmpd="sng" algn="ctr">
                      <a:solidFill>
                        <a:srgbClr val="B09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A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572747"/>
                  </a:ext>
                </a:extLst>
              </a:tr>
              <a:tr h="58103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Manual testing requires human intervention for test execution.</a:t>
                      </a:r>
                    </a:p>
                  </a:txBody>
                  <a:tcPr marL="60146" marR="60146" marT="60146" marB="60146">
                    <a:lnL w="12700" cap="flat" cmpd="sng" algn="ctr">
                      <a:solidFill>
                        <a:srgbClr val="D054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5A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solidFill>
                            <a:srgbClr val="04B8E6"/>
                          </a:solidFill>
                          <a:effectLst/>
                          <a:hlinkClick r:id="rId3"/>
                        </a:rPr>
                        <a:t>Automation Testing</a:t>
                      </a:r>
                      <a:r>
                        <a:rPr lang="en-US" sz="1400" dirty="0">
                          <a:effectLst/>
                        </a:rPr>
                        <a:t> is use of tools to execute test cases</a:t>
                      </a:r>
                    </a:p>
                  </a:txBody>
                  <a:tcPr marL="60146" marR="60146" marT="60146" marB="60146">
                    <a:lnL w="12700" cap="flat" cmpd="sng" algn="ctr">
                      <a:solidFill>
                        <a:srgbClr val="905A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5A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720402"/>
                  </a:ext>
                </a:extLst>
              </a:tr>
              <a:tr h="80839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Manual testing will require skilled </a:t>
                      </a:r>
                      <a:r>
                        <a:rPr lang="en-US" sz="1400" dirty="0" err="1">
                          <a:effectLst/>
                        </a:rPr>
                        <a:t>labour</a:t>
                      </a:r>
                      <a:r>
                        <a:rPr lang="en-US" sz="1400" dirty="0">
                          <a:effectLst/>
                        </a:rPr>
                        <a:t>, long time &amp; will imply high costs.</a:t>
                      </a:r>
                    </a:p>
                  </a:txBody>
                  <a:tcPr marL="60146" marR="60146" marT="60146" marB="60146">
                    <a:lnL w="12700" cap="flat" cmpd="sng" algn="ctr">
                      <a:solidFill>
                        <a:srgbClr val="305A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54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Automation Testing saves time, cost and manpower. Once recorded, it's easier to run an automated test suite</a:t>
                      </a:r>
                    </a:p>
                  </a:txBody>
                  <a:tcPr marL="60146" marR="60146" marT="60146" marB="60146">
                    <a:lnL w="12700" cap="flat" cmpd="sng" algn="ctr">
                      <a:solidFill>
                        <a:srgbClr val="1054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5A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308482"/>
                  </a:ext>
                </a:extLst>
              </a:tr>
              <a:tr h="103575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Any type of application can be tested manually, certain testing types like ad-hoc and monkey testing are more suited for manual execution.</a:t>
                      </a:r>
                    </a:p>
                  </a:txBody>
                  <a:tcPr marL="60146" marR="60146" marT="60146" marB="60146">
                    <a:lnL w="12700" cap="flat" cmpd="sng" algn="ctr">
                      <a:solidFill>
                        <a:srgbClr val="305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54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Automated testing is recommended only for stable systems and is mostly used for </a:t>
                      </a:r>
                      <a:r>
                        <a:rPr lang="en-US" sz="1400" u="none" strike="noStrike" dirty="0">
                          <a:solidFill>
                            <a:srgbClr val="04B8E6"/>
                          </a:solidFill>
                          <a:effectLst/>
                          <a:hlinkClick r:id="rId4"/>
                        </a:rPr>
                        <a:t>Regression Testing</a:t>
                      </a:r>
                      <a:endParaRPr lang="en-US" sz="1400" dirty="0">
                        <a:effectLst/>
                      </a:endParaRPr>
                    </a:p>
                  </a:txBody>
                  <a:tcPr marL="60146" marR="60146" marT="60146" marB="60146">
                    <a:lnL w="12700" cap="flat" cmpd="sng" algn="ctr">
                      <a:solidFill>
                        <a:srgbClr val="5054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5A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004343"/>
                  </a:ext>
                </a:extLst>
              </a:tr>
              <a:tr h="80839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Manual testing can become repetitive and boring.</a:t>
                      </a:r>
                    </a:p>
                  </a:txBody>
                  <a:tcPr marL="60146" marR="60146" marT="60146" marB="60146">
                    <a:lnL w="12700" cap="flat" cmpd="sng" algn="ctr">
                      <a:solidFill>
                        <a:srgbClr val="505E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5B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6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The boring part of executing same test cases time and again is handled by automation software in Automation Testing.</a:t>
                      </a:r>
                    </a:p>
                  </a:txBody>
                  <a:tcPr marL="60146" marR="60146" marT="60146" marB="60146">
                    <a:lnL w="12700" cap="flat" cmpd="sng" algn="ctr">
                      <a:solidFill>
                        <a:srgbClr val="D05B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5C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B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881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517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Black-</a:t>
            </a:r>
            <a:r>
              <a:rPr lang="tr-TR" dirty="0" err="1" smtClean="0"/>
              <a:t>box</a:t>
            </a:r>
            <a:r>
              <a:rPr lang="tr-TR" dirty="0" smtClean="0"/>
              <a:t> </a:t>
            </a:r>
            <a:r>
              <a:rPr lang="tr-TR" dirty="0" err="1" smtClean="0"/>
              <a:t>Testing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7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b="1" dirty="0"/>
              <a:t>Black-box</a:t>
            </a:r>
            <a:r>
              <a:rPr lang="en-US" dirty="0"/>
              <a:t> test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ilgilenmez</a:t>
            </a:r>
            <a:r>
              <a:rPr lang="en-US" dirty="0"/>
              <a:t>. </a:t>
            </a:r>
            <a:r>
              <a:rPr lang="en-US" dirty="0" err="1" smtClean="0"/>
              <a:t>Testler</a:t>
            </a:r>
            <a:r>
              <a:rPr lang="en-US" dirty="0" smtClean="0"/>
              <a:t> </a:t>
            </a:r>
            <a:r>
              <a:rPr lang="en-US" dirty="0" err="1" smtClean="0"/>
              <a:t>gereksinim</a:t>
            </a:r>
            <a:r>
              <a:rPr lang="en-US" dirty="0" smtClean="0"/>
              <a:t> ve </a:t>
            </a:r>
            <a:r>
              <a:rPr lang="en-US" dirty="0" err="1" smtClean="0"/>
              <a:t>fonksiyonellik</a:t>
            </a:r>
            <a:r>
              <a:rPr lang="en-US" dirty="0" smtClean="0"/>
              <a:t> </a:t>
            </a:r>
            <a:r>
              <a:rPr lang="en-US" dirty="0" err="1" smtClean="0"/>
              <a:t>üzerinedir</a:t>
            </a:r>
            <a:r>
              <a:rPr lang="en-US" dirty="0" smtClean="0"/>
              <a:t>.</a:t>
            </a:r>
            <a:r>
              <a:rPr lang="en-US" b="1" dirty="0" smtClean="0"/>
              <a:t> Black-box</a:t>
            </a:r>
            <a:r>
              <a:rPr lang="en-US" dirty="0" smtClean="0"/>
              <a:t> test </a:t>
            </a:r>
            <a:r>
              <a:rPr lang="en-US" dirty="0" err="1" smtClean="0"/>
              <a:t>aynı</a:t>
            </a:r>
            <a:r>
              <a:rPr lang="en-US" dirty="0" smtClean="0"/>
              <a:t> </a:t>
            </a:r>
            <a:r>
              <a:rPr lang="en-US" dirty="0" err="1" smtClean="0"/>
              <a:t>zamanda</a:t>
            </a:r>
            <a:r>
              <a:rPr lang="en-US" dirty="0" smtClean="0"/>
              <a:t>,</a:t>
            </a:r>
            <a:r>
              <a:rPr lang="en-US" b="1" dirty="0" smtClean="0"/>
              <a:t> </a:t>
            </a:r>
            <a:r>
              <a:rPr lang="en-US" b="1" dirty="0" err="1" smtClean="0"/>
              <a:t>Fonksiyonellik</a:t>
            </a:r>
            <a:r>
              <a:rPr lang="en-US" b="1" dirty="0" smtClean="0"/>
              <a:t> </a:t>
            </a:r>
            <a:r>
              <a:rPr lang="en-US" dirty="0" err="1" smtClean="0"/>
              <a:t>testi</a:t>
            </a:r>
            <a:r>
              <a:rPr lang="en-US" dirty="0" smtClean="0"/>
              <a:t>, </a:t>
            </a:r>
            <a:r>
              <a:rPr lang="en-US" b="1" dirty="0" smtClean="0"/>
              <a:t>Closed Box</a:t>
            </a:r>
            <a:r>
              <a:rPr lang="en-US" dirty="0"/>
              <a:t> </a:t>
            </a:r>
            <a:r>
              <a:rPr lang="en-US" dirty="0" err="1"/>
              <a:t>testi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 </a:t>
            </a:r>
            <a:r>
              <a:rPr lang="en-US" b="1" dirty="0"/>
              <a:t>Opaque</a:t>
            </a:r>
            <a:r>
              <a:rPr lang="en-US" dirty="0"/>
              <a:t> </a:t>
            </a:r>
            <a:r>
              <a:rPr lang="en-US" dirty="0" err="1"/>
              <a:t>testi</a:t>
            </a:r>
            <a:r>
              <a:rPr lang="en-US" dirty="0"/>
              <a:t> </a:t>
            </a:r>
            <a:r>
              <a:rPr lang="en-US" dirty="0" err="1" smtClean="0"/>
              <a:t>olarak</a:t>
            </a:r>
            <a:r>
              <a:rPr lang="en-US" dirty="0" smtClean="0"/>
              <a:t> </a:t>
            </a:r>
            <a:r>
              <a:rPr lang="en-US" dirty="0" err="1"/>
              <a:t>adlandırılır</a:t>
            </a:r>
            <a:r>
              <a:rPr lang="en-US" dirty="0"/>
              <a:t>.</a:t>
            </a:r>
          </a:p>
          <a:p>
            <a:r>
              <a:rPr lang="en-US" dirty="0"/>
              <a:t> </a:t>
            </a:r>
          </a:p>
          <a:p>
            <a:r>
              <a:rPr lang="en-US" b="1" dirty="0"/>
              <a:t>Black-Box</a:t>
            </a:r>
            <a:r>
              <a:rPr lang="en-US" dirty="0"/>
              <a:t> </a:t>
            </a:r>
            <a:r>
              <a:rPr lang="en-US" dirty="0" err="1"/>
              <a:t>testi</a:t>
            </a:r>
            <a:r>
              <a:rPr lang="en-US" dirty="0"/>
              <a:t>, </a:t>
            </a:r>
            <a:r>
              <a:rPr lang="en-US" dirty="0" err="1"/>
              <a:t>fonksiyonelliğe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seçimine</a:t>
            </a:r>
            <a:r>
              <a:rPr lang="en-US" dirty="0"/>
              <a:t> ve </a:t>
            </a:r>
            <a:r>
              <a:rPr lang="en-US" dirty="0" err="1"/>
              <a:t>seçilen</a:t>
            </a:r>
            <a:r>
              <a:rPr lang="en-US" dirty="0"/>
              <a:t> </a:t>
            </a:r>
            <a:r>
              <a:rPr lang="en-US" dirty="0" err="1"/>
              <a:t>verinin</a:t>
            </a:r>
            <a:r>
              <a:rPr lang="en-US" dirty="0"/>
              <a:t> </a:t>
            </a:r>
            <a:r>
              <a:rPr lang="en-US" dirty="0" err="1"/>
              <a:t>programın</a:t>
            </a:r>
            <a:r>
              <a:rPr lang="en-US" dirty="0"/>
              <a:t> normal ve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anormal</a:t>
            </a:r>
            <a:r>
              <a:rPr lang="en-US" dirty="0"/>
              <a:t> </a:t>
            </a:r>
            <a:r>
              <a:rPr lang="en-US" dirty="0" err="1"/>
              <a:t>davranış</a:t>
            </a:r>
            <a:r>
              <a:rPr lang="en-US" dirty="0"/>
              <a:t> </a:t>
            </a:r>
            <a:r>
              <a:rPr lang="en-US" dirty="0" err="1"/>
              <a:t>gösterimini</a:t>
            </a:r>
            <a:r>
              <a:rPr lang="en-US" dirty="0"/>
              <a:t> </a:t>
            </a:r>
            <a:r>
              <a:rPr lang="en-US" dirty="0" err="1"/>
              <a:t>izleme</a:t>
            </a:r>
            <a:r>
              <a:rPr lang="en-US" dirty="0"/>
              <a:t> </a:t>
            </a:r>
            <a:r>
              <a:rPr lang="en-US" dirty="0" err="1"/>
              <a:t>temeline</a:t>
            </a:r>
            <a:r>
              <a:rPr lang="en-US" dirty="0"/>
              <a:t> </a:t>
            </a:r>
            <a:r>
              <a:rPr lang="en-US" dirty="0" err="1"/>
              <a:t>dayanır</a:t>
            </a:r>
            <a:r>
              <a:rPr lang="en-US" dirty="0"/>
              <a:t>.</a:t>
            </a:r>
          </a:p>
          <a:p>
            <a:r>
              <a:rPr lang="en-US" dirty="0"/>
              <a:t> </a:t>
            </a:r>
          </a:p>
          <a:p>
            <a:r>
              <a:rPr lang="en-US" b="1" dirty="0"/>
              <a:t>Black-Box</a:t>
            </a:r>
            <a:r>
              <a:rPr lang="en-US" dirty="0"/>
              <a:t> test </a:t>
            </a:r>
            <a:r>
              <a:rPr lang="en-US" dirty="0" err="1"/>
              <a:t>stratejisinde</a:t>
            </a:r>
            <a:r>
              <a:rPr lang="en-US" dirty="0"/>
              <a:t>,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sistemin</a:t>
            </a:r>
            <a:r>
              <a:rPr lang="en-US" dirty="0"/>
              <a:t> </a:t>
            </a:r>
            <a:r>
              <a:rPr lang="en-US" dirty="0" err="1"/>
              <a:t>gereksinimlerini</a:t>
            </a:r>
            <a:r>
              <a:rPr lang="en-US" dirty="0"/>
              <a:t> ve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gereksinimlere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cevap</a:t>
            </a:r>
            <a:r>
              <a:rPr lang="en-US" dirty="0"/>
              <a:t> </a:t>
            </a:r>
            <a:r>
              <a:rPr lang="en-US" dirty="0" err="1"/>
              <a:t>vereceğini</a:t>
            </a:r>
            <a:r>
              <a:rPr lang="en-US" dirty="0"/>
              <a:t> </a:t>
            </a:r>
            <a:r>
              <a:rPr lang="en-US" dirty="0" err="1"/>
              <a:t>bilmelidir</a:t>
            </a:r>
            <a:r>
              <a:rPr lang="en-US" dirty="0"/>
              <a:t>.</a:t>
            </a:r>
            <a:r>
              <a:rPr lang="en-US" b="1" dirty="0"/>
              <a:t> Black-Box</a:t>
            </a:r>
            <a:r>
              <a:rPr lang="en-US" dirty="0"/>
              <a:t> </a:t>
            </a:r>
            <a:r>
              <a:rPr lang="en-US" dirty="0" err="1"/>
              <a:t>testlerini</a:t>
            </a:r>
            <a:r>
              <a:rPr lang="en-US" dirty="0"/>
              <a:t>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gruba</a:t>
            </a:r>
            <a:r>
              <a:rPr lang="en-US" dirty="0"/>
              <a:t> </a:t>
            </a:r>
            <a:r>
              <a:rPr lang="en-US" dirty="0" err="1"/>
              <a:t>ayırabiliriz</a:t>
            </a:r>
            <a:r>
              <a:rPr lang="en-US" dirty="0"/>
              <a:t>, </a:t>
            </a:r>
            <a:r>
              <a:rPr lang="en-US" dirty="0" err="1"/>
              <a:t>bunlardan</a:t>
            </a:r>
            <a:r>
              <a:rPr lang="en-US" dirty="0"/>
              <a:t> </a:t>
            </a:r>
            <a:r>
              <a:rPr lang="en-US" dirty="0" err="1"/>
              <a:t>biri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gereksinimi</a:t>
            </a:r>
            <a:r>
              <a:rPr lang="en-US" dirty="0"/>
              <a:t> </a:t>
            </a:r>
            <a:r>
              <a:rPr lang="en-US" dirty="0" err="1"/>
              <a:t>duymayan</a:t>
            </a:r>
            <a:r>
              <a:rPr lang="en-US" dirty="0"/>
              <a:t> </a:t>
            </a:r>
            <a:r>
              <a:rPr lang="en-US" dirty="0" err="1"/>
              <a:t>testler</a:t>
            </a:r>
            <a:r>
              <a:rPr lang="en-US" dirty="0"/>
              <a:t>, </a:t>
            </a:r>
            <a:r>
              <a:rPr lang="en-US" dirty="0" err="1"/>
              <a:t>diğeri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kullanıcının</a:t>
            </a:r>
            <a:r>
              <a:rPr lang="en-US" dirty="0"/>
              <a:t> </a:t>
            </a:r>
            <a:r>
              <a:rPr lang="en-US" dirty="0" err="1"/>
              <a:t>gerekli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testlerdir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37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1257" y="1278005"/>
            <a:ext cx="8761413" cy="706964"/>
          </a:xfrm>
        </p:spPr>
        <p:txBody>
          <a:bodyPr/>
          <a:lstStyle/>
          <a:p>
            <a:r>
              <a:rPr lang="en-US" b="1" dirty="0" err="1"/>
              <a:t>Kullanıcı</a:t>
            </a:r>
            <a:r>
              <a:rPr lang="en-US" b="1" dirty="0"/>
              <a:t> </a:t>
            </a:r>
            <a:r>
              <a:rPr lang="en-US" b="1" dirty="0" err="1"/>
              <a:t>Gereksinimi</a:t>
            </a:r>
            <a:r>
              <a:rPr lang="en-US" b="1" dirty="0"/>
              <a:t> </a:t>
            </a:r>
            <a:r>
              <a:rPr lang="en-US" b="1" dirty="0" err="1"/>
              <a:t>Duymayan</a:t>
            </a:r>
            <a:r>
              <a:rPr lang="en-US" b="1" dirty="0"/>
              <a:t> </a:t>
            </a:r>
            <a:r>
              <a:rPr lang="en-US" b="1" dirty="0" err="1"/>
              <a:t>Yazılım</a:t>
            </a:r>
            <a:r>
              <a:rPr lang="en-US" b="1" dirty="0"/>
              <a:t> </a:t>
            </a:r>
            <a:r>
              <a:rPr lang="en-US" b="1" dirty="0" err="1"/>
              <a:t>Testi</a:t>
            </a:r>
            <a:r>
              <a:rPr lang="en-US" b="1" dirty="0"/>
              <a:t> </a:t>
            </a:r>
            <a:r>
              <a:rPr lang="en-US" b="1" dirty="0" err="1"/>
              <a:t>Metodları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8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688840" y="2906522"/>
            <a:ext cx="8663700" cy="3477682"/>
          </a:xfrm>
        </p:spPr>
        <p:txBody>
          <a:bodyPr>
            <a:normAutofit fontScale="25000" lnSpcReduction="20000"/>
          </a:bodyPr>
          <a:lstStyle/>
          <a:p>
            <a:r>
              <a:rPr lang="en-US" b="1" dirty="0" err="1"/>
              <a:t>Fonksiyonellik</a:t>
            </a:r>
            <a:r>
              <a:rPr lang="en-US" b="1" dirty="0"/>
              <a:t> </a:t>
            </a:r>
            <a:r>
              <a:rPr lang="en-US" b="1" dirty="0" err="1"/>
              <a:t>Testi</a:t>
            </a:r>
            <a:r>
              <a:rPr lang="en-US" dirty="0"/>
              <a:t>: </a:t>
            </a:r>
            <a:r>
              <a:rPr lang="en-US" dirty="0" err="1"/>
              <a:t>Fonksiyonel</a:t>
            </a:r>
            <a:r>
              <a:rPr lang="en-US" dirty="0"/>
              <a:t> </a:t>
            </a:r>
            <a:r>
              <a:rPr lang="en-US" dirty="0" err="1"/>
              <a:t>gereksinimleri</a:t>
            </a:r>
            <a:r>
              <a:rPr lang="en-US" dirty="0"/>
              <a:t> test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yazılmıştır.Eğer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beklendiği</a:t>
            </a:r>
            <a:r>
              <a:rPr lang="en-US" dirty="0"/>
              <a:t> </a:t>
            </a:r>
            <a:r>
              <a:rPr lang="en-US" dirty="0" err="1"/>
              <a:t>gib</a:t>
            </a:r>
            <a:r>
              <a:rPr lang="en-US" dirty="0"/>
              <a:t> </a:t>
            </a:r>
            <a:r>
              <a:rPr lang="en-US" dirty="0" err="1"/>
              <a:t>davranırsa,testlerin</a:t>
            </a:r>
            <a:r>
              <a:rPr lang="en-US" dirty="0"/>
              <a:t> </a:t>
            </a:r>
            <a:r>
              <a:rPr lang="en-US" dirty="0" err="1"/>
              <a:t>yazılmasına</a:t>
            </a:r>
            <a:r>
              <a:rPr lang="en-US" dirty="0"/>
              <a:t> </a:t>
            </a:r>
            <a:r>
              <a:rPr lang="en-US" dirty="0" err="1"/>
              <a:t>sıralı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devam</a:t>
            </a:r>
            <a:r>
              <a:rPr lang="en-US" dirty="0"/>
              <a:t> </a:t>
            </a:r>
            <a:r>
              <a:rPr lang="en-US" dirty="0" err="1"/>
              <a:t>edilir</a:t>
            </a:r>
            <a:r>
              <a:rPr lang="en-US" dirty="0"/>
              <a:t>.</a:t>
            </a:r>
          </a:p>
          <a:p>
            <a:r>
              <a:rPr lang="en-US" dirty="0"/>
              <a:t> </a:t>
            </a:r>
          </a:p>
          <a:p>
            <a:r>
              <a:rPr lang="en-US" b="1" dirty="0" err="1"/>
              <a:t>Stres</a:t>
            </a:r>
            <a:r>
              <a:rPr lang="en-US" b="1" dirty="0"/>
              <a:t> </a:t>
            </a:r>
            <a:r>
              <a:rPr lang="en-US" b="1" dirty="0" err="1"/>
              <a:t>Testi</a:t>
            </a:r>
            <a:r>
              <a:rPr lang="en-US" dirty="0"/>
              <a:t>: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sayıda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girişi,büyük</a:t>
            </a:r>
            <a:r>
              <a:rPr lang="en-US" dirty="0"/>
              <a:t> </a:t>
            </a:r>
            <a:r>
              <a:rPr lang="en-US" dirty="0" err="1"/>
              <a:t>nümerik</a:t>
            </a:r>
            <a:r>
              <a:rPr lang="en-US" dirty="0"/>
              <a:t> </a:t>
            </a:r>
            <a:r>
              <a:rPr lang="en-US" dirty="0" err="1"/>
              <a:t>değerler,çok</a:t>
            </a:r>
            <a:r>
              <a:rPr lang="en-US" dirty="0"/>
              <a:t> </a:t>
            </a:r>
            <a:r>
              <a:rPr lang="en-US" dirty="0" err="1"/>
              <a:t>sayıda</a:t>
            </a:r>
            <a:r>
              <a:rPr lang="en-US" dirty="0"/>
              <a:t> </a:t>
            </a:r>
            <a:r>
              <a:rPr lang="en-US" dirty="0" err="1"/>
              <a:t>sorgu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zaman </a:t>
            </a:r>
            <a:r>
              <a:rPr lang="en-US" dirty="0" err="1"/>
              <a:t>kullanılır</a:t>
            </a:r>
            <a:r>
              <a:rPr lang="en-US" dirty="0"/>
              <a:t> ve </a:t>
            </a:r>
            <a:r>
              <a:rPr lang="en-US" dirty="0" err="1"/>
              <a:t>uygulamanın</a:t>
            </a:r>
            <a:r>
              <a:rPr lang="en-US" dirty="0"/>
              <a:t> </a:t>
            </a:r>
            <a:r>
              <a:rPr lang="en-US" dirty="0" err="1"/>
              <a:t>dayanıklılığını</a:t>
            </a:r>
            <a:r>
              <a:rPr lang="en-US" dirty="0"/>
              <a:t> </a:t>
            </a:r>
            <a:r>
              <a:rPr lang="en-US" dirty="0" err="1"/>
              <a:t>belirler</a:t>
            </a:r>
            <a:r>
              <a:rPr lang="en-US" dirty="0"/>
              <a:t>.</a:t>
            </a:r>
          </a:p>
          <a:p>
            <a:r>
              <a:rPr lang="en-US" dirty="0"/>
              <a:t> </a:t>
            </a:r>
          </a:p>
          <a:p>
            <a:r>
              <a:rPr lang="en-US" b="1" dirty="0" err="1"/>
              <a:t>Yükleme</a:t>
            </a:r>
            <a:r>
              <a:rPr lang="en-US" b="1" dirty="0"/>
              <a:t> </a:t>
            </a:r>
            <a:r>
              <a:rPr lang="en-US" b="1" dirty="0" err="1"/>
              <a:t>Testi</a:t>
            </a:r>
            <a:r>
              <a:rPr lang="en-US" dirty="0"/>
              <a:t>: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sistemin</a:t>
            </a:r>
            <a:r>
              <a:rPr lang="en-US" dirty="0"/>
              <a:t> </a:t>
            </a:r>
            <a:r>
              <a:rPr lang="en-US" dirty="0" err="1"/>
              <a:t>performansını</a:t>
            </a:r>
            <a:r>
              <a:rPr lang="en-US" dirty="0"/>
              <a:t> </a:t>
            </a:r>
            <a:r>
              <a:rPr lang="en-US" dirty="0" err="1"/>
              <a:t>derecelendirmek</a:t>
            </a:r>
            <a:r>
              <a:rPr lang="en-US" dirty="0"/>
              <a:t> ve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ağır</a:t>
            </a:r>
            <a:r>
              <a:rPr lang="en-US" dirty="0"/>
              <a:t> </a:t>
            </a:r>
            <a:r>
              <a:rPr lang="en-US" dirty="0" err="1"/>
              <a:t>yükler</a:t>
            </a:r>
            <a:r>
              <a:rPr lang="en-US" dirty="0"/>
              <a:t> ve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sayıda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girişinde</a:t>
            </a:r>
            <a:r>
              <a:rPr lang="en-US" dirty="0"/>
              <a:t> </a:t>
            </a:r>
            <a:r>
              <a:rPr lang="en-US" dirty="0" err="1"/>
              <a:t>sistemin</a:t>
            </a:r>
            <a:r>
              <a:rPr lang="en-US" dirty="0"/>
              <a:t> </a:t>
            </a:r>
            <a:r>
              <a:rPr lang="en-US" dirty="0" err="1"/>
              <a:t>hangi</a:t>
            </a:r>
            <a:r>
              <a:rPr lang="en-US" dirty="0"/>
              <a:t> </a:t>
            </a:r>
            <a:r>
              <a:rPr lang="en-US" dirty="0" err="1"/>
              <a:t>noktada</a:t>
            </a:r>
            <a:r>
              <a:rPr lang="en-US" dirty="0"/>
              <a:t> </a:t>
            </a:r>
            <a:r>
              <a:rPr lang="en-US" dirty="0" err="1"/>
              <a:t>çakılacağını</a:t>
            </a:r>
            <a:r>
              <a:rPr lang="en-US" dirty="0"/>
              <a:t> </a:t>
            </a:r>
            <a:r>
              <a:rPr lang="en-US" dirty="0" err="1"/>
              <a:t>tespit</a:t>
            </a:r>
            <a:r>
              <a:rPr lang="en-US" dirty="0"/>
              <a:t>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</a:p>
          <a:p>
            <a:r>
              <a:rPr lang="en-US" dirty="0"/>
              <a:t> </a:t>
            </a:r>
          </a:p>
          <a:p>
            <a:r>
              <a:rPr lang="en-US" b="1" dirty="0"/>
              <a:t>Ad-Hoc </a:t>
            </a:r>
            <a:r>
              <a:rPr lang="en-US" b="1" dirty="0" err="1"/>
              <a:t>Testi</a:t>
            </a:r>
            <a:r>
              <a:rPr lang="en-US" dirty="0"/>
              <a:t>: </a:t>
            </a:r>
            <a:r>
              <a:rPr lang="en-US" dirty="0" err="1"/>
              <a:t>Geçerli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test </a:t>
            </a:r>
            <a:r>
              <a:rPr lang="en-US" dirty="0" err="1"/>
              <a:t>yaratılmadan</a:t>
            </a:r>
            <a:r>
              <a:rPr lang="en-US" dirty="0"/>
              <a:t> </a:t>
            </a:r>
            <a:r>
              <a:rPr lang="en-US" dirty="0" err="1"/>
              <a:t>önceden</a:t>
            </a:r>
            <a:r>
              <a:rPr lang="en-US" dirty="0"/>
              <a:t> </a:t>
            </a:r>
            <a:r>
              <a:rPr lang="en-US" dirty="0" err="1"/>
              <a:t>kullanım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uygundur</a:t>
            </a:r>
            <a:r>
              <a:rPr lang="en-US" dirty="0"/>
              <a:t>. Bu test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testlerin</a:t>
            </a:r>
            <a:r>
              <a:rPr lang="en-US" dirty="0"/>
              <a:t> </a:t>
            </a:r>
            <a:r>
              <a:rPr lang="en-US" dirty="0" err="1"/>
              <a:t>kapsama</a:t>
            </a:r>
            <a:r>
              <a:rPr lang="en-US" dirty="0"/>
              <a:t> </a:t>
            </a:r>
            <a:r>
              <a:rPr lang="en-US" dirty="0" err="1"/>
              <a:t>alanını</a:t>
            </a:r>
            <a:r>
              <a:rPr lang="en-US" dirty="0"/>
              <a:t> ve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testlerin</a:t>
            </a:r>
            <a:r>
              <a:rPr lang="en-US" dirty="0"/>
              <a:t> </a:t>
            </a:r>
            <a:r>
              <a:rPr lang="en-US" dirty="0" err="1"/>
              <a:t>süresinin</a:t>
            </a:r>
            <a:r>
              <a:rPr lang="en-US" dirty="0"/>
              <a:t> </a:t>
            </a:r>
            <a:r>
              <a:rPr lang="en-US" dirty="0" err="1"/>
              <a:t>belirlenmesinde</a:t>
            </a:r>
            <a:r>
              <a:rPr lang="en-US" dirty="0"/>
              <a:t> </a:t>
            </a:r>
            <a:r>
              <a:rPr lang="en-US" dirty="0" err="1"/>
              <a:t>yararlı</a:t>
            </a:r>
            <a:r>
              <a:rPr lang="en-US" dirty="0"/>
              <a:t> </a:t>
            </a:r>
            <a:r>
              <a:rPr lang="en-US" dirty="0" err="1"/>
              <a:t>olur</a:t>
            </a:r>
            <a:r>
              <a:rPr lang="en-US" dirty="0"/>
              <a:t>.</a:t>
            </a:r>
          </a:p>
          <a:p>
            <a:r>
              <a:rPr lang="en-US" dirty="0"/>
              <a:t> </a:t>
            </a:r>
          </a:p>
          <a:p>
            <a:r>
              <a:rPr lang="en-US" b="1" dirty="0" err="1"/>
              <a:t>Araştırma</a:t>
            </a:r>
            <a:r>
              <a:rPr lang="en-US" b="1" dirty="0"/>
              <a:t> </a:t>
            </a:r>
            <a:r>
              <a:rPr lang="en-US" b="1" dirty="0" err="1"/>
              <a:t>Testi</a:t>
            </a:r>
            <a:r>
              <a:rPr lang="en-US" dirty="0"/>
              <a:t>: Ad-Hoc </a:t>
            </a:r>
            <a:r>
              <a:rPr lang="en-US" dirty="0" err="1"/>
              <a:t>testine</a:t>
            </a:r>
            <a:r>
              <a:rPr lang="en-US" dirty="0"/>
              <a:t> </a:t>
            </a:r>
            <a:r>
              <a:rPr lang="en-US" dirty="0" err="1"/>
              <a:t>benzer</a:t>
            </a:r>
            <a:r>
              <a:rPr lang="en-US" dirty="0"/>
              <a:t> ve </a:t>
            </a:r>
            <a:r>
              <a:rPr lang="en-US" dirty="0" err="1"/>
              <a:t>uygulamayı</a:t>
            </a:r>
            <a:r>
              <a:rPr lang="en-US" dirty="0"/>
              <a:t> </a:t>
            </a:r>
            <a:r>
              <a:rPr lang="en-US" dirty="0" err="1"/>
              <a:t>öğrenmemizi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hakkkında</a:t>
            </a:r>
            <a:r>
              <a:rPr lang="en-US" dirty="0"/>
              <a:t> </a:t>
            </a:r>
            <a:r>
              <a:rPr lang="en-US" dirty="0" err="1"/>
              <a:t>ön</a:t>
            </a:r>
            <a:r>
              <a:rPr lang="en-US" dirty="0"/>
              <a:t> </a:t>
            </a:r>
            <a:r>
              <a:rPr lang="en-US" dirty="0" err="1"/>
              <a:t>bilgimiz</a:t>
            </a:r>
            <a:r>
              <a:rPr lang="en-US" dirty="0"/>
              <a:t> </a:t>
            </a:r>
            <a:r>
              <a:rPr lang="en-US" dirty="0" err="1"/>
              <a:t>olur</a:t>
            </a:r>
            <a:r>
              <a:rPr lang="en-US" dirty="0"/>
              <a:t>.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57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561" y="1127088"/>
            <a:ext cx="8761413" cy="706964"/>
          </a:xfrm>
        </p:spPr>
        <p:txBody>
          <a:bodyPr/>
          <a:lstStyle/>
          <a:p>
            <a:r>
              <a:rPr lang="en-US" b="1" dirty="0" err="1"/>
              <a:t>Kullanıcı</a:t>
            </a:r>
            <a:r>
              <a:rPr lang="en-US" b="1" dirty="0"/>
              <a:t> </a:t>
            </a:r>
            <a:r>
              <a:rPr lang="en-US" b="1" dirty="0" err="1"/>
              <a:t>Gereksinimi</a:t>
            </a:r>
            <a:r>
              <a:rPr lang="en-US" b="1" dirty="0"/>
              <a:t> </a:t>
            </a:r>
            <a:r>
              <a:rPr lang="en-US" b="1" dirty="0" err="1"/>
              <a:t>Duymayan</a:t>
            </a:r>
            <a:r>
              <a:rPr lang="en-US" b="1" dirty="0"/>
              <a:t> </a:t>
            </a:r>
            <a:r>
              <a:rPr lang="en-US" b="1" dirty="0" err="1"/>
              <a:t>Yazılım</a:t>
            </a:r>
            <a:r>
              <a:rPr lang="en-US" b="1" dirty="0"/>
              <a:t> </a:t>
            </a:r>
            <a:r>
              <a:rPr lang="en-US" b="1" dirty="0" err="1"/>
              <a:t>Testi</a:t>
            </a:r>
            <a:r>
              <a:rPr lang="en-US" b="1" dirty="0"/>
              <a:t> </a:t>
            </a:r>
            <a:r>
              <a:rPr lang="en-US" b="1" dirty="0" err="1"/>
              <a:t>Metodları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9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b="1" dirty="0" err="1"/>
              <a:t>Kullanılabilirlik</a:t>
            </a:r>
            <a:r>
              <a:rPr lang="en-US" b="1" dirty="0"/>
              <a:t> </a:t>
            </a:r>
            <a:r>
              <a:rPr lang="en-US" b="1" dirty="0" err="1"/>
              <a:t>Testi</a:t>
            </a:r>
            <a:r>
              <a:rPr lang="en-US" dirty="0"/>
              <a:t>: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 smtClean="0"/>
              <a:t>dostu</a:t>
            </a:r>
            <a:r>
              <a:rPr lang="en-US" dirty="0" smtClean="0"/>
              <a:t> test </a:t>
            </a:r>
            <a:r>
              <a:rPr lang="en-US" dirty="0" err="1" smtClean="0"/>
              <a:t>olarakta</a:t>
            </a:r>
            <a:r>
              <a:rPr lang="en-US" dirty="0" smtClean="0"/>
              <a:t> </a:t>
            </a:r>
            <a:r>
              <a:rPr lang="en-US" dirty="0" err="1" smtClean="0"/>
              <a:t>bilinir</a:t>
            </a:r>
            <a:r>
              <a:rPr lang="en-US" dirty="0" smtClean="0"/>
              <a:t>. </a:t>
            </a:r>
            <a:r>
              <a:rPr lang="en-US" dirty="0" err="1" smtClean="0"/>
              <a:t>Eğer</a:t>
            </a:r>
            <a:r>
              <a:rPr lang="en-US" dirty="0" smtClean="0"/>
              <a:t> </a:t>
            </a:r>
            <a:r>
              <a:rPr lang="en-US" dirty="0" err="1" smtClean="0"/>
              <a:t>kullanıcı</a:t>
            </a:r>
            <a:r>
              <a:rPr lang="en-US" dirty="0" smtClean="0"/>
              <a:t> </a:t>
            </a:r>
            <a:r>
              <a:rPr lang="en-US" dirty="0" err="1"/>
              <a:t>arayüzü</a:t>
            </a:r>
            <a:r>
              <a:rPr lang="en-US" dirty="0"/>
              <a:t> </a:t>
            </a:r>
            <a:r>
              <a:rPr lang="en-US" dirty="0" err="1"/>
              <a:t>önemli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yere</a:t>
            </a:r>
            <a:r>
              <a:rPr lang="en-US" dirty="0"/>
              <a:t> </a:t>
            </a:r>
            <a:r>
              <a:rPr lang="en-US" dirty="0" err="1"/>
              <a:t>sahipse</a:t>
            </a:r>
            <a:r>
              <a:rPr lang="en-US" dirty="0"/>
              <a:t> ve </a:t>
            </a:r>
            <a:r>
              <a:rPr lang="en-US" dirty="0" err="1"/>
              <a:t>ihtiyaçlar</a:t>
            </a:r>
            <a:r>
              <a:rPr lang="en-US" dirty="0"/>
              <a:t> </a:t>
            </a:r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kullanıcıya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belirleniyorsa</a:t>
            </a:r>
            <a:r>
              <a:rPr lang="en-US" dirty="0"/>
              <a:t> </a:t>
            </a:r>
            <a:r>
              <a:rPr lang="en-US" dirty="0" err="1"/>
              <a:t>uygundur</a:t>
            </a:r>
            <a:r>
              <a:rPr lang="en-US" dirty="0"/>
              <a:t>.</a:t>
            </a:r>
          </a:p>
          <a:p>
            <a:r>
              <a:rPr lang="en-US" dirty="0"/>
              <a:t> </a:t>
            </a:r>
          </a:p>
          <a:p>
            <a:r>
              <a:rPr lang="en-US" b="1" dirty="0" err="1"/>
              <a:t>Duman</a:t>
            </a:r>
            <a:r>
              <a:rPr lang="en-US" b="1" dirty="0"/>
              <a:t> </a:t>
            </a:r>
            <a:r>
              <a:rPr lang="en-US" b="1" dirty="0" err="1"/>
              <a:t>Testi</a:t>
            </a:r>
            <a:r>
              <a:rPr lang="en-US" dirty="0"/>
              <a:t>: </a:t>
            </a:r>
            <a:r>
              <a:rPr lang="en-US" dirty="0" err="1"/>
              <a:t>Mantık</a:t>
            </a:r>
            <a:r>
              <a:rPr lang="en-US" dirty="0"/>
              <a:t> </a:t>
            </a:r>
            <a:r>
              <a:rPr lang="en-US" dirty="0" err="1"/>
              <a:t>testi</a:t>
            </a:r>
            <a:r>
              <a:rPr lang="en-US" dirty="0"/>
              <a:t> </a:t>
            </a:r>
            <a:r>
              <a:rPr lang="en-US" dirty="0" err="1"/>
              <a:t>olarakta</a:t>
            </a:r>
            <a:r>
              <a:rPr lang="en-US" dirty="0"/>
              <a:t> </a:t>
            </a:r>
            <a:r>
              <a:rPr lang="en-US" dirty="0" err="1"/>
              <a:t>bilinir.Bu</a:t>
            </a:r>
            <a:r>
              <a:rPr lang="en-US" dirty="0"/>
              <a:t> </a:t>
            </a:r>
            <a:r>
              <a:rPr lang="en-US" dirty="0" err="1"/>
              <a:t>test,uygulamanın</a:t>
            </a:r>
            <a:r>
              <a:rPr lang="en-US" dirty="0"/>
              <a:t>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testlere</a:t>
            </a:r>
            <a:r>
              <a:rPr lang="en-US" dirty="0"/>
              <a:t> </a:t>
            </a:r>
            <a:r>
              <a:rPr lang="en-US" dirty="0" err="1"/>
              <a:t>hazır</a:t>
            </a:r>
            <a:r>
              <a:rPr lang="en-US" dirty="0"/>
              <a:t> </a:t>
            </a:r>
            <a:r>
              <a:rPr lang="en-US" dirty="0" err="1"/>
              <a:t>olup</a:t>
            </a:r>
            <a:r>
              <a:rPr lang="en-US" dirty="0"/>
              <a:t> </a:t>
            </a:r>
            <a:r>
              <a:rPr lang="en-US" dirty="0" err="1"/>
              <a:t>olmadığını</a:t>
            </a:r>
            <a:r>
              <a:rPr lang="en-US" dirty="0"/>
              <a:t> </a:t>
            </a:r>
            <a:r>
              <a:rPr lang="en-US" dirty="0" err="1"/>
              <a:t>belirler</a:t>
            </a:r>
            <a:r>
              <a:rPr lang="en-US" dirty="0"/>
              <a:t> ve </a:t>
            </a:r>
            <a:r>
              <a:rPr lang="en-US" dirty="0" err="1"/>
              <a:t>küçük</a:t>
            </a:r>
            <a:r>
              <a:rPr lang="en-US" dirty="0"/>
              <a:t> </a:t>
            </a:r>
            <a:r>
              <a:rPr lang="en-US" dirty="0" err="1"/>
              <a:t>testleri</a:t>
            </a:r>
            <a:r>
              <a:rPr lang="en-US" dirty="0"/>
              <a:t> </a:t>
            </a:r>
            <a:r>
              <a:rPr lang="en-US" dirty="0" err="1"/>
              <a:t>başarı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geçtiğini</a:t>
            </a:r>
            <a:r>
              <a:rPr lang="en-US" dirty="0"/>
              <a:t> </a:t>
            </a:r>
            <a:r>
              <a:rPr lang="en-US" dirty="0" err="1"/>
              <a:t>gösterir</a:t>
            </a:r>
            <a:r>
              <a:rPr lang="en-US" dirty="0"/>
              <a:t>.</a:t>
            </a:r>
          </a:p>
          <a:p>
            <a:r>
              <a:rPr lang="en-US" dirty="0"/>
              <a:t> </a:t>
            </a:r>
          </a:p>
          <a:p>
            <a:r>
              <a:rPr lang="en-US" b="1" dirty="0" err="1"/>
              <a:t>Yenilenme</a:t>
            </a:r>
            <a:r>
              <a:rPr lang="en-US" b="1" dirty="0"/>
              <a:t> </a:t>
            </a:r>
            <a:r>
              <a:rPr lang="en-US" b="1" dirty="0" err="1"/>
              <a:t>Testi</a:t>
            </a:r>
            <a:r>
              <a:rPr lang="en-US" dirty="0"/>
              <a:t>: </a:t>
            </a:r>
            <a:r>
              <a:rPr lang="en-US" dirty="0" err="1"/>
              <a:t>Uygulamanın</a:t>
            </a:r>
            <a:r>
              <a:rPr lang="en-US" dirty="0"/>
              <a:t> </a:t>
            </a:r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hataya</a:t>
            </a:r>
            <a:r>
              <a:rPr lang="en-US" dirty="0"/>
              <a:t> </a:t>
            </a:r>
            <a:r>
              <a:rPr lang="en-US" dirty="0" err="1"/>
              <a:t>karşı</a:t>
            </a:r>
            <a:r>
              <a:rPr lang="en-US" dirty="0"/>
              <a:t> ne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sürede</a:t>
            </a:r>
            <a:r>
              <a:rPr lang="en-US" dirty="0"/>
              <a:t> </a:t>
            </a:r>
            <a:r>
              <a:rPr lang="en-US" dirty="0" err="1"/>
              <a:t>eski</a:t>
            </a:r>
            <a:r>
              <a:rPr lang="en-US" dirty="0"/>
              <a:t> </a:t>
            </a:r>
            <a:r>
              <a:rPr lang="en-US" dirty="0" err="1"/>
              <a:t>haline</a:t>
            </a:r>
            <a:r>
              <a:rPr lang="en-US" dirty="0"/>
              <a:t> </a:t>
            </a:r>
            <a:r>
              <a:rPr lang="en-US" dirty="0" err="1"/>
              <a:t>geleceğini</a:t>
            </a:r>
            <a:r>
              <a:rPr lang="en-US" dirty="0"/>
              <a:t> test </a:t>
            </a:r>
            <a:r>
              <a:rPr lang="en-US" dirty="0" err="1"/>
              <a:t>eder.Sistem</a:t>
            </a:r>
            <a:r>
              <a:rPr lang="en-US" dirty="0"/>
              <a:t> </a:t>
            </a:r>
            <a:r>
              <a:rPr lang="en-US" dirty="0" err="1"/>
              <a:t>gereksinimlerine</a:t>
            </a:r>
            <a:r>
              <a:rPr lang="en-US" dirty="0"/>
              <a:t> </a:t>
            </a:r>
            <a:r>
              <a:rPr lang="en-US" dirty="0" err="1"/>
              <a:t>göre,tip</a:t>
            </a:r>
            <a:r>
              <a:rPr lang="en-US" dirty="0"/>
              <a:t> ve </a:t>
            </a:r>
            <a:r>
              <a:rPr lang="en-US" dirty="0" err="1"/>
              <a:t>yenileme</a:t>
            </a:r>
            <a:r>
              <a:rPr lang="en-US" dirty="0"/>
              <a:t> </a:t>
            </a:r>
            <a:r>
              <a:rPr lang="en-US" dirty="0" err="1"/>
              <a:t>hızı</a:t>
            </a:r>
            <a:r>
              <a:rPr lang="en-US" dirty="0"/>
              <a:t> </a:t>
            </a:r>
            <a:r>
              <a:rPr lang="en-US" dirty="0" err="1"/>
              <a:t>belirlenir</a:t>
            </a:r>
            <a:r>
              <a:rPr lang="en-US" dirty="0"/>
              <a:t>.</a:t>
            </a:r>
          </a:p>
          <a:p>
            <a:r>
              <a:rPr lang="en-US" dirty="0"/>
              <a:t> </a:t>
            </a:r>
          </a:p>
          <a:p>
            <a:r>
              <a:rPr lang="en-US" b="1" dirty="0" err="1"/>
              <a:t>Seviye</a:t>
            </a:r>
            <a:r>
              <a:rPr lang="en-US" b="1" dirty="0"/>
              <a:t> </a:t>
            </a:r>
            <a:r>
              <a:rPr lang="en-US" b="1" dirty="0" err="1"/>
              <a:t>Testi</a:t>
            </a:r>
            <a:r>
              <a:rPr lang="en-US" dirty="0"/>
              <a:t>: </a:t>
            </a:r>
            <a:r>
              <a:rPr lang="en-US" dirty="0" err="1"/>
              <a:t>Uygulamanın</a:t>
            </a:r>
            <a:r>
              <a:rPr lang="en-US" dirty="0"/>
              <a:t> </a:t>
            </a:r>
            <a:r>
              <a:rPr lang="en-US" dirty="0" err="1"/>
              <a:t>etkinliği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ilgilenir.Uygulama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işlemi</a:t>
            </a:r>
            <a:r>
              <a:rPr lang="en-US" dirty="0"/>
              <a:t> </a:t>
            </a:r>
            <a:r>
              <a:rPr lang="en-US" dirty="0" err="1"/>
              <a:t>yapılırken</a:t>
            </a:r>
            <a:r>
              <a:rPr lang="en-US" dirty="0"/>
              <a:t>, </a:t>
            </a:r>
            <a:r>
              <a:rPr lang="en-US" dirty="0" err="1"/>
              <a:t>sistemin</a:t>
            </a:r>
            <a:r>
              <a:rPr lang="en-US" dirty="0"/>
              <a:t> </a:t>
            </a:r>
            <a:r>
              <a:rPr lang="en-US" dirty="0" err="1"/>
              <a:t>uç</a:t>
            </a:r>
            <a:r>
              <a:rPr lang="en-US" dirty="0"/>
              <a:t> </a:t>
            </a:r>
            <a:r>
              <a:rPr lang="en-US" dirty="0" err="1"/>
              <a:t>limitlerini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47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741836_Beginning of the year procedures_AAS_v5" id="{51CF042C-A21F-4772-ACB5-34142877F475}" vid="{78ABB5F0-5DDF-4844-A82C-FEADF47C5B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83CA34-C6E2-49BA-ACFF-78ADEC0C28F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CB9AE35-8A31-4380-94A6-86E5DFCDD1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0D0EAE-52CD-493E-A174-3A7CD0E9C7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Beginning of the year procedures</Template>
  <TotalTime>0</TotalTime>
  <Words>1384</Words>
  <Application>Microsoft Office PowerPoint</Application>
  <PresentationFormat>Widescreen</PresentationFormat>
  <Paragraphs>156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Consolas</vt:lpstr>
      <vt:lpstr>Wingdings 3</vt:lpstr>
      <vt:lpstr>Ion Boardroom</vt:lpstr>
      <vt:lpstr>Yazılım Testi ve Otomasyonu</vt:lpstr>
      <vt:lpstr>Konular</vt:lpstr>
      <vt:lpstr>Test Yönetimi Zorlukları</vt:lpstr>
      <vt:lpstr>Manuel Test</vt:lpstr>
      <vt:lpstr>Manuel Test Kabulleri</vt:lpstr>
      <vt:lpstr>Manuel Test ve Otomatik Test</vt:lpstr>
      <vt:lpstr>Black-box Testing</vt:lpstr>
      <vt:lpstr>Kullanıcı Gereksinimi Duymayan Yazılım Testi Metodları </vt:lpstr>
      <vt:lpstr>Kullanıcı Gereksinimi Duymayan Yazılım Testi Metodları </vt:lpstr>
      <vt:lpstr>Kullanıcının Gerekli Olduğu Yazılım Testleri </vt:lpstr>
      <vt:lpstr>White-Box Test </vt:lpstr>
      <vt:lpstr>White-Box Test Metodları </vt:lpstr>
      <vt:lpstr>Temel Farklılıklar</vt:lpstr>
      <vt:lpstr>Temel Farklılıklar</vt:lpstr>
      <vt:lpstr>Temel Farklılıklar</vt:lpstr>
      <vt:lpstr>Birim Test (Unit Test - JUNIT)</vt:lpstr>
      <vt:lpstr>JUNIT – Assertion /Annotation</vt:lpstr>
      <vt:lpstr>LAB Çalışması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2020-02-04T19:09:13Z</dcterms:created>
  <dcterms:modified xsi:type="dcterms:W3CDTF">2020-02-19T17:43:09Z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TitusGUID">
    <vt:lpwstr>f26bbf38-1b5e-4770-b037-be2658fd6789</vt:lpwstr>
  </property>
  <property fmtid="{D5CDD505-2E9C-101B-9397-08002B2CF9AE}" pid="4" name="TURKCELLCLASSIFICATION">
    <vt:lpwstr>TURKCELL DAHİLİ</vt:lpwstr>
  </property>
</Properties>
</file>