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99" r:id="rId7"/>
    <p:sldId id="313" r:id="rId8"/>
    <p:sldId id="314" r:id="rId9"/>
    <p:sldId id="297" r:id="rId10"/>
    <p:sldId id="298" r:id="rId11"/>
    <p:sldId id="315" r:id="rId12"/>
    <p:sldId id="316" r:id="rId13"/>
    <p:sldId id="317" r:id="rId14"/>
    <p:sldId id="320" r:id="rId15"/>
    <p:sldId id="321" r:id="rId16"/>
    <p:sldId id="322" r:id="rId17"/>
    <p:sldId id="323" r:id="rId18"/>
    <p:sldId id="324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488" autoAdjust="0"/>
  </p:normalViewPr>
  <p:slideViewPr>
    <p:cSldViewPr snapToGrid="0">
      <p:cViewPr varScale="1">
        <p:scale>
          <a:sx n="59" d="100"/>
          <a:sy n="59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3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hız isHoliday(true=tatil false=tatil değil)</a:t>
            </a:r>
          </a:p>
          <a:p>
            <a:r>
              <a:rPr lang="da-DK" dirty="0"/>
              <a:t>60 false - 0</a:t>
            </a:r>
          </a:p>
          <a:p>
            <a:r>
              <a:rPr lang="da-DK" dirty="0"/>
              <a:t>65 false - 100</a:t>
            </a:r>
          </a:p>
          <a:p>
            <a:r>
              <a:rPr lang="da-DK" dirty="0"/>
              <a:t>65 true - 0</a:t>
            </a:r>
          </a:p>
          <a:p>
            <a:r>
              <a:rPr lang="da-DK" dirty="0"/>
              <a:t>86 true - 200</a:t>
            </a:r>
          </a:p>
          <a:p>
            <a:r>
              <a:rPr lang="da-DK" dirty="0"/>
              <a:t>59 true - 0</a:t>
            </a:r>
          </a:p>
          <a:p>
            <a:r>
              <a:rPr lang="da-DK" dirty="0"/>
              <a:t>55 false - 0</a:t>
            </a:r>
          </a:p>
          <a:p>
            <a:r>
              <a:rPr lang="da-DK" dirty="0"/>
              <a:t>-5 false - 0</a:t>
            </a:r>
          </a:p>
          <a:p>
            <a:r>
              <a:rPr lang="da-DK" dirty="0"/>
              <a:t>80 false - 100</a:t>
            </a:r>
          </a:p>
          <a:p>
            <a:r>
              <a:rPr lang="da-DK" dirty="0"/>
              <a:t>61 false - 100</a:t>
            </a:r>
          </a:p>
          <a:p>
            <a:r>
              <a:rPr lang="da-DK"/>
              <a:t>85 true - 100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@Mock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@Spy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private List&lt;String&gt;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4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mocking frameworks in Java, including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cannot mock static methods or final classes. If we come across a situation where we need to test these components, we won’t be able to unless we re-factor the code and make them testable. For example: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private methods packaged or protected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static methods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re-factoring at the cost of good design may not always be the right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defined a generic String message which we will be using as a parameter and expectation.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mock an instance of the system under test,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ClassWithFinalMethods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buFont typeface="+mj-lt"/>
              <a:buAutoNum type="arabicPeriod"/>
            </a:pPr>
            <a:r>
              <a:rPr lang="en-US" i="1" dirty="0" err="1">
                <a:solidFill>
                  <a:srgbClr val="000000"/>
                </a:solidFill>
                <a:latin typeface="inherit"/>
              </a:rPr>
              <a:t>whenNew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method makes sure that whenever 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an instance of this class is made using the new keyword by invoking a no argument constructor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, this mock instance is returned instead of the real object.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invoke the no argument constructor to make an instance of the system under test.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 no argument constructor was actually involved during the last step.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set an expected String when the final method is called, using the String we defined in Step 1.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The final method </a:t>
            </a:r>
            <a:r>
              <a:rPr lang="en-US" i="1" dirty="0" err="1">
                <a:solidFill>
                  <a:srgbClr val="000000"/>
                </a:solidFill>
                <a:latin typeface="inherit"/>
              </a:rPr>
              <a:t>printMessage</a:t>
            </a:r>
            <a:r>
              <a:rPr lang="en-US" i="1" dirty="0">
                <a:solidFill>
                  <a:srgbClr val="000000"/>
                </a:solidFill>
                <a:latin typeface="inherit"/>
              </a:rPr>
              <a:t>(…)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 is invoked.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We verify that the final method was actually called.</a:t>
            </a:r>
          </a:p>
          <a:p>
            <a:pPr algn="just" fontAlgn="base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"/>
              </a:rPr>
              <a:t>Finally, we assert our expectations to the actual String returned to us.</a:t>
            </a:r>
            <a:endParaRPr lang="en-US" b="0" i="0" dirty="0">
              <a:solidFill>
                <a:srgbClr val="000000"/>
              </a:solidFill>
              <a:effectLst/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defined a generic String message which we will be using as a parameter.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 generic String message, to be used as an expectation.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ClassWithStaticMethod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static method test.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expectations when the static method will be invoked.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 the static 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Verifying the expected and actual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creating a mock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Powermockito.spy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make use of Reflection API by providing method name as a String parameter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invoke the public method which in turn invoked the private method and we verify our results using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8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mock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.google.com/p/mockit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489" y="1028069"/>
            <a:ext cx="6148055" cy="706964"/>
          </a:xfrm>
        </p:spPr>
        <p:txBody>
          <a:bodyPr/>
          <a:lstStyle/>
          <a:p>
            <a:r>
              <a:rPr lang="tr-TR" dirty="0"/>
              <a:t>POWERMOCK - MOCKITO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err="1"/>
              <a:t>PowerMock</a:t>
            </a:r>
            <a:r>
              <a:rPr lang="en-US" dirty="0"/>
              <a:t> is an open source mocking library for the Java world. It extends the existing mocking frameworks, such as </a:t>
            </a:r>
            <a:r>
              <a:rPr lang="en-US" b="1" dirty="0" err="1">
                <a:hlinkClick r:id="rId3" tooltip="easymock"/>
              </a:rPr>
              <a:t>EasyMock</a:t>
            </a:r>
            <a:r>
              <a:rPr lang="en-US" dirty="0"/>
              <a:t> and </a:t>
            </a:r>
            <a:r>
              <a:rPr lang="en-US" b="1" dirty="0" err="1">
                <a:hlinkClick r:id="rId4" tooltip="mockito"/>
              </a:rPr>
              <a:t>Mockito</a:t>
            </a:r>
            <a:r>
              <a:rPr lang="en-US" dirty="0"/>
              <a:t>, to add even more powerful features to them. </a:t>
            </a:r>
            <a:r>
              <a:rPr lang="en-US" dirty="0" err="1"/>
              <a:t>PowerMock</a:t>
            </a:r>
            <a:r>
              <a:rPr lang="en-US" dirty="0"/>
              <a:t> enables us to write good unit tests for even the most untestable code. Most of the mocking frameworks in Java cannot mock static methods or final classes. But using </a:t>
            </a:r>
            <a:r>
              <a:rPr lang="en-US" dirty="0" err="1"/>
              <a:t>PowerMock</a:t>
            </a:r>
            <a:r>
              <a:rPr lang="en-US" dirty="0"/>
              <a:t>, we can mock almost any class.</a:t>
            </a:r>
          </a:p>
        </p:txBody>
      </p:sp>
    </p:spTree>
    <p:extLst>
      <p:ext uri="{BB962C8B-B14F-4D97-AF65-F5344CB8AC3E}">
        <p14:creationId xmlns:p14="http://schemas.microsoft.com/office/powerpoint/2010/main" val="21548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033" y="1028069"/>
            <a:ext cx="8761413" cy="706964"/>
          </a:xfrm>
        </p:spPr>
        <p:txBody>
          <a:bodyPr/>
          <a:lstStyle/>
          <a:p>
            <a:r>
              <a:rPr lang="tr-TR" dirty="0"/>
              <a:t>MOCK – Final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49" y="2202197"/>
            <a:ext cx="44481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9" y="3267075"/>
            <a:ext cx="8324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85" y="924900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" y="1702642"/>
            <a:ext cx="460057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54" y="2791968"/>
            <a:ext cx="7271385" cy="40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185" y="912708"/>
            <a:ext cx="8761413" cy="706964"/>
          </a:xfrm>
        </p:spPr>
        <p:txBody>
          <a:bodyPr/>
          <a:lstStyle/>
          <a:p>
            <a:r>
              <a:rPr lang="tr-TR" dirty="0"/>
              <a:t>MOCK –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" y="1781937"/>
            <a:ext cx="419100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67" y="2648712"/>
            <a:ext cx="7334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APACHE MAVEN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784602"/>
            <a:ext cx="10581139" cy="3477682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Maven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basitleştirmemizi</a:t>
            </a:r>
            <a:r>
              <a:rPr lang="en-US" dirty="0"/>
              <a:t>, </a:t>
            </a:r>
            <a:r>
              <a:rPr lang="en-US" dirty="0" err="1"/>
              <a:t>dokümantasyonumuzu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oluşturmamızı</a:t>
            </a:r>
            <a:r>
              <a:rPr lang="en-US" dirty="0"/>
              <a:t>, </a:t>
            </a:r>
            <a:r>
              <a:rPr lang="en-US" dirty="0" err="1"/>
              <a:t>projemizdeki</a:t>
            </a:r>
            <a:r>
              <a:rPr lang="en-US" dirty="0"/>
              <a:t>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bağımlılığını</a:t>
            </a:r>
            <a:r>
              <a:rPr lang="en-US" dirty="0"/>
              <a:t> ve IDE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Nesnesi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 (Project Object Model) </a:t>
            </a:r>
            <a:r>
              <a:rPr lang="en-US" b="1" dirty="0" err="1"/>
              <a:t>veya</a:t>
            </a:r>
            <a:r>
              <a:rPr lang="en-US" b="1" dirty="0"/>
              <a:t> POM</a:t>
            </a:r>
            <a:r>
              <a:rPr lang="en-US" dirty="0"/>
              <a:t>, </a:t>
            </a:r>
            <a:r>
              <a:rPr lang="en-US" dirty="0" err="1"/>
              <a:t>Maven’deki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birimidir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Maven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ve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XML </a:t>
            </a:r>
            <a:r>
              <a:rPr lang="en-US" dirty="0" err="1"/>
              <a:t>dosyasıdır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28" y="827364"/>
            <a:ext cx="2795255" cy="706964"/>
          </a:xfrm>
        </p:spPr>
        <p:txBody>
          <a:bodyPr/>
          <a:lstStyle/>
          <a:p>
            <a:r>
              <a:rPr lang="tr-TR" dirty="0"/>
              <a:t>POM.xml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5" y="1914525"/>
            <a:ext cx="7315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6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LAB Çalışması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33984" y="2684979"/>
            <a:ext cx="10753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repository’de</a:t>
            </a:r>
            <a:r>
              <a:rPr lang="tr-TR" dirty="0"/>
              <a:t> </a:t>
            </a:r>
            <a:r>
              <a:rPr lang="tr-TR" dirty="0" err="1"/>
              <a:t>Lab</a:t>
            </a:r>
            <a:r>
              <a:rPr lang="tr-TR" dirty="0"/>
              <a:t> altındaki </a:t>
            </a:r>
            <a:r>
              <a:rPr lang="tr-TR" dirty="0" err="1"/>
              <a:t>Employee</a:t>
            </a:r>
            <a:r>
              <a:rPr lang="tr-TR" dirty="0"/>
              <a:t> projesinde, </a:t>
            </a:r>
          </a:p>
          <a:p>
            <a:endParaRPr lang="en-US" dirty="0"/>
          </a:p>
          <a:p>
            <a:r>
              <a:rPr lang="tr-TR" dirty="0"/>
              <a:t> 1- </a:t>
            </a:r>
            <a:r>
              <a:rPr lang="tr-TR" dirty="0" err="1"/>
              <a:t>EmployeeController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en-US" dirty="0" err="1"/>
              <a:t>getProjectedEmployeeCount</a:t>
            </a:r>
            <a:r>
              <a:rPr lang="tr-TR" dirty="0"/>
              <a:t>() </a:t>
            </a:r>
            <a:r>
              <a:rPr lang="tr-TR" dirty="0" err="1"/>
              <a:t>methodu</a:t>
            </a:r>
            <a:r>
              <a:rPr lang="tr-TR" dirty="0"/>
              <a:t> için </a:t>
            </a:r>
            <a:r>
              <a:rPr lang="tr-TR" dirty="0" err="1"/>
              <a:t>Powermock</a:t>
            </a:r>
            <a:r>
              <a:rPr lang="tr-TR" dirty="0"/>
              <a:t> kullanmadan </a:t>
            </a:r>
            <a:r>
              <a:rPr lang="tr-TR" dirty="0" err="1"/>
              <a:t>unit</a:t>
            </a:r>
            <a:r>
              <a:rPr lang="tr-TR" dirty="0"/>
              <a:t> test metodu,</a:t>
            </a:r>
          </a:p>
          <a:p>
            <a:endParaRPr lang="tr-TR" dirty="0"/>
          </a:p>
          <a:p>
            <a:r>
              <a:rPr lang="tr-TR" dirty="0"/>
              <a:t>2- </a:t>
            </a:r>
            <a:r>
              <a:rPr lang="tr-TR" dirty="0" err="1"/>
              <a:t>PowerMock</a:t>
            </a:r>
            <a:r>
              <a:rPr lang="tr-TR" dirty="0"/>
              <a:t> kullanarak </a:t>
            </a:r>
            <a:r>
              <a:rPr lang="tr-TR" dirty="0" err="1"/>
              <a:t>unit</a:t>
            </a:r>
            <a:r>
              <a:rPr lang="tr-TR" dirty="0"/>
              <a:t> test </a:t>
            </a:r>
            <a:r>
              <a:rPr lang="tr-TR" dirty="0" err="1"/>
              <a:t>methodu</a:t>
            </a:r>
            <a:r>
              <a:rPr lang="tr-TR" dirty="0"/>
              <a:t>,</a:t>
            </a:r>
          </a:p>
          <a:p>
            <a:endParaRPr lang="tr-TR" dirty="0"/>
          </a:p>
          <a:p>
            <a:r>
              <a:rPr lang="tr-TR" dirty="0"/>
              <a:t>3- </a:t>
            </a:r>
            <a:r>
              <a:rPr lang="tr-TR" dirty="0" err="1"/>
              <a:t>saveEmployee</a:t>
            </a:r>
            <a:r>
              <a:rPr lang="tr-TR" dirty="0"/>
              <a:t> metodunu çağırdığını </a:t>
            </a:r>
            <a:r>
              <a:rPr lang="tr-TR" dirty="0" err="1"/>
              <a:t>verify</a:t>
            </a:r>
            <a:r>
              <a:rPr lang="tr-TR" dirty="0"/>
              <a:t> eden test metodu</a:t>
            </a:r>
          </a:p>
          <a:p>
            <a:endParaRPr lang="tr-TR" dirty="0"/>
          </a:p>
          <a:p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endParaRPr lang="tr-T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Unit</a:t>
            </a:r>
            <a:r>
              <a:rPr lang="tr-TR" dirty="0">
                <a:solidFill>
                  <a:srgbClr val="FF0000"/>
                </a:solidFill>
              </a:rPr>
              <a:t> (Birim) Test - </a:t>
            </a:r>
            <a:r>
              <a:rPr lang="tr-TR" dirty="0" err="1">
                <a:solidFill>
                  <a:srgbClr val="FF0000"/>
                </a:solidFill>
              </a:rPr>
              <a:t>JUnit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seviyeleri – </a:t>
            </a:r>
            <a:r>
              <a:rPr lang="tr-TR" dirty="0" err="1"/>
              <a:t>Junit</a:t>
            </a:r>
            <a:r>
              <a:rPr lang="tr-TR" dirty="0"/>
              <a:t> </a:t>
            </a:r>
            <a:r>
              <a:rPr lang="tr-TR" dirty="0" err="1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</a:t>
            </a:r>
            <a:r>
              <a:rPr lang="tr-TR" dirty="0" err="1"/>
              <a:t>case</a:t>
            </a:r>
            <a:r>
              <a:rPr lang="tr-TR" dirty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Otomasyona Giriş </a:t>
            </a:r>
            <a:r>
              <a:rPr lang="tr-TR" dirty="0" err="1"/>
              <a:t>Selenium</a:t>
            </a:r>
            <a:r>
              <a:rPr lang="tr-TR" dirty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Selenium</a:t>
            </a:r>
            <a:r>
              <a:rPr lang="tr-TR" dirty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/>
              <a:t>Açılımı Test </a:t>
            </a:r>
            <a:r>
              <a:rPr lang="tr-TR" sz="1800" dirty="0" err="1"/>
              <a:t>Driven</a:t>
            </a:r>
            <a:r>
              <a:rPr lang="tr-TR" sz="1800" dirty="0"/>
              <a:t> Development olan ve </a:t>
            </a:r>
            <a:r>
              <a:rPr lang="tr-TR" sz="1800" dirty="0" err="1"/>
              <a:t>Türkçe’ye</a:t>
            </a:r>
            <a:r>
              <a:rPr lang="tr-TR" sz="1800" dirty="0"/>
              <a:t> Test Güdümlü Development olarak çevirebileceğimiz, ilk defa Kent </a:t>
            </a:r>
            <a:r>
              <a:rPr lang="tr-TR" sz="1800" dirty="0" err="1"/>
              <a:t>Beck</a:t>
            </a:r>
            <a:r>
              <a:rPr lang="tr-TR" sz="1800" dirty="0"/>
              <a:t> yazılım üstadı tarafından ortaya atılmış olan TDD  ana mantık olarak bir kod geliştirilirken kodu yazmadan önce o kodun yapması gereken işin testinin yazılması ve kodun yazılan bu testten geçecek şekilde yazılmasıdır.</a:t>
            </a:r>
          </a:p>
          <a:p>
            <a:pPr algn="l"/>
            <a:endParaRPr lang="tr-TR" sz="1800" dirty="0"/>
          </a:p>
          <a:p>
            <a:pPr algn="l"/>
            <a:r>
              <a:rPr lang="tr-TR" sz="1800" dirty="0"/>
              <a:t>Örneğin, bir yazılım geliştirici veri tabanına kayıt ekleyen bir modül yazacak.</a:t>
            </a:r>
          </a:p>
          <a:p>
            <a:pPr algn="l"/>
            <a:endParaRPr lang="tr-T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Önce gidip bu </a:t>
            </a:r>
            <a:r>
              <a:rPr lang="tr-TR" sz="1800" dirty="0" err="1"/>
              <a:t>modulün</a:t>
            </a:r>
            <a:r>
              <a:rPr lang="tr-TR" sz="1800" dirty="0"/>
              <a:t> nasıl olması gerektiğine göre testini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Testi çalıştırıp </a:t>
            </a:r>
            <a:r>
              <a:rPr lang="tr-TR" sz="1800" dirty="0" err="1"/>
              <a:t>fail’ini</a:t>
            </a:r>
            <a:r>
              <a:rPr lang="tr-TR" sz="1800" dirty="0"/>
              <a:t> yani kırmızı rengi alıyor.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Sonra modülü </a:t>
            </a:r>
            <a:r>
              <a:rPr lang="tr-TR" sz="1800" dirty="0" err="1"/>
              <a:t>testdeki</a:t>
            </a:r>
            <a:r>
              <a:rPr lang="tr-TR" sz="1800" dirty="0"/>
              <a:t> şartları sağlayabilecek yani testi geçebilecek şekilde yazıyor.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r-TR" sz="1800" dirty="0"/>
              <a:t>Son olarak test metodunu koşturuyor ve ilgili kodun testi geçtiğini yani yeşil rengi görüyor.</a:t>
            </a:r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45" y="2682240"/>
            <a:ext cx="5933440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89" y="1063416"/>
            <a:ext cx="7714723" cy="706964"/>
          </a:xfrm>
        </p:spPr>
        <p:txBody>
          <a:bodyPr/>
          <a:lstStyle/>
          <a:p>
            <a:r>
              <a:rPr lang="tr-TR" dirty="0"/>
              <a:t> TDD (Test </a:t>
            </a:r>
            <a:r>
              <a:rPr lang="tr-TR" dirty="0" err="1"/>
              <a:t>Driven</a:t>
            </a:r>
            <a:r>
              <a:rPr lang="tr-TR" dirty="0"/>
              <a:t> Development)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4991"/>
            <a:ext cx="111252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31133"/>
            <a:ext cx="63722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5767"/>
            <a:ext cx="7724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503" y="1063416"/>
            <a:ext cx="3696994" cy="706964"/>
          </a:xfrm>
        </p:spPr>
        <p:txBody>
          <a:bodyPr/>
          <a:lstStyle/>
          <a:p>
            <a:r>
              <a:rPr lang="tr-TR" dirty="0" err="1"/>
              <a:t>Lab</a:t>
            </a:r>
            <a:r>
              <a:rPr lang="tr-TR" dirty="0"/>
              <a:t> Çalışması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3568" y="2514033"/>
            <a:ext cx="10837171" cy="3972111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/>
              <a:t>Aşağıdaki problemin çözümünü TDD prensibi ile Java ve </a:t>
            </a:r>
            <a:r>
              <a:rPr lang="tr-TR" dirty="0" err="1"/>
              <a:t>Junit</a:t>
            </a:r>
            <a:r>
              <a:rPr lang="tr-TR" dirty="0"/>
              <a:t> kullanarak </a:t>
            </a:r>
            <a:r>
              <a:rPr lang="tr-TR" dirty="0" err="1"/>
              <a:t>implement</a:t>
            </a:r>
            <a:r>
              <a:rPr lang="tr-TR" dirty="0"/>
              <a:t> ediniz.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You are driving a little too fast, and a police officer stops you.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Write code to compute the fine you would have to pay.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your speed is 60 or less, the result is 0 since there is no fine.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between 61 and 80 inclusive, the fine is 100 dollars.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If speed is 81 or more, the result is 200. </a:t>
            </a:r>
            <a:b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 * Unless it is a holiday -- on that day, your speed can be 5 higher in all cases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/>
              <a:t>**/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Mocking(</a:t>
            </a:r>
            <a:r>
              <a:rPr lang="en-US" dirty="0" err="1"/>
              <a:t>mocklama</a:t>
            </a:r>
            <a:r>
              <a:rPr lang="en-US" dirty="0"/>
              <a:t>),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metodolojisi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/>
              <a:t>TDD</a:t>
            </a:r>
            <a:r>
              <a:rPr lang="en-US" dirty="0"/>
              <a:t> ve </a:t>
            </a:r>
            <a:r>
              <a:rPr lang="en-US" dirty="0" err="1"/>
              <a:t>özelde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(unit test),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izole</a:t>
            </a:r>
            <a:r>
              <a:rPr lang="en-US" dirty="0"/>
              <a:t> </a:t>
            </a:r>
            <a:r>
              <a:rPr lang="en-US" dirty="0" err="1"/>
              <a:t>etmede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Bu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anlamıyla</a:t>
            </a:r>
            <a:r>
              <a:rPr lang="en-US" dirty="0"/>
              <a:t> </a:t>
            </a:r>
            <a:r>
              <a:rPr lang="en-US" b="1" dirty="0"/>
              <a:t>test </a:t>
            </a:r>
            <a:r>
              <a:rPr lang="en-US" b="1" dirty="0" err="1"/>
              <a:t>dublörleri</a:t>
            </a:r>
            <a:r>
              <a:rPr lang="en-US" b="1" dirty="0"/>
              <a:t> (test double)</a:t>
            </a:r>
            <a:r>
              <a:rPr lang="en-US" dirty="0"/>
              <a:t>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 Test </a:t>
            </a:r>
            <a:r>
              <a:rPr lang="en-US" dirty="0" err="1"/>
              <a:t>dublörleri</a:t>
            </a:r>
            <a:r>
              <a:rPr lang="en-US" dirty="0"/>
              <a:t>, test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birimlerin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Bu </a:t>
            </a:r>
            <a:r>
              <a:rPr lang="en-US" b="1" dirty="0" err="1"/>
              <a:t>izolasyona</a:t>
            </a:r>
            <a:r>
              <a:rPr lang="en-US" b="1" dirty="0"/>
              <a:t> </a:t>
            </a:r>
            <a:r>
              <a:rPr lang="en-US" b="1" dirty="0" err="1"/>
              <a:t>birim</a:t>
            </a:r>
            <a:r>
              <a:rPr lang="en-US" b="1" dirty="0"/>
              <a:t> </a:t>
            </a:r>
            <a:r>
              <a:rPr lang="en-US" b="1" dirty="0" err="1"/>
              <a:t>testlerinde</a:t>
            </a:r>
            <a:r>
              <a:rPr lang="en-US" b="1" dirty="0"/>
              <a:t> </a:t>
            </a:r>
            <a:r>
              <a:rPr lang="en-US" b="1" dirty="0" err="1"/>
              <a:t>ihtiyaç</a:t>
            </a:r>
            <a:r>
              <a:rPr lang="en-US" b="1" dirty="0"/>
              <a:t> </a:t>
            </a:r>
            <a:r>
              <a:rPr lang="en-US" b="1" dirty="0" err="1"/>
              <a:t>duyulmasının</a:t>
            </a:r>
            <a:r>
              <a:rPr lang="en-US" b="1" dirty="0"/>
              <a:t> </a:t>
            </a:r>
            <a:r>
              <a:rPr lang="en-US" b="1" dirty="0" err="1"/>
              <a:t>temelde</a:t>
            </a:r>
            <a:r>
              <a:rPr lang="en-US" b="1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sebebi</a:t>
            </a:r>
            <a:r>
              <a:rPr lang="en-US" b="1" dirty="0"/>
              <a:t> </a:t>
            </a:r>
            <a:r>
              <a:rPr lang="en-US" b="1" dirty="0" err="1"/>
              <a:t>vardır</a:t>
            </a:r>
            <a:r>
              <a:rPr lang="en-US" b="1" dirty="0"/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genelde</a:t>
            </a:r>
            <a:r>
              <a:rPr lang="en-US" dirty="0"/>
              <a:t> test </a:t>
            </a:r>
            <a:r>
              <a:rPr lang="en-US" dirty="0" err="1"/>
              <a:t>ettikleri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 </a:t>
            </a:r>
            <a:r>
              <a:rPr lang="en-US" dirty="0" err="1"/>
              <a:t>doğrulamak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dublörleri</a:t>
            </a:r>
            <a:r>
              <a:rPr lang="en-US" dirty="0"/>
              <a:t>, </a:t>
            </a:r>
            <a:r>
              <a:rPr lang="en-US" dirty="0" err="1"/>
              <a:t>davranış</a:t>
            </a:r>
            <a:r>
              <a:rPr lang="en-US" dirty="0"/>
              <a:t> ve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şekillerine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çeşitlenir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kullanılanları</a:t>
            </a:r>
            <a:r>
              <a:rPr lang="en-US" dirty="0"/>
              <a:t> dummy, fake, stub, spy ve </a:t>
            </a:r>
            <a:r>
              <a:rPr lang="en-US" dirty="0" err="1"/>
              <a:t>mock‘tur</a:t>
            </a:r>
            <a:r>
              <a:rPr lang="en-US" dirty="0"/>
              <a:t> </a:t>
            </a:r>
            <a:r>
              <a:rPr lang="en-US" dirty="0" err="1"/>
              <a:t>denebilir</a:t>
            </a:r>
            <a:r>
              <a:rPr lang="en-US" dirty="0"/>
              <a:t>. Bu </a:t>
            </a:r>
            <a:r>
              <a:rPr lang="en-US" dirty="0" err="1"/>
              <a:t>çeşitliliğe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dublörlerin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yapıp</a:t>
            </a:r>
            <a:r>
              <a:rPr lang="en-US" dirty="0"/>
              <a:t> </a:t>
            </a:r>
            <a:r>
              <a:rPr lang="en-US" dirty="0" err="1"/>
              <a:t>yapmadığı</a:t>
            </a:r>
            <a:r>
              <a:rPr lang="en-US" dirty="0"/>
              <a:t> ve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gösterdiği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Mocklama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kütüphaneler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, test </a:t>
            </a:r>
            <a:r>
              <a:rPr lang="en-US" dirty="0" err="1"/>
              <a:t>metodlarının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,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test </a:t>
            </a:r>
            <a:r>
              <a:rPr lang="en-US" dirty="0" err="1"/>
              <a:t>ayarlarının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özelleştirme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,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zaman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tipden</a:t>
            </a:r>
            <a:r>
              <a:rPr lang="en-US" dirty="0"/>
              <a:t> </a:t>
            </a:r>
            <a:r>
              <a:rPr lang="en-US" dirty="0" err="1"/>
              <a:t>devralan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tip </a:t>
            </a:r>
            <a:r>
              <a:rPr lang="en-US" dirty="0" err="1"/>
              <a:t>yazılmaz</a:t>
            </a:r>
            <a:r>
              <a:rPr lang="en-US" dirty="0"/>
              <a:t>. 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dilin</a:t>
            </a:r>
            <a:r>
              <a:rPr lang="en-US" dirty="0"/>
              <a:t> reflection </a:t>
            </a:r>
            <a:r>
              <a:rPr lang="en-US" dirty="0" err="1"/>
              <a:t>kütüphanesinden</a:t>
            </a:r>
            <a:r>
              <a:rPr lang="en-US" dirty="0"/>
              <a:t> </a:t>
            </a:r>
            <a:r>
              <a:rPr lang="en-US" dirty="0" err="1"/>
              <a:t>faydalanarak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vekil</a:t>
            </a:r>
            <a:r>
              <a:rPr lang="en-US" dirty="0"/>
              <a:t> </a:t>
            </a:r>
            <a:r>
              <a:rPr lang="en-US" dirty="0" err="1"/>
              <a:t>tipler</a:t>
            </a:r>
            <a:r>
              <a:rPr lang="en-US" dirty="0"/>
              <a:t> </a:t>
            </a:r>
            <a:r>
              <a:rPr lang="en-US" dirty="0" err="1"/>
              <a:t>üreterek</a:t>
            </a:r>
            <a:r>
              <a:rPr lang="en-US" dirty="0"/>
              <a:t> </a:t>
            </a:r>
            <a:r>
              <a:rPr lang="en-US" dirty="0" err="1"/>
              <a:t>sağlarlar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getirdiği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,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dublör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</a:t>
            </a:r>
            <a:r>
              <a:rPr lang="en-US" dirty="0" err="1"/>
              <a:t>yazmadan</a:t>
            </a:r>
            <a:r>
              <a:rPr lang="en-US" dirty="0"/>
              <a:t>, her test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ayarlamalar</a:t>
            </a:r>
            <a:r>
              <a:rPr lang="en-US" dirty="0"/>
              <a:t> </a:t>
            </a:r>
            <a:r>
              <a:rPr lang="en-US" dirty="0" err="1"/>
              <a:t>yapılmasına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sağlamasıdır</a:t>
            </a:r>
            <a:r>
              <a:rPr lang="en-US" dirty="0"/>
              <a:t>.</a:t>
            </a:r>
            <a:endParaRPr lang="tr-TR" dirty="0"/>
          </a:p>
          <a:p>
            <a:pPr algn="l"/>
            <a:r>
              <a:rPr lang="en-US" dirty="0"/>
              <a:t>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avantajı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içlerinde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(assertion) </a:t>
            </a:r>
            <a:r>
              <a:rPr lang="en-US" dirty="0" err="1"/>
              <a:t>mekanizmaları</a:t>
            </a:r>
            <a:r>
              <a:rPr lang="en-US" dirty="0"/>
              <a:t> </a:t>
            </a:r>
            <a:r>
              <a:rPr lang="en-US" dirty="0" err="1"/>
              <a:t>bulundurmaları</a:t>
            </a:r>
            <a:r>
              <a:rPr lang="en-US" dirty="0"/>
              <a:t> ve </a:t>
            </a:r>
            <a:r>
              <a:rPr lang="en-US" dirty="0" err="1"/>
              <a:t>mocklanan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beklentilerin</a:t>
            </a:r>
            <a:r>
              <a:rPr lang="en-US" dirty="0"/>
              <a:t> </a:t>
            </a:r>
            <a:r>
              <a:rPr lang="en-US" dirty="0" err="1"/>
              <a:t>karşılanıp</a:t>
            </a:r>
            <a:r>
              <a:rPr lang="en-US" dirty="0"/>
              <a:t> </a:t>
            </a:r>
            <a:r>
              <a:rPr lang="en-US" dirty="0" err="1"/>
              <a:t>karşılanmamasına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çağırıldıkları</a:t>
            </a:r>
            <a:r>
              <a:rPr lang="en-US" dirty="0"/>
              <a:t>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etkilemeleridir</a:t>
            </a:r>
            <a:r>
              <a:rPr lang="en-US" dirty="0"/>
              <a:t>. Mock </a:t>
            </a:r>
            <a:r>
              <a:rPr lang="en-US" dirty="0" err="1"/>
              <a:t>kütüphanelerinin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mock </a:t>
            </a:r>
            <a:r>
              <a:rPr lang="en-US" dirty="0" err="1"/>
              <a:t>tiplerinde</a:t>
            </a:r>
            <a:r>
              <a:rPr lang="en-US" dirty="0"/>
              <a:t> </a:t>
            </a:r>
            <a:r>
              <a:rPr lang="en-US" dirty="0" err="1"/>
              <a:t>geliştiricinin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44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799" y="1063416"/>
            <a:ext cx="8761413" cy="706964"/>
          </a:xfrm>
        </p:spPr>
        <p:txBody>
          <a:bodyPr/>
          <a:lstStyle/>
          <a:p>
            <a:r>
              <a:rPr lang="tr-TR" dirty="0" err="1"/>
              <a:t>Mocking</a:t>
            </a:r>
            <a:r>
              <a:rPr lang="tr-TR" dirty="0"/>
              <a:t> Dezavantajlar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6282" y="2538067"/>
            <a:ext cx="10952277" cy="370968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 test </a:t>
            </a:r>
            <a:r>
              <a:rPr lang="en-US" dirty="0" err="1"/>
              <a:t>ortamında</a:t>
            </a:r>
            <a:r>
              <a:rPr lang="en-US" dirty="0"/>
              <a:t> mock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her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(interface)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da </a:t>
            </a:r>
            <a:r>
              <a:rPr lang="en-US" dirty="0" err="1"/>
              <a:t>kimi</a:t>
            </a:r>
            <a:r>
              <a:rPr lang="en-US" dirty="0"/>
              <a:t> zaman over-engineering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nitelendirilen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açabiliyor</a:t>
            </a:r>
            <a:r>
              <a:rPr lang="en-US" dirty="0"/>
              <a:t>. 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Mock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dezavantaj</a:t>
            </a:r>
            <a:r>
              <a:rPr lang="en-US" dirty="0"/>
              <a:t>, test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karmaşıklaştırması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yirmi</a:t>
            </a:r>
            <a:r>
              <a:rPr lang="en-US" dirty="0"/>
              <a:t> </a:t>
            </a:r>
            <a:r>
              <a:rPr lang="en-US" dirty="0" err="1"/>
              <a:t>satırlık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barındırabilirken</a:t>
            </a:r>
            <a:r>
              <a:rPr lang="en-US" dirty="0"/>
              <a:t>, test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gerekliliklerini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bahsedilen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taklit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mock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 Bu </a:t>
            </a:r>
            <a:r>
              <a:rPr lang="en-US" dirty="0" err="1"/>
              <a:t>karmaşıklığı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“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”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gerekebiliyor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627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719</Words>
  <Application>Microsoft Office PowerPoint</Application>
  <PresentationFormat>Widescreen</PresentationFormat>
  <Paragraphs>134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inherit</vt:lpstr>
      <vt:lpstr>Source Sans Pro</vt:lpstr>
      <vt:lpstr>Wingdings 3</vt:lpstr>
      <vt:lpstr>Ion Boardroom</vt:lpstr>
      <vt:lpstr>Yazılım Testi ve Otomasyonu</vt:lpstr>
      <vt:lpstr>Konular</vt:lpstr>
      <vt:lpstr> TDD (Test Driven Development) </vt:lpstr>
      <vt:lpstr> TDD (Test Driven Development) </vt:lpstr>
      <vt:lpstr> TDD (Test Driven Development) </vt:lpstr>
      <vt:lpstr>Lab Çalışması</vt:lpstr>
      <vt:lpstr>Mocking nedir?</vt:lpstr>
      <vt:lpstr>Mocking nedir?</vt:lpstr>
      <vt:lpstr>Mocking Dezavantajlar</vt:lpstr>
      <vt:lpstr>POWERMOCK - MOCKITO</vt:lpstr>
      <vt:lpstr>MOCK – Final Methods</vt:lpstr>
      <vt:lpstr>MOCK – Static Methods</vt:lpstr>
      <vt:lpstr>MOCK – Private Methods</vt:lpstr>
      <vt:lpstr>APACHE MAVEN</vt:lpstr>
      <vt:lpstr>POM.xml</vt:lpstr>
      <vt:lpstr>LAB Çalışması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2020-10-20T16:12:47Z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