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9" r:id="rId6"/>
    <p:sldId id="298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12" r:id="rId16"/>
    <p:sldId id="316" r:id="rId17"/>
    <p:sldId id="317" r:id="rId18"/>
    <p:sldId id="318" r:id="rId19"/>
    <p:sldId id="319" r:id="rId20"/>
    <p:sldId id="320" r:id="rId21"/>
    <p:sldId id="299" r:id="rId22"/>
    <p:sldId id="313" r:id="rId23"/>
    <p:sldId id="314" r:id="rId24"/>
    <p:sldId id="315" r:id="rId25"/>
    <p:sldId id="321" r:id="rId26"/>
    <p:sldId id="322" r:id="rId27"/>
    <p:sldId id="323" r:id="rId28"/>
    <p:sldId id="324" r:id="rId29"/>
    <p:sldId id="33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488" autoAdjust="0"/>
  </p:normalViewPr>
  <p:slideViewPr>
    <p:cSldViewPr snapToGrid="0">
      <p:cViewPr varScale="1">
        <p:scale>
          <a:sx n="59" d="100"/>
          <a:sy n="5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1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/>
              <a:t>desteklediği</a:t>
            </a:r>
            <a:r>
              <a:rPr lang="en-US" dirty="0"/>
              <a:t> her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default (</a:t>
            </a:r>
            <a:r>
              <a:rPr lang="en-US" b="1" dirty="0" err="1"/>
              <a:t>ön</a:t>
            </a:r>
            <a:r>
              <a:rPr lang="en-US" b="1" dirty="0"/>
              <a:t> </a:t>
            </a:r>
            <a:r>
              <a:rPr lang="en-US" b="1" dirty="0" err="1"/>
              <a:t>tanımlı</a:t>
            </a:r>
            <a:r>
              <a:rPr lang="en-US" b="1" dirty="0"/>
              <a:t>) </a:t>
            </a:r>
            <a:r>
              <a:rPr lang="en-US" dirty="0" err="1"/>
              <a:t>olarak</a:t>
            </a:r>
            <a:r>
              <a:rPr lang="en-US" dirty="0"/>
              <a:t>, </a:t>
            </a:r>
            <a:r>
              <a:rPr lang="en-US" b="1" dirty="0"/>
              <a:t>Quality Profile</a:t>
            </a:r>
            <a:r>
              <a:rPr lang="en-US" dirty="0"/>
              <a:t>, </a:t>
            </a:r>
            <a:r>
              <a:rPr lang="en-US" b="1" dirty="0"/>
              <a:t>Rules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Quality Gate</a:t>
            </a:r>
            <a:r>
              <a:rPr lang="en-US" dirty="0"/>
              <a:t> </a:t>
            </a:r>
            <a:r>
              <a:rPr lang="en-US" dirty="0" err="1"/>
              <a:t>tanımlamalarına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@Mock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@Spy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mocking frameworks in Java, including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cannot mock static methods or final classes. If we come across a situation where we need to test these components, we won’t be able to unless we re-factor the code and make them testable. For example: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private methods packaged or protected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static methods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re-factoring at the cost of good design may not always be the right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defined a generic String message which we will be using as a parameter and expectation.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mock an instance of the system under test,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ClassWithFinalMethods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i="1" dirty="0" err="1">
                <a:solidFill>
                  <a:srgbClr val="000000"/>
                </a:solidFill>
                <a:latin typeface="inherit"/>
              </a:rPr>
              <a:t>whenNew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method makes sure that whenever 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an instance of this class is made using the new keyword by invoking a no argument constructor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, this mock instance is returned instead of the real object.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invoke the no argument constructor to make an instance of the system under test.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 no argument constructor was actually involved during the last step.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set an expected String when the final method is called, using the String we defined in Step 1.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The final method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printMessage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(…)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is invoked.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 final method was actually called.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Finally, we assert our expectations to the actual String returned to us.</a:t>
            </a:r>
            <a:endParaRPr lang="en-US" b="0" i="0" dirty="0">
              <a:solidFill>
                <a:srgbClr val="000000"/>
              </a:solidFill>
              <a:effectLst/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defined a generic String message which we will be using as a parameter.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 generic String message, to be used as an expectation.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ClassWithStaticMethod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static method test.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expectations when the static method will be invoked.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 the static 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Verifying the expected and actual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creating a mock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Powermockito.spy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make use of Reflection API by providing method name as a String parameter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invoke the public method which in turn invoked the private method and we verify our results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Pair</a:t>
            </a:r>
            <a:r>
              <a:rPr lang="tr-TR" dirty="0"/>
              <a:t> </a:t>
            </a:r>
            <a:r>
              <a:rPr lang="tr-TR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7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stanbul.io/kurumsal-yazilim/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mock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.google.com/p/mockit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APACHE MAVEN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84602"/>
            <a:ext cx="10581139" cy="3477682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Maven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basitleştirmemizi</a:t>
            </a:r>
            <a:r>
              <a:rPr lang="en-US" dirty="0"/>
              <a:t>, </a:t>
            </a:r>
            <a:r>
              <a:rPr lang="en-US" dirty="0" err="1"/>
              <a:t>dokümantasyonumuzu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bağımlılığını</a:t>
            </a:r>
            <a:r>
              <a:rPr lang="en-US" dirty="0"/>
              <a:t> ve IDE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Nesnesi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 (Project Object Model) </a:t>
            </a:r>
            <a:r>
              <a:rPr lang="en-US" b="1" dirty="0" err="1"/>
              <a:t>veya</a:t>
            </a:r>
            <a:r>
              <a:rPr lang="en-US" b="1" dirty="0"/>
              <a:t> POM</a:t>
            </a:r>
            <a:r>
              <a:rPr lang="en-US" dirty="0"/>
              <a:t>, </a:t>
            </a:r>
            <a:r>
              <a:rPr lang="en-US" dirty="0" err="1"/>
              <a:t>Maven’deki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birimidir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Maven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ve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XML </a:t>
            </a:r>
            <a:r>
              <a:rPr lang="en-US" dirty="0" err="1"/>
              <a:t>dosyasıdır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28" y="827364"/>
            <a:ext cx="2795255" cy="706964"/>
          </a:xfrm>
        </p:spPr>
        <p:txBody>
          <a:bodyPr/>
          <a:lstStyle/>
          <a:p>
            <a:r>
              <a:rPr lang="tr-TR" dirty="0"/>
              <a:t>POM.xml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914525"/>
            <a:ext cx="7315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33984" y="2684979"/>
            <a:ext cx="10753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repository’de</a:t>
            </a:r>
            <a:r>
              <a:rPr lang="tr-TR" dirty="0"/>
              <a:t> </a:t>
            </a:r>
            <a:r>
              <a:rPr lang="tr-TR" dirty="0" err="1"/>
              <a:t>Lab</a:t>
            </a:r>
            <a:r>
              <a:rPr lang="tr-TR" dirty="0"/>
              <a:t> altındaki </a:t>
            </a:r>
            <a:r>
              <a:rPr lang="tr-TR" dirty="0" err="1"/>
              <a:t>Employee</a:t>
            </a:r>
            <a:r>
              <a:rPr lang="tr-TR" dirty="0"/>
              <a:t> projesinde, </a:t>
            </a:r>
          </a:p>
          <a:p>
            <a:endParaRPr lang="en-US" dirty="0"/>
          </a:p>
          <a:p>
            <a:r>
              <a:rPr lang="tr-TR" dirty="0"/>
              <a:t> 1- </a:t>
            </a:r>
            <a:r>
              <a:rPr lang="tr-TR" dirty="0" err="1"/>
              <a:t>EmployeeController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en-US" dirty="0" err="1"/>
              <a:t>getProjectedEmployeeCount</a:t>
            </a:r>
            <a:r>
              <a:rPr lang="tr-TR" dirty="0"/>
              <a:t>() </a:t>
            </a:r>
            <a:r>
              <a:rPr lang="tr-TR" dirty="0" err="1"/>
              <a:t>methodu</a:t>
            </a:r>
            <a:r>
              <a:rPr lang="tr-TR" dirty="0"/>
              <a:t> için </a:t>
            </a:r>
            <a:r>
              <a:rPr lang="tr-TR" dirty="0" err="1"/>
              <a:t>Powermock</a:t>
            </a:r>
            <a:r>
              <a:rPr lang="tr-TR" dirty="0"/>
              <a:t> kullanmadan </a:t>
            </a:r>
            <a:r>
              <a:rPr lang="tr-TR" dirty="0" err="1"/>
              <a:t>unit</a:t>
            </a:r>
            <a:r>
              <a:rPr lang="tr-TR" dirty="0"/>
              <a:t> test metodu,</a:t>
            </a:r>
          </a:p>
          <a:p>
            <a:endParaRPr lang="tr-TR" dirty="0"/>
          </a:p>
          <a:p>
            <a:r>
              <a:rPr lang="tr-TR" dirty="0"/>
              <a:t>2- </a:t>
            </a:r>
            <a:r>
              <a:rPr lang="tr-TR" dirty="0" err="1"/>
              <a:t>PowerMock</a:t>
            </a:r>
            <a:r>
              <a:rPr lang="tr-TR" dirty="0"/>
              <a:t> kullanarak </a:t>
            </a:r>
            <a:r>
              <a:rPr lang="tr-TR" dirty="0" err="1"/>
              <a:t>unit</a:t>
            </a:r>
            <a:r>
              <a:rPr lang="tr-TR" dirty="0"/>
              <a:t> test </a:t>
            </a:r>
            <a:r>
              <a:rPr lang="tr-TR" dirty="0" err="1"/>
              <a:t>methodu</a:t>
            </a:r>
            <a:r>
              <a:rPr lang="tr-TR" dirty="0"/>
              <a:t>,</a:t>
            </a:r>
          </a:p>
          <a:p>
            <a:endParaRPr lang="tr-TR" dirty="0"/>
          </a:p>
          <a:p>
            <a:r>
              <a:rPr lang="tr-TR" dirty="0"/>
              <a:t>3- </a:t>
            </a:r>
            <a:r>
              <a:rPr lang="tr-TR" dirty="0" err="1"/>
              <a:t>saveEmployee</a:t>
            </a:r>
            <a:r>
              <a:rPr lang="tr-TR" dirty="0"/>
              <a:t> metodunu çağırdığını </a:t>
            </a:r>
            <a:r>
              <a:rPr lang="tr-TR" dirty="0" err="1"/>
              <a:t>verify</a:t>
            </a:r>
            <a:r>
              <a:rPr lang="tr-TR" dirty="0"/>
              <a:t> eden test metodu</a:t>
            </a:r>
          </a:p>
          <a:p>
            <a:endParaRPr lang="tr-TR" dirty="0"/>
          </a:p>
          <a:p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endParaRPr lang="tr-T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974" y="1254084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Statik</a:t>
            </a:r>
            <a:r>
              <a:rPr lang="en-US" dirty="0"/>
              <a:t> test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yürütülmeden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dokümanlarının</a:t>
            </a:r>
            <a:r>
              <a:rPr lang="en-US" dirty="0"/>
              <a:t> manual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geçirilmesidir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geçilmeden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çözülmesi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bulunmasından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faktörü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70" y="918318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9872" y="2194560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Gayri</a:t>
            </a:r>
            <a:r>
              <a:rPr lang="en-US" b="1" dirty="0"/>
              <a:t> </a:t>
            </a:r>
            <a:r>
              <a:rPr lang="en-US" b="1" dirty="0" err="1"/>
              <a:t>resmi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(Informal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incelenmesidir</a:t>
            </a:r>
            <a:r>
              <a:rPr lang="en-US" dirty="0"/>
              <a:t>.</a:t>
            </a:r>
          </a:p>
          <a:p>
            <a:r>
              <a:rPr lang="en-US" dirty="0" err="1"/>
              <a:t>İnceleme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önerilerini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bildirir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err="1">
                <a:latin typeface="medium-content-sans-serif-font"/>
              </a:rPr>
              <a:t>Üzerinden</a:t>
            </a:r>
            <a:r>
              <a:rPr lang="en-US" b="1" dirty="0">
                <a:latin typeface="medium-content-sans-serif-font"/>
              </a:rPr>
              <a:t> </a:t>
            </a:r>
            <a:r>
              <a:rPr lang="en-US" b="1" dirty="0" err="1">
                <a:latin typeface="medium-content-sans-serif-font"/>
              </a:rPr>
              <a:t>Geçme</a:t>
            </a:r>
            <a:r>
              <a:rPr lang="en-US" b="1" dirty="0">
                <a:latin typeface="medium-content-sans-serif-font"/>
              </a:rPr>
              <a:t> (Walkthrough)</a:t>
            </a:r>
          </a:p>
          <a:p>
            <a:pPr algn="l"/>
            <a:r>
              <a:rPr lang="en-US" dirty="0" err="1">
                <a:latin typeface="medium-content-serif-font"/>
              </a:rPr>
              <a:t>Planlı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olarak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gözden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geçirecek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veya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kişilere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sunulmasıdır</a:t>
            </a:r>
            <a:r>
              <a:rPr lang="en-US" dirty="0">
                <a:latin typeface="medium-content-serif-font"/>
              </a:rPr>
              <a:t>. </a:t>
            </a:r>
            <a:r>
              <a:rPr lang="en-US" dirty="0" err="1">
                <a:latin typeface="medium-content-serif-font"/>
              </a:rPr>
              <a:t>Küçük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ölçekteki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iş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ürünleri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kullanılır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herhangi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hazırlık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yapılmaz</a:t>
            </a:r>
            <a:r>
              <a:rPr lang="en-US" dirty="0">
                <a:latin typeface="medium-content-serif-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(Technical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plansız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toplanıp</a:t>
            </a:r>
            <a:r>
              <a:rPr lang="en-US" dirty="0"/>
              <a:t>,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yapmalarıdır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Teftiş</a:t>
            </a:r>
            <a:r>
              <a:rPr lang="en-US" b="1" dirty="0"/>
              <a:t> (Inspection)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birikime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yayımlanmadan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yürüttüğü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Toplantıyı</a:t>
            </a:r>
            <a:r>
              <a:rPr lang="en-US" dirty="0"/>
              <a:t> </a:t>
            </a:r>
            <a:r>
              <a:rPr lang="en-US" dirty="0" err="1"/>
              <a:t>moderatör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düzenlenir</a:t>
            </a:r>
            <a:r>
              <a:rPr lang="en-US" dirty="0"/>
              <a:t> </a:t>
            </a:r>
            <a:r>
              <a:rPr lang="en-US" dirty="0" err="1"/>
              <a:t>katılacak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saptanmaya</a:t>
            </a:r>
            <a:r>
              <a:rPr lang="en-US" dirty="0"/>
              <a:t> </a:t>
            </a:r>
            <a:r>
              <a:rPr lang="en-US" dirty="0" err="1"/>
              <a:t>çalışılır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277" y="1063416"/>
            <a:ext cx="7714723" cy="706964"/>
          </a:xfrm>
        </p:spPr>
        <p:txBody>
          <a:bodyPr/>
          <a:lstStyle/>
          <a:p>
            <a:r>
              <a:rPr lang="tr-TR" dirty="0"/>
              <a:t> 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/>
              <a:t>Statik analizin hedefi, yazılımın kaynak kodundaki ve yazılım modellerindeki hataları bulmaktır. Statik analiz, incelenen yazılım yürütülmeden gerçekleştirilir; dinamik test ise yazılım kodunu yürütür. Statik analiz, dinamik testte bulunması zor olan hataları bulabilir.</a:t>
            </a:r>
          </a:p>
          <a:p>
            <a:pPr algn="l"/>
            <a:r>
              <a:rPr lang="tr-TR" sz="1800" dirty="0"/>
              <a:t>Statik analizin avantajları şunlardır:</a:t>
            </a:r>
          </a:p>
          <a:p>
            <a:pPr algn="l"/>
            <a:r>
              <a:rPr lang="tr-TR" sz="1800" dirty="0"/>
              <a:t> Testler yürütülmeden önce hataların erken tespiti </a:t>
            </a:r>
          </a:p>
          <a:p>
            <a:pPr algn="l"/>
            <a:r>
              <a:rPr lang="tr-TR" sz="1800" dirty="0"/>
              <a:t> Yüksek karmaşıklık ölçüsü gibi metriklerin hesaplanmasıyla koddaki veya tasarımdaki şüpheli durumlarla ilgili erken uyarı </a:t>
            </a:r>
          </a:p>
          <a:p>
            <a:pPr algn="l"/>
            <a:r>
              <a:rPr lang="tr-TR" sz="1800" dirty="0"/>
              <a:t> Dinamik test ile kolayca bulunamayan hataların belirlenmesi</a:t>
            </a:r>
          </a:p>
          <a:p>
            <a:pPr algn="l"/>
            <a:r>
              <a:rPr lang="tr-TR" sz="1800" dirty="0"/>
              <a:t> Yazılım modellerindeki bağımlılıkların ve tutarsızlıkların saptanması, linkler gibi</a:t>
            </a:r>
          </a:p>
          <a:p>
            <a:pPr algn="l"/>
            <a:r>
              <a:rPr lang="tr-TR" sz="1800" dirty="0"/>
              <a:t> İyileştirilmiş kod ve tasarım sürdürülebilirliği</a:t>
            </a:r>
          </a:p>
          <a:p>
            <a:pPr algn="l"/>
            <a:r>
              <a:rPr lang="tr-TR" sz="1800" dirty="0"/>
              <a:t> Uyarıların geliştirme sırasında dikkate alınması durumunda hataların önlenmesi</a:t>
            </a:r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761" y="1063416"/>
            <a:ext cx="8761413" cy="706964"/>
          </a:xfrm>
        </p:spPr>
        <p:txBody>
          <a:bodyPr/>
          <a:lstStyle/>
          <a:p>
            <a:r>
              <a:rPr lang="tr-TR" dirty="0"/>
              <a:t>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9037962" cy="411607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şöyledir</a:t>
            </a:r>
            <a:r>
              <a:rPr lang="en-US" dirty="0"/>
              <a:t>: </a:t>
            </a:r>
          </a:p>
          <a:p>
            <a:r>
              <a:rPr lang="en-US" dirty="0"/>
              <a:t>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atanmamış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yanlışlıkla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arayüzler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Ulaşılamayan</a:t>
            </a:r>
            <a:r>
              <a:rPr lang="en-US" dirty="0"/>
              <a:t>, </a:t>
            </a:r>
            <a:r>
              <a:rPr lang="en-US" dirty="0" err="1"/>
              <a:t>çağrılmayan</a:t>
            </a:r>
            <a:r>
              <a:rPr lang="en-US" dirty="0"/>
              <a:t> (</a:t>
            </a:r>
            <a:r>
              <a:rPr lang="en-US" dirty="0" err="1"/>
              <a:t>ölü</a:t>
            </a:r>
            <a:r>
              <a:rPr lang="en-US" dirty="0"/>
              <a:t>) </a:t>
            </a:r>
            <a:r>
              <a:rPr lang="en-US" dirty="0" err="1"/>
              <a:t>kod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(</a:t>
            </a:r>
            <a:r>
              <a:rPr lang="en-US" dirty="0" err="1"/>
              <a:t>sonsuz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) </a:t>
            </a:r>
          </a:p>
          <a:p>
            <a:r>
              <a:rPr lang="en-US" dirty="0"/>
              <a:t>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modellerinde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Statik Test ve Analiz – </a:t>
            </a:r>
            <a:r>
              <a:rPr lang="tr-TR" dirty="0" err="1">
                <a:solidFill>
                  <a:srgbClr val="FF0000"/>
                </a:solidFill>
              </a:rPr>
              <a:t>Junit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Covarage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97" y="1028069"/>
            <a:ext cx="8761413" cy="706964"/>
          </a:xfrm>
        </p:spPr>
        <p:txBody>
          <a:bodyPr/>
          <a:lstStyle/>
          <a:p>
            <a:r>
              <a:rPr lang="tr-TR" dirty="0"/>
              <a:t>Statik Analiz Aracı - </a:t>
            </a:r>
            <a:r>
              <a:rPr lang="tr-TR" dirty="0" err="1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, Java, C #, JavaScript, </a:t>
            </a:r>
            <a:r>
              <a:rPr lang="en-US" dirty="0" err="1"/>
              <a:t>TypeScript</a:t>
            </a:r>
            <a:r>
              <a:rPr lang="en-US" dirty="0"/>
              <a:t>, C / C ++, COBOL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25+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, </a:t>
            </a:r>
            <a:r>
              <a:rPr lang="en-US" dirty="0" err="1"/>
              <a:t>kodlardan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kokuların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analiziyle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incelemeler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platformdur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de </a:t>
            </a:r>
            <a:r>
              <a:rPr lang="en-US" dirty="0" err="1"/>
              <a:t>yapılabilmesine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kodla</a:t>
            </a:r>
            <a:r>
              <a:rPr lang="en-US" dirty="0"/>
              <a:t> </a:t>
            </a:r>
            <a:r>
              <a:rPr lang="en-US" dirty="0" err="1"/>
              <a:t>uğraşırken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zaman </a:t>
            </a:r>
            <a:r>
              <a:rPr lang="en-US" dirty="0" err="1"/>
              <a:t>alabilir</a:t>
            </a:r>
            <a:r>
              <a:rPr lang="en-US" dirty="0"/>
              <a:t>.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çalışmalarını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geliştirici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ekibine</a:t>
            </a:r>
            <a:r>
              <a:rPr lang="en-US" dirty="0"/>
              <a:t> </a:t>
            </a:r>
            <a:r>
              <a:rPr lang="en-US" dirty="0" err="1"/>
              <a:t>erişiminiz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bile,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pozitiflere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70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17" y="1028069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/>
              <a:t>ekiplere</a:t>
            </a:r>
            <a:r>
              <a:rPr lang="en-US" dirty="0"/>
              <a:t> zaman </a:t>
            </a:r>
            <a:r>
              <a:rPr lang="en-US" dirty="0" err="1"/>
              <a:t>kazandırmasıyla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sunuyor</a:t>
            </a:r>
            <a:r>
              <a:rPr lang="en-US" dirty="0"/>
              <a:t>.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kusurlarını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</a:t>
            </a:r>
            <a:r>
              <a:rPr lang="en-US" dirty="0" err="1"/>
              <a:t>ihlallerini</a:t>
            </a:r>
            <a:r>
              <a:rPr lang="en-US" dirty="0"/>
              <a:t>,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grafiklerini</a:t>
            </a:r>
            <a:r>
              <a:rPr lang="en-US" dirty="0"/>
              <a:t>, </a:t>
            </a:r>
            <a:r>
              <a:rPr lang="en-US" dirty="0" err="1"/>
              <a:t>blokların</a:t>
            </a:r>
            <a:r>
              <a:rPr lang="en-US" dirty="0"/>
              <a:t>, </a:t>
            </a:r>
            <a:r>
              <a:rPr lang="en-US" dirty="0" err="1"/>
              <a:t>işlevlerin</a:t>
            </a:r>
            <a:r>
              <a:rPr lang="en-US" dirty="0"/>
              <a:t>, </a:t>
            </a:r>
            <a:r>
              <a:rPr lang="en-US" dirty="0" err="1"/>
              <a:t>sınıfların</a:t>
            </a:r>
            <a:r>
              <a:rPr lang="en-US" dirty="0"/>
              <a:t>,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da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3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1028069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r>
              <a:rPr lang="tr-TR" dirty="0"/>
              <a:t> Rapor Yorumlaması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3" y="1735033"/>
            <a:ext cx="7553127" cy="50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7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924900"/>
            <a:ext cx="8761413" cy="706964"/>
          </a:xfrm>
        </p:spPr>
        <p:txBody>
          <a:bodyPr/>
          <a:lstStyle/>
          <a:p>
            <a:r>
              <a:rPr lang="tr-TR" dirty="0" err="1"/>
              <a:t>SonarQube</a:t>
            </a:r>
            <a:r>
              <a:rPr lang="tr-TR" dirty="0"/>
              <a:t> Rapor Kategorileri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65632" y="2406650"/>
            <a:ext cx="10594848" cy="406730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sz="7200" b="1" dirty="0"/>
              <a:t>Bugs: </a:t>
            </a:r>
            <a:r>
              <a:rPr lang="en-US" sz="7200" dirty="0" err="1"/>
              <a:t>Projenizde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kategoriye</a:t>
            </a:r>
            <a:r>
              <a:rPr lang="en-US" sz="7200" dirty="0"/>
              <a:t> </a:t>
            </a:r>
            <a:r>
              <a:rPr lang="en-US" sz="7200" dirty="0" err="1"/>
              <a:t>alınan</a:t>
            </a:r>
            <a:r>
              <a:rPr lang="en-US" sz="7200" dirty="0"/>
              <a:t> </a:t>
            </a:r>
            <a:r>
              <a:rPr lang="en-US" sz="7200" dirty="0" err="1"/>
              <a:t>kodlarınız</a:t>
            </a:r>
            <a:r>
              <a:rPr lang="en-US" sz="7200" dirty="0"/>
              <a:t> </a:t>
            </a:r>
            <a:r>
              <a:rPr lang="en-US" sz="7200" dirty="0" err="1"/>
              <a:t>varsa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şeylerin</a:t>
            </a:r>
            <a:r>
              <a:rPr lang="en-US" sz="7200" dirty="0"/>
              <a:t> </a:t>
            </a:r>
            <a:r>
              <a:rPr lang="en-US" sz="7200" dirty="0" err="1"/>
              <a:t>yanlış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eksik</a:t>
            </a:r>
            <a:r>
              <a:rPr lang="en-US" sz="7200" dirty="0"/>
              <a:t> </a:t>
            </a:r>
            <a:r>
              <a:rPr lang="en-US" sz="7200" dirty="0" err="1"/>
              <a:t>olduğundan</a:t>
            </a:r>
            <a:r>
              <a:rPr lang="en-US" sz="7200" dirty="0"/>
              <a:t> </a:t>
            </a:r>
            <a:r>
              <a:rPr lang="en-US" sz="7200" dirty="0" err="1"/>
              <a:t>emin</a:t>
            </a:r>
            <a:r>
              <a:rPr lang="en-US" sz="7200" dirty="0"/>
              <a:t> </a:t>
            </a:r>
            <a:r>
              <a:rPr lang="en-US" sz="7200" dirty="0" err="1"/>
              <a:t>olabilirsiniz</a:t>
            </a:r>
            <a:r>
              <a:rPr lang="en-US" sz="7200" dirty="0"/>
              <a:t>.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düzeltilmezse</a:t>
            </a:r>
            <a:r>
              <a:rPr lang="en-US" sz="7200" dirty="0"/>
              <a:t> </a:t>
            </a:r>
            <a:r>
              <a:rPr lang="en-US" sz="7200" dirty="0" err="1"/>
              <a:t>ileride</a:t>
            </a:r>
            <a:r>
              <a:rPr lang="en-US" sz="7200" dirty="0"/>
              <a:t> </a:t>
            </a:r>
            <a:r>
              <a:rPr lang="en-US" sz="7200" dirty="0" err="1"/>
              <a:t>başınız</a:t>
            </a:r>
            <a:r>
              <a:rPr lang="en-US" sz="7200" dirty="0"/>
              <a:t> </a:t>
            </a:r>
            <a:r>
              <a:rPr lang="en-US" sz="7200" dirty="0" err="1"/>
              <a:t>ağrıyabilir</a:t>
            </a:r>
            <a:r>
              <a:rPr lang="en-US" sz="7200" dirty="0"/>
              <a:t>, </a:t>
            </a:r>
            <a:r>
              <a:rPr lang="en-US" sz="7200" dirty="0" err="1"/>
              <a:t>dolayısıyla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kategoriyi</a:t>
            </a:r>
            <a:r>
              <a:rPr lang="en-US" sz="7200" dirty="0"/>
              <a:t> </a:t>
            </a:r>
            <a:r>
              <a:rPr lang="en-US" sz="7200" dirty="0" err="1"/>
              <a:t>önemseyin</a:t>
            </a:r>
            <a:r>
              <a:rPr lang="en-US" sz="7200" dirty="0"/>
              <a:t>. 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Vulnerabilities</a:t>
            </a:r>
            <a:r>
              <a:rPr lang="tr-TR" sz="7200" b="1" dirty="0"/>
              <a:t>: </a:t>
            </a:r>
            <a:r>
              <a:rPr lang="tr-TR" sz="7200" dirty="0"/>
              <a:t>Güvenlik zafiyetine sebebiyet verecek olan kod parçacıkları bu kategoride raporlanmaktadır. Yani bu kategoride en az </a:t>
            </a:r>
            <a:r>
              <a:rPr lang="tr-TR" sz="7200" dirty="0" err="1"/>
              <a:t>Bug</a:t>
            </a:r>
            <a:r>
              <a:rPr lang="tr-TR" sz="7200" dirty="0"/>
              <a:t> kategorisi kadar önemli.</a:t>
            </a:r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Code Smells</a:t>
            </a:r>
            <a:r>
              <a:rPr lang="tr-TR" sz="7200" b="1" dirty="0"/>
              <a:t>: </a:t>
            </a:r>
            <a:r>
              <a:rPr lang="en-US" sz="7200" dirty="0"/>
              <a:t> </a:t>
            </a:r>
            <a:r>
              <a:rPr lang="tr-TR" sz="7200" dirty="0" err="1"/>
              <a:t>K</a:t>
            </a:r>
            <a:r>
              <a:rPr lang="en-US" sz="7200" dirty="0"/>
              <a:t>od </a:t>
            </a:r>
            <a:r>
              <a:rPr lang="en-US" sz="7200" dirty="0" err="1"/>
              <a:t>okunabilirliği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bakım</a:t>
            </a:r>
            <a:r>
              <a:rPr lang="en-US" sz="7200" dirty="0"/>
              <a:t> </a:t>
            </a:r>
            <a:r>
              <a:rPr lang="en-US" sz="7200" dirty="0" err="1"/>
              <a:t>maliyetleri</a:t>
            </a:r>
            <a:r>
              <a:rPr lang="en-US" sz="7200" dirty="0"/>
              <a:t> </a:t>
            </a:r>
            <a:r>
              <a:rPr lang="en-US" sz="7200" dirty="0" err="1"/>
              <a:t>açısından</a:t>
            </a:r>
            <a:r>
              <a:rPr lang="en-US" sz="7200" dirty="0"/>
              <a:t> </a:t>
            </a:r>
            <a:r>
              <a:rPr lang="en-US" sz="7200" dirty="0" err="1"/>
              <a:t>negatif</a:t>
            </a:r>
            <a:r>
              <a:rPr lang="en-US" sz="7200" dirty="0"/>
              <a:t> </a:t>
            </a:r>
            <a:r>
              <a:rPr lang="en-US" sz="7200" dirty="0" err="1"/>
              <a:t>etki</a:t>
            </a:r>
            <a:r>
              <a:rPr lang="en-US" sz="7200" dirty="0"/>
              <a:t> </a:t>
            </a:r>
            <a:r>
              <a:rPr lang="en-US" sz="7200" dirty="0" err="1"/>
              <a:t>yapabilecek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parçacıkları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kategoride</a:t>
            </a:r>
            <a:r>
              <a:rPr lang="en-US" sz="7200" dirty="0"/>
              <a:t> </a:t>
            </a:r>
            <a:r>
              <a:rPr lang="en-US" sz="7200" dirty="0" err="1"/>
              <a:t>değerlendirilmekte</a:t>
            </a:r>
            <a:r>
              <a:rPr lang="tr-TR" sz="7200" dirty="0" err="1"/>
              <a:t>dir</a:t>
            </a:r>
            <a:r>
              <a:rPr lang="en-US" sz="7200" dirty="0"/>
              <a:t>.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Coverage</a:t>
            </a:r>
            <a:r>
              <a:rPr lang="tr-TR" sz="7200" b="1" dirty="0"/>
              <a:t>: </a:t>
            </a:r>
            <a:r>
              <a:rPr lang="en-US" sz="7200" dirty="0" err="1"/>
              <a:t>Buradan</a:t>
            </a:r>
            <a:r>
              <a:rPr lang="en-US" sz="7200" dirty="0"/>
              <a:t> </a:t>
            </a:r>
            <a:r>
              <a:rPr lang="en-US" sz="7200" dirty="0" err="1"/>
              <a:t>yazılan</a:t>
            </a:r>
            <a:r>
              <a:rPr lang="en-US" sz="7200" dirty="0"/>
              <a:t> </a:t>
            </a:r>
            <a:r>
              <a:rPr lang="en-US" sz="7200" dirty="0" err="1"/>
              <a:t>testlerin</a:t>
            </a:r>
            <a:r>
              <a:rPr lang="en-US" sz="7200" dirty="0"/>
              <a:t> </a:t>
            </a:r>
            <a:r>
              <a:rPr lang="en-US" sz="7200" dirty="0" err="1"/>
              <a:t>projenizin</a:t>
            </a:r>
            <a:r>
              <a:rPr lang="en-US" sz="7200" dirty="0"/>
              <a:t> ne </a:t>
            </a:r>
            <a:r>
              <a:rPr lang="en-US" sz="7200" dirty="0" err="1"/>
              <a:t>kadarını</a:t>
            </a:r>
            <a:r>
              <a:rPr lang="en-US" sz="7200" dirty="0"/>
              <a:t> cover </a:t>
            </a:r>
            <a:r>
              <a:rPr lang="en-US" sz="7200" dirty="0" err="1"/>
              <a:t>ettiğiniz</a:t>
            </a:r>
            <a:r>
              <a:rPr lang="en-US" sz="7200" dirty="0"/>
              <a:t> </a:t>
            </a:r>
            <a:r>
              <a:rPr lang="en-US" sz="7200" dirty="0" err="1"/>
              <a:t>görebilirsiniz</a:t>
            </a:r>
            <a:r>
              <a:rPr lang="en-US" sz="7200" dirty="0"/>
              <a:t>.</a:t>
            </a:r>
            <a:endParaRPr lang="tr-TR" sz="7200" dirty="0"/>
          </a:p>
          <a:p>
            <a:pPr algn="l"/>
            <a:endParaRPr lang="tr-TR" sz="7200" dirty="0"/>
          </a:p>
          <a:p>
            <a:pPr algn="l"/>
            <a:r>
              <a:rPr lang="en-US" sz="7200" b="1" dirty="0"/>
              <a:t>Duplications</a:t>
            </a:r>
            <a:r>
              <a:rPr lang="tr-TR" sz="7200" b="1" dirty="0"/>
              <a:t>: </a:t>
            </a:r>
            <a:r>
              <a:rPr lang="en-US" sz="7200" dirty="0" err="1"/>
              <a:t>Proje</a:t>
            </a:r>
            <a:r>
              <a:rPr lang="en-US" sz="7200" dirty="0"/>
              <a:t> </a:t>
            </a:r>
            <a:r>
              <a:rPr lang="en-US" sz="7200" dirty="0" err="1"/>
              <a:t>genelinde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satırlarının</a:t>
            </a:r>
            <a:r>
              <a:rPr lang="en-US" sz="7200" dirty="0"/>
              <a:t> </a:t>
            </a:r>
            <a:r>
              <a:rPr lang="en-US" sz="7200" dirty="0" err="1"/>
              <a:t>toplam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satırına</a:t>
            </a:r>
            <a:r>
              <a:rPr lang="en-US" sz="7200" dirty="0"/>
              <a:t> </a:t>
            </a:r>
            <a:r>
              <a:rPr lang="en-US" sz="7200" dirty="0" err="1"/>
              <a:t>oranını</a:t>
            </a:r>
            <a:r>
              <a:rPr lang="en-US" sz="7200" dirty="0"/>
              <a:t> </a:t>
            </a:r>
            <a:r>
              <a:rPr lang="en-US" sz="7200" dirty="0" err="1"/>
              <a:t>ifade</a:t>
            </a:r>
            <a:r>
              <a:rPr lang="en-US" sz="7200" dirty="0"/>
              <a:t> </a:t>
            </a:r>
            <a:r>
              <a:rPr lang="en-US" sz="7200" dirty="0" err="1"/>
              <a:t>eder</a:t>
            </a:r>
            <a:r>
              <a:rPr lang="en-US" sz="7200" dirty="0"/>
              <a:t>. </a:t>
            </a:r>
            <a:r>
              <a:rPr lang="en-US" sz="7200" dirty="0" err="1"/>
              <a:t>Örneğin</a:t>
            </a:r>
            <a:r>
              <a:rPr lang="en-US" sz="7200" dirty="0"/>
              <a:t> 1000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içerisinde</a:t>
            </a:r>
            <a:r>
              <a:rPr lang="en-US" sz="7200" dirty="0"/>
              <a:t> </a:t>
            </a:r>
            <a:r>
              <a:rPr lang="en-US" sz="7200" dirty="0" err="1"/>
              <a:t>toplamda</a:t>
            </a:r>
            <a:r>
              <a:rPr lang="en-US" sz="7200" dirty="0"/>
              <a:t> 100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ise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değer</a:t>
            </a:r>
            <a:r>
              <a:rPr lang="en-US" sz="7200" dirty="0"/>
              <a:t> %10 </a:t>
            </a:r>
            <a:r>
              <a:rPr lang="en-US" sz="7200" dirty="0" err="1"/>
              <a:t>olacaktır</a:t>
            </a:r>
            <a:r>
              <a:rPr lang="en-US" sz="72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543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127" y="1168740"/>
            <a:ext cx="8761413" cy="706964"/>
          </a:xfrm>
        </p:spPr>
        <p:txBody>
          <a:bodyPr/>
          <a:lstStyle/>
          <a:p>
            <a:r>
              <a:rPr lang="en-US" b="1" dirty="0"/>
              <a:t>Quality Gates, Quality Profiles </a:t>
            </a:r>
            <a:r>
              <a:rPr lang="en-US" b="1" dirty="0" err="1"/>
              <a:t>ve</a:t>
            </a:r>
            <a:r>
              <a:rPr lang="en-US" b="1" dirty="0"/>
              <a:t>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08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62" y="900516"/>
            <a:ext cx="8761413" cy="706964"/>
          </a:xfrm>
        </p:spPr>
        <p:txBody>
          <a:bodyPr/>
          <a:lstStyle/>
          <a:p>
            <a:r>
              <a:rPr lang="tr-TR" dirty="0" err="1"/>
              <a:t>Quality</a:t>
            </a:r>
            <a:r>
              <a:rPr lang="tr-TR" dirty="0"/>
              <a:t> Profile, Rules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85" y="1813756"/>
            <a:ext cx="9236123" cy="49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EC99-B3B7-40E9-84C5-3AB0E2C0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83" y="1126040"/>
            <a:ext cx="10464233" cy="706964"/>
          </a:xfrm>
        </p:spPr>
        <p:txBody>
          <a:bodyPr/>
          <a:lstStyle/>
          <a:p>
            <a:r>
              <a:rPr lang="tr-TR" dirty="0"/>
              <a:t>Sunum – CI/CD</a:t>
            </a:r>
            <a:br>
              <a:rPr lang="tr-TR" dirty="0"/>
            </a:br>
            <a:r>
              <a:rPr lang="tr-TR" dirty="0" err="1"/>
              <a:t>Continuous</a:t>
            </a:r>
            <a:r>
              <a:rPr lang="tr-TR" dirty="0"/>
              <a:t> Development / Integration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57DE3-70C4-4F22-8885-2ACCAB9A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DA4CF-83C3-4743-9069-758E25485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602593"/>
            <a:ext cx="8663700" cy="3477682"/>
          </a:xfrm>
        </p:spPr>
        <p:txBody>
          <a:bodyPr>
            <a:normAutofit fontScale="92500" lnSpcReduction="10000"/>
          </a:bodyPr>
          <a:lstStyle/>
          <a:p>
            <a:endParaRPr lang="tr-TR" sz="4000" dirty="0"/>
          </a:p>
          <a:p>
            <a:pPr algn="l"/>
            <a:r>
              <a:rPr lang="tr-TR" sz="3000" dirty="0"/>
              <a:t>1- Nedir? Ne amaçlanmıştır? Hangi problemi çözmüştür?</a:t>
            </a:r>
          </a:p>
          <a:p>
            <a:pPr algn="l"/>
            <a:r>
              <a:rPr lang="tr-TR" sz="3000" dirty="0"/>
              <a:t>2- Hangi araçlar kullanılır?</a:t>
            </a:r>
          </a:p>
          <a:p>
            <a:pPr algn="l"/>
            <a:r>
              <a:rPr lang="tr-TR" sz="3000" dirty="0"/>
              <a:t>3- Bu araçlardan seçeceğiniz 1 tanesinin daha detaylı incelemesi</a:t>
            </a:r>
          </a:p>
          <a:p>
            <a:pPr algn="l"/>
            <a:r>
              <a:rPr lang="tr-TR" sz="3000" dirty="0"/>
              <a:t>4- Sunum süresi 5 </a:t>
            </a:r>
            <a:r>
              <a:rPr lang="tr-TR" sz="3000" dirty="0" err="1"/>
              <a:t>dk’yı</a:t>
            </a:r>
            <a:r>
              <a:rPr lang="tr-TR" sz="3000" dirty="0"/>
              <a:t> aşmamalı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Mocking(</a:t>
            </a:r>
            <a:r>
              <a:rPr lang="en-US" dirty="0" err="1"/>
              <a:t>mocklama</a:t>
            </a:r>
            <a:r>
              <a:rPr lang="en-US" dirty="0"/>
              <a:t>),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metodolojisi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/>
              <a:t>TDD</a:t>
            </a:r>
            <a:r>
              <a:rPr lang="en-US" dirty="0"/>
              <a:t> ve </a:t>
            </a:r>
            <a:r>
              <a:rPr lang="en-US" dirty="0" err="1"/>
              <a:t>özelde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(unit test),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etmede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anlamıyla</a:t>
            </a:r>
            <a:r>
              <a:rPr lang="en-US" dirty="0"/>
              <a:t> </a:t>
            </a:r>
            <a:r>
              <a:rPr lang="en-US" b="1" dirty="0"/>
              <a:t>test </a:t>
            </a:r>
            <a:r>
              <a:rPr lang="en-US" b="1" dirty="0" err="1"/>
              <a:t>dublörleri</a:t>
            </a:r>
            <a:r>
              <a:rPr lang="en-US" b="1" dirty="0"/>
              <a:t> (test double)</a:t>
            </a:r>
            <a:r>
              <a:rPr lang="en-US" dirty="0"/>
              <a:t>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 Test </a:t>
            </a:r>
            <a:r>
              <a:rPr lang="en-US" dirty="0" err="1"/>
              <a:t>dublörleri</a:t>
            </a:r>
            <a:r>
              <a:rPr lang="en-US" dirty="0"/>
              <a:t>,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birimlerin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Bu </a:t>
            </a:r>
            <a:r>
              <a:rPr lang="en-US" b="1" dirty="0" err="1"/>
              <a:t>izolasyona</a:t>
            </a:r>
            <a:r>
              <a:rPr lang="en-US" b="1" dirty="0"/>
              <a:t> </a:t>
            </a:r>
            <a:r>
              <a:rPr lang="en-US" b="1" dirty="0" err="1"/>
              <a:t>birim</a:t>
            </a:r>
            <a:r>
              <a:rPr lang="en-US" b="1" dirty="0"/>
              <a:t> </a:t>
            </a:r>
            <a:r>
              <a:rPr lang="en-US" b="1" dirty="0" err="1"/>
              <a:t>testlerinde</a:t>
            </a:r>
            <a:r>
              <a:rPr lang="en-US" b="1" dirty="0"/>
              <a:t> </a:t>
            </a:r>
            <a:r>
              <a:rPr lang="en-US" b="1" dirty="0" err="1"/>
              <a:t>ihtiyaç</a:t>
            </a:r>
            <a:r>
              <a:rPr lang="en-US" b="1" dirty="0"/>
              <a:t> </a:t>
            </a:r>
            <a:r>
              <a:rPr lang="en-US" b="1" dirty="0" err="1"/>
              <a:t>duyulmasının</a:t>
            </a:r>
            <a:r>
              <a:rPr lang="en-US" b="1" dirty="0"/>
              <a:t> </a:t>
            </a:r>
            <a:r>
              <a:rPr lang="en-US" b="1" dirty="0" err="1"/>
              <a:t>temelde</a:t>
            </a:r>
            <a:r>
              <a:rPr lang="en-US" b="1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sebebi</a:t>
            </a:r>
            <a:r>
              <a:rPr lang="en-US" b="1" dirty="0"/>
              <a:t> </a:t>
            </a:r>
            <a:r>
              <a:rPr lang="en-US" b="1" dirty="0" err="1"/>
              <a:t>vardır</a:t>
            </a:r>
            <a:r>
              <a:rPr lang="en-US" b="1" dirty="0"/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genelde</a:t>
            </a:r>
            <a:r>
              <a:rPr lang="en-US" dirty="0"/>
              <a:t>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dublörleri</a:t>
            </a:r>
            <a:r>
              <a:rPr lang="en-US" dirty="0"/>
              <a:t>, </a:t>
            </a:r>
            <a:r>
              <a:rPr lang="en-US" dirty="0" err="1"/>
              <a:t>davranış</a:t>
            </a:r>
            <a:r>
              <a:rPr lang="en-US" dirty="0"/>
              <a:t> ve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şekillerine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çeşitlenir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kullanılanları</a:t>
            </a:r>
            <a:r>
              <a:rPr lang="en-US" dirty="0"/>
              <a:t> dummy, fake, stub, spy ve </a:t>
            </a:r>
            <a:r>
              <a:rPr lang="en-US" dirty="0" err="1"/>
              <a:t>mock‘tur</a:t>
            </a:r>
            <a:r>
              <a:rPr lang="en-US" dirty="0"/>
              <a:t> </a:t>
            </a:r>
            <a:r>
              <a:rPr lang="en-US" dirty="0" err="1"/>
              <a:t>denebilir</a:t>
            </a:r>
            <a:r>
              <a:rPr lang="en-US" dirty="0"/>
              <a:t>. Bu </a:t>
            </a:r>
            <a:r>
              <a:rPr lang="en-US" dirty="0" err="1"/>
              <a:t>çeşitliliğe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dublörlerin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yapıp</a:t>
            </a:r>
            <a:r>
              <a:rPr lang="en-US" dirty="0"/>
              <a:t> </a:t>
            </a:r>
            <a:r>
              <a:rPr lang="en-US" dirty="0" err="1"/>
              <a:t>yapmadığı</a:t>
            </a:r>
            <a:r>
              <a:rPr lang="en-US" dirty="0"/>
              <a:t> ve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gösterdiği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Mocklama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kütüphaneler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, test </a:t>
            </a:r>
            <a:r>
              <a:rPr lang="en-US" dirty="0" err="1"/>
              <a:t>metodlarının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test </a:t>
            </a:r>
            <a:r>
              <a:rPr lang="en-US" dirty="0" err="1"/>
              <a:t>ayarlarının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özelleştirme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,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tipden</a:t>
            </a:r>
            <a:r>
              <a:rPr lang="en-US" dirty="0"/>
              <a:t> </a:t>
            </a:r>
            <a:r>
              <a:rPr lang="en-US" dirty="0" err="1"/>
              <a:t>devralan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tip </a:t>
            </a:r>
            <a:r>
              <a:rPr lang="en-US" dirty="0" err="1"/>
              <a:t>yazılmaz</a:t>
            </a:r>
            <a:r>
              <a:rPr lang="en-US" dirty="0"/>
              <a:t>. 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dilin</a:t>
            </a:r>
            <a:r>
              <a:rPr lang="en-US" dirty="0"/>
              <a:t> reflection </a:t>
            </a:r>
            <a:r>
              <a:rPr lang="en-US" dirty="0" err="1"/>
              <a:t>kütüphanesinden</a:t>
            </a:r>
            <a:r>
              <a:rPr lang="en-US" dirty="0"/>
              <a:t> </a:t>
            </a:r>
            <a:r>
              <a:rPr lang="en-US" dirty="0" err="1"/>
              <a:t>faydalanarak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tipler</a:t>
            </a:r>
            <a:r>
              <a:rPr lang="en-US" dirty="0"/>
              <a:t> </a:t>
            </a:r>
            <a:r>
              <a:rPr lang="en-US" dirty="0" err="1"/>
              <a:t>üreterek</a:t>
            </a:r>
            <a:r>
              <a:rPr lang="en-US" dirty="0"/>
              <a:t> </a:t>
            </a:r>
            <a:r>
              <a:rPr lang="en-US" dirty="0" err="1"/>
              <a:t>sağlarlar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getirdiği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,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dublör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, her test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ayarlamalar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içlerinde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(assertion) </a:t>
            </a:r>
            <a:r>
              <a:rPr lang="en-US" dirty="0" err="1"/>
              <a:t>mekanizmaları</a:t>
            </a:r>
            <a:r>
              <a:rPr lang="en-US" dirty="0"/>
              <a:t> </a:t>
            </a:r>
            <a:r>
              <a:rPr lang="en-US" dirty="0" err="1"/>
              <a:t>bulundurmaları</a:t>
            </a:r>
            <a:r>
              <a:rPr lang="en-US" dirty="0"/>
              <a:t> ve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beklentilerin</a:t>
            </a:r>
            <a:r>
              <a:rPr lang="en-US" dirty="0"/>
              <a:t> </a:t>
            </a:r>
            <a:r>
              <a:rPr lang="en-US" dirty="0" err="1"/>
              <a:t>karşılanıp</a:t>
            </a:r>
            <a:r>
              <a:rPr lang="en-US" dirty="0"/>
              <a:t> </a:t>
            </a:r>
            <a:r>
              <a:rPr lang="en-US" dirty="0" err="1"/>
              <a:t>karşılanmamasına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çağırıldıkları</a:t>
            </a:r>
            <a:r>
              <a:rPr lang="en-US" dirty="0"/>
              <a:t>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etkilemeleridir</a:t>
            </a:r>
            <a:r>
              <a:rPr lang="en-US" dirty="0"/>
              <a:t>. 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mock </a:t>
            </a:r>
            <a:r>
              <a:rPr lang="en-US" dirty="0" err="1"/>
              <a:t>tiplerinde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4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Dezavantajlar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 test </a:t>
            </a:r>
            <a:r>
              <a:rPr lang="en-US" dirty="0" err="1"/>
              <a:t>ortamında</a:t>
            </a:r>
            <a:r>
              <a:rPr lang="en-US" dirty="0"/>
              <a:t> mock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her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(interface)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da </a:t>
            </a:r>
            <a:r>
              <a:rPr lang="en-US" dirty="0" err="1"/>
              <a:t>kimi</a:t>
            </a:r>
            <a:r>
              <a:rPr lang="en-US" dirty="0"/>
              <a:t> zaman over-engineering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açabiliyor</a:t>
            </a:r>
            <a:r>
              <a:rPr lang="en-US" dirty="0"/>
              <a:t>. 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Mock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, test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karmaşıklaştırması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yirmi</a:t>
            </a:r>
            <a:r>
              <a:rPr lang="en-US" dirty="0"/>
              <a:t> </a:t>
            </a:r>
            <a:r>
              <a:rPr lang="en-US" dirty="0" err="1"/>
              <a:t>satırlık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barındırabilirken</a:t>
            </a:r>
            <a:r>
              <a:rPr lang="en-US" dirty="0"/>
              <a:t>, test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gerekliliklerini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bahsedilen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taklit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mock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“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”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62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489" y="1028069"/>
            <a:ext cx="6148055" cy="706964"/>
          </a:xfrm>
        </p:spPr>
        <p:txBody>
          <a:bodyPr/>
          <a:lstStyle/>
          <a:p>
            <a:r>
              <a:rPr lang="tr-TR" dirty="0"/>
              <a:t>POWERMOCK - 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err="1"/>
              <a:t>PowerMock</a:t>
            </a:r>
            <a:r>
              <a:rPr lang="en-US" dirty="0"/>
              <a:t> is an open source mocking library for the Java world. It extends the existing mocking frameworks, such as </a:t>
            </a:r>
            <a:r>
              <a:rPr lang="en-US" b="1" dirty="0" err="1">
                <a:hlinkClick r:id="rId3" tooltip="easymock"/>
              </a:rPr>
              <a:t>EasyMock</a:t>
            </a:r>
            <a:r>
              <a:rPr lang="en-US" dirty="0"/>
              <a:t> and </a:t>
            </a:r>
            <a:r>
              <a:rPr lang="en-US" b="1" dirty="0" err="1">
                <a:hlinkClick r:id="rId4" tooltip="mockito"/>
              </a:rPr>
              <a:t>Mockito</a:t>
            </a:r>
            <a:r>
              <a:rPr lang="en-US" dirty="0"/>
              <a:t>, to add even more powerful features to them. </a:t>
            </a:r>
            <a:r>
              <a:rPr lang="en-US" dirty="0" err="1"/>
              <a:t>PowerMock</a:t>
            </a:r>
            <a:r>
              <a:rPr lang="en-US" dirty="0"/>
              <a:t> enables us to write good unit tests for even the most untestable code. Most of the mocking frameworks in Java cannot mock static methods or final classes. But using </a:t>
            </a:r>
            <a:r>
              <a:rPr lang="en-US" dirty="0" err="1"/>
              <a:t>PowerMock</a:t>
            </a:r>
            <a:r>
              <a:rPr lang="en-US" dirty="0"/>
              <a:t>, we can mock almost any class.</a:t>
            </a:r>
          </a:p>
        </p:txBody>
      </p:sp>
    </p:spTree>
    <p:extLst>
      <p:ext uri="{BB962C8B-B14F-4D97-AF65-F5344CB8AC3E}">
        <p14:creationId xmlns:p14="http://schemas.microsoft.com/office/powerpoint/2010/main" val="21548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33" y="1028069"/>
            <a:ext cx="8761413" cy="706964"/>
          </a:xfrm>
        </p:spPr>
        <p:txBody>
          <a:bodyPr/>
          <a:lstStyle/>
          <a:p>
            <a:r>
              <a:rPr lang="tr-TR" dirty="0"/>
              <a:t>MOCK – Final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49" y="2202197"/>
            <a:ext cx="44481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9" y="3267075"/>
            <a:ext cx="8324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85" y="924900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" y="1702642"/>
            <a:ext cx="460057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54" y="2791968"/>
            <a:ext cx="7271385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85" y="912708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1781937"/>
            <a:ext cx="41910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67" y="2648712"/>
            <a:ext cx="7334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1874</Words>
  <Application>Microsoft Office PowerPoint</Application>
  <PresentationFormat>Widescreen</PresentationFormat>
  <Paragraphs>192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inherit</vt:lpstr>
      <vt:lpstr>medium-content-sans-serif-font</vt:lpstr>
      <vt:lpstr>medium-content-serif-font</vt:lpstr>
      <vt:lpstr>Source Sans Pro</vt:lpstr>
      <vt:lpstr>Wingdings 3</vt:lpstr>
      <vt:lpstr>Ion Boardroom</vt:lpstr>
      <vt:lpstr>Yazılım Testi ve Otomasyonu</vt:lpstr>
      <vt:lpstr>Konular</vt:lpstr>
      <vt:lpstr>Mocking nedir?</vt:lpstr>
      <vt:lpstr>Mocking nedir?</vt:lpstr>
      <vt:lpstr>Mocking Dezavantajlar</vt:lpstr>
      <vt:lpstr>POWERMOCK - MOCKITO</vt:lpstr>
      <vt:lpstr>MOCK – Final Methods</vt:lpstr>
      <vt:lpstr>MOCK – Static Methods</vt:lpstr>
      <vt:lpstr>MOCK – Private Methods</vt:lpstr>
      <vt:lpstr>APACHE MAVEN</vt:lpstr>
      <vt:lpstr>POM.xml</vt:lpstr>
      <vt:lpstr>LAB Çalışması</vt:lpstr>
      <vt:lpstr>Statik Test </vt:lpstr>
      <vt:lpstr>Statik Test </vt:lpstr>
      <vt:lpstr>Statik Test </vt:lpstr>
      <vt:lpstr>Statik Test </vt:lpstr>
      <vt:lpstr>Statik Test </vt:lpstr>
      <vt:lpstr> Statik Analiz</vt:lpstr>
      <vt:lpstr>Statik Analiz</vt:lpstr>
      <vt:lpstr>Statik Analiz Aracı - SonarQube</vt:lpstr>
      <vt:lpstr>SonarQube</vt:lpstr>
      <vt:lpstr>SonarQube Rapor Yorumlaması</vt:lpstr>
      <vt:lpstr>SonarQube Rapor Kategorileri </vt:lpstr>
      <vt:lpstr>Quality Gates, Quality Profiles ve Rules </vt:lpstr>
      <vt:lpstr>Quality Profile, Rules</vt:lpstr>
      <vt:lpstr>Sunum – CI/CD Continuous Development / Integration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2021-03-14T09:07:59Z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