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29"/>
  </p:notesMasterIdLst>
  <p:handoutMasterIdLst>
    <p:handoutMasterId r:id="rId30"/>
  </p:handoutMasterIdLst>
  <p:sldIdLst>
    <p:sldId id="256" r:id="rId5"/>
    <p:sldId id="313" r:id="rId6"/>
    <p:sldId id="276" r:id="rId7"/>
    <p:sldId id="314" r:id="rId8"/>
    <p:sldId id="301" r:id="rId9"/>
    <p:sldId id="315" r:id="rId10"/>
    <p:sldId id="302" r:id="rId11"/>
    <p:sldId id="303" r:id="rId12"/>
    <p:sldId id="304" r:id="rId13"/>
    <p:sldId id="305" r:id="rId14"/>
    <p:sldId id="306" r:id="rId15"/>
    <p:sldId id="307" r:id="rId16"/>
    <p:sldId id="308" r:id="rId17"/>
    <p:sldId id="309" r:id="rId18"/>
    <p:sldId id="316" r:id="rId19"/>
    <p:sldId id="310" r:id="rId20"/>
    <p:sldId id="317" r:id="rId21"/>
    <p:sldId id="318" r:id="rId22"/>
    <p:sldId id="319" r:id="rId23"/>
    <p:sldId id="311" r:id="rId24"/>
    <p:sldId id="320" r:id="rId25"/>
    <p:sldId id="321" r:id="rId26"/>
    <p:sldId id="322" r:id="rId27"/>
    <p:sldId id="31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488" autoAdjust="0"/>
  </p:normalViewPr>
  <p:slideViewPr>
    <p:cSldViewPr snapToGrid="0">
      <p:cViewPr varScale="1">
        <p:scale>
          <a:sx n="59" d="100"/>
          <a:sy n="59" d="100"/>
        </p:scale>
        <p:origin x="1570"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10/11/2021</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10/11/2021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3</a:t>
            </a:fld>
            <a:endParaRPr lang="en-US" dirty="0"/>
          </a:p>
        </p:txBody>
      </p:sp>
    </p:spTree>
    <p:extLst>
      <p:ext uri="{BB962C8B-B14F-4D97-AF65-F5344CB8AC3E}">
        <p14:creationId xmlns:p14="http://schemas.microsoft.com/office/powerpoint/2010/main" val="388590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3F167F0-0840-1348-BFE4-C6298BBC0698}" type="slidenum">
              <a:rPr lang="en-US" smtClean="0"/>
              <a:t>5</a:t>
            </a:fld>
            <a:endParaRPr lang="en-US" dirty="0"/>
          </a:p>
        </p:txBody>
      </p:sp>
    </p:spTree>
    <p:extLst>
      <p:ext uri="{BB962C8B-B14F-4D97-AF65-F5344CB8AC3E}">
        <p14:creationId xmlns:p14="http://schemas.microsoft.com/office/powerpoint/2010/main" val="1159795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11</a:t>
            </a:fld>
            <a:endParaRPr lang="en-US" dirty="0"/>
          </a:p>
        </p:txBody>
      </p:sp>
    </p:spTree>
    <p:extLst>
      <p:ext uri="{BB962C8B-B14F-4D97-AF65-F5344CB8AC3E}">
        <p14:creationId xmlns:p14="http://schemas.microsoft.com/office/powerpoint/2010/main" val="336725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10/11/2021</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10/11/2021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10/11/2021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10/11/2021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10/11/2021</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10/11/2021</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10/11/2021</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10/11/2021</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10/11/2021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10/11/2021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10/11/2021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10/11/2021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10/11/2021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10/11/2021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10/11/2021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10/11/2021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10/11/2021</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hyperlink" Target="http://junit.sourceforge.net/javadoc/" TargetMode="Externa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p:txBody>
          <a:bodyPr/>
          <a:lstStyle/>
          <a:p>
            <a:r>
              <a:rPr lang="tr-TR" dirty="0">
                <a:solidFill>
                  <a:schemeClr val="bg1"/>
                </a:solidFill>
              </a:rPr>
              <a:t>Yazılım Testi ve Otomasyonu</a:t>
            </a:r>
            <a:endParaRPr lang="en-US" dirty="0">
              <a:solidFill>
                <a:schemeClr val="bg1"/>
              </a:solidFill>
            </a:endParaRP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p:txBody>
          <a:bodyPr/>
          <a:lstStyle/>
          <a:p>
            <a:r>
              <a:rPr lang="tr-TR" dirty="0">
                <a:solidFill>
                  <a:schemeClr val="bg1"/>
                </a:solidFill>
              </a:rPr>
              <a:t>Handan yarıcı</a:t>
            </a:r>
            <a:endParaRPr lang="en-US" dirty="0">
              <a:solidFill>
                <a:schemeClr val="bg1"/>
              </a:solidFill>
            </a:endParaRPr>
          </a:p>
        </p:txBody>
      </p:sp>
      <p:sp>
        <p:nvSpPr>
          <p:cNvPr id="4"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a:t>
            </a:fld>
            <a:endParaRPr lang="en-US" dirty="0"/>
          </a:p>
        </p:txBody>
      </p:sp>
      <p:sp>
        <p:nvSpPr>
          <p:cNvPr id="6" name="Metin kutusu 4">
            <a:extLst>
              <a:ext uri="{FF2B5EF4-FFF2-40B4-BE49-F238E27FC236}">
                <a16:creationId xmlns:a16="http://schemas.microsoft.com/office/drawing/2014/main" id="{7D18442F-03DB-48A8-A1D6-4BD419280380}"/>
              </a:ext>
            </a:extLst>
          </p:cNvPr>
          <p:cNvSpPr txBox="1"/>
          <p:nvPr/>
        </p:nvSpPr>
        <p:spPr>
          <a:xfrm>
            <a:off x="8312473" y="4923354"/>
            <a:ext cx="3389670" cy="338554"/>
          </a:xfrm>
          <a:prstGeom prst="rect">
            <a:avLst/>
          </a:prstGeom>
          <a:noFill/>
        </p:spPr>
        <p:txBody>
          <a:bodyPr wrap="square" rtlCol="0">
            <a:spAutoFit/>
          </a:bodyPr>
          <a:lstStyle/>
          <a:p>
            <a:r>
              <a:rPr lang="tr-TR" sz="1600" b="1" dirty="0"/>
              <a:t>handanyarici@gmail.com</a:t>
            </a:r>
          </a:p>
        </p:txBody>
      </p:sp>
      <p:pic>
        <p:nvPicPr>
          <p:cNvPr id="7" name="Picture 8" descr="Görsel sonucu">
            <a:extLst>
              <a:ext uri="{FF2B5EF4-FFF2-40B4-BE49-F238E27FC236}">
                <a16:creationId xmlns:a16="http://schemas.microsoft.com/office/drawing/2014/main" id="{97302985-C5D0-448B-ABE6-5F95F776A39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8044542" y="5011634"/>
            <a:ext cx="218911" cy="1619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lgili resim">
            <a:extLst>
              <a:ext uri="{FF2B5EF4-FFF2-40B4-BE49-F238E27FC236}">
                <a16:creationId xmlns:a16="http://schemas.microsoft.com/office/drawing/2014/main" id="{A6DD29CC-332F-4E5D-B201-18EFCAB6B83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27084" y="5302900"/>
            <a:ext cx="253825" cy="329007"/>
          </a:xfrm>
          <a:prstGeom prst="rect">
            <a:avLst/>
          </a:prstGeom>
          <a:noFill/>
          <a:extLst>
            <a:ext uri="{909E8E84-426E-40DD-AFC4-6F175D3DCCD1}">
              <a14:hiddenFill xmlns:a14="http://schemas.microsoft.com/office/drawing/2010/main">
                <a:solidFill>
                  <a:srgbClr val="FFFFFF"/>
                </a:solidFill>
              </a14:hiddenFill>
            </a:ext>
          </a:extLst>
        </p:spPr>
      </p:pic>
      <p:sp>
        <p:nvSpPr>
          <p:cNvPr id="9" name="Metin kutusu 3">
            <a:extLst>
              <a:ext uri="{FF2B5EF4-FFF2-40B4-BE49-F238E27FC236}">
                <a16:creationId xmlns:a16="http://schemas.microsoft.com/office/drawing/2014/main" id="{DAC5B2A2-6239-470C-B0AE-28F7E44D0BE7}"/>
              </a:ext>
            </a:extLst>
          </p:cNvPr>
          <p:cNvSpPr txBox="1"/>
          <p:nvPr/>
        </p:nvSpPr>
        <p:spPr>
          <a:xfrm>
            <a:off x="8312473" y="5320434"/>
            <a:ext cx="3235717" cy="338554"/>
          </a:xfrm>
          <a:prstGeom prst="rect">
            <a:avLst/>
          </a:prstGeom>
          <a:noFill/>
        </p:spPr>
        <p:txBody>
          <a:bodyPr wrap="square" rtlCol="0">
            <a:spAutoFit/>
          </a:bodyPr>
          <a:lstStyle/>
          <a:p>
            <a:r>
              <a:rPr lang="tr-TR" sz="1600" b="1" dirty="0"/>
              <a:t>linkedin.com/in/handanyarici</a:t>
            </a:r>
          </a:p>
        </p:txBody>
      </p:sp>
      <p:pic>
        <p:nvPicPr>
          <p:cNvPr id="10" name="Picture 4" descr="github ile ilgili görsel sonucu">
            <a:extLst>
              <a:ext uri="{FF2B5EF4-FFF2-40B4-BE49-F238E27FC236}">
                <a16:creationId xmlns:a16="http://schemas.microsoft.com/office/drawing/2014/main" id="{668E71A2-CD73-46F4-A6F2-AD420734634D}"/>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45734" y="5618921"/>
            <a:ext cx="1016526" cy="508264"/>
          </a:xfrm>
          <a:prstGeom prst="rect">
            <a:avLst/>
          </a:prstGeom>
          <a:noFill/>
          <a:extLst>
            <a:ext uri="{909E8E84-426E-40DD-AFC4-6F175D3DCCD1}">
              <a14:hiddenFill xmlns:a14="http://schemas.microsoft.com/office/drawing/2010/main">
                <a:solidFill>
                  <a:srgbClr val="FFFFFF"/>
                </a:solidFill>
              </a14:hiddenFill>
            </a:ext>
          </a:extLst>
        </p:spPr>
      </p:pic>
      <p:sp>
        <p:nvSpPr>
          <p:cNvPr id="11" name="Metin kutusu 4">
            <a:extLst>
              <a:ext uri="{FF2B5EF4-FFF2-40B4-BE49-F238E27FC236}">
                <a16:creationId xmlns:a16="http://schemas.microsoft.com/office/drawing/2014/main" id="{A5DF2B4E-4BC0-4948-9966-232899755A30}"/>
              </a:ext>
            </a:extLst>
          </p:cNvPr>
          <p:cNvSpPr txBox="1"/>
          <p:nvPr/>
        </p:nvSpPr>
        <p:spPr>
          <a:xfrm>
            <a:off x="8282690" y="5726010"/>
            <a:ext cx="3182478" cy="338554"/>
          </a:xfrm>
          <a:prstGeom prst="rect">
            <a:avLst/>
          </a:prstGeom>
          <a:noFill/>
        </p:spPr>
        <p:txBody>
          <a:bodyPr wrap="square" rtlCol="0">
            <a:spAutoFit/>
          </a:bodyPr>
          <a:lstStyle/>
          <a:p>
            <a:r>
              <a:rPr lang="tr-TR" sz="1600" b="1" dirty="0"/>
              <a:t>github.com/handanyarici</a:t>
            </a:r>
          </a:p>
        </p:txBody>
      </p:sp>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561" y="1063416"/>
            <a:ext cx="8761413" cy="706964"/>
          </a:xfrm>
        </p:spPr>
        <p:txBody>
          <a:bodyPr/>
          <a:lstStyle/>
          <a:p>
            <a:r>
              <a:rPr lang="en-US" b="1" dirty="0"/>
              <a:t>White-Box Test</a:t>
            </a:r>
            <a:br>
              <a:rPr lang="en-US"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10</a:t>
            </a:fld>
            <a:endParaRPr lang="en-US" noProof="0" dirty="0"/>
          </a:p>
        </p:txBody>
      </p:sp>
      <p:sp>
        <p:nvSpPr>
          <p:cNvPr id="6" name="Text Placeholder 5">
            <a:extLst>
              <a:ext uri="{FF2B5EF4-FFF2-40B4-BE49-F238E27FC236}">
                <a16:creationId xmlns:a16="http://schemas.microsoft.com/office/drawing/2014/main" id="{2E78E5AF-4FA1-4EC5-82CB-25F207473A01}"/>
              </a:ext>
            </a:extLst>
          </p:cNvPr>
          <p:cNvSpPr>
            <a:spLocks noGrp="1"/>
          </p:cNvSpPr>
          <p:nvPr>
            <p:ph type="body" sz="quarter" idx="13"/>
          </p:nvPr>
        </p:nvSpPr>
        <p:spPr/>
        <p:txBody>
          <a:bodyPr/>
          <a:lstStyle/>
          <a:p>
            <a:endParaRPr lang="tr-TR"/>
          </a:p>
        </p:txBody>
      </p:sp>
      <p:pic>
        <p:nvPicPr>
          <p:cNvPr id="7" name="Picture 6">
            <a:extLst>
              <a:ext uri="{FF2B5EF4-FFF2-40B4-BE49-F238E27FC236}">
                <a16:creationId xmlns:a16="http://schemas.microsoft.com/office/drawing/2014/main" id="{DFCA8E16-4AC1-45C3-A65B-3453534C2219}"/>
              </a:ext>
            </a:extLst>
          </p:cNvPr>
          <p:cNvPicPr>
            <a:picLocks noChangeAspect="1"/>
          </p:cNvPicPr>
          <p:nvPr/>
        </p:nvPicPr>
        <p:blipFill>
          <a:blip r:embed="rId2"/>
          <a:stretch>
            <a:fillRect/>
          </a:stretch>
        </p:blipFill>
        <p:spPr>
          <a:xfrm>
            <a:off x="1185174" y="1880260"/>
            <a:ext cx="9286185" cy="4831690"/>
          </a:xfrm>
          <a:prstGeom prst="rect">
            <a:avLst/>
          </a:prstGeom>
        </p:spPr>
      </p:pic>
    </p:spTree>
    <p:extLst>
      <p:ext uri="{BB962C8B-B14F-4D97-AF65-F5344CB8AC3E}">
        <p14:creationId xmlns:p14="http://schemas.microsoft.com/office/powerpoint/2010/main" val="352536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1168740"/>
            <a:ext cx="8761413" cy="706964"/>
          </a:xfrm>
        </p:spPr>
        <p:txBody>
          <a:bodyPr/>
          <a:lstStyle/>
          <a:p>
            <a:r>
              <a:rPr lang="en-US" b="1" dirty="0"/>
              <a:t>White-Box Test </a:t>
            </a:r>
            <a:r>
              <a:rPr lang="en-US" b="1" dirty="0" err="1"/>
              <a:t>Metodları</a:t>
            </a:r>
            <a:br>
              <a:rPr lang="en-US"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11</a:t>
            </a:fld>
            <a:endParaRPr lang="en-US" noProof="0" dirty="0"/>
          </a:p>
        </p:txBody>
      </p:sp>
      <p:sp>
        <p:nvSpPr>
          <p:cNvPr id="4" name="Text Placeholder 3"/>
          <p:cNvSpPr>
            <a:spLocks noGrp="1"/>
          </p:cNvSpPr>
          <p:nvPr>
            <p:ph type="body" sz="quarter" idx="13"/>
          </p:nvPr>
        </p:nvSpPr>
        <p:spPr>
          <a:xfrm>
            <a:off x="478101" y="2833370"/>
            <a:ext cx="11521440" cy="3477682"/>
          </a:xfrm>
        </p:spPr>
        <p:txBody>
          <a:bodyPr>
            <a:normAutofit fontScale="25000" lnSpcReduction="20000"/>
          </a:bodyPr>
          <a:lstStyle/>
          <a:p>
            <a:pPr algn="l"/>
            <a:r>
              <a:rPr lang="en-US" sz="8000" b="1" dirty="0" err="1"/>
              <a:t>Birim</a:t>
            </a:r>
            <a:r>
              <a:rPr lang="en-US" sz="8000" b="1" dirty="0"/>
              <a:t> Test</a:t>
            </a:r>
            <a:r>
              <a:rPr lang="en-US" sz="8000" dirty="0"/>
              <a:t>: </a:t>
            </a:r>
            <a:r>
              <a:rPr lang="en-US" sz="8000" dirty="0" err="1"/>
              <a:t>Çalışan</a:t>
            </a:r>
            <a:r>
              <a:rPr lang="en-US" sz="8000" dirty="0"/>
              <a:t> </a:t>
            </a:r>
            <a:r>
              <a:rPr lang="en-US" sz="8000" dirty="0" err="1"/>
              <a:t>bir</a:t>
            </a:r>
            <a:r>
              <a:rPr lang="en-US" sz="8000" dirty="0"/>
              <a:t> </a:t>
            </a:r>
            <a:r>
              <a:rPr lang="en-US" sz="8000" dirty="0" err="1"/>
              <a:t>kod</a:t>
            </a:r>
            <a:r>
              <a:rPr lang="en-US" sz="8000" dirty="0"/>
              <a:t> </a:t>
            </a:r>
            <a:r>
              <a:rPr lang="en-US" sz="8000" dirty="0" err="1"/>
              <a:t>parçası</a:t>
            </a:r>
            <a:r>
              <a:rPr lang="en-US" sz="8000" dirty="0"/>
              <a:t> </a:t>
            </a:r>
            <a:r>
              <a:rPr lang="en-US" sz="8000" dirty="0" err="1"/>
              <a:t>ya</a:t>
            </a:r>
            <a:r>
              <a:rPr lang="en-US" sz="8000" dirty="0"/>
              <a:t> da </a:t>
            </a:r>
            <a:r>
              <a:rPr lang="en-US" sz="8000" dirty="0" err="1"/>
              <a:t>modül</a:t>
            </a:r>
            <a:r>
              <a:rPr lang="en-US" sz="8000" dirty="0"/>
              <a:t> </a:t>
            </a:r>
            <a:r>
              <a:rPr lang="en-US" sz="8000" dirty="0" err="1"/>
              <a:t>için</a:t>
            </a:r>
            <a:r>
              <a:rPr lang="en-US" sz="8000" dirty="0"/>
              <a:t>, </a:t>
            </a:r>
            <a:r>
              <a:rPr lang="en-US" sz="8000" dirty="0" err="1"/>
              <a:t>geliştiriciler</a:t>
            </a:r>
            <a:r>
              <a:rPr lang="en-US" sz="8000" dirty="0"/>
              <a:t> </a:t>
            </a:r>
            <a:r>
              <a:rPr lang="en-US" sz="8000" dirty="0" err="1"/>
              <a:t>tarafından</a:t>
            </a:r>
            <a:r>
              <a:rPr lang="en-US" sz="8000" dirty="0"/>
              <a:t> </a:t>
            </a:r>
            <a:r>
              <a:rPr lang="en-US" sz="8000" dirty="0" err="1"/>
              <a:t>gerçekleştirilir.Düşük</a:t>
            </a:r>
            <a:r>
              <a:rPr lang="en-US" sz="8000" dirty="0"/>
              <a:t> </a:t>
            </a:r>
            <a:r>
              <a:rPr lang="en-US" sz="8000" dirty="0" err="1"/>
              <a:t>seviyede</a:t>
            </a:r>
            <a:r>
              <a:rPr lang="en-US" sz="8000" dirty="0"/>
              <a:t> </a:t>
            </a:r>
            <a:r>
              <a:rPr lang="en-US" sz="8000" dirty="0" err="1"/>
              <a:t>işlem</a:t>
            </a:r>
            <a:r>
              <a:rPr lang="en-US" sz="8000" dirty="0"/>
              <a:t> </a:t>
            </a:r>
            <a:r>
              <a:rPr lang="en-US" sz="8000" dirty="0" err="1"/>
              <a:t>gerçekleştirir</a:t>
            </a:r>
            <a:r>
              <a:rPr lang="en-US" sz="8000" dirty="0"/>
              <a:t>.</a:t>
            </a:r>
          </a:p>
          <a:p>
            <a:pPr algn="l"/>
            <a:r>
              <a:rPr lang="en-US" sz="8000" b="1" dirty="0" err="1"/>
              <a:t>Statik</a:t>
            </a:r>
            <a:r>
              <a:rPr lang="en-US" sz="8000" b="1" dirty="0"/>
              <a:t> ve </a:t>
            </a:r>
            <a:r>
              <a:rPr lang="en-US" sz="8000" b="1" dirty="0" err="1"/>
              <a:t>Dinamik</a:t>
            </a:r>
            <a:r>
              <a:rPr lang="en-US" sz="8000" b="1" dirty="0"/>
              <a:t> </a:t>
            </a:r>
            <a:r>
              <a:rPr lang="en-US" sz="8000" b="1" dirty="0" err="1"/>
              <a:t>Analiz</a:t>
            </a:r>
            <a:r>
              <a:rPr lang="en-US" sz="8000" dirty="0"/>
              <a:t>: </a:t>
            </a:r>
            <a:r>
              <a:rPr lang="en-US" sz="8000" dirty="0" err="1"/>
              <a:t>Statik</a:t>
            </a:r>
            <a:r>
              <a:rPr lang="en-US" sz="8000" dirty="0"/>
              <a:t> </a:t>
            </a:r>
            <a:r>
              <a:rPr lang="en-US" sz="8000" dirty="0" err="1"/>
              <a:t>analiz</a:t>
            </a:r>
            <a:r>
              <a:rPr lang="en-US" sz="8000" dirty="0"/>
              <a:t> </a:t>
            </a:r>
            <a:r>
              <a:rPr lang="en-US" sz="8000" dirty="0" err="1"/>
              <a:t>kodu</a:t>
            </a:r>
            <a:r>
              <a:rPr lang="en-US" sz="8000" dirty="0"/>
              <a:t> </a:t>
            </a:r>
            <a:r>
              <a:rPr lang="en-US" sz="8000" dirty="0" err="1"/>
              <a:t>sıralı</a:t>
            </a:r>
            <a:r>
              <a:rPr lang="en-US" sz="8000" dirty="0"/>
              <a:t> </a:t>
            </a:r>
            <a:r>
              <a:rPr lang="en-US" sz="8000" dirty="0" err="1"/>
              <a:t>bir</a:t>
            </a:r>
            <a:r>
              <a:rPr lang="en-US" sz="8000" dirty="0"/>
              <a:t> </a:t>
            </a:r>
            <a:r>
              <a:rPr lang="en-US" sz="8000" dirty="0" err="1"/>
              <a:t>şekilde</a:t>
            </a:r>
            <a:r>
              <a:rPr lang="en-US" sz="8000" dirty="0"/>
              <a:t> </a:t>
            </a:r>
            <a:r>
              <a:rPr lang="en-US" sz="8000" dirty="0" err="1"/>
              <a:t>inceler</a:t>
            </a:r>
            <a:r>
              <a:rPr lang="en-US" sz="8000" dirty="0"/>
              <a:t> ve </a:t>
            </a:r>
            <a:r>
              <a:rPr lang="en-US" sz="8000" dirty="0" err="1"/>
              <a:t>hataları</a:t>
            </a:r>
            <a:r>
              <a:rPr lang="en-US" sz="8000" dirty="0"/>
              <a:t> </a:t>
            </a:r>
            <a:r>
              <a:rPr lang="en-US" sz="8000" dirty="0" err="1"/>
              <a:t>araştırır</a:t>
            </a:r>
            <a:r>
              <a:rPr lang="en-US" sz="8000" dirty="0"/>
              <a:t>. </a:t>
            </a:r>
            <a:r>
              <a:rPr lang="en-US" sz="8000" dirty="0" err="1"/>
              <a:t>Dinamik</a:t>
            </a:r>
            <a:r>
              <a:rPr lang="en-US" sz="8000" dirty="0"/>
              <a:t> </a:t>
            </a:r>
            <a:r>
              <a:rPr lang="en-US" sz="8000" dirty="0" err="1"/>
              <a:t>analiz,kodun</a:t>
            </a:r>
            <a:r>
              <a:rPr lang="en-US" sz="8000" dirty="0"/>
              <a:t> </a:t>
            </a:r>
            <a:r>
              <a:rPr lang="en-US" sz="8000" dirty="0" err="1"/>
              <a:t>çalışmasını</a:t>
            </a:r>
            <a:r>
              <a:rPr lang="en-US" sz="8000" dirty="0"/>
              <a:t> ve </a:t>
            </a:r>
            <a:r>
              <a:rPr lang="en-US" sz="8000" dirty="0" err="1"/>
              <a:t>çıktıyı</a:t>
            </a:r>
            <a:r>
              <a:rPr lang="en-US" sz="8000" dirty="0"/>
              <a:t> </a:t>
            </a:r>
            <a:r>
              <a:rPr lang="en-US" sz="8000" dirty="0" err="1"/>
              <a:t>analiz</a:t>
            </a:r>
            <a:r>
              <a:rPr lang="en-US" sz="8000" dirty="0"/>
              <a:t> </a:t>
            </a:r>
            <a:r>
              <a:rPr lang="en-US" sz="8000" dirty="0" err="1"/>
              <a:t>eder</a:t>
            </a:r>
            <a:r>
              <a:rPr lang="en-US" sz="8000" dirty="0"/>
              <a:t>.</a:t>
            </a:r>
          </a:p>
          <a:p>
            <a:pPr algn="l"/>
            <a:r>
              <a:rPr lang="en-US" sz="8000" b="1" dirty="0" err="1"/>
              <a:t>Açıklama</a:t>
            </a:r>
            <a:r>
              <a:rPr lang="en-US" sz="8000" b="1" dirty="0"/>
              <a:t> </a:t>
            </a:r>
            <a:r>
              <a:rPr lang="en-US" sz="8000" b="1" dirty="0" err="1"/>
              <a:t>Kapsamı</a:t>
            </a:r>
            <a:r>
              <a:rPr lang="en-US" sz="8000" dirty="0"/>
              <a:t>: </a:t>
            </a:r>
            <a:r>
              <a:rPr lang="en-US" sz="8000" dirty="0" err="1"/>
              <a:t>Açıklamaların</a:t>
            </a:r>
            <a:r>
              <a:rPr lang="en-US" sz="8000" dirty="0"/>
              <a:t> test </a:t>
            </a:r>
            <a:r>
              <a:rPr lang="en-US" sz="8000" dirty="0" err="1"/>
              <a:t>edilmesiyle</a:t>
            </a:r>
            <a:r>
              <a:rPr lang="en-US" sz="8000" dirty="0"/>
              <a:t> </a:t>
            </a:r>
            <a:r>
              <a:rPr lang="en-US" sz="8000" dirty="0" err="1"/>
              <a:t>ilgilenir.Her</a:t>
            </a:r>
            <a:r>
              <a:rPr lang="en-US" sz="8000" dirty="0"/>
              <a:t> </a:t>
            </a:r>
            <a:r>
              <a:rPr lang="en-US" sz="8000" dirty="0" err="1"/>
              <a:t>bir</a:t>
            </a:r>
            <a:r>
              <a:rPr lang="en-US" sz="8000" dirty="0"/>
              <a:t> </a:t>
            </a:r>
            <a:r>
              <a:rPr lang="en-US" sz="8000" dirty="0" err="1"/>
              <a:t>açıklama</a:t>
            </a:r>
            <a:r>
              <a:rPr lang="en-US" sz="8000" dirty="0"/>
              <a:t> </a:t>
            </a:r>
            <a:r>
              <a:rPr lang="en-US" sz="8000" dirty="0" err="1"/>
              <a:t>en</a:t>
            </a:r>
            <a:r>
              <a:rPr lang="en-US" sz="8000" dirty="0"/>
              <a:t> </a:t>
            </a:r>
            <a:r>
              <a:rPr lang="en-US" sz="8000" dirty="0" err="1"/>
              <a:t>az</a:t>
            </a:r>
            <a:r>
              <a:rPr lang="en-US" sz="8000" dirty="0"/>
              <a:t> </a:t>
            </a:r>
            <a:r>
              <a:rPr lang="en-US" sz="8000" dirty="0" err="1"/>
              <a:t>bir</a:t>
            </a:r>
            <a:r>
              <a:rPr lang="en-US" sz="8000" dirty="0"/>
              <a:t> </a:t>
            </a:r>
            <a:r>
              <a:rPr lang="en-US" sz="8000" dirty="0" err="1"/>
              <a:t>kez</a:t>
            </a:r>
            <a:r>
              <a:rPr lang="en-US" sz="8000" dirty="0"/>
              <a:t> test </a:t>
            </a:r>
            <a:r>
              <a:rPr lang="en-US" sz="8000" dirty="0" err="1"/>
              <a:t>edilir</a:t>
            </a:r>
            <a:r>
              <a:rPr lang="en-US" sz="8000" dirty="0"/>
              <a:t>. </a:t>
            </a:r>
            <a:r>
              <a:rPr lang="en-US" sz="8000" dirty="0" err="1"/>
              <a:t>Tüm</a:t>
            </a:r>
            <a:r>
              <a:rPr lang="en-US" sz="8000" dirty="0"/>
              <a:t> </a:t>
            </a:r>
            <a:r>
              <a:rPr lang="en-US" sz="8000" dirty="0" err="1"/>
              <a:t>açıklamaların</a:t>
            </a:r>
            <a:r>
              <a:rPr lang="en-US" sz="8000" dirty="0"/>
              <a:t> </a:t>
            </a:r>
            <a:r>
              <a:rPr lang="en-US" sz="8000" dirty="0" err="1"/>
              <a:t>sorun</a:t>
            </a:r>
            <a:r>
              <a:rPr lang="en-US" sz="8000" dirty="0"/>
              <a:t> </a:t>
            </a:r>
            <a:r>
              <a:rPr lang="en-US" sz="8000" dirty="0" err="1"/>
              <a:t>yaşamadan</a:t>
            </a:r>
            <a:r>
              <a:rPr lang="en-US" sz="8000" dirty="0"/>
              <a:t> </a:t>
            </a:r>
            <a:r>
              <a:rPr lang="en-US" sz="8000" dirty="0" err="1"/>
              <a:t>çalıştığını</a:t>
            </a:r>
            <a:r>
              <a:rPr lang="en-US" sz="8000" dirty="0"/>
              <a:t> </a:t>
            </a:r>
            <a:r>
              <a:rPr lang="en-US" sz="8000" dirty="0" err="1"/>
              <a:t>garanti</a:t>
            </a:r>
            <a:r>
              <a:rPr lang="en-US" sz="8000" dirty="0"/>
              <a:t> </a:t>
            </a:r>
            <a:r>
              <a:rPr lang="en-US" sz="8000" dirty="0" err="1"/>
              <a:t>altına</a:t>
            </a:r>
            <a:r>
              <a:rPr lang="en-US" sz="8000" dirty="0"/>
              <a:t> </a:t>
            </a:r>
            <a:r>
              <a:rPr lang="en-US" sz="8000" dirty="0" err="1"/>
              <a:t>alır</a:t>
            </a:r>
            <a:r>
              <a:rPr lang="en-US" sz="8000" dirty="0"/>
              <a:t>.</a:t>
            </a:r>
          </a:p>
          <a:p>
            <a:pPr algn="l"/>
            <a:r>
              <a:rPr lang="en-US" sz="8000" b="1" dirty="0" err="1"/>
              <a:t>Sınıf</a:t>
            </a:r>
            <a:r>
              <a:rPr lang="en-US" sz="8000" b="1" dirty="0"/>
              <a:t> </a:t>
            </a:r>
            <a:r>
              <a:rPr lang="en-US" sz="8000" b="1" dirty="0" err="1"/>
              <a:t>Kapsamı</a:t>
            </a:r>
            <a:r>
              <a:rPr lang="en-US" sz="8000" dirty="0"/>
              <a:t>: </a:t>
            </a:r>
            <a:r>
              <a:rPr lang="en-US" sz="8000" dirty="0" err="1"/>
              <a:t>Hiçbir</a:t>
            </a:r>
            <a:r>
              <a:rPr lang="en-US" sz="8000" dirty="0"/>
              <a:t> </a:t>
            </a:r>
            <a:r>
              <a:rPr lang="en-US" sz="8000" dirty="0" err="1"/>
              <a:t>yazılım</a:t>
            </a:r>
            <a:r>
              <a:rPr lang="en-US" sz="8000" dirty="0"/>
              <a:t> </a:t>
            </a:r>
            <a:r>
              <a:rPr lang="en-US" sz="8000" dirty="0" err="1"/>
              <a:t>uygulaması</a:t>
            </a:r>
            <a:r>
              <a:rPr lang="en-US" sz="8000" dirty="0"/>
              <a:t> </a:t>
            </a:r>
            <a:r>
              <a:rPr lang="en-US" sz="8000" dirty="0" err="1"/>
              <a:t>sürekli</a:t>
            </a:r>
            <a:r>
              <a:rPr lang="en-US" sz="8000" dirty="0"/>
              <a:t> </a:t>
            </a:r>
            <a:r>
              <a:rPr lang="en-US" sz="8000" dirty="0" err="1"/>
              <a:t>olarak</a:t>
            </a:r>
            <a:r>
              <a:rPr lang="en-US" sz="8000" dirty="0"/>
              <a:t> </a:t>
            </a:r>
            <a:r>
              <a:rPr lang="en-US" sz="8000" dirty="0" err="1"/>
              <a:t>kodlanmaz</a:t>
            </a:r>
            <a:r>
              <a:rPr lang="en-US" sz="8000" dirty="0"/>
              <a:t>, </a:t>
            </a:r>
            <a:r>
              <a:rPr lang="en-US" sz="8000" dirty="0" err="1"/>
              <a:t>bazı</a:t>
            </a:r>
            <a:r>
              <a:rPr lang="en-US" sz="8000" dirty="0"/>
              <a:t> </a:t>
            </a:r>
            <a:r>
              <a:rPr lang="en-US" sz="8000" dirty="0" err="1"/>
              <a:t>noktalarda</a:t>
            </a:r>
            <a:r>
              <a:rPr lang="en-US" sz="8000" dirty="0"/>
              <a:t>, </a:t>
            </a:r>
            <a:r>
              <a:rPr lang="en-US" sz="8000" dirty="0" err="1"/>
              <a:t>kodun</a:t>
            </a:r>
            <a:r>
              <a:rPr lang="en-US" sz="8000" dirty="0"/>
              <a:t> </a:t>
            </a:r>
            <a:r>
              <a:rPr lang="en-US" sz="8000" dirty="0" err="1"/>
              <a:t>dağılışı</a:t>
            </a:r>
            <a:r>
              <a:rPr lang="en-US" sz="8000" dirty="0"/>
              <a:t> </a:t>
            </a:r>
            <a:r>
              <a:rPr lang="en-US" sz="8000" dirty="0" err="1"/>
              <a:t>incelemeli</a:t>
            </a:r>
            <a:r>
              <a:rPr lang="en-US" sz="8000" dirty="0"/>
              <a:t> ve </a:t>
            </a:r>
            <a:r>
              <a:rPr lang="en-US" sz="8000" dirty="0" err="1"/>
              <a:t>belirli</a:t>
            </a:r>
            <a:r>
              <a:rPr lang="en-US" sz="8000" dirty="0"/>
              <a:t> </a:t>
            </a:r>
            <a:r>
              <a:rPr lang="en-US" sz="8000" dirty="0" err="1"/>
              <a:t>bir</a:t>
            </a:r>
            <a:r>
              <a:rPr lang="en-US" sz="8000" dirty="0"/>
              <a:t> </a:t>
            </a:r>
            <a:r>
              <a:rPr lang="en-US" sz="8000" dirty="0" err="1"/>
              <a:t>fonksiyonu</a:t>
            </a:r>
            <a:r>
              <a:rPr lang="en-US" sz="8000" dirty="0"/>
              <a:t> </a:t>
            </a:r>
            <a:r>
              <a:rPr lang="en-US" sz="8000" dirty="0" err="1"/>
              <a:t>çalıştırılmalıdır</a:t>
            </a:r>
            <a:r>
              <a:rPr lang="en-US" sz="8000" dirty="0"/>
              <a:t>. </a:t>
            </a:r>
            <a:r>
              <a:rPr lang="en-US" sz="8000" dirty="0" err="1"/>
              <a:t>Tüm</a:t>
            </a:r>
            <a:r>
              <a:rPr lang="en-US" sz="8000" dirty="0"/>
              <a:t> </a:t>
            </a:r>
            <a:r>
              <a:rPr lang="en-US" sz="8000" dirty="0" err="1"/>
              <a:t>sınıflar</a:t>
            </a:r>
            <a:r>
              <a:rPr lang="en-US" sz="8000" dirty="0"/>
              <a:t> </a:t>
            </a:r>
            <a:r>
              <a:rPr lang="en-US" sz="8000" dirty="0" err="1"/>
              <a:t>doğrulanmasına</a:t>
            </a:r>
            <a:r>
              <a:rPr lang="en-US" sz="8000" dirty="0"/>
              <a:t> </a:t>
            </a:r>
            <a:r>
              <a:rPr lang="en-US" sz="8000" dirty="0" err="1"/>
              <a:t>yardım</a:t>
            </a:r>
            <a:r>
              <a:rPr lang="en-US" sz="8000" dirty="0"/>
              <a:t> </a:t>
            </a:r>
            <a:r>
              <a:rPr lang="en-US" sz="8000" dirty="0" err="1"/>
              <a:t>eder</a:t>
            </a:r>
            <a:r>
              <a:rPr lang="en-US" sz="8000" dirty="0"/>
              <a:t> ve </a:t>
            </a:r>
            <a:r>
              <a:rPr lang="en-US" sz="8000" dirty="0" err="1"/>
              <a:t>uygulamanın</a:t>
            </a:r>
            <a:r>
              <a:rPr lang="en-US" sz="8000" dirty="0"/>
              <a:t> </a:t>
            </a:r>
            <a:r>
              <a:rPr lang="en-US" sz="8000" dirty="0" err="1"/>
              <a:t>anormal</a:t>
            </a:r>
            <a:r>
              <a:rPr lang="en-US" sz="8000" dirty="0"/>
              <a:t> </a:t>
            </a:r>
            <a:r>
              <a:rPr lang="en-US" sz="8000" dirty="0" err="1"/>
              <a:t>davranış</a:t>
            </a:r>
            <a:r>
              <a:rPr lang="en-US" sz="8000" dirty="0"/>
              <a:t> </a:t>
            </a:r>
            <a:r>
              <a:rPr lang="en-US" sz="8000" dirty="0" err="1"/>
              <a:t>göstermesini</a:t>
            </a:r>
            <a:r>
              <a:rPr lang="en-US" sz="8000" dirty="0"/>
              <a:t> </a:t>
            </a:r>
            <a:r>
              <a:rPr lang="en-US" sz="8000" dirty="0" err="1"/>
              <a:t>engeller</a:t>
            </a:r>
            <a:r>
              <a:rPr lang="en-US" sz="8000" dirty="0"/>
              <a:t>.</a:t>
            </a:r>
          </a:p>
          <a:p>
            <a:pPr algn="l"/>
            <a:r>
              <a:rPr lang="en-US" sz="8000" b="1" dirty="0" err="1"/>
              <a:t>Güvenlik</a:t>
            </a:r>
            <a:r>
              <a:rPr lang="en-US" sz="8000" b="1" dirty="0"/>
              <a:t> </a:t>
            </a:r>
            <a:r>
              <a:rPr lang="en-US" sz="8000" b="1" dirty="0" err="1"/>
              <a:t>Testi</a:t>
            </a:r>
            <a:r>
              <a:rPr lang="en-US" sz="8000" dirty="0"/>
              <a:t>: </a:t>
            </a:r>
            <a:r>
              <a:rPr lang="en-US" sz="8000" dirty="0" err="1"/>
              <a:t>Sistemin</a:t>
            </a:r>
            <a:r>
              <a:rPr lang="en-US" sz="8000" dirty="0"/>
              <a:t> </a:t>
            </a:r>
            <a:r>
              <a:rPr lang="en-US" sz="8000" dirty="0" err="1"/>
              <a:t>izinsiz</a:t>
            </a:r>
            <a:r>
              <a:rPr lang="en-US" sz="8000" dirty="0"/>
              <a:t> </a:t>
            </a:r>
            <a:r>
              <a:rPr lang="en-US" sz="8000" dirty="0" err="1"/>
              <a:t>erişimler</a:t>
            </a:r>
            <a:r>
              <a:rPr lang="en-US" sz="8000" dirty="0"/>
              <a:t>, </a:t>
            </a:r>
            <a:r>
              <a:rPr lang="en-US" sz="8000" dirty="0" err="1"/>
              <a:t>kod</a:t>
            </a:r>
            <a:r>
              <a:rPr lang="en-US" sz="8000" dirty="0"/>
              <a:t> </a:t>
            </a:r>
            <a:r>
              <a:rPr lang="en-US" sz="8000" dirty="0" err="1"/>
              <a:t>bozulması</a:t>
            </a:r>
            <a:r>
              <a:rPr lang="en-US" sz="8000" dirty="0"/>
              <a:t>, </a:t>
            </a:r>
            <a:r>
              <a:rPr lang="en-US" sz="8000" dirty="0" err="1"/>
              <a:t>hacklenme</a:t>
            </a:r>
            <a:r>
              <a:rPr lang="en-US" sz="8000" dirty="0"/>
              <a:t> </a:t>
            </a:r>
            <a:r>
              <a:rPr lang="en-US" sz="8000" dirty="0" err="1"/>
              <a:t>gibi</a:t>
            </a:r>
            <a:r>
              <a:rPr lang="en-US" sz="8000" dirty="0"/>
              <a:t> </a:t>
            </a:r>
            <a:r>
              <a:rPr lang="en-US" sz="8000" dirty="0" err="1"/>
              <a:t>olaylardan</a:t>
            </a:r>
            <a:r>
              <a:rPr lang="en-US" sz="8000" dirty="0"/>
              <a:t> </a:t>
            </a:r>
            <a:r>
              <a:rPr lang="en-US" sz="8000" dirty="0" err="1"/>
              <a:t>nasıl</a:t>
            </a:r>
            <a:r>
              <a:rPr lang="en-US" sz="8000" dirty="0"/>
              <a:t> </a:t>
            </a:r>
            <a:r>
              <a:rPr lang="en-US" sz="8000" dirty="0" err="1"/>
              <a:t>korunacağı</a:t>
            </a:r>
            <a:r>
              <a:rPr lang="en-US" sz="8000" dirty="0"/>
              <a:t> </a:t>
            </a:r>
            <a:r>
              <a:rPr lang="en-US" sz="8000" dirty="0" err="1"/>
              <a:t>ile</a:t>
            </a:r>
            <a:r>
              <a:rPr lang="en-US" sz="8000" dirty="0"/>
              <a:t> </a:t>
            </a:r>
            <a:r>
              <a:rPr lang="en-US" sz="8000" dirty="0" err="1"/>
              <a:t>ilgilenir</a:t>
            </a:r>
            <a:r>
              <a:rPr lang="en-US" sz="8000" dirty="0"/>
              <a:t>. </a:t>
            </a:r>
            <a:r>
              <a:rPr lang="en-US" sz="8000" dirty="0" err="1"/>
              <a:t>Karmaşık</a:t>
            </a:r>
            <a:r>
              <a:rPr lang="en-US" sz="8000" dirty="0"/>
              <a:t> test </a:t>
            </a:r>
            <a:r>
              <a:rPr lang="en-US" sz="8000" dirty="0" err="1"/>
              <a:t>metotları</a:t>
            </a:r>
            <a:r>
              <a:rPr lang="en-US" sz="8000" dirty="0"/>
              <a:t> </a:t>
            </a:r>
            <a:r>
              <a:rPr lang="en-US" sz="8000" dirty="0" err="1"/>
              <a:t>gerekir</a:t>
            </a:r>
            <a:r>
              <a:rPr lang="en-US" sz="8000" dirty="0"/>
              <a:t>.</a:t>
            </a:r>
          </a:p>
          <a:p>
            <a:pPr algn="l"/>
            <a:r>
              <a:rPr lang="en-US" sz="8000" b="1" dirty="0" err="1"/>
              <a:t>Değişim</a:t>
            </a:r>
            <a:r>
              <a:rPr lang="en-US" sz="8000" b="1" dirty="0"/>
              <a:t> </a:t>
            </a:r>
            <a:r>
              <a:rPr lang="en-US" sz="8000" b="1" dirty="0" err="1"/>
              <a:t>Testi</a:t>
            </a:r>
            <a:r>
              <a:rPr lang="en-US" sz="8000" dirty="0"/>
              <a:t>: </a:t>
            </a:r>
            <a:r>
              <a:rPr lang="en-US" sz="8000" dirty="0" err="1"/>
              <a:t>Belirli</a:t>
            </a:r>
            <a:r>
              <a:rPr lang="en-US" sz="8000" dirty="0"/>
              <a:t> </a:t>
            </a:r>
            <a:r>
              <a:rPr lang="en-US" sz="8000" dirty="0" err="1"/>
              <a:t>bir</a:t>
            </a:r>
            <a:r>
              <a:rPr lang="en-US" sz="8000" dirty="0"/>
              <a:t> </a:t>
            </a:r>
            <a:r>
              <a:rPr lang="en-US" sz="8000" dirty="0" err="1"/>
              <a:t>hata</a:t>
            </a:r>
            <a:r>
              <a:rPr lang="en-US" sz="8000" dirty="0"/>
              <a:t> </a:t>
            </a:r>
            <a:r>
              <a:rPr lang="en-US" sz="8000" dirty="0" err="1"/>
              <a:t>düzeltildikten</a:t>
            </a:r>
            <a:r>
              <a:rPr lang="en-US" sz="8000" dirty="0"/>
              <a:t> </a:t>
            </a:r>
            <a:r>
              <a:rPr lang="en-US" sz="8000" dirty="0" err="1"/>
              <a:t>sonra</a:t>
            </a:r>
            <a:r>
              <a:rPr lang="en-US" sz="8000" dirty="0"/>
              <a:t> </a:t>
            </a:r>
            <a:r>
              <a:rPr lang="en-US" sz="8000" dirty="0" err="1"/>
              <a:t>yapılan</a:t>
            </a:r>
            <a:r>
              <a:rPr lang="en-US" sz="8000" dirty="0"/>
              <a:t> </a:t>
            </a:r>
            <a:r>
              <a:rPr lang="en-US" sz="8000" dirty="0" err="1"/>
              <a:t>bir</a:t>
            </a:r>
            <a:r>
              <a:rPr lang="en-US" sz="8000" dirty="0"/>
              <a:t> </a:t>
            </a:r>
            <a:r>
              <a:rPr lang="en-US" sz="8000" dirty="0" err="1"/>
              <a:t>testtir.Hangi</a:t>
            </a:r>
            <a:r>
              <a:rPr lang="en-US" sz="8000" dirty="0"/>
              <a:t> </a:t>
            </a:r>
            <a:r>
              <a:rPr lang="en-US" sz="8000" dirty="0" err="1"/>
              <a:t>kodun</a:t>
            </a:r>
            <a:r>
              <a:rPr lang="en-US" sz="8000" dirty="0"/>
              <a:t>, </a:t>
            </a:r>
            <a:r>
              <a:rPr lang="en-US" sz="8000" dirty="0" err="1"/>
              <a:t>stratejinin</a:t>
            </a:r>
            <a:r>
              <a:rPr lang="en-US" sz="8000" dirty="0"/>
              <a:t> </a:t>
            </a:r>
            <a:r>
              <a:rPr lang="en-US" sz="8000" dirty="0" err="1"/>
              <a:t>geliştirmeye</a:t>
            </a:r>
            <a:r>
              <a:rPr lang="en-US" sz="8000" dirty="0"/>
              <a:t> </a:t>
            </a:r>
            <a:r>
              <a:rPr lang="en-US" sz="8000" dirty="0" err="1"/>
              <a:t>yardımcı</a:t>
            </a:r>
            <a:r>
              <a:rPr lang="en-US" sz="8000" dirty="0"/>
              <a:t> </a:t>
            </a:r>
            <a:r>
              <a:rPr lang="en-US" sz="8000" dirty="0" err="1"/>
              <a:t>olacağını</a:t>
            </a:r>
            <a:r>
              <a:rPr lang="en-US" sz="8000" dirty="0"/>
              <a:t> </a:t>
            </a:r>
            <a:r>
              <a:rPr lang="en-US" sz="8000" dirty="0" err="1"/>
              <a:t>belirlemeyi</a:t>
            </a:r>
            <a:r>
              <a:rPr lang="en-US" sz="8000" dirty="0"/>
              <a:t> </a:t>
            </a:r>
            <a:r>
              <a:rPr lang="en-US" sz="8000" dirty="0" err="1"/>
              <a:t>sağlar</a:t>
            </a:r>
            <a:r>
              <a:rPr lang="en-US" sz="8000" dirty="0"/>
              <a:t>.</a:t>
            </a:r>
          </a:p>
          <a:p>
            <a:endParaRPr lang="en-US" dirty="0"/>
          </a:p>
        </p:txBody>
      </p:sp>
    </p:spTree>
    <p:extLst>
      <p:ext uri="{BB962C8B-B14F-4D97-AF65-F5344CB8AC3E}">
        <p14:creationId xmlns:p14="http://schemas.microsoft.com/office/powerpoint/2010/main" val="2274205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Temel Farklılıklar</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12</a:t>
            </a:fld>
            <a:endParaRPr lang="en-US" noProof="0" dirty="0"/>
          </a:p>
        </p:txBody>
      </p:sp>
      <p:pic>
        <p:nvPicPr>
          <p:cNvPr id="5" name="Picture 4"/>
          <p:cNvPicPr>
            <a:picLocks noChangeAspect="1"/>
          </p:cNvPicPr>
          <p:nvPr/>
        </p:nvPicPr>
        <p:blipFill>
          <a:blip r:embed="rId2"/>
          <a:stretch>
            <a:fillRect/>
          </a:stretch>
        </p:blipFill>
        <p:spPr>
          <a:xfrm>
            <a:off x="3367357" y="1840352"/>
            <a:ext cx="5802769" cy="4932303"/>
          </a:xfrm>
          <a:prstGeom prst="rect">
            <a:avLst/>
          </a:prstGeom>
        </p:spPr>
      </p:pic>
    </p:spTree>
    <p:extLst>
      <p:ext uri="{BB962C8B-B14F-4D97-AF65-F5344CB8AC3E}">
        <p14:creationId xmlns:p14="http://schemas.microsoft.com/office/powerpoint/2010/main" val="1883176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Temel Farklılıklar</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13</a:t>
            </a:fld>
            <a:endParaRPr lang="en-US" noProof="0" dirty="0"/>
          </a:p>
        </p:txBody>
      </p:sp>
      <p:pic>
        <p:nvPicPr>
          <p:cNvPr id="6" name="Picture 5"/>
          <p:cNvPicPr>
            <a:picLocks noChangeAspect="1"/>
          </p:cNvPicPr>
          <p:nvPr/>
        </p:nvPicPr>
        <p:blipFill>
          <a:blip r:embed="rId2"/>
          <a:stretch>
            <a:fillRect/>
          </a:stretch>
        </p:blipFill>
        <p:spPr>
          <a:xfrm>
            <a:off x="5177606" y="3143250"/>
            <a:ext cx="6013134" cy="3714750"/>
          </a:xfrm>
          <a:prstGeom prst="rect">
            <a:avLst/>
          </a:prstGeom>
        </p:spPr>
      </p:pic>
      <p:pic>
        <p:nvPicPr>
          <p:cNvPr id="5" name="Picture 4"/>
          <p:cNvPicPr>
            <a:picLocks noChangeAspect="1"/>
          </p:cNvPicPr>
          <p:nvPr/>
        </p:nvPicPr>
        <p:blipFill>
          <a:blip r:embed="rId3"/>
          <a:stretch>
            <a:fillRect/>
          </a:stretch>
        </p:blipFill>
        <p:spPr>
          <a:xfrm>
            <a:off x="5177606" y="1198265"/>
            <a:ext cx="6013133" cy="1990725"/>
          </a:xfrm>
          <a:prstGeom prst="rect">
            <a:avLst/>
          </a:prstGeom>
        </p:spPr>
      </p:pic>
    </p:spTree>
    <p:extLst>
      <p:ext uri="{BB962C8B-B14F-4D97-AF65-F5344CB8AC3E}">
        <p14:creationId xmlns:p14="http://schemas.microsoft.com/office/powerpoint/2010/main" val="10916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Temel Farklılıklar</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14</a:t>
            </a:fld>
            <a:endParaRPr lang="en-US" noProof="0" dirty="0"/>
          </a:p>
        </p:txBody>
      </p:sp>
      <p:pic>
        <p:nvPicPr>
          <p:cNvPr id="5" name="Picture 4"/>
          <p:cNvPicPr>
            <a:picLocks noChangeAspect="1"/>
          </p:cNvPicPr>
          <p:nvPr/>
        </p:nvPicPr>
        <p:blipFill>
          <a:blip r:embed="rId2"/>
          <a:stretch>
            <a:fillRect/>
          </a:stretch>
        </p:blipFill>
        <p:spPr>
          <a:xfrm>
            <a:off x="3421951" y="1731103"/>
            <a:ext cx="6494415" cy="5002310"/>
          </a:xfrm>
          <a:prstGeom prst="rect">
            <a:avLst/>
          </a:prstGeom>
        </p:spPr>
      </p:pic>
    </p:spTree>
    <p:extLst>
      <p:ext uri="{BB962C8B-B14F-4D97-AF65-F5344CB8AC3E}">
        <p14:creationId xmlns:p14="http://schemas.microsoft.com/office/powerpoint/2010/main" val="2134629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FB2D-6D95-4E5F-B3AD-66F46CCB9DEB}"/>
              </a:ext>
            </a:extLst>
          </p:cNvPr>
          <p:cNvSpPr>
            <a:spLocks noGrp="1"/>
          </p:cNvSpPr>
          <p:nvPr>
            <p:ph type="title"/>
          </p:nvPr>
        </p:nvSpPr>
        <p:spPr/>
        <p:txBody>
          <a:bodyPr/>
          <a:lstStyle/>
          <a:p>
            <a:r>
              <a:rPr lang="tr-TR" dirty="0"/>
              <a:t>Hedefe Göre Yazılım Test Seviyeleri</a:t>
            </a:r>
          </a:p>
        </p:txBody>
      </p:sp>
      <p:sp>
        <p:nvSpPr>
          <p:cNvPr id="3" name="Slide Number Placeholder 2">
            <a:extLst>
              <a:ext uri="{FF2B5EF4-FFF2-40B4-BE49-F238E27FC236}">
                <a16:creationId xmlns:a16="http://schemas.microsoft.com/office/drawing/2014/main" id="{2693D19E-F898-46D7-88E1-8406D5DBF033}"/>
              </a:ext>
            </a:extLst>
          </p:cNvPr>
          <p:cNvSpPr>
            <a:spLocks noGrp="1"/>
          </p:cNvSpPr>
          <p:nvPr>
            <p:ph type="sldNum" sz="quarter" idx="12"/>
          </p:nvPr>
        </p:nvSpPr>
        <p:spPr/>
        <p:txBody>
          <a:bodyPr/>
          <a:lstStyle/>
          <a:p>
            <a:fld id="{9FF96B15-8338-45D5-A943-561235072D66}" type="slidenum">
              <a:rPr lang="en-US" noProof="0" smtClean="0"/>
              <a:t>15</a:t>
            </a:fld>
            <a:endParaRPr lang="en-US" noProof="0" dirty="0"/>
          </a:p>
        </p:txBody>
      </p:sp>
      <p:sp>
        <p:nvSpPr>
          <p:cNvPr id="5" name="TextBox 4">
            <a:extLst>
              <a:ext uri="{FF2B5EF4-FFF2-40B4-BE49-F238E27FC236}">
                <a16:creationId xmlns:a16="http://schemas.microsoft.com/office/drawing/2014/main" id="{B4207101-8C43-49AE-9833-6FC5D4A62DFF}"/>
              </a:ext>
            </a:extLst>
          </p:cNvPr>
          <p:cNvSpPr txBox="1"/>
          <p:nvPr/>
        </p:nvSpPr>
        <p:spPr>
          <a:xfrm>
            <a:off x="875213" y="2495006"/>
            <a:ext cx="10799140" cy="2308324"/>
          </a:xfrm>
          <a:prstGeom prst="rect">
            <a:avLst/>
          </a:prstGeom>
          <a:noFill/>
        </p:spPr>
        <p:txBody>
          <a:bodyPr wrap="square" rtlCol="0">
            <a:spAutoFit/>
          </a:bodyPr>
          <a:lstStyle/>
          <a:p>
            <a:r>
              <a:rPr lang="tr-TR" sz="2400" b="1" dirty="0"/>
              <a:t>1- Birim Test (</a:t>
            </a:r>
            <a:r>
              <a:rPr lang="tr-TR" sz="2400" b="1" dirty="0" err="1"/>
              <a:t>Unit</a:t>
            </a:r>
            <a:r>
              <a:rPr lang="tr-TR" sz="2400" b="1" dirty="0"/>
              <a:t> Test)</a:t>
            </a:r>
          </a:p>
          <a:p>
            <a:r>
              <a:rPr lang="tr-TR" sz="2400" b="1" dirty="0"/>
              <a:t>2- Entegrasyon Testi</a:t>
            </a:r>
          </a:p>
          <a:p>
            <a:r>
              <a:rPr lang="tr-TR" sz="2400" b="1" dirty="0"/>
              <a:t>3- Sistem Testi</a:t>
            </a:r>
          </a:p>
          <a:p>
            <a:r>
              <a:rPr lang="tr-TR" sz="2400" b="1" dirty="0"/>
              <a:t>4- Kabul / Yeterlilik testi</a:t>
            </a:r>
            <a:endParaRPr lang="en-US" sz="2400" dirty="0"/>
          </a:p>
          <a:p>
            <a:r>
              <a:rPr lang="tr-TR" sz="2400" b="1" dirty="0"/>
              <a:t> </a:t>
            </a:r>
            <a:endParaRPr lang="en-US" sz="2400" b="1" dirty="0"/>
          </a:p>
          <a:p>
            <a:r>
              <a:rPr lang="tr-TR" sz="2400" b="1" dirty="0"/>
              <a:t> </a:t>
            </a:r>
          </a:p>
        </p:txBody>
      </p:sp>
      <p:pic>
        <p:nvPicPr>
          <p:cNvPr id="6" name="Picture 5">
            <a:extLst>
              <a:ext uri="{FF2B5EF4-FFF2-40B4-BE49-F238E27FC236}">
                <a16:creationId xmlns:a16="http://schemas.microsoft.com/office/drawing/2014/main" id="{1DEE4A50-8264-44CB-BB30-6C3835E12BB1}"/>
              </a:ext>
            </a:extLst>
          </p:cNvPr>
          <p:cNvPicPr>
            <a:picLocks noChangeAspect="1"/>
          </p:cNvPicPr>
          <p:nvPr/>
        </p:nvPicPr>
        <p:blipFill>
          <a:blip r:embed="rId2"/>
          <a:stretch>
            <a:fillRect/>
          </a:stretch>
        </p:blipFill>
        <p:spPr>
          <a:xfrm>
            <a:off x="1267912" y="4208280"/>
            <a:ext cx="10048875" cy="2543175"/>
          </a:xfrm>
          <a:prstGeom prst="rect">
            <a:avLst/>
          </a:prstGeom>
        </p:spPr>
      </p:pic>
    </p:spTree>
    <p:extLst>
      <p:ext uri="{BB962C8B-B14F-4D97-AF65-F5344CB8AC3E}">
        <p14:creationId xmlns:p14="http://schemas.microsoft.com/office/powerpoint/2010/main" val="3753716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Birim Test (</a:t>
            </a:r>
            <a:r>
              <a:rPr lang="tr-TR" dirty="0" err="1"/>
              <a:t>Unit</a:t>
            </a:r>
            <a:r>
              <a:rPr lang="tr-TR" dirty="0"/>
              <a:t> Test - JUNIT)</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16</a:t>
            </a:fld>
            <a:endParaRPr lang="en-US" noProof="0" dirty="0"/>
          </a:p>
        </p:txBody>
      </p:sp>
      <p:sp>
        <p:nvSpPr>
          <p:cNvPr id="4" name="Text Placeholder 3"/>
          <p:cNvSpPr>
            <a:spLocks noGrp="1"/>
          </p:cNvSpPr>
          <p:nvPr>
            <p:ph type="body" sz="quarter" idx="13"/>
          </p:nvPr>
        </p:nvSpPr>
        <p:spPr>
          <a:xfrm>
            <a:off x="727165" y="1816707"/>
            <a:ext cx="10737669" cy="4910664"/>
          </a:xfrm>
        </p:spPr>
        <p:txBody>
          <a:bodyPr>
            <a:normAutofit fontScale="40000" lnSpcReduction="20000"/>
          </a:bodyPr>
          <a:lstStyle/>
          <a:p>
            <a:endParaRPr lang="tr-TR" dirty="0"/>
          </a:p>
          <a:p>
            <a:pPr algn="l"/>
            <a:r>
              <a:rPr lang="en-US" dirty="0" err="1"/>
              <a:t>En</a:t>
            </a:r>
            <a:r>
              <a:rPr lang="en-US" dirty="0"/>
              <a:t> </a:t>
            </a:r>
            <a:r>
              <a:rPr lang="en-US" dirty="0" err="1"/>
              <a:t>basit</a:t>
            </a:r>
            <a:r>
              <a:rPr lang="en-US" dirty="0"/>
              <a:t> </a:t>
            </a:r>
            <a:r>
              <a:rPr lang="en-US" dirty="0" err="1"/>
              <a:t>anlamda</a:t>
            </a:r>
            <a:r>
              <a:rPr lang="en-US" dirty="0"/>
              <a:t> </a:t>
            </a:r>
            <a:r>
              <a:rPr lang="en-US" dirty="0" err="1"/>
              <a:t>projemizdeki</a:t>
            </a:r>
            <a:r>
              <a:rPr lang="en-US" dirty="0"/>
              <a:t> </a:t>
            </a:r>
            <a:r>
              <a:rPr lang="en-US" dirty="0" err="1"/>
              <a:t>fonksiyonların</a:t>
            </a:r>
            <a:r>
              <a:rPr lang="en-US" dirty="0"/>
              <a:t> </a:t>
            </a:r>
            <a:r>
              <a:rPr lang="en-US" dirty="0" err="1"/>
              <a:t>çalışıp</a:t>
            </a:r>
            <a:r>
              <a:rPr lang="en-US" dirty="0"/>
              <a:t> </a:t>
            </a:r>
            <a:r>
              <a:rPr lang="en-US" dirty="0" err="1"/>
              <a:t>çalışmadığını</a:t>
            </a:r>
            <a:r>
              <a:rPr lang="en-US" dirty="0"/>
              <a:t> </a:t>
            </a:r>
            <a:r>
              <a:rPr lang="en-US" dirty="0" err="1"/>
              <a:t>kontrol</a:t>
            </a:r>
            <a:r>
              <a:rPr lang="en-US" dirty="0"/>
              <a:t> </a:t>
            </a:r>
            <a:r>
              <a:rPr lang="en-US" dirty="0" err="1"/>
              <a:t>eder</a:t>
            </a:r>
            <a:r>
              <a:rPr lang="en-US" dirty="0"/>
              <a:t>. </a:t>
            </a:r>
            <a:r>
              <a:rPr lang="en-US" dirty="0" err="1"/>
              <a:t>Birden</a:t>
            </a:r>
            <a:r>
              <a:rPr lang="en-US" dirty="0"/>
              <a:t> </a:t>
            </a:r>
            <a:r>
              <a:rPr lang="en-US" dirty="0" err="1"/>
              <a:t>fazla</a:t>
            </a:r>
            <a:r>
              <a:rPr lang="en-US" dirty="0"/>
              <a:t> </a:t>
            </a:r>
            <a:r>
              <a:rPr lang="en-US" dirty="0" err="1"/>
              <a:t>birim</a:t>
            </a:r>
            <a:r>
              <a:rPr lang="en-US" dirty="0"/>
              <a:t> </a:t>
            </a:r>
            <a:r>
              <a:rPr lang="en-US" dirty="0" err="1"/>
              <a:t>testimiz</a:t>
            </a:r>
            <a:r>
              <a:rPr lang="en-US" dirty="0"/>
              <a:t> </a:t>
            </a:r>
            <a:r>
              <a:rPr lang="en-US" dirty="0" err="1"/>
              <a:t>olabilir</a:t>
            </a:r>
            <a:r>
              <a:rPr lang="en-US" dirty="0"/>
              <a:t> </a:t>
            </a:r>
            <a:r>
              <a:rPr lang="en-US" dirty="0" err="1"/>
              <a:t>fakat</a:t>
            </a:r>
            <a:r>
              <a:rPr lang="en-US" dirty="0"/>
              <a:t> </a:t>
            </a:r>
            <a:r>
              <a:rPr lang="en-US" dirty="0" err="1"/>
              <a:t>hepsi</a:t>
            </a:r>
            <a:r>
              <a:rPr lang="en-US" dirty="0"/>
              <a:t> </a:t>
            </a:r>
            <a:r>
              <a:rPr lang="en-US" dirty="0" err="1"/>
              <a:t>birbirinden</a:t>
            </a:r>
            <a:r>
              <a:rPr lang="en-US" dirty="0"/>
              <a:t> </a:t>
            </a:r>
            <a:r>
              <a:rPr lang="en-US" dirty="0" err="1"/>
              <a:t>bağımsız</a:t>
            </a:r>
            <a:r>
              <a:rPr lang="en-US" dirty="0"/>
              <a:t> </a:t>
            </a:r>
            <a:r>
              <a:rPr lang="en-US" dirty="0" err="1"/>
              <a:t>çalışmalıdır</a:t>
            </a:r>
            <a:r>
              <a:rPr lang="en-US" dirty="0"/>
              <a:t>. </a:t>
            </a:r>
            <a:r>
              <a:rPr lang="en-US" dirty="0" err="1"/>
              <a:t>Yani</a:t>
            </a:r>
            <a:r>
              <a:rPr lang="en-US" dirty="0"/>
              <a:t> her test </a:t>
            </a:r>
            <a:r>
              <a:rPr lang="en-US" dirty="0" err="1"/>
              <a:t>için</a:t>
            </a:r>
            <a:r>
              <a:rPr lang="en-US" dirty="0"/>
              <a:t> </a:t>
            </a:r>
            <a:r>
              <a:rPr lang="en-US" dirty="0" err="1"/>
              <a:t>odaklanılan</a:t>
            </a:r>
            <a:r>
              <a:rPr lang="en-US" dirty="0"/>
              <a:t> </a:t>
            </a:r>
            <a:r>
              <a:rPr lang="en-US" dirty="0" err="1"/>
              <a:t>tek</a:t>
            </a:r>
            <a:r>
              <a:rPr lang="en-US" dirty="0"/>
              <a:t> </a:t>
            </a:r>
            <a:r>
              <a:rPr lang="en-US" dirty="0" err="1"/>
              <a:t>nokta</a:t>
            </a:r>
            <a:r>
              <a:rPr lang="en-US" dirty="0"/>
              <a:t> </a:t>
            </a:r>
            <a:r>
              <a:rPr lang="en-US" dirty="0" err="1"/>
              <a:t>vardır</a:t>
            </a:r>
            <a:r>
              <a:rPr lang="en-US" dirty="0"/>
              <a:t>. </a:t>
            </a:r>
            <a:r>
              <a:rPr lang="en-US" dirty="0" err="1"/>
              <a:t>Testler</a:t>
            </a:r>
            <a:r>
              <a:rPr lang="en-US" dirty="0"/>
              <a:t> </a:t>
            </a:r>
            <a:r>
              <a:rPr lang="en-US" dirty="0" err="1"/>
              <a:t>sonuç</a:t>
            </a:r>
            <a:r>
              <a:rPr lang="en-US" dirty="0"/>
              <a:t> </a:t>
            </a:r>
            <a:r>
              <a:rPr lang="en-US" dirty="0" err="1"/>
              <a:t>olarak</a:t>
            </a:r>
            <a:r>
              <a:rPr lang="en-US" dirty="0"/>
              <a:t> </a:t>
            </a:r>
            <a:r>
              <a:rPr lang="en-US" dirty="0" err="1"/>
              <a:t>bize</a:t>
            </a:r>
            <a:r>
              <a:rPr lang="en-US" dirty="0"/>
              <a:t> true / false </a:t>
            </a:r>
            <a:r>
              <a:rPr lang="en-US" dirty="0" err="1"/>
              <a:t>döndürürler</a:t>
            </a:r>
            <a:r>
              <a:rPr lang="en-US" dirty="0"/>
              <a:t>.</a:t>
            </a:r>
            <a:r>
              <a:rPr lang="tr-TR" dirty="0"/>
              <a:t> </a:t>
            </a:r>
            <a:r>
              <a:rPr lang="en-US" dirty="0" err="1"/>
              <a:t>Birim</a:t>
            </a:r>
            <a:r>
              <a:rPr lang="en-US" dirty="0"/>
              <a:t> Test </a:t>
            </a:r>
            <a:r>
              <a:rPr lang="en-US" dirty="0" err="1"/>
              <a:t>hataları</a:t>
            </a:r>
            <a:r>
              <a:rPr lang="en-US" dirty="0"/>
              <a:t> </a:t>
            </a:r>
            <a:r>
              <a:rPr lang="en-US" dirty="0" err="1"/>
              <a:t>bulmak</a:t>
            </a:r>
            <a:r>
              <a:rPr lang="en-US" dirty="0"/>
              <a:t> </a:t>
            </a:r>
            <a:r>
              <a:rPr lang="en-US" dirty="0" err="1"/>
              <a:t>için</a:t>
            </a:r>
            <a:r>
              <a:rPr lang="en-US" dirty="0"/>
              <a:t> </a:t>
            </a:r>
            <a:r>
              <a:rPr lang="en-US" dirty="0" err="1"/>
              <a:t>kullanılmaz</a:t>
            </a:r>
            <a:r>
              <a:rPr lang="en-US" dirty="0"/>
              <a:t>, </a:t>
            </a:r>
            <a:r>
              <a:rPr lang="en-US" dirty="0" err="1"/>
              <a:t>bizim</a:t>
            </a:r>
            <a:r>
              <a:rPr lang="en-US" dirty="0"/>
              <a:t> </a:t>
            </a:r>
            <a:r>
              <a:rPr lang="en-US" dirty="0" err="1"/>
              <a:t>verdiğimiz</a:t>
            </a:r>
            <a:r>
              <a:rPr lang="en-US" dirty="0"/>
              <a:t> </a:t>
            </a:r>
            <a:r>
              <a:rPr lang="en-US" dirty="0" err="1"/>
              <a:t>girdiler</a:t>
            </a:r>
            <a:r>
              <a:rPr lang="en-US" dirty="0"/>
              <a:t> </a:t>
            </a:r>
            <a:r>
              <a:rPr lang="en-US" dirty="0" err="1"/>
              <a:t>ile</a:t>
            </a:r>
            <a:r>
              <a:rPr lang="en-US" dirty="0"/>
              <a:t> </a:t>
            </a:r>
            <a:r>
              <a:rPr lang="en-US" dirty="0" err="1"/>
              <a:t>fonksiyonun</a:t>
            </a:r>
            <a:r>
              <a:rPr lang="en-US" dirty="0"/>
              <a:t> </a:t>
            </a:r>
            <a:r>
              <a:rPr lang="en-US" dirty="0" err="1"/>
              <a:t>çalışırlığını</a:t>
            </a:r>
            <a:r>
              <a:rPr lang="en-US" dirty="0"/>
              <a:t> </a:t>
            </a:r>
            <a:r>
              <a:rPr lang="en-US" dirty="0" err="1"/>
              <a:t>kontrol</a:t>
            </a:r>
            <a:r>
              <a:rPr lang="en-US" dirty="0"/>
              <a:t> </a:t>
            </a:r>
            <a:r>
              <a:rPr lang="en-US" dirty="0" err="1"/>
              <a:t>eder</a:t>
            </a:r>
            <a:r>
              <a:rPr lang="en-US" dirty="0"/>
              <a:t>.</a:t>
            </a:r>
            <a:r>
              <a:rPr lang="tr-TR" dirty="0"/>
              <a:t> </a:t>
            </a:r>
            <a:r>
              <a:rPr lang="en-US" dirty="0" err="1"/>
              <a:t>Projemizde</a:t>
            </a:r>
            <a:r>
              <a:rPr lang="en-US" dirty="0"/>
              <a:t> </a:t>
            </a:r>
            <a:r>
              <a:rPr lang="en-US" dirty="0" err="1"/>
              <a:t>kaç</a:t>
            </a:r>
            <a:r>
              <a:rPr lang="en-US" dirty="0"/>
              <a:t> </a:t>
            </a:r>
            <a:r>
              <a:rPr lang="en-US" dirty="0" err="1"/>
              <a:t>tane</a:t>
            </a:r>
            <a:r>
              <a:rPr lang="en-US" dirty="0"/>
              <a:t> </a:t>
            </a:r>
            <a:r>
              <a:rPr lang="en-US" dirty="0" err="1"/>
              <a:t>fonksiyon</a:t>
            </a:r>
            <a:r>
              <a:rPr lang="en-US" dirty="0"/>
              <a:t> </a:t>
            </a:r>
            <a:r>
              <a:rPr lang="en-US" dirty="0" err="1"/>
              <a:t>varsa</a:t>
            </a:r>
            <a:r>
              <a:rPr lang="en-US" dirty="0"/>
              <a:t> o </a:t>
            </a:r>
            <a:r>
              <a:rPr lang="en-US" dirty="0" err="1"/>
              <a:t>kadar</a:t>
            </a:r>
            <a:r>
              <a:rPr lang="en-US" dirty="0"/>
              <a:t> test </a:t>
            </a:r>
            <a:r>
              <a:rPr lang="en-US" dirty="0" err="1"/>
              <a:t>olmalıdır</a:t>
            </a:r>
            <a:r>
              <a:rPr lang="en-US" dirty="0"/>
              <a:t>.</a:t>
            </a:r>
            <a:endParaRPr lang="tr-TR" dirty="0"/>
          </a:p>
          <a:p>
            <a:pPr algn="l"/>
            <a:endParaRPr lang="tr-TR" dirty="0"/>
          </a:p>
          <a:p>
            <a:pPr algn="l"/>
            <a:r>
              <a:rPr lang="en-US" b="1" i="1" dirty="0" err="1"/>
              <a:t>Yazılım</a:t>
            </a:r>
            <a:r>
              <a:rPr lang="en-US" b="1" i="1" dirty="0"/>
              <a:t> </a:t>
            </a:r>
            <a:r>
              <a:rPr lang="en-US" b="1" i="1" dirty="0" err="1"/>
              <a:t>Projesinde</a:t>
            </a:r>
            <a:r>
              <a:rPr lang="en-US" b="1" i="1" dirty="0"/>
              <a:t> </a:t>
            </a:r>
            <a:r>
              <a:rPr lang="en-US" b="1" i="1" dirty="0" err="1"/>
              <a:t>Birim</a:t>
            </a:r>
            <a:r>
              <a:rPr lang="en-US" b="1" i="1" dirty="0"/>
              <a:t> </a:t>
            </a:r>
            <a:r>
              <a:rPr lang="en-US" b="1" i="1" dirty="0" err="1"/>
              <a:t>Test'in</a:t>
            </a:r>
            <a:r>
              <a:rPr lang="en-US" b="1" i="1" dirty="0"/>
              <a:t> </a:t>
            </a:r>
            <a:r>
              <a:rPr lang="en-US" b="1" i="1" dirty="0" err="1"/>
              <a:t>Önemi</a:t>
            </a:r>
            <a:r>
              <a:rPr lang="en-US" b="1" i="1" dirty="0"/>
              <a:t> </a:t>
            </a:r>
            <a:r>
              <a:rPr lang="en-US" b="1" i="1" dirty="0" err="1"/>
              <a:t>nedir</a:t>
            </a:r>
            <a:r>
              <a:rPr lang="en-US" b="1" i="1" dirty="0"/>
              <a:t>?</a:t>
            </a:r>
            <a:br>
              <a:rPr lang="en-US" dirty="0"/>
            </a:br>
            <a:r>
              <a:rPr lang="en-US" dirty="0" err="1"/>
              <a:t>Bize</a:t>
            </a:r>
            <a:r>
              <a:rPr lang="en-US" dirty="0"/>
              <a:t> </a:t>
            </a:r>
            <a:r>
              <a:rPr lang="en-US" dirty="0" err="1"/>
              <a:t>kaliteli</a:t>
            </a:r>
            <a:r>
              <a:rPr lang="en-US" dirty="0"/>
              <a:t> </a:t>
            </a:r>
            <a:r>
              <a:rPr lang="en-US" dirty="0" err="1"/>
              <a:t>kod</a:t>
            </a:r>
            <a:r>
              <a:rPr lang="en-US" dirty="0"/>
              <a:t> </a:t>
            </a:r>
            <a:r>
              <a:rPr lang="en-US" dirty="0" err="1"/>
              <a:t>yazmamızı</a:t>
            </a:r>
            <a:r>
              <a:rPr lang="en-US" dirty="0"/>
              <a:t> </a:t>
            </a:r>
            <a:r>
              <a:rPr lang="en-US" dirty="0" err="1"/>
              <a:t>sağlar</a:t>
            </a:r>
            <a:r>
              <a:rPr lang="en-US" dirty="0"/>
              <a:t>. </a:t>
            </a:r>
            <a:r>
              <a:rPr lang="en-US" dirty="0" err="1"/>
              <a:t>Projeyi</a:t>
            </a:r>
            <a:r>
              <a:rPr lang="en-US" dirty="0"/>
              <a:t> </a:t>
            </a:r>
            <a:r>
              <a:rPr lang="en-US" dirty="0" err="1"/>
              <a:t>geliştirme</a:t>
            </a:r>
            <a:r>
              <a:rPr lang="en-US" dirty="0"/>
              <a:t> </a:t>
            </a:r>
            <a:r>
              <a:rPr lang="en-US" dirty="0" err="1"/>
              <a:t>esnasında</a:t>
            </a:r>
            <a:r>
              <a:rPr lang="en-US" dirty="0"/>
              <a:t> </a:t>
            </a:r>
            <a:r>
              <a:rPr lang="en-US" dirty="0" err="1"/>
              <a:t>yanlışlarımızı</a:t>
            </a:r>
            <a:r>
              <a:rPr lang="en-US" dirty="0"/>
              <a:t> </a:t>
            </a:r>
            <a:r>
              <a:rPr lang="en-US" dirty="0" err="1"/>
              <a:t>görmemizi</a:t>
            </a:r>
            <a:r>
              <a:rPr lang="en-US" dirty="0"/>
              <a:t> </a:t>
            </a:r>
            <a:r>
              <a:rPr lang="en-US" dirty="0" err="1"/>
              <a:t>sağlar</a:t>
            </a:r>
            <a:r>
              <a:rPr lang="en-US" dirty="0"/>
              <a:t>. </a:t>
            </a:r>
            <a:r>
              <a:rPr lang="en-US" dirty="0" err="1"/>
              <a:t>Bütün</a:t>
            </a:r>
            <a:r>
              <a:rPr lang="en-US" dirty="0"/>
              <a:t> </a:t>
            </a:r>
            <a:r>
              <a:rPr lang="en-US" dirty="0" err="1"/>
              <a:t>bileşenleri</a:t>
            </a:r>
            <a:r>
              <a:rPr lang="en-US" dirty="0"/>
              <a:t> </a:t>
            </a:r>
            <a:r>
              <a:rPr lang="en-US" dirty="0" err="1"/>
              <a:t>birbirinden</a:t>
            </a:r>
            <a:r>
              <a:rPr lang="en-US" dirty="0"/>
              <a:t> </a:t>
            </a:r>
            <a:r>
              <a:rPr lang="en-US" dirty="0" err="1"/>
              <a:t>bağımsız</a:t>
            </a:r>
            <a:r>
              <a:rPr lang="en-US" dirty="0"/>
              <a:t> </a:t>
            </a:r>
            <a:r>
              <a:rPr lang="en-US" dirty="0" err="1"/>
              <a:t>bir</a:t>
            </a:r>
            <a:r>
              <a:rPr lang="en-US" dirty="0"/>
              <a:t> </a:t>
            </a:r>
            <a:r>
              <a:rPr lang="en-US" dirty="0" err="1"/>
              <a:t>biçimde</a:t>
            </a:r>
            <a:r>
              <a:rPr lang="en-US" dirty="0"/>
              <a:t> </a:t>
            </a:r>
            <a:r>
              <a:rPr lang="en-US" dirty="0" err="1"/>
              <a:t>tasarlamış</a:t>
            </a:r>
            <a:r>
              <a:rPr lang="en-US" dirty="0"/>
              <a:t> </a:t>
            </a:r>
            <a:r>
              <a:rPr lang="en-US" dirty="0" err="1"/>
              <a:t>oluruz</a:t>
            </a:r>
            <a:r>
              <a:rPr lang="en-US" dirty="0"/>
              <a:t>. </a:t>
            </a:r>
            <a:r>
              <a:rPr lang="en-US" dirty="0" err="1"/>
              <a:t>Böylelikle</a:t>
            </a:r>
            <a:r>
              <a:rPr lang="en-US" dirty="0"/>
              <a:t> </a:t>
            </a:r>
            <a:r>
              <a:rPr lang="en-US" dirty="0" err="1"/>
              <a:t>bakımı</a:t>
            </a:r>
            <a:r>
              <a:rPr lang="en-US" dirty="0"/>
              <a:t> </a:t>
            </a:r>
            <a:r>
              <a:rPr lang="en-US" dirty="0" err="1"/>
              <a:t>daha</a:t>
            </a:r>
            <a:r>
              <a:rPr lang="en-US" dirty="0"/>
              <a:t> </a:t>
            </a:r>
            <a:r>
              <a:rPr lang="en-US" dirty="0" err="1"/>
              <a:t>kolay</a:t>
            </a:r>
            <a:r>
              <a:rPr lang="en-US" dirty="0"/>
              <a:t> ve </a:t>
            </a:r>
            <a:r>
              <a:rPr lang="en-US" dirty="0" err="1"/>
              <a:t>kaliteli</a:t>
            </a:r>
            <a:r>
              <a:rPr lang="en-US" dirty="0"/>
              <a:t> </a:t>
            </a:r>
            <a:r>
              <a:rPr lang="en-US" dirty="0" err="1"/>
              <a:t>bir</a:t>
            </a:r>
            <a:r>
              <a:rPr lang="en-US" dirty="0"/>
              <a:t> </a:t>
            </a:r>
            <a:r>
              <a:rPr lang="en-US" dirty="0" err="1"/>
              <a:t>yazılım</a:t>
            </a:r>
            <a:r>
              <a:rPr lang="en-US" dirty="0"/>
              <a:t> </a:t>
            </a:r>
            <a:r>
              <a:rPr lang="en-US" dirty="0" err="1"/>
              <a:t>ortaya</a:t>
            </a:r>
            <a:r>
              <a:rPr lang="en-US" dirty="0"/>
              <a:t> </a:t>
            </a:r>
            <a:r>
              <a:rPr lang="en-US" dirty="0" err="1"/>
              <a:t>çıkar</a:t>
            </a:r>
            <a:r>
              <a:rPr lang="en-US" dirty="0"/>
              <a:t>.</a:t>
            </a:r>
          </a:p>
        </p:txBody>
      </p:sp>
    </p:spTree>
    <p:extLst>
      <p:ext uri="{BB962C8B-B14F-4D97-AF65-F5344CB8AC3E}">
        <p14:creationId xmlns:p14="http://schemas.microsoft.com/office/powerpoint/2010/main" val="1173505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BD5C-2F28-45B2-9B6E-F0701F4262DF}"/>
              </a:ext>
            </a:extLst>
          </p:cNvPr>
          <p:cNvSpPr>
            <a:spLocks noGrp="1"/>
          </p:cNvSpPr>
          <p:nvPr>
            <p:ph type="title"/>
          </p:nvPr>
        </p:nvSpPr>
        <p:spPr/>
        <p:txBody>
          <a:bodyPr/>
          <a:lstStyle/>
          <a:p>
            <a:r>
              <a:rPr lang="tr-TR" dirty="0"/>
              <a:t>Entegrasyon Testi</a:t>
            </a:r>
          </a:p>
        </p:txBody>
      </p:sp>
      <p:sp>
        <p:nvSpPr>
          <p:cNvPr id="3" name="Slide Number Placeholder 2">
            <a:extLst>
              <a:ext uri="{FF2B5EF4-FFF2-40B4-BE49-F238E27FC236}">
                <a16:creationId xmlns:a16="http://schemas.microsoft.com/office/drawing/2014/main" id="{EACDDA6C-51D6-4A4A-94C8-24BDB8E4BFD0}"/>
              </a:ext>
            </a:extLst>
          </p:cNvPr>
          <p:cNvSpPr>
            <a:spLocks noGrp="1"/>
          </p:cNvSpPr>
          <p:nvPr>
            <p:ph type="sldNum" sz="quarter" idx="12"/>
          </p:nvPr>
        </p:nvSpPr>
        <p:spPr/>
        <p:txBody>
          <a:bodyPr/>
          <a:lstStyle/>
          <a:p>
            <a:fld id="{9FF96B15-8338-45D5-A943-561235072D66}" type="slidenum">
              <a:rPr lang="en-US" noProof="0" smtClean="0"/>
              <a:t>17</a:t>
            </a:fld>
            <a:endParaRPr lang="en-US" noProof="0" dirty="0"/>
          </a:p>
        </p:txBody>
      </p:sp>
      <p:sp>
        <p:nvSpPr>
          <p:cNvPr id="5" name="Rectangle 4">
            <a:extLst>
              <a:ext uri="{FF2B5EF4-FFF2-40B4-BE49-F238E27FC236}">
                <a16:creationId xmlns:a16="http://schemas.microsoft.com/office/drawing/2014/main" id="{A626B2F7-7292-466D-8398-22E571AF2717}"/>
              </a:ext>
            </a:extLst>
          </p:cNvPr>
          <p:cNvSpPr/>
          <p:nvPr/>
        </p:nvSpPr>
        <p:spPr>
          <a:xfrm>
            <a:off x="500742" y="2452692"/>
            <a:ext cx="10955383" cy="369332"/>
          </a:xfrm>
          <a:prstGeom prst="rect">
            <a:avLst/>
          </a:prstGeom>
        </p:spPr>
        <p:txBody>
          <a:bodyPr wrap="square">
            <a:spAutoFit/>
          </a:bodyPr>
          <a:lstStyle/>
          <a:p>
            <a:r>
              <a:rPr lang="tr-TR" dirty="0"/>
              <a:t>Bir uygulamanın birleşik bölümlerinin doğru şekilde işlev görüp görmediğinin testidir.</a:t>
            </a:r>
          </a:p>
        </p:txBody>
      </p:sp>
      <p:pic>
        <p:nvPicPr>
          <p:cNvPr id="6" name="Picture 5">
            <a:extLst>
              <a:ext uri="{FF2B5EF4-FFF2-40B4-BE49-F238E27FC236}">
                <a16:creationId xmlns:a16="http://schemas.microsoft.com/office/drawing/2014/main" id="{28E155CF-2DFD-4FED-9ED0-1B691D1E6E19}"/>
              </a:ext>
            </a:extLst>
          </p:cNvPr>
          <p:cNvPicPr>
            <a:picLocks noChangeAspect="1"/>
          </p:cNvPicPr>
          <p:nvPr/>
        </p:nvPicPr>
        <p:blipFill>
          <a:blip r:embed="rId2"/>
          <a:stretch>
            <a:fillRect/>
          </a:stretch>
        </p:blipFill>
        <p:spPr>
          <a:xfrm>
            <a:off x="305615" y="2822024"/>
            <a:ext cx="11580769" cy="3807376"/>
          </a:xfrm>
          <a:prstGeom prst="rect">
            <a:avLst/>
          </a:prstGeom>
        </p:spPr>
      </p:pic>
    </p:spTree>
    <p:extLst>
      <p:ext uri="{BB962C8B-B14F-4D97-AF65-F5344CB8AC3E}">
        <p14:creationId xmlns:p14="http://schemas.microsoft.com/office/powerpoint/2010/main" val="1167732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BD5C-2F28-45B2-9B6E-F0701F4262DF}"/>
              </a:ext>
            </a:extLst>
          </p:cNvPr>
          <p:cNvSpPr>
            <a:spLocks noGrp="1"/>
          </p:cNvSpPr>
          <p:nvPr>
            <p:ph type="title"/>
          </p:nvPr>
        </p:nvSpPr>
        <p:spPr/>
        <p:txBody>
          <a:bodyPr/>
          <a:lstStyle/>
          <a:p>
            <a:r>
              <a:rPr lang="tr-TR" dirty="0"/>
              <a:t>Sistem Testi</a:t>
            </a:r>
          </a:p>
        </p:txBody>
      </p:sp>
      <p:sp>
        <p:nvSpPr>
          <p:cNvPr id="3" name="Slide Number Placeholder 2">
            <a:extLst>
              <a:ext uri="{FF2B5EF4-FFF2-40B4-BE49-F238E27FC236}">
                <a16:creationId xmlns:a16="http://schemas.microsoft.com/office/drawing/2014/main" id="{EACDDA6C-51D6-4A4A-94C8-24BDB8E4BFD0}"/>
              </a:ext>
            </a:extLst>
          </p:cNvPr>
          <p:cNvSpPr>
            <a:spLocks noGrp="1"/>
          </p:cNvSpPr>
          <p:nvPr>
            <p:ph type="sldNum" sz="quarter" idx="12"/>
          </p:nvPr>
        </p:nvSpPr>
        <p:spPr/>
        <p:txBody>
          <a:bodyPr/>
          <a:lstStyle/>
          <a:p>
            <a:fld id="{9FF96B15-8338-45D5-A943-561235072D66}" type="slidenum">
              <a:rPr lang="en-US" noProof="0" smtClean="0"/>
              <a:t>18</a:t>
            </a:fld>
            <a:endParaRPr lang="en-US" noProof="0" dirty="0"/>
          </a:p>
        </p:txBody>
      </p:sp>
      <p:sp>
        <p:nvSpPr>
          <p:cNvPr id="5" name="Rectangle 4">
            <a:extLst>
              <a:ext uri="{FF2B5EF4-FFF2-40B4-BE49-F238E27FC236}">
                <a16:creationId xmlns:a16="http://schemas.microsoft.com/office/drawing/2014/main" id="{A626B2F7-7292-466D-8398-22E571AF2717}"/>
              </a:ext>
            </a:extLst>
          </p:cNvPr>
          <p:cNvSpPr/>
          <p:nvPr/>
        </p:nvSpPr>
        <p:spPr>
          <a:xfrm>
            <a:off x="500742" y="2452692"/>
            <a:ext cx="10955383" cy="923330"/>
          </a:xfrm>
          <a:prstGeom prst="rect">
            <a:avLst/>
          </a:prstGeom>
        </p:spPr>
        <p:txBody>
          <a:bodyPr wrap="square">
            <a:spAutoFit/>
          </a:bodyPr>
          <a:lstStyle/>
          <a:p>
            <a:r>
              <a:rPr lang="tr-TR" dirty="0"/>
              <a:t>Bütün bir sistemin davranışıyla ilgilidir. Fonksiyonel başarısızlıkların çoğu birim ve entegrasyon testlerinde zaten tespit edilmesi gerekir. Sistem testi güvenlik, hız, doğruluk, doğruluk, güvenilirlik gibi fonksiyonel olmayan sistem gereksinimlerinin karşılanmasını hedeflemektedir.</a:t>
            </a:r>
          </a:p>
        </p:txBody>
      </p:sp>
      <p:pic>
        <p:nvPicPr>
          <p:cNvPr id="4" name="Picture 3">
            <a:extLst>
              <a:ext uri="{FF2B5EF4-FFF2-40B4-BE49-F238E27FC236}">
                <a16:creationId xmlns:a16="http://schemas.microsoft.com/office/drawing/2014/main" id="{CB789E1B-ACC7-4500-9D06-4AF2EB5AC43F}"/>
              </a:ext>
            </a:extLst>
          </p:cNvPr>
          <p:cNvPicPr>
            <a:picLocks noChangeAspect="1"/>
          </p:cNvPicPr>
          <p:nvPr/>
        </p:nvPicPr>
        <p:blipFill>
          <a:blip r:embed="rId2"/>
          <a:stretch>
            <a:fillRect/>
          </a:stretch>
        </p:blipFill>
        <p:spPr>
          <a:xfrm>
            <a:off x="500742" y="3677923"/>
            <a:ext cx="11379674" cy="2711040"/>
          </a:xfrm>
          <a:prstGeom prst="rect">
            <a:avLst/>
          </a:prstGeom>
        </p:spPr>
      </p:pic>
    </p:spTree>
    <p:extLst>
      <p:ext uri="{BB962C8B-B14F-4D97-AF65-F5344CB8AC3E}">
        <p14:creationId xmlns:p14="http://schemas.microsoft.com/office/powerpoint/2010/main" val="1724370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BD5C-2F28-45B2-9B6E-F0701F4262DF}"/>
              </a:ext>
            </a:extLst>
          </p:cNvPr>
          <p:cNvSpPr>
            <a:spLocks noGrp="1"/>
          </p:cNvSpPr>
          <p:nvPr>
            <p:ph type="title"/>
          </p:nvPr>
        </p:nvSpPr>
        <p:spPr/>
        <p:txBody>
          <a:bodyPr/>
          <a:lstStyle/>
          <a:p>
            <a:r>
              <a:rPr lang="tr-TR" dirty="0"/>
              <a:t>Kabul / Yeterlilik testi</a:t>
            </a:r>
          </a:p>
        </p:txBody>
      </p:sp>
      <p:sp>
        <p:nvSpPr>
          <p:cNvPr id="3" name="Slide Number Placeholder 2">
            <a:extLst>
              <a:ext uri="{FF2B5EF4-FFF2-40B4-BE49-F238E27FC236}">
                <a16:creationId xmlns:a16="http://schemas.microsoft.com/office/drawing/2014/main" id="{EACDDA6C-51D6-4A4A-94C8-24BDB8E4BFD0}"/>
              </a:ext>
            </a:extLst>
          </p:cNvPr>
          <p:cNvSpPr>
            <a:spLocks noGrp="1"/>
          </p:cNvSpPr>
          <p:nvPr>
            <p:ph type="sldNum" sz="quarter" idx="12"/>
          </p:nvPr>
        </p:nvSpPr>
        <p:spPr/>
        <p:txBody>
          <a:bodyPr/>
          <a:lstStyle/>
          <a:p>
            <a:fld id="{9FF96B15-8338-45D5-A943-561235072D66}" type="slidenum">
              <a:rPr lang="en-US" noProof="0" smtClean="0"/>
              <a:t>19</a:t>
            </a:fld>
            <a:endParaRPr lang="en-US" noProof="0" dirty="0"/>
          </a:p>
        </p:txBody>
      </p:sp>
      <p:sp>
        <p:nvSpPr>
          <p:cNvPr id="5" name="Rectangle 4">
            <a:extLst>
              <a:ext uri="{FF2B5EF4-FFF2-40B4-BE49-F238E27FC236}">
                <a16:creationId xmlns:a16="http://schemas.microsoft.com/office/drawing/2014/main" id="{A626B2F7-7292-466D-8398-22E571AF2717}"/>
              </a:ext>
            </a:extLst>
          </p:cNvPr>
          <p:cNvSpPr/>
          <p:nvPr/>
        </p:nvSpPr>
        <p:spPr>
          <a:xfrm>
            <a:off x="500742" y="2452692"/>
            <a:ext cx="10955383" cy="1200329"/>
          </a:xfrm>
          <a:prstGeom prst="rect">
            <a:avLst/>
          </a:prstGeom>
        </p:spPr>
        <p:txBody>
          <a:bodyPr wrap="square">
            <a:spAutoFit/>
          </a:bodyPr>
          <a:lstStyle/>
          <a:p>
            <a:r>
              <a:rPr lang="tr-TR" dirty="0"/>
              <a:t>Uygulamanın istenilen özelliklere uygun olup olmadığını ölçmek için müşteri ve kalite güvence ekibi ile birlikte yürütülmesi gerekir. Burada yapılan testler sistem testin tekrarı niteliğindedir. Sistem geliştiricileri de dahil olabilir. Yeterlilik testi ise yazılımın gereksinimlere uygun olup olmadığını doğrulamak için yapılır.</a:t>
            </a:r>
          </a:p>
        </p:txBody>
      </p:sp>
      <p:pic>
        <p:nvPicPr>
          <p:cNvPr id="6" name="Picture 5">
            <a:extLst>
              <a:ext uri="{FF2B5EF4-FFF2-40B4-BE49-F238E27FC236}">
                <a16:creationId xmlns:a16="http://schemas.microsoft.com/office/drawing/2014/main" id="{5AFFBE2F-06C1-4C3E-8D85-3730C6279D06}"/>
              </a:ext>
            </a:extLst>
          </p:cNvPr>
          <p:cNvPicPr>
            <a:picLocks noChangeAspect="1"/>
          </p:cNvPicPr>
          <p:nvPr/>
        </p:nvPicPr>
        <p:blipFill>
          <a:blip r:embed="rId2"/>
          <a:stretch>
            <a:fillRect/>
          </a:stretch>
        </p:blipFill>
        <p:spPr>
          <a:xfrm>
            <a:off x="500742" y="3653021"/>
            <a:ext cx="9132570" cy="3091528"/>
          </a:xfrm>
          <a:prstGeom prst="rect">
            <a:avLst/>
          </a:prstGeom>
        </p:spPr>
      </p:pic>
    </p:spTree>
    <p:extLst>
      <p:ext uri="{BB962C8B-B14F-4D97-AF65-F5344CB8AC3E}">
        <p14:creationId xmlns:p14="http://schemas.microsoft.com/office/powerpoint/2010/main" val="3936206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tr-TR" dirty="0"/>
              <a:t>Konular</a:t>
            </a:r>
            <a:endParaRPr lang="en-US"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2</a:t>
            </a:fld>
            <a:endParaRPr lang="en-US" noProof="0" dirty="0"/>
          </a:p>
        </p:txBody>
      </p:sp>
      <p:sp>
        <p:nvSpPr>
          <p:cNvPr id="35" name="Text Placeholder 15"/>
          <p:cNvSpPr>
            <a:spLocks noGrp="1"/>
          </p:cNvSpPr>
          <p:nvPr>
            <p:ph type="body" sz="quarter" idx="16"/>
          </p:nvPr>
        </p:nvSpPr>
        <p:spPr>
          <a:xfrm>
            <a:off x="5870575" y="392970"/>
            <a:ext cx="3852000" cy="337053"/>
          </a:xfrm>
        </p:spPr>
        <p:txBody>
          <a:bodyPr>
            <a:normAutofit fontScale="77500" lnSpcReduction="20000"/>
          </a:bodyPr>
          <a:lstStyle/>
          <a:p>
            <a:r>
              <a:rPr lang="tr-TR" dirty="0"/>
              <a:t>Test nedir?  Kalite nedir?</a:t>
            </a:r>
            <a:endParaRPr lang="en-US" dirty="0"/>
          </a:p>
        </p:txBody>
      </p:sp>
      <p:sp>
        <p:nvSpPr>
          <p:cNvPr id="48" name="Text Placeholder 15"/>
          <p:cNvSpPr>
            <a:spLocks noGrp="1"/>
          </p:cNvSpPr>
          <p:nvPr>
            <p:ph type="body" sz="quarter" idx="16"/>
          </p:nvPr>
        </p:nvSpPr>
        <p:spPr>
          <a:xfrm>
            <a:off x="5284250" y="819759"/>
            <a:ext cx="3852000" cy="337053"/>
          </a:xfrm>
        </p:spPr>
        <p:txBody>
          <a:bodyPr>
            <a:normAutofit fontScale="77500" lnSpcReduction="20000"/>
          </a:bodyPr>
          <a:lstStyle/>
          <a:p>
            <a:r>
              <a:rPr lang="tr-TR" dirty="0">
                <a:solidFill>
                  <a:srgbClr val="FF0000"/>
                </a:solidFill>
              </a:rPr>
              <a:t>Yazılım Test metodolojileri</a:t>
            </a:r>
            <a:endParaRPr lang="en-US" dirty="0">
              <a:solidFill>
                <a:srgbClr val="FF0000"/>
              </a:solidFill>
            </a:endParaRPr>
          </a:p>
        </p:txBody>
      </p:sp>
      <p:sp>
        <p:nvSpPr>
          <p:cNvPr id="49" name="Text Placeholder 15"/>
          <p:cNvSpPr>
            <a:spLocks noGrp="1"/>
          </p:cNvSpPr>
          <p:nvPr>
            <p:ph type="body" sz="quarter" idx="16"/>
          </p:nvPr>
        </p:nvSpPr>
        <p:spPr>
          <a:xfrm>
            <a:off x="6056226" y="1246410"/>
            <a:ext cx="3852000" cy="337053"/>
          </a:xfrm>
        </p:spPr>
        <p:txBody>
          <a:bodyPr>
            <a:normAutofit fontScale="77500" lnSpcReduction="20000"/>
          </a:bodyPr>
          <a:lstStyle/>
          <a:p>
            <a:r>
              <a:rPr lang="tr-TR" dirty="0" err="1"/>
              <a:t>Unit</a:t>
            </a:r>
            <a:r>
              <a:rPr lang="tr-TR" dirty="0"/>
              <a:t> (Birim) Test - </a:t>
            </a:r>
            <a:r>
              <a:rPr lang="tr-TR" dirty="0" err="1"/>
              <a:t>JUnit</a:t>
            </a:r>
            <a:endParaRPr lang="en-US" dirty="0"/>
          </a:p>
        </p:txBody>
      </p:sp>
      <p:sp>
        <p:nvSpPr>
          <p:cNvPr id="50" name="Text Placeholder 15"/>
          <p:cNvSpPr>
            <a:spLocks noGrp="1"/>
          </p:cNvSpPr>
          <p:nvPr>
            <p:ph type="body" sz="quarter" idx="16"/>
          </p:nvPr>
        </p:nvSpPr>
        <p:spPr>
          <a:xfrm>
            <a:off x="5292563" y="1673130"/>
            <a:ext cx="3852000" cy="337053"/>
          </a:xfrm>
        </p:spPr>
        <p:txBody>
          <a:bodyPr>
            <a:normAutofit fontScale="77500" lnSpcReduction="20000"/>
          </a:bodyPr>
          <a:lstStyle/>
          <a:p>
            <a:r>
              <a:rPr lang="tr-TR" dirty="0"/>
              <a:t>Test seviyeleri – </a:t>
            </a:r>
            <a:r>
              <a:rPr lang="tr-TR" dirty="0" err="1"/>
              <a:t>Junit</a:t>
            </a:r>
            <a:r>
              <a:rPr lang="tr-TR" dirty="0"/>
              <a:t> </a:t>
            </a:r>
            <a:r>
              <a:rPr lang="tr-TR" dirty="0" err="1"/>
              <a:t>Covarage</a:t>
            </a:r>
            <a:endParaRPr lang="en-US" dirty="0"/>
          </a:p>
        </p:txBody>
      </p:sp>
      <p:sp>
        <p:nvSpPr>
          <p:cNvPr id="51" name="Text Placeholder 15"/>
          <p:cNvSpPr>
            <a:spLocks noGrp="1"/>
          </p:cNvSpPr>
          <p:nvPr>
            <p:ph type="body" sz="quarter" idx="16"/>
          </p:nvPr>
        </p:nvSpPr>
        <p:spPr>
          <a:xfrm>
            <a:off x="6056226" y="2079886"/>
            <a:ext cx="3852000" cy="337053"/>
          </a:xfrm>
        </p:spPr>
        <p:txBody>
          <a:bodyPr>
            <a:normAutofit fontScale="77500" lnSpcReduction="20000"/>
          </a:bodyPr>
          <a:lstStyle/>
          <a:p>
            <a:r>
              <a:rPr lang="tr-TR" dirty="0"/>
              <a:t>Test </a:t>
            </a:r>
            <a:r>
              <a:rPr lang="tr-TR" dirty="0" err="1"/>
              <a:t>case</a:t>
            </a:r>
            <a:r>
              <a:rPr lang="tr-TR" dirty="0"/>
              <a:t> dizayn teknikleri</a:t>
            </a:r>
            <a:endParaRPr lang="en-US" dirty="0"/>
          </a:p>
        </p:txBody>
      </p:sp>
      <p:sp>
        <p:nvSpPr>
          <p:cNvPr id="52" name="Text Placeholder 15"/>
          <p:cNvSpPr>
            <a:spLocks noGrp="1"/>
          </p:cNvSpPr>
          <p:nvPr>
            <p:ph type="body" sz="quarter" idx="16"/>
          </p:nvPr>
        </p:nvSpPr>
        <p:spPr>
          <a:xfrm>
            <a:off x="5292563" y="2473424"/>
            <a:ext cx="3852000" cy="337053"/>
          </a:xfrm>
        </p:spPr>
        <p:txBody>
          <a:bodyPr>
            <a:normAutofit fontScale="77500" lnSpcReduction="20000"/>
          </a:bodyPr>
          <a:lstStyle/>
          <a:p>
            <a:r>
              <a:rPr lang="tr-TR" dirty="0"/>
              <a:t>Çevik Yazılım</a:t>
            </a:r>
            <a:endParaRPr lang="en-US" dirty="0"/>
          </a:p>
        </p:txBody>
      </p:sp>
      <p:sp>
        <p:nvSpPr>
          <p:cNvPr id="53" name="Text Placeholder 15"/>
          <p:cNvSpPr>
            <a:spLocks noGrp="1"/>
          </p:cNvSpPr>
          <p:nvPr>
            <p:ph type="body" sz="quarter" idx="16"/>
          </p:nvPr>
        </p:nvSpPr>
        <p:spPr>
          <a:xfrm>
            <a:off x="6056226" y="2901779"/>
            <a:ext cx="3852000" cy="337053"/>
          </a:xfrm>
        </p:spPr>
        <p:txBody>
          <a:bodyPr>
            <a:normAutofit fontScale="77500" lnSpcReduction="20000"/>
          </a:bodyPr>
          <a:lstStyle/>
          <a:p>
            <a:r>
              <a:rPr lang="tr-TR" dirty="0" err="1"/>
              <a:t>Devops</a:t>
            </a:r>
            <a:r>
              <a:rPr lang="tr-TR" dirty="0"/>
              <a:t> Süreçleri CI/CD</a:t>
            </a:r>
            <a:endParaRPr lang="en-US" dirty="0"/>
          </a:p>
        </p:txBody>
      </p:sp>
      <p:sp>
        <p:nvSpPr>
          <p:cNvPr id="54" name="Text Placeholder 15"/>
          <p:cNvSpPr>
            <a:spLocks noGrp="1"/>
          </p:cNvSpPr>
          <p:nvPr>
            <p:ph type="body" sz="quarter" idx="16"/>
          </p:nvPr>
        </p:nvSpPr>
        <p:spPr>
          <a:xfrm>
            <a:off x="5284250" y="3310238"/>
            <a:ext cx="3852000" cy="337053"/>
          </a:xfrm>
        </p:spPr>
        <p:txBody>
          <a:bodyPr>
            <a:normAutofit fontScale="77500" lnSpcReduction="20000"/>
          </a:bodyPr>
          <a:lstStyle/>
          <a:p>
            <a:r>
              <a:rPr lang="tr-TR" dirty="0"/>
              <a:t>Davranış odaklı test - </a:t>
            </a:r>
            <a:r>
              <a:rPr lang="tr-TR" dirty="0" err="1"/>
              <a:t>Cucumber</a:t>
            </a:r>
            <a:endParaRPr lang="en-US" dirty="0"/>
          </a:p>
        </p:txBody>
      </p:sp>
      <p:sp>
        <p:nvSpPr>
          <p:cNvPr id="55" name="Text Placeholder 15"/>
          <p:cNvSpPr>
            <a:spLocks noGrp="1"/>
          </p:cNvSpPr>
          <p:nvPr>
            <p:ph type="body" sz="quarter" idx="16"/>
          </p:nvPr>
        </p:nvSpPr>
        <p:spPr>
          <a:xfrm>
            <a:off x="6056226" y="3738593"/>
            <a:ext cx="3852000" cy="337053"/>
          </a:xfrm>
        </p:spPr>
        <p:txBody>
          <a:bodyPr>
            <a:normAutofit fontScale="77500" lnSpcReduction="20000"/>
          </a:bodyPr>
          <a:lstStyle/>
          <a:p>
            <a:r>
              <a:rPr lang="tr-TR" dirty="0"/>
              <a:t>API Testleri</a:t>
            </a:r>
            <a:endParaRPr lang="en-US" dirty="0"/>
          </a:p>
        </p:txBody>
      </p:sp>
      <p:sp>
        <p:nvSpPr>
          <p:cNvPr id="56" name="Text Placeholder 15"/>
          <p:cNvSpPr>
            <a:spLocks noGrp="1"/>
          </p:cNvSpPr>
          <p:nvPr>
            <p:ph type="body" sz="quarter" idx="16"/>
          </p:nvPr>
        </p:nvSpPr>
        <p:spPr>
          <a:xfrm>
            <a:off x="5292563" y="4191886"/>
            <a:ext cx="3852000" cy="337053"/>
          </a:xfrm>
        </p:spPr>
        <p:txBody>
          <a:bodyPr>
            <a:normAutofit fontScale="77500" lnSpcReduction="20000"/>
          </a:bodyPr>
          <a:lstStyle/>
          <a:p>
            <a:r>
              <a:rPr lang="tr-TR" dirty="0"/>
              <a:t>Performans Testleri</a:t>
            </a:r>
            <a:endParaRPr lang="en-US" dirty="0"/>
          </a:p>
        </p:txBody>
      </p:sp>
      <p:sp>
        <p:nvSpPr>
          <p:cNvPr id="57" name="Text Placeholder 15"/>
          <p:cNvSpPr>
            <a:spLocks noGrp="1"/>
          </p:cNvSpPr>
          <p:nvPr>
            <p:ph type="body" sz="quarter" idx="16"/>
          </p:nvPr>
        </p:nvSpPr>
        <p:spPr>
          <a:xfrm>
            <a:off x="6056226" y="4643544"/>
            <a:ext cx="3852000" cy="337053"/>
          </a:xfrm>
        </p:spPr>
        <p:txBody>
          <a:bodyPr>
            <a:normAutofit fontScale="77500" lnSpcReduction="20000"/>
          </a:bodyPr>
          <a:lstStyle/>
          <a:p>
            <a:r>
              <a:rPr lang="tr-TR" dirty="0"/>
              <a:t>UI/UX Testleri</a:t>
            </a:r>
            <a:endParaRPr lang="en-US" dirty="0"/>
          </a:p>
        </p:txBody>
      </p:sp>
      <p:sp>
        <p:nvSpPr>
          <p:cNvPr id="58" name="Text Placeholder 15"/>
          <p:cNvSpPr>
            <a:spLocks noGrp="1"/>
          </p:cNvSpPr>
          <p:nvPr>
            <p:ph type="body" sz="quarter" idx="16"/>
          </p:nvPr>
        </p:nvSpPr>
        <p:spPr>
          <a:xfrm>
            <a:off x="5292563" y="5073534"/>
            <a:ext cx="3852000" cy="337053"/>
          </a:xfrm>
        </p:spPr>
        <p:txBody>
          <a:bodyPr>
            <a:normAutofit fontScale="77500" lnSpcReduction="20000"/>
          </a:bodyPr>
          <a:lstStyle/>
          <a:p>
            <a:r>
              <a:rPr lang="tr-TR" dirty="0"/>
              <a:t>Test Otomasyon -</a:t>
            </a:r>
            <a:r>
              <a:rPr lang="tr-TR" dirty="0" err="1"/>
              <a:t>Selenium</a:t>
            </a:r>
            <a:endParaRPr lang="en-US" dirty="0"/>
          </a:p>
        </p:txBody>
      </p:sp>
      <p:sp>
        <p:nvSpPr>
          <p:cNvPr id="59" name="Text Placeholder 15"/>
          <p:cNvSpPr>
            <a:spLocks noGrp="1"/>
          </p:cNvSpPr>
          <p:nvPr>
            <p:ph type="body" sz="quarter" idx="16"/>
          </p:nvPr>
        </p:nvSpPr>
        <p:spPr>
          <a:xfrm>
            <a:off x="6097026" y="5525192"/>
            <a:ext cx="3852000" cy="337053"/>
          </a:xfrm>
        </p:spPr>
        <p:txBody>
          <a:bodyPr>
            <a:normAutofit fontScale="77500" lnSpcReduction="20000"/>
          </a:bodyPr>
          <a:lstStyle/>
          <a:p>
            <a:r>
              <a:rPr lang="tr-TR" dirty="0"/>
              <a:t>Farklı Alanlarda Test</a:t>
            </a:r>
            <a:endParaRPr lang="en-US" dirty="0"/>
          </a:p>
        </p:txBody>
      </p:sp>
      <p:sp>
        <p:nvSpPr>
          <p:cNvPr id="60" name="Text Placeholder 15"/>
          <p:cNvSpPr>
            <a:spLocks noGrp="1"/>
          </p:cNvSpPr>
          <p:nvPr>
            <p:ph type="body" sz="quarter" idx="16"/>
          </p:nvPr>
        </p:nvSpPr>
        <p:spPr>
          <a:xfrm>
            <a:off x="5292563" y="5988433"/>
            <a:ext cx="3852000" cy="337053"/>
          </a:xfrm>
        </p:spPr>
        <p:txBody>
          <a:bodyPr>
            <a:normAutofit fontScale="77500" lnSpcReduction="20000"/>
          </a:bodyPr>
          <a:lstStyle/>
          <a:p>
            <a:r>
              <a:rPr lang="tr-TR" dirty="0"/>
              <a:t>Mobil Test</a:t>
            </a:r>
            <a:endParaRPr lang="en-US" dirty="0"/>
          </a:p>
        </p:txBody>
      </p:sp>
    </p:spTree>
    <p:extLst>
      <p:ext uri="{BB962C8B-B14F-4D97-AF65-F5344CB8AC3E}">
        <p14:creationId xmlns:p14="http://schemas.microsoft.com/office/powerpoint/2010/main" val="4234757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JUNIT – </a:t>
            </a:r>
            <a:r>
              <a:rPr lang="tr-TR" dirty="0" err="1"/>
              <a:t>Annotation</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20</a:t>
            </a:fld>
            <a:endParaRPr lang="en-US" noProof="0" dirty="0"/>
          </a:p>
        </p:txBody>
      </p:sp>
      <p:sp>
        <p:nvSpPr>
          <p:cNvPr id="6" name="Rectangle 2"/>
          <p:cNvSpPr>
            <a:spLocks noGrp="1" noChangeArrowheads="1"/>
          </p:cNvSpPr>
          <p:nvPr>
            <p:ph type="body" sz="quarter" idx="13"/>
          </p:nvPr>
        </p:nvSpPr>
        <p:spPr bwMode="auto">
          <a:xfrm>
            <a:off x="851488" y="3901686"/>
            <a:ext cx="10253889" cy="2246769"/>
          </a:xfrm>
          <a:prstGeom prst="rect">
            <a:avLst/>
          </a:prstGeom>
          <a:solidFill>
            <a:srgbClr val="F6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@Test : </a:t>
            </a:r>
            <a:r>
              <a:rPr lang="en-US" altLang="en-US" sz="2000" dirty="0" err="1"/>
              <a:t>Metodun</a:t>
            </a:r>
            <a:r>
              <a:rPr lang="en-US" altLang="en-US" sz="2000" dirty="0"/>
              <a:t> test </a:t>
            </a:r>
            <a:r>
              <a:rPr lang="en-US" altLang="en-US" sz="2000" dirty="0" err="1"/>
              <a:t>edileceğini</a:t>
            </a:r>
            <a:r>
              <a:rPr lang="en-US" altLang="en-US" sz="2000" dirty="0"/>
              <a:t> </a:t>
            </a:r>
            <a:r>
              <a:rPr lang="en-US" altLang="en-US" sz="2000" dirty="0" err="1"/>
              <a:t>gösterir</a:t>
            </a:r>
            <a:r>
              <a:rPr lang="en-US" altLang="en-US" sz="2000" dirty="0"/>
              <a:t> </a:t>
            </a:r>
            <a:endParaRPr lang="tr-TR"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@Test(expected = </a:t>
            </a:r>
            <a:r>
              <a:rPr lang="en-US" altLang="en-US" sz="2000" dirty="0" err="1"/>
              <a:t>Exception.class</a:t>
            </a:r>
            <a:r>
              <a:rPr lang="en-US" altLang="en-US" sz="2000" dirty="0"/>
              <a:t>) : </a:t>
            </a:r>
            <a:r>
              <a:rPr lang="en-US" altLang="en-US" sz="2000" dirty="0" err="1"/>
              <a:t>Metod</a:t>
            </a:r>
            <a:r>
              <a:rPr lang="en-US" altLang="en-US" sz="2000" dirty="0"/>
              <a:t> </a:t>
            </a:r>
            <a:r>
              <a:rPr lang="en-US" altLang="en-US" sz="2000" dirty="0" err="1"/>
              <a:t>hata</a:t>
            </a:r>
            <a:r>
              <a:rPr lang="en-US" altLang="en-US" sz="2000" dirty="0"/>
              <a:t> </a:t>
            </a:r>
            <a:r>
              <a:rPr lang="en-US" altLang="en-US" sz="2000" dirty="0" err="1"/>
              <a:t>fırlatmalıdır</a:t>
            </a:r>
            <a:endParaRPr lang="tr-TR"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@Before : </a:t>
            </a:r>
            <a:r>
              <a:rPr lang="en-US" altLang="en-US" sz="2000" dirty="0" err="1"/>
              <a:t>Metodtan</a:t>
            </a:r>
            <a:r>
              <a:rPr lang="en-US" altLang="en-US" sz="2000" dirty="0"/>
              <a:t> </a:t>
            </a:r>
            <a:r>
              <a:rPr lang="en-US" altLang="en-US" sz="2000" dirty="0" err="1"/>
              <a:t>önce</a:t>
            </a:r>
            <a:r>
              <a:rPr lang="en-US" altLang="en-US" sz="2000" dirty="0"/>
              <a:t> </a:t>
            </a:r>
            <a:r>
              <a:rPr lang="en-US" altLang="en-US" sz="2000" dirty="0" err="1"/>
              <a:t>çalışır</a:t>
            </a:r>
            <a:r>
              <a:rPr lang="en-US" altLang="en-US" sz="2000" dirty="0"/>
              <a:t>.</a:t>
            </a:r>
            <a:endParaRPr lang="tr-TR"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@After : </a:t>
            </a:r>
            <a:r>
              <a:rPr lang="en-US" altLang="en-US" sz="2000" dirty="0" err="1"/>
              <a:t>Metodtan</a:t>
            </a:r>
            <a:r>
              <a:rPr lang="en-US" altLang="en-US" sz="2000" dirty="0"/>
              <a:t> </a:t>
            </a:r>
            <a:r>
              <a:rPr lang="en-US" altLang="en-US" sz="2000" dirty="0" err="1"/>
              <a:t>sonra</a:t>
            </a:r>
            <a:r>
              <a:rPr lang="en-US" altLang="en-US" sz="2000" dirty="0"/>
              <a:t> </a:t>
            </a:r>
            <a:r>
              <a:rPr lang="en-US" altLang="en-US" sz="2000" dirty="0" err="1"/>
              <a:t>çalışır</a:t>
            </a:r>
            <a:r>
              <a:rPr lang="en-US" altLang="en-US" sz="2000" dirty="0"/>
              <a:t> </a:t>
            </a:r>
            <a:endParaRPr lang="tr-TR"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a:t>
            </a:r>
            <a:r>
              <a:rPr lang="en-US" altLang="en-US" sz="2000" dirty="0" err="1"/>
              <a:t>BeforeClass</a:t>
            </a:r>
            <a:r>
              <a:rPr lang="en-US" altLang="en-US" sz="2000" dirty="0"/>
              <a:t> : </a:t>
            </a:r>
            <a:r>
              <a:rPr lang="en-US" altLang="en-US" sz="2000" dirty="0" err="1"/>
              <a:t>Sınıf</a:t>
            </a:r>
            <a:r>
              <a:rPr lang="en-US" altLang="en-US" sz="2000" dirty="0"/>
              <a:t> instance </a:t>
            </a:r>
            <a:r>
              <a:rPr lang="en-US" altLang="en-US" sz="2000" dirty="0" err="1"/>
              <a:t>olduğunda</a:t>
            </a:r>
            <a:r>
              <a:rPr lang="en-US" altLang="en-US" sz="2000" dirty="0"/>
              <a:t> </a:t>
            </a:r>
            <a:r>
              <a:rPr lang="en-US" altLang="en-US" sz="2000" dirty="0" err="1"/>
              <a:t>bir</a:t>
            </a:r>
            <a:r>
              <a:rPr lang="en-US" altLang="en-US" sz="2000" dirty="0"/>
              <a:t> </a:t>
            </a:r>
            <a:r>
              <a:rPr lang="en-US" altLang="en-US" sz="2000" dirty="0" err="1"/>
              <a:t>defalığına</a:t>
            </a:r>
            <a:r>
              <a:rPr lang="en-US" altLang="en-US" sz="2000" dirty="0"/>
              <a:t> </a:t>
            </a:r>
            <a:r>
              <a:rPr lang="en-US" altLang="en-US" sz="2000" dirty="0" err="1"/>
              <a:t>çalışır</a:t>
            </a:r>
            <a:r>
              <a:rPr lang="en-US" altLang="en-US" sz="2000" dirty="0"/>
              <a:t> </a:t>
            </a:r>
            <a:endParaRPr lang="tr-TR"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a:t>
            </a:r>
            <a:r>
              <a:rPr lang="en-US" altLang="en-US" sz="2000" dirty="0" err="1"/>
              <a:t>AfterClass</a:t>
            </a:r>
            <a:r>
              <a:rPr lang="en-US" altLang="en-US" sz="2000" dirty="0"/>
              <a:t> : </a:t>
            </a:r>
            <a:r>
              <a:rPr lang="en-US" altLang="en-US" sz="2000" dirty="0" err="1"/>
              <a:t>Metodları</a:t>
            </a:r>
            <a:r>
              <a:rPr lang="en-US" altLang="en-US" sz="2000" dirty="0"/>
              <a:t> test </a:t>
            </a:r>
            <a:r>
              <a:rPr lang="en-US" altLang="en-US" sz="2000" dirty="0" err="1"/>
              <a:t>ettikten</a:t>
            </a:r>
            <a:r>
              <a:rPr lang="en-US" altLang="en-US" sz="2000" dirty="0"/>
              <a:t> </a:t>
            </a:r>
            <a:r>
              <a:rPr lang="en-US" altLang="en-US" sz="2000" dirty="0" err="1"/>
              <a:t>sonra</a:t>
            </a:r>
            <a:r>
              <a:rPr lang="en-US" altLang="en-US" sz="2000" dirty="0"/>
              <a:t> </a:t>
            </a:r>
            <a:r>
              <a:rPr lang="en-US" altLang="en-US" sz="2000" dirty="0" err="1"/>
              <a:t>çalışır</a:t>
            </a:r>
            <a:r>
              <a:rPr lang="en-US" altLang="en-US" sz="2000" dirty="0"/>
              <a:t> </a:t>
            </a:r>
            <a:endParaRPr lang="tr-TR"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@Ignore : Test </a:t>
            </a:r>
            <a:r>
              <a:rPr lang="en-US" altLang="en-US" sz="2000" dirty="0" err="1"/>
              <a:t>edilmesini</a:t>
            </a:r>
            <a:r>
              <a:rPr lang="en-US" altLang="en-US" sz="2000" dirty="0"/>
              <a:t> </a:t>
            </a:r>
            <a:r>
              <a:rPr lang="en-US" altLang="en-US" sz="2000" dirty="0" err="1"/>
              <a:t>istemediğimiz</a:t>
            </a:r>
            <a:r>
              <a:rPr lang="en-US" altLang="en-US" sz="2000" dirty="0"/>
              <a:t> </a:t>
            </a:r>
            <a:r>
              <a:rPr lang="en-US" altLang="en-US" sz="2000" dirty="0" err="1"/>
              <a:t>metodları</a:t>
            </a:r>
            <a:r>
              <a:rPr lang="en-US" altLang="en-US" sz="2000" dirty="0"/>
              <a:t> </a:t>
            </a:r>
            <a:r>
              <a:rPr lang="en-US" altLang="en-US" sz="2000" dirty="0" err="1"/>
              <a:t>temsil</a:t>
            </a:r>
            <a:r>
              <a:rPr lang="en-US" altLang="en-US" sz="2000" dirty="0"/>
              <a:t> </a:t>
            </a:r>
            <a:r>
              <a:rPr lang="en-US" altLang="en-US" sz="2000" dirty="0" err="1"/>
              <a:t>eder</a:t>
            </a:r>
            <a:r>
              <a:rPr lang="en-US" altLang="en-US" sz="2000" dirty="0"/>
              <a:t> </a:t>
            </a:r>
          </a:p>
        </p:txBody>
      </p:sp>
      <p:sp>
        <p:nvSpPr>
          <p:cNvPr id="5" name="Rectangle 4">
            <a:extLst>
              <a:ext uri="{FF2B5EF4-FFF2-40B4-BE49-F238E27FC236}">
                <a16:creationId xmlns:a16="http://schemas.microsoft.com/office/drawing/2014/main" id="{9A3D3651-94AD-4F40-A8F4-24350F5DD208}"/>
              </a:ext>
            </a:extLst>
          </p:cNvPr>
          <p:cNvSpPr/>
          <p:nvPr/>
        </p:nvSpPr>
        <p:spPr>
          <a:xfrm>
            <a:off x="500742" y="2452692"/>
            <a:ext cx="10955383" cy="646331"/>
          </a:xfrm>
          <a:prstGeom prst="rect">
            <a:avLst/>
          </a:prstGeom>
        </p:spPr>
        <p:txBody>
          <a:bodyPr wrap="square">
            <a:spAutoFit/>
          </a:bodyPr>
          <a:lstStyle/>
          <a:p>
            <a:r>
              <a:rPr lang="tr-TR" dirty="0"/>
              <a:t>Birim testlerinizi Java ile yazmanız için geliştirilmiş bir </a:t>
            </a:r>
            <a:r>
              <a:rPr lang="tr-TR" dirty="0" err="1"/>
              <a:t>framework</a:t>
            </a:r>
            <a:r>
              <a:rPr lang="tr-TR" dirty="0"/>
              <a:t>. Otomatik testleri çok kolay ve hızlı bir şekilde çalıştırmayı ve yeniden çalıştırmayı sağlar.</a:t>
            </a:r>
          </a:p>
        </p:txBody>
      </p:sp>
    </p:spTree>
    <p:extLst>
      <p:ext uri="{BB962C8B-B14F-4D97-AF65-F5344CB8AC3E}">
        <p14:creationId xmlns:p14="http://schemas.microsoft.com/office/powerpoint/2010/main" val="1713954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45085-99DB-47E3-A6D8-EB866E7FF24B}"/>
              </a:ext>
            </a:extLst>
          </p:cNvPr>
          <p:cNvSpPr>
            <a:spLocks noGrp="1"/>
          </p:cNvSpPr>
          <p:nvPr>
            <p:ph type="title"/>
          </p:nvPr>
        </p:nvSpPr>
        <p:spPr/>
        <p:txBody>
          <a:bodyPr/>
          <a:lstStyle/>
          <a:p>
            <a:r>
              <a:rPr lang="tr-TR" dirty="0" err="1"/>
              <a:t>Junit</a:t>
            </a:r>
            <a:r>
              <a:rPr lang="tr-TR" dirty="0"/>
              <a:t> - Örnek</a:t>
            </a:r>
          </a:p>
        </p:txBody>
      </p:sp>
      <p:sp>
        <p:nvSpPr>
          <p:cNvPr id="3" name="Slide Number Placeholder 2">
            <a:extLst>
              <a:ext uri="{FF2B5EF4-FFF2-40B4-BE49-F238E27FC236}">
                <a16:creationId xmlns:a16="http://schemas.microsoft.com/office/drawing/2014/main" id="{E2EE7197-E0CC-4B4D-A96C-9A1061F54DAB}"/>
              </a:ext>
            </a:extLst>
          </p:cNvPr>
          <p:cNvSpPr>
            <a:spLocks noGrp="1"/>
          </p:cNvSpPr>
          <p:nvPr>
            <p:ph type="sldNum" sz="quarter" idx="12"/>
          </p:nvPr>
        </p:nvSpPr>
        <p:spPr/>
        <p:txBody>
          <a:bodyPr/>
          <a:lstStyle/>
          <a:p>
            <a:fld id="{9FF96B15-8338-45D5-A943-561235072D66}" type="slidenum">
              <a:rPr lang="en-US" noProof="0" smtClean="0"/>
              <a:t>21</a:t>
            </a:fld>
            <a:endParaRPr lang="en-US" noProof="0" dirty="0"/>
          </a:p>
        </p:txBody>
      </p:sp>
      <p:sp>
        <p:nvSpPr>
          <p:cNvPr id="5" name="Rectangle 3">
            <a:extLst>
              <a:ext uri="{FF2B5EF4-FFF2-40B4-BE49-F238E27FC236}">
                <a16:creationId xmlns:a16="http://schemas.microsoft.com/office/drawing/2014/main" id="{69021C4F-3A4A-4E20-8AA7-729812FC997E}"/>
              </a:ext>
            </a:extLst>
          </p:cNvPr>
          <p:cNvSpPr txBox="1">
            <a:spLocks noChangeArrowheads="1"/>
          </p:cNvSpPr>
          <p:nvPr/>
        </p:nvSpPr>
        <p:spPr>
          <a:xfrm>
            <a:off x="973183" y="2320834"/>
            <a:ext cx="8077200" cy="41148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Monotype Sorts" pitchFamily="29" charset="2"/>
              <a:buNone/>
            </a:pPr>
            <a:r>
              <a:rPr lang="en-US" altLang="tr-TR" sz="2400" dirty="0">
                <a:latin typeface="Monaco" pitchFamily="29" charset="0"/>
              </a:rPr>
              <a:t>@Test</a:t>
            </a:r>
          </a:p>
          <a:p>
            <a:pPr>
              <a:buFont typeface="Monotype Sorts" pitchFamily="29" charset="2"/>
              <a:buNone/>
            </a:pPr>
            <a:r>
              <a:rPr lang="en-US" altLang="tr-TR" sz="2400" dirty="0">
                <a:latin typeface="Monaco" pitchFamily="29" charset="0"/>
              </a:rPr>
              <a:t>public void </a:t>
            </a:r>
            <a:r>
              <a:rPr lang="en-US" altLang="tr-TR" sz="2400" dirty="0" err="1">
                <a:latin typeface="Monaco" pitchFamily="29" charset="0"/>
              </a:rPr>
              <a:t>testCellChangePropagates</a:t>
            </a:r>
            <a:r>
              <a:rPr lang="en-US" altLang="tr-TR" sz="2400" dirty="0">
                <a:latin typeface="Monaco" pitchFamily="29" charset="0"/>
              </a:rPr>
              <a:t>() {        	</a:t>
            </a:r>
            <a:endParaRPr lang="tr-TR" altLang="tr-TR" sz="2400" dirty="0">
              <a:latin typeface="Monaco" pitchFamily="29" charset="0"/>
            </a:endParaRPr>
          </a:p>
          <a:p>
            <a:pPr>
              <a:buFont typeface="Monotype Sorts" pitchFamily="29" charset="2"/>
              <a:buNone/>
            </a:pPr>
            <a:r>
              <a:rPr lang="en-US" altLang="tr-TR" sz="2400" dirty="0">
                <a:latin typeface="Monaco" pitchFamily="29" charset="0"/>
              </a:rPr>
              <a:t>Spreadsheet sheet = new Spreadsheet();</a:t>
            </a:r>
          </a:p>
          <a:p>
            <a:pPr>
              <a:buFont typeface="Monotype Sorts" pitchFamily="29" charset="2"/>
              <a:buNone/>
            </a:pPr>
            <a:r>
              <a:rPr lang="en-US" altLang="tr-TR" sz="2400" dirty="0">
                <a:latin typeface="Monaco" pitchFamily="29" charset="0"/>
              </a:rPr>
              <a:t>  	</a:t>
            </a:r>
            <a:r>
              <a:rPr lang="en-US" altLang="tr-TR" sz="2400" dirty="0" err="1">
                <a:latin typeface="Monaco" pitchFamily="29" charset="0"/>
              </a:rPr>
              <a:t>sheet.put</a:t>
            </a:r>
            <a:r>
              <a:rPr lang="en-US" altLang="tr-TR" sz="2400" dirty="0">
                <a:latin typeface="Monaco" pitchFamily="29" charset="0"/>
              </a:rPr>
              <a:t>("A1", "5");        	</a:t>
            </a:r>
          </a:p>
          <a:p>
            <a:pPr>
              <a:buFont typeface="Monotype Sorts" pitchFamily="29" charset="2"/>
              <a:buNone/>
            </a:pPr>
            <a:r>
              <a:rPr lang="en-US" altLang="tr-TR" sz="2400" dirty="0">
                <a:latin typeface="Monaco" pitchFamily="29" charset="0"/>
              </a:rPr>
              <a:t>		</a:t>
            </a:r>
            <a:r>
              <a:rPr lang="en-US" altLang="tr-TR" sz="2400" dirty="0" err="1">
                <a:latin typeface="Monaco" pitchFamily="29" charset="0"/>
              </a:rPr>
              <a:t>sheet.put</a:t>
            </a:r>
            <a:r>
              <a:rPr lang="en-US" altLang="tr-TR" sz="2400" dirty="0">
                <a:latin typeface="Monaco" pitchFamily="29" charset="0"/>
              </a:rPr>
              <a:t>("A2", "=A1");        </a:t>
            </a:r>
          </a:p>
          <a:p>
            <a:pPr>
              <a:buFont typeface="Monotype Sorts" pitchFamily="29" charset="2"/>
              <a:buNone/>
            </a:pPr>
            <a:r>
              <a:rPr lang="en-US" altLang="tr-TR" sz="2400" dirty="0">
                <a:latin typeface="Monaco" pitchFamily="29" charset="0"/>
              </a:rPr>
              <a:t>		</a:t>
            </a:r>
            <a:r>
              <a:rPr lang="en-US" altLang="tr-TR" sz="2400" dirty="0" err="1">
                <a:latin typeface="Monaco" pitchFamily="29" charset="0"/>
              </a:rPr>
              <a:t>sheet.put</a:t>
            </a:r>
            <a:r>
              <a:rPr lang="en-US" altLang="tr-TR" sz="2400" dirty="0">
                <a:latin typeface="Monaco" pitchFamily="29" charset="0"/>
              </a:rPr>
              <a:t>("A1", "10");        </a:t>
            </a:r>
          </a:p>
          <a:p>
            <a:pPr>
              <a:buFont typeface="Monotype Sorts" pitchFamily="29" charset="2"/>
              <a:buNone/>
            </a:pPr>
            <a:r>
              <a:rPr lang="en-US" altLang="tr-TR" sz="2400" dirty="0">
                <a:latin typeface="Monaco" pitchFamily="29" charset="0"/>
              </a:rPr>
              <a:t>	 	</a:t>
            </a:r>
            <a:r>
              <a:rPr lang="en-US" altLang="tr-TR" sz="2400" dirty="0" err="1">
                <a:latin typeface="Monaco" pitchFamily="29" charset="0"/>
              </a:rPr>
              <a:t>assertEquals</a:t>
            </a:r>
            <a:r>
              <a:rPr lang="en-US" altLang="tr-TR" sz="2400" dirty="0">
                <a:latin typeface="Monaco" pitchFamily="29" charset="0"/>
              </a:rPr>
              <a:t>("10",sheet.get("A2"));    </a:t>
            </a:r>
          </a:p>
          <a:p>
            <a:pPr>
              <a:buFont typeface="Monotype Sorts" pitchFamily="29" charset="2"/>
              <a:buNone/>
            </a:pPr>
            <a:r>
              <a:rPr lang="en-US" altLang="tr-TR" sz="2400" dirty="0">
                <a:latin typeface="Monaco" pitchFamily="29" charset="0"/>
              </a:rPr>
              <a:t>}</a:t>
            </a:r>
          </a:p>
        </p:txBody>
      </p:sp>
    </p:spTree>
    <p:extLst>
      <p:ext uri="{BB962C8B-B14F-4D97-AF65-F5344CB8AC3E}">
        <p14:creationId xmlns:p14="http://schemas.microsoft.com/office/powerpoint/2010/main" val="2088495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211C-13E8-4291-B270-9E12DF8B971A}"/>
              </a:ext>
            </a:extLst>
          </p:cNvPr>
          <p:cNvSpPr>
            <a:spLocks noGrp="1"/>
          </p:cNvSpPr>
          <p:nvPr>
            <p:ph type="title"/>
          </p:nvPr>
        </p:nvSpPr>
        <p:spPr/>
        <p:txBody>
          <a:bodyPr/>
          <a:lstStyle/>
          <a:p>
            <a:r>
              <a:rPr lang="tr-TR" dirty="0" err="1"/>
              <a:t>Junit</a:t>
            </a:r>
            <a:r>
              <a:rPr lang="tr-TR" dirty="0"/>
              <a:t> - </a:t>
            </a:r>
            <a:r>
              <a:rPr lang="tr-TR" dirty="0" err="1"/>
              <a:t>Assertion</a:t>
            </a:r>
            <a:endParaRPr lang="tr-TR" dirty="0"/>
          </a:p>
        </p:txBody>
      </p:sp>
      <p:sp>
        <p:nvSpPr>
          <p:cNvPr id="3" name="Slide Number Placeholder 2">
            <a:extLst>
              <a:ext uri="{FF2B5EF4-FFF2-40B4-BE49-F238E27FC236}">
                <a16:creationId xmlns:a16="http://schemas.microsoft.com/office/drawing/2014/main" id="{C5140AC5-DB74-4DC4-991D-248A44E90725}"/>
              </a:ext>
            </a:extLst>
          </p:cNvPr>
          <p:cNvSpPr>
            <a:spLocks noGrp="1"/>
          </p:cNvSpPr>
          <p:nvPr>
            <p:ph type="sldNum" sz="quarter" idx="12"/>
          </p:nvPr>
        </p:nvSpPr>
        <p:spPr/>
        <p:txBody>
          <a:bodyPr/>
          <a:lstStyle/>
          <a:p>
            <a:fld id="{9FF96B15-8338-45D5-A943-561235072D66}" type="slidenum">
              <a:rPr lang="en-US" noProof="0" smtClean="0"/>
              <a:t>22</a:t>
            </a:fld>
            <a:endParaRPr lang="en-US" noProof="0" dirty="0"/>
          </a:p>
        </p:txBody>
      </p:sp>
      <p:sp>
        <p:nvSpPr>
          <p:cNvPr id="5" name="Content Placeholder 2">
            <a:extLst>
              <a:ext uri="{FF2B5EF4-FFF2-40B4-BE49-F238E27FC236}">
                <a16:creationId xmlns:a16="http://schemas.microsoft.com/office/drawing/2014/main" id="{A3D431AA-0AE1-4136-8905-6449B065079B}"/>
              </a:ext>
            </a:extLst>
          </p:cNvPr>
          <p:cNvSpPr txBox="1">
            <a:spLocks/>
          </p:cNvSpPr>
          <p:nvPr/>
        </p:nvSpPr>
        <p:spPr>
          <a:xfrm>
            <a:off x="124096" y="2538549"/>
            <a:ext cx="6773093" cy="60960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altLang="tr-TR" dirty="0"/>
              <a:t>During a test use Asserts to specify if the test passed or failed</a:t>
            </a:r>
          </a:p>
          <a:p>
            <a:r>
              <a:rPr lang="en-US" altLang="tr-TR" dirty="0" err="1"/>
              <a:t>org.junit.Assert</a:t>
            </a:r>
            <a:r>
              <a:rPr lang="en-US" altLang="tr-TR" dirty="0"/>
              <a:t> – allows you to test if certain ideas hold by asserting results: </a:t>
            </a:r>
            <a:br>
              <a:rPr lang="en-US" altLang="tr-TR" dirty="0"/>
            </a:br>
            <a:r>
              <a:rPr lang="en-US" altLang="tr-TR" dirty="0">
                <a:hlinkClick r:id="rId2"/>
              </a:rPr>
              <a:t>http://junit.sourceforge.net/javadoc/</a:t>
            </a:r>
            <a:endParaRPr lang="en-US" altLang="tr-TR" dirty="0"/>
          </a:p>
          <a:p>
            <a:pPr>
              <a:lnSpc>
                <a:spcPct val="90000"/>
              </a:lnSpc>
            </a:pPr>
            <a:r>
              <a:rPr lang="en-GB" altLang="zh-CN" dirty="0" err="1">
                <a:ea typeface="宋体" panose="02010600030101010101" pitchFamily="2" charset="-122"/>
              </a:rPr>
              <a:t>assertEquals</a:t>
            </a:r>
            <a:r>
              <a:rPr lang="en-GB" altLang="zh-CN" dirty="0">
                <a:ea typeface="宋体" panose="02010600030101010101" pitchFamily="2" charset="-122"/>
              </a:rPr>
              <a:t>(expected, actual) </a:t>
            </a:r>
          </a:p>
          <a:p>
            <a:pPr>
              <a:lnSpc>
                <a:spcPct val="90000"/>
              </a:lnSpc>
            </a:pPr>
            <a:r>
              <a:rPr lang="en-GB" altLang="zh-CN" dirty="0" err="1">
                <a:ea typeface="宋体" panose="02010600030101010101" pitchFamily="2" charset="-122"/>
              </a:rPr>
              <a:t>assertEquals</a:t>
            </a:r>
            <a:r>
              <a:rPr lang="en-GB" altLang="zh-CN" dirty="0">
                <a:ea typeface="宋体" panose="02010600030101010101" pitchFamily="2" charset="-122"/>
              </a:rPr>
              <a:t>(message, expected, actual) </a:t>
            </a:r>
          </a:p>
          <a:p>
            <a:pPr>
              <a:lnSpc>
                <a:spcPct val="90000"/>
              </a:lnSpc>
            </a:pPr>
            <a:r>
              <a:rPr lang="en-GB" altLang="zh-CN" dirty="0" err="1">
                <a:ea typeface="宋体" panose="02010600030101010101" pitchFamily="2" charset="-122"/>
              </a:rPr>
              <a:t>assertEquals</a:t>
            </a:r>
            <a:r>
              <a:rPr lang="en-GB" altLang="zh-CN" dirty="0">
                <a:ea typeface="宋体" panose="02010600030101010101" pitchFamily="2" charset="-122"/>
              </a:rPr>
              <a:t>(expected, actual, delta)</a:t>
            </a:r>
          </a:p>
          <a:p>
            <a:pPr>
              <a:lnSpc>
                <a:spcPct val="90000"/>
              </a:lnSpc>
            </a:pPr>
            <a:r>
              <a:rPr lang="en-GB" altLang="zh-CN" dirty="0" err="1">
                <a:ea typeface="宋体" panose="02010600030101010101" pitchFamily="2" charset="-122"/>
              </a:rPr>
              <a:t>assertEquals</a:t>
            </a:r>
            <a:r>
              <a:rPr lang="en-GB" altLang="zh-CN" dirty="0">
                <a:ea typeface="宋体" panose="02010600030101010101" pitchFamily="2" charset="-122"/>
              </a:rPr>
              <a:t>(message, expected, actual, delta)  </a:t>
            </a:r>
          </a:p>
          <a:p>
            <a:pPr>
              <a:lnSpc>
                <a:spcPct val="90000"/>
              </a:lnSpc>
            </a:pPr>
            <a:r>
              <a:rPr lang="en-GB" altLang="zh-CN" dirty="0" err="1">
                <a:ea typeface="宋体" panose="02010600030101010101" pitchFamily="2" charset="-122"/>
              </a:rPr>
              <a:t>assertFalse</a:t>
            </a:r>
            <a:r>
              <a:rPr lang="en-GB" altLang="zh-CN" dirty="0">
                <a:ea typeface="宋体" panose="02010600030101010101" pitchFamily="2" charset="-122"/>
              </a:rPr>
              <a:t>(condition) </a:t>
            </a:r>
          </a:p>
          <a:p>
            <a:pPr>
              <a:lnSpc>
                <a:spcPct val="90000"/>
              </a:lnSpc>
            </a:pPr>
            <a:r>
              <a:rPr lang="en-GB" altLang="zh-CN" dirty="0" err="1">
                <a:ea typeface="宋体" panose="02010600030101010101" pitchFamily="2" charset="-122"/>
              </a:rPr>
              <a:t>assertFalse</a:t>
            </a:r>
            <a:r>
              <a:rPr lang="en-GB" altLang="zh-CN" dirty="0">
                <a:ea typeface="宋体" panose="02010600030101010101" pitchFamily="2" charset="-122"/>
              </a:rPr>
              <a:t>(message, condition) </a:t>
            </a:r>
          </a:p>
        </p:txBody>
      </p:sp>
      <p:sp>
        <p:nvSpPr>
          <p:cNvPr id="8" name="Content Placeholder 2">
            <a:extLst>
              <a:ext uri="{FF2B5EF4-FFF2-40B4-BE49-F238E27FC236}">
                <a16:creationId xmlns:a16="http://schemas.microsoft.com/office/drawing/2014/main" id="{D1459D9D-3497-4E45-AE45-0E3C8AF02FC9}"/>
              </a:ext>
            </a:extLst>
          </p:cNvPr>
          <p:cNvSpPr txBox="1">
            <a:spLocks/>
          </p:cNvSpPr>
          <p:nvPr/>
        </p:nvSpPr>
        <p:spPr>
          <a:xfrm>
            <a:off x="6357257" y="3964578"/>
            <a:ext cx="8458200" cy="60960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pPr>
            <a:r>
              <a:rPr lang="en-GB" altLang="zh-CN" dirty="0">
                <a:ea typeface="宋体" panose="02010600030101010101" pitchFamily="2" charset="-122"/>
              </a:rPr>
              <a:t>Assert(Not)Null(object) </a:t>
            </a:r>
          </a:p>
          <a:p>
            <a:pPr>
              <a:lnSpc>
                <a:spcPct val="90000"/>
              </a:lnSpc>
            </a:pPr>
            <a:r>
              <a:rPr lang="en-GB" altLang="zh-CN" dirty="0">
                <a:ea typeface="宋体" panose="02010600030101010101" pitchFamily="2" charset="-122"/>
              </a:rPr>
              <a:t>Assert(Not)Null(message, object) </a:t>
            </a:r>
          </a:p>
          <a:p>
            <a:pPr>
              <a:lnSpc>
                <a:spcPct val="90000"/>
              </a:lnSpc>
            </a:pPr>
            <a:r>
              <a:rPr lang="en-GB" altLang="zh-CN" dirty="0">
                <a:ea typeface="宋体" panose="02010600030101010101" pitchFamily="2" charset="-122"/>
              </a:rPr>
              <a:t>Assert(Not)Same(expected, actual) </a:t>
            </a:r>
          </a:p>
          <a:p>
            <a:pPr>
              <a:lnSpc>
                <a:spcPct val="90000"/>
              </a:lnSpc>
            </a:pPr>
            <a:r>
              <a:rPr lang="en-GB" altLang="zh-CN" dirty="0">
                <a:ea typeface="宋体" panose="02010600030101010101" pitchFamily="2" charset="-122"/>
              </a:rPr>
              <a:t>Assert(Not)Same(message, expected, actual) </a:t>
            </a:r>
          </a:p>
          <a:p>
            <a:pPr>
              <a:lnSpc>
                <a:spcPct val="90000"/>
              </a:lnSpc>
            </a:pPr>
            <a:r>
              <a:rPr lang="en-GB" altLang="zh-CN" dirty="0" err="1">
                <a:ea typeface="宋体" panose="02010600030101010101" pitchFamily="2" charset="-122"/>
              </a:rPr>
              <a:t>assertTrue</a:t>
            </a:r>
            <a:r>
              <a:rPr lang="en-GB" altLang="zh-CN" dirty="0">
                <a:ea typeface="宋体" panose="02010600030101010101" pitchFamily="2" charset="-122"/>
              </a:rPr>
              <a:t>(condition) </a:t>
            </a:r>
          </a:p>
          <a:p>
            <a:pPr>
              <a:lnSpc>
                <a:spcPct val="90000"/>
              </a:lnSpc>
            </a:pPr>
            <a:r>
              <a:rPr lang="en-GB" altLang="zh-CN" dirty="0" err="1">
                <a:ea typeface="宋体" panose="02010600030101010101" pitchFamily="2" charset="-122"/>
              </a:rPr>
              <a:t>assertTrue</a:t>
            </a:r>
            <a:r>
              <a:rPr lang="en-GB" altLang="zh-CN" dirty="0">
                <a:ea typeface="宋体" panose="02010600030101010101" pitchFamily="2" charset="-122"/>
              </a:rPr>
              <a:t>(message, condition) </a:t>
            </a:r>
            <a:br>
              <a:rPr lang="en-US" altLang="tr-TR" sz="2000" dirty="0"/>
            </a:br>
            <a:endParaRPr lang="en-US" altLang="tr-TR" sz="2000" dirty="0"/>
          </a:p>
        </p:txBody>
      </p:sp>
    </p:spTree>
    <p:extLst>
      <p:ext uri="{BB962C8B-B14F-4D97-AF65-F5344CB8AC3E}">
        <p14:creationId xmlns:p14="http://schemas.microsoft.com/office/powerpoint/2010/main" val="476148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688B-8937-437D-A321-5023D84237F4}"/>
              </a:ext>
            </a:extLst>
          </p:cNvPr>
          <p:cNvSpPr>
            <a:spLocks noGrp="1"/>
          </p:cNvSpPr>
          <p:nvPr>
            <p:ph type="title"/>
          </p:nvPr>
        </p:nvSpPr>
        <p:spPr/>
        <p:txBody>
          <a:bodyPr/>
          <a:lstStyle/>
          <a:p>
            <a:r>
              <a:rPr lang="tr-TR" dirty="0"/>
              <a:t>JUNIT – </a:t>
            </a:r>
            <a:r>
              <a:rPr lang="tr-TR" dirty="0" err="1"/>
              <a:t>Annotation</a:t>
            </a:r>
            <a:r>
              <a:rPr lang="tr-TR" dirty="0"/>
              <a:t> Örnek</a:t>
            </a:r>
          </a:p>
        </p:txBody>
      </p:sp>
      <p:sp>
        <p:nvSpPr>
          <p:cNvPr id="3" name="Slide Number Placeholder 2">
            <a:extLst>
              <a:ext uri="{FF2B5EF4-FFF2-40B4-BE49-F238E27FC236}">
                <a16:creationId xmlns:a16="http://schemas.microsoft.com/office/drawing/2014/main" id="{865F51E4-C754-4823-B2AF-DB7AF6F0D89A}"/>
              </a:ext>
            </a:extLst>
          </p:cNvPr>
          <p:cNvSpPr>
            <a:spLocks noGrp="1"/>
          </p:cNvSpPr>
          <p:nvPr>
            <p:ph type="sldNum" sz="quarter" idx="12"/>
          </p:nvPr>
        </p:nvSpPr>
        <p:spPr/>
        <p:txBody>
          <a:bodyPr/>
          <a:lstStyle/>
          <a:p>
            <a:fld id="{9FF96B15-8338-45D5-A943-561235072D66}" type="slidenum">
              <a:rPr lang="en-US" noProof="0" smtClean="0"/>
              <a:t>23</a:t>
            </a:fld>
            <a:endParaRPr lang="en-US" noProof="0" dirty="0"/>
          </a:p>
        </p:txBody>
      </p:sp>
      <p:sp>
        <p:nvSpPr>
          <p:cNvPr id="5" name="Rectangle 4">
            <a:extLst>
              <a:ext uri="{FF2B5EF4-FFF2-40B4-BE49-F238E27FC236}">
                <a16:creationId xmlns:a16="http://schemas.microsoft.com/office/drawing/2014/main" id="{A9751B89-47C3-4636-A45A-59CF383ABAFE}"/>
              </a:ext>
            </a:extLst>
          </p:cNvPr>
          <p:cNvSpPr/>
          <p:nvPr/>
        </p:nvSpPr>
        <p:spPr>
          <a:xfrm>
            <a:off x="1154953" y="2520188"/>
            <a:ext cx="7427344" cy="3970318"/>
          </a:xfrm>
          <a:prstGeom prst="rect">
            <a:avLst/>
          </a:prstGeom>
        </p:spPr>
        <p:txBody>
          <a:bodyPr wrap="square">
            <a:spAutoFit/>
          </a:bodyPr>
          <a:lstStyle/>
          <a:p>
            <a:r>
              <a:rPr lang="en-US" altLang="tr-TR" dirty="0"/>
              <a:t>@</a:t>
            </a:r>
            <a:r>
              <a:rPr lang="en-US" altLang="tr-TR" dirty="0" err="1"/>
              <a:t>BeforeClass</a:t>
            </a:r>
            <a:r>
              <a:rPr lang="en-US" altLang="tr-TR" dirty="0"/>
              <a:t>     // Run before all tests in class</a:t>
            </a:r>
          </a:p>
          <a:p>
            <a:r>
              <a:rPr lang="en-US" altLang="tr-TR" dirty="0"/>
              <a:t> public static void </a:t>
            </a:r>
            <a:r>
              <a:rPr lang="en-US" altLang="tr-TR" dirty="0" err="1"/>
              <a:t>setUpClass</a:t>
            </a:r>
            <a:r>
              <a:rPr lang="en-US" altLang="tr-TR" dirty="0"/>
              <a:t>() throws Exception {}</a:t>
            </a:r>
          </a:p>
          <a:p>
            <a:endParaRPr lang="en-US" altLang="tr-TR" dirty="0"/>
          </a:p>
          <a:p>
            <a:r>
              <a:rPr lang="en-US" altLang="tr-TR" dirty="0"/>
              <a:t>@</a:t>
            </a:r>
            <a:r>
              <a:rPr lang="en-US" altLang="tr-TR" dirty="0" err="1"/>
              <a:t>AfterClass</a:t>
            </a:r>
            <a:r>
              <a:rPr lang="en-US" altLang="tr-TR" dirty="0"/>
              <a:t>     // Run after all tests in class</a:t>
            </a:r>
          </a:p>
          <a:p>
            <a:r>
              <a:rPr lang="en-US" altLang="tr-TR" dirty="0"/>
              <a:t>public static void </a:t>
            </a:r>
            <a:r>
              <a:rPr lang="en-US" altLang="tr-TR" dirty="0" err="1"/>
              <a:t>tearDownClass</a:t>
            </a:r>
            <a:r>
              <a:rPr lang="en-US" altLang="tr-TR" dirty="0"/>
              <a:t>() throws Exception {}</a:t>
            </a:r>
          </a:p>
          <a:p>
            <a:endParaRPr lang="en-US" altLang="tr-TR" dirty="0"/>
          </a:p>
          <a:p>
            <a:r>
              <a:rPr lang="en-US" altLang="tr-TR" dirty="0"/>
              <a:t>@Before  // Run before each test in class</a:t>
            </a:r>
          </a:p>
          <a:p>
            <a:r>
              <a:rPr lang="en-US" altLang="tr-TR" dirty="0"/>
              <a:t>public void </a:t>
            </a:r>
            <a:r>
              <a:rPr lang="en-US" altLang="tr-TR" dirty="0" err="1"/>
              <a:t>setUp</a:t>
            </a:r>
            <a:r>
              <a:rPr lang="en-US" altLang="tr-TR" dirty="0"/>
              <a:t>() {}</a:t>
            </a:r>
          </a:p>
          <a:p>
            <a:endParaRPr lang="en-US" altLang="tr-TR" dirty="0"/>
          </a:p>
          <a:p>
            <a:r>
              <a:rPr lang="en-US" altLang="tr-TR" dirty="0"/>
              <a:t>@After   // Run after each test in class</a:t>
            </a:r>
          </a:p>
          <a:p>
            <a:r>
              <a:rPr lang="en-US" altLang="tr-TR" dirty="0"/>
              <a:t>public void </a:t>
            </a:r>
            <a:r>
              <a:rPr lang="en-US" altLang="tr-TR" dirty="0" err="1"/>
              <a:t>tearDown</a:t>
            </a:r>
            <a:r>
              <a:rPr lang="en-US" altLang="tr-TR" dirty="0"/>
              <a:t>() {}</a:t>
            </a:r>
          </a:p>
          <a:p>
            <a:endParaRPr lang="en-US" altLang="tr-TR" dirty="0"/>
          </a:p>
          <a:p>
            <a:r>
              <a:rPr lang="en-US" altLang="tr-TR" dirty="0"/>
              <a:t>@Test</a:t>
            </a:r>
          </a:p>
          <a:p>
            <a:r>
              <a:rPr lang="en-US" altLang="tr-TR" dirty="0"/>
              <a:t>public void </a:t>
            </a:r>
            <a:r>
              <a:rPr lang="en-US" altLang="tr-TR" dirty="0" err="1"/>
              <a:t>testMain</a:t>
            </a:r>
            <a:r>
              <a:rPr lang="en-US" altLang="tr-TR" dirty="0"/>
              <a:t>() {</a:t>
            </a:r>
          </a:p>
        </p:txBody>
      </p:sp>
    </p:spTree>
    <p:extLst>
      <p:ext uri="{BB962C8B-B14F-4D97-AF65-F5344CB8AC3E}">
        <p14:creationId xmlns:p14="http://schemas.microsoft.com/office/powerpoint/2010/main" val="938597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LAB Çalışması</a:t>
            </a:r>
            <a:endParaRPr lang="en-US"/>
          </a:p>
        </p:txBody>
      </p:sp>
      <p:sp>
        <p:nvSpPr>
          <p:cNvPr id="3" name="Slide Number Placeholder 2"/>
          <p:cNvSpPr>
            <a:spLocks noGrp="1"/>
          </p:cNvSpPr>
          <p:nvPr>
            <p:ph type="sldNum" sz="quarter" idx="12"/>
          </p:nvPr>
        </p:nvSpPr>
        <p:spPr/>
        <p:txBody>
          <a:bodyPr/>
          <a:lstStyle/>
          <a:p>
            <a:fld id="{9FF96B15-8338-45D5-A943-561235072D66}" type="slidenum">
              <a:rPr lang="en-US" noProof="0" smtClean="0"/>
              <a:t>24</a:t>
            </a:fld>
            <a:endParaRPr lang="en-US" noProof="0" dirty="0"/>
          </a:p>
        </p:txBody>
      </p:sp>
      <p:sp>
        <p:nvSpPr>
          <p:cNvPr id="5" name="Rectangle 1"/>
          <p:cNvSpPr>
            <a:spLocks noGrp="1" noChangeArrowheads="1"/>
          </p:cNvSpPr>
          <p:nvPr>
            <p:ph type="body" sz="quarter" idx="13"/>
          </p:nvPr>
        </p:nvSpPr>
        <p:spPr bwMode="auto">
          <a:xfrm>
            <a:off x="557142" y="2270061"/>
            <a:ext cx="1093991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600" b="0" i="1"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000" dirty="0"/>
              <a:t>- </a:t>
            </a:r>
            <a:r>
              <a:rPr lang="tr-TR" altLang="en-US" sz="2000" dirty="0" err="1"/>
              <a:t>Github</a:t>
            </a:r>
            <a:r>
              <a:rPr lang="tr-TR" altLang="en-US" sz="2000" dirty="0"/>
              <a:t> </a:t>
            </a:r>
            <a:r>
              <a:rPr lang="tr-TR" altLang="en-US" sz="2000" dirty="0" err="1"/>
              <a:t>repository’den</a:t>
            </a:r>
            <a:r>
              <a:rPr lang="tr-TR" altLang="en-US" sz="2000" dirty="0"/>
              <a:t> «assignment_01» isimli projeyi </a:t>
            </a:r>
            <a:r>
              <a:rPr lang="tr-TR" altLang="en-US" sz="2000" dirty="0" err="1"/>
              <a:t>clone</a:t>
            </a:r>
            <a:r>
              <a:rPr lang="tr-TR" altLang="en-US" sz="2000" dirty="0"/>
              <a:t> ile lokal bilgisayarınıza alınız. </a:t>
            </a: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000" dirty="0"/>
              <a:t>- Aşağıdaki sorunun </a:t>
            </a:r>
            <a:r>
              <a:rPr lang="tr-TR" altLang="en-US" sz="2000" dirty="0" err="1"/>
              <a:t>implement</a:t>
            </a:r>
            <a:r>
              <a:rPr lang="tr-TR" altLang="en-US" sz="2000" dirty="0"/>
              <a:t> edilmiş metodunu kendi bulacağınız </a:t>
            </a:r>
            <a:r>
              <a:rPr lang="tr-TR" altLang="en-US" sz="2000" dirty="0" err="1"/>
              <a:t>inputlar</a:t>
            </a:r>
            <a:r>
              <a:rPr lang="tr-TR" altLang="en-US" sz="2000" dirty="0"/>
              <a:t> ile </a:t>
            </a:r>
            <a:r>
              <a:rPr lang="tr-TR" altLang="en-US" sz="2000" dirty="0" err="1"/>
              <a:t>Junit</a:t>
            </a:r>
            <a:r>
              <a:rPr lang="tr-TR" altLang="en-US" sz="2000" dirty="0"/>
              <a:t> testlerini </a:t>
            </a:r>
            <a:r>
              <a:rPr lang="tr-TR" altLang="en-US" sz="2000" dirty="0" err="1"/>
              <a:t>implement</a:t>
            </a:r>
            <a:r>
              <a:rPr lang="tr-TR" altLang="en-US" sz="2000" dirty="0"/>
              <a:t> ediniz.</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600" b="0" i="1"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chemeClr val="tx1"/>
                </a:solidFill>
                <a:effectLst/>
                <a:latin typeface="Consolas" panose="020B0609020204030204" pitchFamily="49" charset="0"/>
              </a:rPr>
              <a:t>/**</a:t>
            </a:r>
            <a:br>
              <a:rPr kumimoji="0" lang="en-US" altLang="en-US" sz="1600" b="0" i="1" u="none" strike="noStrike" cap="none" normalizeH="0" baseline="0" dirty="0">
                <a:ln>
                  <a:noFill/>
                </a:ln>
                <a:solidFill>
                  <a:schemeClr val="tx1"/>
                </a:solidFill>
                <a:effectLst/>
                <a:latin typeface="Consolas" panose="020B0609020204030204" pitchFamily="49" charset="0"/>
              </a:rPr>
            </a:br>
            <a:r>
              <a:rPr kumimoji="0" lang="en-US" altLang="en-US" sz="1600" b="0" i="1" u="none" strike="noStrike" cap="none" normalizeH="0" baseline="0" dirty="0">
                <a:ln>
                  <a:noFill/>
                </a:ln>
                <a:solidFill>
                  <a:schemeClr val="tx1"/>
                </a:solidFill>
                <a:effectLst/>
                <a:latin typeface="Consolas" panose="020B0609020204030204" pitchFamily="49" charset="0"/>
              </a:rPr>
              <a:t>Given a string of odd length, return the middle 3 characters from the string,</a:t>
            </a:r>
            <a:br>
              <a:rPr kumimoji="0" lang="en-US" altLang="en-US" sz="1600" b="0" i="1" u="none" strike="noStrike" cap="none" normalizeH="0" baseline="0" dirty="0">
                <a:ln>
                  <a:noFill/>
                </a:ln>
                <a:solidFill>
                  <a:schemeClr val="tx1"/>
                </a:solidFill>
                <a:effectLst/>
                <a:latin typeface="Consolas" panose="020B0609020204030204" pitchFamily="49" charset="0"/>
              </a:rPr>
            </a:br>
            <a:r>
              <a:rPr kumimoji="0" lang="en-US" altLang="en-US" sz="1600" b="0" i="1" u="none" strike="noStrike" cap="none" normalizeH="0" baseline="0" dirty="0">
                <a:ln>
                  <a:noFill/>
                </a:ln>
                <a:solidFill>
                  <a:schemeClr val="tx1"/>
                </a:solidFill>
                <a:effectLst/>
                <a:latin typeface="Consolas" panose="020B0609020204030204" pitchFamily="49" charset="0"/>
              </a:rPr>
              <a:t>so the string &lt;b&gt;"Monitor"&lt;/b&gt; yields &lt;b&gt;"nit"&lt;/b&gt;.</a:t>
            </a:r>
            <a:br>
              <a:rPr kumimoji="0" lang="en-US" altLang="en-US" sz="1600" b="0" i="1" u="none" strike="noStrike" cap="none" normalizeH="0" baseline="0" dirty="0">
                <a:ln>
                  <a:noFill/>
                </a:ln>
                <a:solidFill>
                  <a:schemeClr val="tx1"/>
                </a:solidFill>
                <a:effectLst/>
                <a:latin typeface="Consolas" panose="020B0609020204030204" pitchFamily="49" charset="0"/>
              </a:rPr>
            </a:br>
            <a:r>
              <a:rPr kumimoji="0" lang="en-US" altLang="en-US" sz="1600" b="0" i="1" u="none" strike="noStrike" cap="none" normalizeH="0" baseline="0" dirty="0">
                <a:ln>
                  <a:noFill/>
                </a:ln>
                <a:solidFill>
                  <a:schemeClr val="tx1"/>
                </a:solidFill>
                <a:effectLst/>
                <a:latin typeface="Consolas" panose="020B0609020204030204" pitchFamily="49" charset="0"/>
              </a:rPr>
              <a:t>If the string length is less than 3, return the string as is. &lt;</a:t>
            </a:r>
            <a:r>
              <a:rPr kumimoji="0" lang="en-US" altLang="en-US" sz="1600" b="0" i="1" u="none" strike="noStrike" cap="none" normalizeH="0" baseline="0" dirty="0" err="1">
                <a:ln>
                  <a:noFill/>
                </a:ln>
                <a:solidFill>
                  <a:schemeClr val="tx1"/>
                </a:solidFill>
                <a:effectLst/>
                <a:latin typeface="Consolas" panose="020B0609020204030204" pitchFamily="49" charset="0"/>
              </a:rPr>
              <a:t>br</a:t>
            </a:r>
            <a:r>
              <a:rPr kumimoji="0" lang="en-US" altLang="en-US" sz="1600" b="0" i="1" u="none" strike="noStrike" cap="none" normalizeH="0" baseline="0" dirty="0">
                <a:ln>
                  <a:noFill/>
                </a:ln>
                <a:solidFill>
                  <a:schemeClr val="tx1"/>
                </a:solidFill>
                <a:effectLst/>
                <a:latin typeface="Consolas" panose="020B0609020204030204" pitchFamily="49" charset="0"/>
              </a:rPr>
              <a:t>&gt; &lt;</a:t>
            </a:r>
            <a:r>
              <a:rPr kumimoji="0" lang="en-US" altLang="en-US" sz="1600" b="0" i="1" u="none" strike="noStrike" cap="none" normalizeH="0" baseline="0" dirty="0" err="1">
                <a:ln>
                  <a:noFill/>
                </a:ln>
                <a:solidFill>
                  <a:schemeClr val="tx1"/>
                </a:solidFill>
                <a:effectLst/>
                <a:latin typeface="Consolas" panose="020B0609020204030204" pitchFamily="49" charset="0"/>
              </a:rPr>
              <a:t>br</a:t>
            </a:r>
            <a:r>
              <a:rPr kumimoji="0" lang="en-US" altLang="en-US" sz="1600" b="0" i="1" u="none" strike="noStrike" cap="none" normalizeH="0" baseline="0" dirty="0">
                <a:ln>
                  <a:noFill/>
                </a:ln>
                <a:solidFill>
                  <a:schemeClr val="tx1"/>
                </a:solidFill>
                <a:effectLst/>
                <a:latin typeface="Consolas" panose="020B0609020204030204" pitchFamily="49" charset="0"/>
              </a:rPr>
              <a:t>&gt;</a:t>
            </a:r>
            <a:br>
              <a:rPr kumimoji="0" lang="en-US" altLang="en-US" sz="1600" b="0" i="1" u="none" strike="noStrike" cap="none" normalizeH="0" baseline="0" dirty="0">
                <a:ln>
                  <a:noFill/>
                </a:ln>
                <a:solidFill>
                  <a:schemeClr val="tx1"/>
                </a:solidFill>
                <a:effectLst/>
                <a:latin typeface="Consolas" panose="020B0609020204030204" pitchFamily="49" charset="0"/>
              </a:rPr>
            </a:br>
            <a:br>
              <a:rPr kumimoji="0" lang="en-US" altLang="en-US" sz="1600" b="0" i="1" u="none" strike="noStrike" cap="none" normalizeH="0" baseline="0" dirty="0">
                <a:ln>
                  <a:noFill/>
                </a:ln>
                <a:solidFill>
                  <a:schemeClr val="tx1"/>
                </a:solidFill>
                <a:effectLst/>
                <a:latin typeface="Consolas" panose="020B0609020204030204" pitchFamily="49" charset="0"/>
              </a:rPr>
            </a:br>
            <a:r>
              <a:rPr kumimoji="0" lang="en-US" altLang="en-US" sz="1600" b="0" i="1" u="none" strike="noStrike" cap="none" normalizeH="0" baseline="0" dirty="0">
                <a:ln>
                  <a:noFill/>
                </a:ln>
                <a:solidFill>
                  <a:schemeClr val="tx1"/>
                </a:solidFill>
                <a:effectLst/>
                <a:latin typeface="Consolas" panose="020B0609020204030204" pitchFamily="49" charset="0"/>
              </a:rPr>
              <a:t>&lt;b&gt;EXPECTATIONS:&lt;/b&gt;&lt;</a:t>
            </a:r>
            <a:r>
              <a:rPr kumimoji="0" lang="en-US" altLang="en-US" sz="1600" b="0" i="1" u="none" strike="noStrike" cap="none" normalizeH="0" baseline="0" dirty="0" err="1">
                <a:ln>
                  <a:noFill/>
                </a:ln>
                <a:solidFill>
                  <a:schemeClr val="tx1"/>
                </a:solidFill>
                <a:effectLst/>
                <a:latin typeface="Consolas" panose="020B0609020204030204" pitchFamily="49" charset="0"/>
              </a:rPr>
              <a:t>br</a:t>
            </a:r>
            <a:r>
              <a:rPr kumimoji="0" lang="en-US" altLang="en-US" sz="1600" b="0" i="1" u="none" strike="noStrike" cap="none" normalizeH="0" baseline="0" dirty="0">
                <a:ln>
                  <a:noFill/>
                </a:ln>
                <a:solidFill>
                  <a:schemeClr val="tx1"/>
                </a:solidFill>
                <a:effectLst/>
                <a:latin typeface="Consolas" panose="020B0609020204030204" pitchFamily="49" charset="0"/>
              </a:rPr>
              <a:t>&gt;</a:t>
            </a:r>
            <a:br>
              <a:rPr kumimoji="0" lang="en-US" altLang="en-US" sz="1600" b="0" i="1" u="none" strike="noStrike" cap="none" normalizeH="0" baseline="0" dirty="0">
                <a:ln>
                  <a:noFill/>
                </a:ln>
                <a:solidFill>
                  <a:schemeClr val="tx1"/>
                </a:solidFill>
                <a:effectLst/>
                <a:latin typeface="Consolas" panose="020B0609020204030204" pitchFamily="49" charset="0"/>
              </a:rPr>
            </a:br>
            <a:r>
              <a:rPr kumimoji="0" lang="en-US" altLang="en-US" sz="1600" b="0" i="1" u="none" strike="noStrike" cap="none" normalizeH="0" baseline="0" dirty="0" err="1">
                <a:ln>
                  <a:noFill/>
                </a:ln>
                <a:solidFill>
                  <a:schemeClr val="tx1"/>
                </a:solidFill>
                <a:effectLst/>
                <a:latin typeface="Consolas" panose="020B0609020204030204" pitchFamily="49" charset="0"/>
              </a:rPr>
              <a:t>middleThree</a:t>
            </a:r>
            <a:r>
              <a:rPr kumimoji="0" lang="en-US" altLang="en-US" sz="1600" b="0" i="1" u="none" strike="noStrike" cap="none" normalizeH="0" baseline="0" dirty="0">
                <a:ln>
                  <a:noFill/>
                </a:ln>
                <a:solidFill>
                  <a:schemeClr val="tx1"/>
                </a:solidFill>
                <a:effectLst/>
                <a:latin typeface="Consolas" panose="020B0609020204030204" pitchFamily="49" charset="0"/>
              </a:rPr>
              <a:t>("bunny") &lt;b&gt;---&gt;&lt;/b&gt; "</a:t>
            </a:r>
            <a:r>
              <a:rPr kumimoji="0" lang="en-US" altLang="en-US" sz="1600" b="0" i="1" u="none" strike="noStrike" cap="none" normalizeH="0" baseline="0" dirty="0" err="1">
                <a:ln>
                  <a:noFill/>
                </a:ln>
                <a:solidFill>
                  <a:schemeClr val="tx1"/>
                </a:solidFill>
                <a:effectLst/>
                <a:latin typeface="Consolas" panose="020B0609020204030204" pitchFamily="49" charset="0"/>
              </a:rPr>
              <a:t>unn</a:t>
            </a:r>
            <a:r>
              <a:rPr kumimoji="0" lang="en-US" altLang="en-US" sz="1600" b="0" i="1" u="none" strike="noStrike" cap="none" normalizeH="0" baseline="0" dirty="0">
                <a:ln>
                  <a:noFill/>
                </a:ln>
                <a:solidFill>
                  <a:schemeClr val="tx1"/>
                </a:solidFill>
                <a:effectLst/>
                <a:latin typeface="Consolas" panose="020B0609020204030204" pitchFamily="49" charset="0"/>
              </a:rPr>
              <a:t>" &lt;</a:t>
            </a:r>
            <a:r>
              <a:rPr kumimoji="0" lang="en-US" altLang="en-US" sz="1600" b="0" i="1" u="none" strike="noStrike" cap="none" normalizeH="0" baseline="0" dirty="0" err="1">
                <a:ln>
                  <a:noFill/>
                </a:ln>
                <a:solidFill>
                  <a:schemeClr val="tx1"/>
                </a:solidFill>
                <a:effectLst/>
                <a:latin typeface="Consolas" panose="020B0609020204030204" pitchFamily="49" charset="0"/>
              </a:rPr>
              <a:t>br</a:t>
            </a:r>
            <a:r>
              <a:rPr kumimoji="0" lang="en-US" altLang="en-US" sz="1600" b="0" i="1" u="none" strike="noStrike" cap="none" normalizeH="0" baseline="0" dirty="0">
                <a:ln>
                  <a:noFill/>
                </a:ln>
                <a:solidFill>
                  <a:schemeClr val="tx1"/>
                </a:solidFill>
                <a:effectLst/>
                <a:latin typeface="Consolas" panose="020B0609020204030204" pitchFamily="49" charset="0"/>
              </a:rPr>
              <a:t>&gt;</a:t>
            </a:r>
            <a:br>
              <a:rPr kumimoji="0" lang="en-US" altLang="en-US" sz="1600" b="0" i="1" u="none" strike="noStrike" cap="none" normalizeH="0" baseline="0" dirty="0">
                <a:ln>
                  <a:noFill/>
                </a:ln>
                <a:solidFill>
                  <a:schemeClr val="tx1"/>
                </a:solidFill>
                <a:effectLst/>
                <a:latin typeface="Consolas" panose="020B0609020204030204" pitchFamily="49" charset="0"/>
              </a:rPr>
            </a:br>
            <a:r>
              <a:rPr kumimoji="0" lang="en-US" altLang="en-US" sz="1600" b="0" i="1" u="none" strike="noStrike" cap="none" normalizeH="0" baseline="0" dirty="0" err="1">
                <a:ln>
                  <a:noFill/>
                </a:ln>
                <a:solidFill>
                  <a:schemeClr val="tx1"/>
                </a:solidFill>
                <a:effectLst/>
                <a:latin typeface="Consolas" panose="020B0609020204030204" pitchFamily="49" charset="0"/>
              </a:rPr>
              <a:t>middleThree</a:t>
            </a:r>
            <a:r>
              <a:rPr kumimoji="0" lang="en-US" altLang="en-US" sz="1600" b="0" i="1" u="none" strike="noStrike" cap="none" normalizeH="0" baseline="0" dirty="0">
                <a:ln>
                  <a:noFill/>
                </a:ln>
                <a:solidFill>
                  <a:schemeClr val="tx1"/>
                </a:solidFill>
                <a:effectLst/>
                <a:latin typeface="Consolas" panose="020B0609020204030204" pitchFamily="49" charset="0"/>
              </a:rPr>
              <a:t>("peter") &lt;b&gt;---&gt;&lt;/b&gt; "</a:t>
            </a:r>
            <a:r>
              <a:rPr kumimoji="0" lang="en-US" altLang="en-US" sz="1600" b="0" i="1" u="none" strike="noStrike" cap="none" normalizeH="0" baseline="0" dirty="0" err="1">
                <a:ln>
                  <a:noFill/>
                </a:ln>
                <a:solidFill>
                  <a:schemeClr val="tx1"/>
                </a:solidFill>
                <a:effectLst/>
                <a:latin typeface="Consolas" panose="020B0609020204030204" pitchFamily="49" charset="0"/>
              </a:rPr>
              <a:t>ete</a:t>
            </a:r>
            <a:r>
              <a:rPr kumimoji="0" lang="en-US" altLang="en-US" sz="1600" b="0" i="1" u="none" strike="noStrike" cap="none" normalizeH="0" baseline="0" dirty="0">
                <a:ln>
                  <a:noFill/>
                </a:ln>
                <a:solidFill>
                  <a:schemeClr val="tx1"/>
                </a:solidFill>
                <a:effectLst/>
                <a:latin typeface="Consolas" panose="020B0609020204030204" pitchFamily="49" charset="0"/>
              </a:rPr>
              <a:t>" &lt;</a:t>
            </a:r>
            <a:r>
              <a:rPr kumimoji="0" lang="en-US" altLang="en-US" sz="1600" b="0" i="1" u="none" strike="noStrike" cap="none" normalizeH="0" baseline="0" dirty="0" err="1">
                <a:ln>
                  <a:noFill/>
                </a:ln>
                <a:solidFill>
                  <a:schemeClr val="tx1"/>
                </a:solidFill>
                <a:effectLst/>
                <a:latin typeface="Consolas" panose="020B0609020204030204" pitchFamily="49" charset="0"/>
              </a:rPr>
              <a:t>br</a:t>
            </a:r>
            <a:r>
              <a:rPr kumimoji="0" lang="en-US" altLang="en-US" sz="1600" b="0" i="1" u="none" strike="noStrike" cap="none" normalizeH="0" baseline="0" dirty="0">
                <a:ln>
                  <a:noFill/>
                </a:ln>
                <a:solidFill>
                  <a:schemeClr val="tx1"/>
                </a:solidFill>
                <a:effectLst/>
                <a:latin typeface="Consolas" panose="020B0609020204030204" pitchFamily="49" charset="0"/>
              </a:rPr>
              <a:t>&gt;</a:t>
            </a:r>
            <a:br>
              <a:rPr kumimoji="0" lang="en-US" altLang="en-US" sz="1600" b="0" i="1" u="none" strike="noStrike" cap="none" normalizeH="0" baseline="0" dirty="0">
                <a:ln>
                  <a:noFill/>
                </a:ln>
                <a:solidFill>
                  <a:schemeClr val="tx1"/>
                </a:solidFill>
                <a:effectLst/>
                <a:latin typeface="Consolas" panose="020B0609020204030204" pitchFamily="49" charset="0"/>
              </a:rPr>
            </a:br>
            <a:r>
              <a:rPr kumimoji="0" lang="en-US" altLang="en-US" sz="1600" b="0" i="1" u="none" strike="noStrike" cap="none" normalizeH="0" baseline="0" dirty="0" err="1">
                <a:ln>
                  <a:noFill/>
                </a:ln>
                <a:solidFill>
                  <a:schemeClr val="tx1"/>
                </a:solidFill>
                <a:effectLst/>
                <a:latin typeface="Consolas" panose="020B0609020204030204" pitchFamily="49" charset="0"/>
              </a:rPr>
              <a:t>middleThree</a:t>
            </a:r>
            <a:r>
              <a:rPr kumimoji="0" lang="en-US" altLang="en-US" sz="1600" b="0" i="1" u="none" strike="noStrike" cap="none" normalizeH="0" baseline="0" dirty="0">
                <a:ln>
                  <a:noFill/>
                </a:ln>
                <a:solidFill>
                  <a:schemeClr val="tx1"/>
                </a:solidFill>
                <a:effectLst/>
                <a:latin typeface="Consolas" panose="020B0609020204030204" pitchFamily="49" charset="0"/>
              </a:rPr>
              <a:t>("Jamaica") &lt;b&gt;---&gt;&lt;/b&gt;"</a:t>
            </a:r>
            <a:r>
              <a:rPr kumimoji="0" lang="en-US" altLang="en-US" sz="1600" b="0" i="1" u="none" strike="noStrike" cap="none" normalizeH="0" baseline="0" dirty="0" err="1">
                <a:ln>
                  <a:noFill/>
                </a:ln>
                <a:solidFill>
                  <a:schemeClr val="tx1"/>
                </a:solidFill>
                <a:effectLst/>
                <a:latin typeface="Consolas" panose="020B0609020204030204" pitchFamily="49" charset="0"/>
              </a:rPr>
              <a:t>mai</a:t>
            </a:r>
            <a:r>
              <a:rPr kumimoji="0" lang="en-US" altLang="en-US" sz="1600" b="0" i="1" u="none" strike="noStrike" cap="none" normalizeH="0" baseline="0" dirty="0">
                <a:ln>
                  <a:noFill/>
                </a:ln>
                <a:solidFill>
                  <a:schemeClr val="tx1"/>
                </a:solidFill>
                <a:effectLst/>
                <a:latin typeface="Consolas" panose="020B0609020204030204" pitchFamily="49" charset="0"/>
              </a:rPr>
              <a:t>" &lt;</a:t>
            </a:r>
            <a:r>
              <a:rPr kumimoji="0" lang="en-US" altLang="en-US" sz="1600" b="0" i="1" u="none" strike="noStrike" cap="none" normalizeH="0" baseline="0" dirty="0" err="1">
                <a:ln>
                  <a:noFill/>
                </a:ln>
                <a:solidFill>
                  <a:schemeClr val="tx1"/>
                </a:solidFill>
                <a:effectLst/>
                <a:latin typeface="Consolas" panose="020B0609020204030204" pitchFamily="49" charset="0"/>
              </a:rPr>
              <a:t>br</a:t>
            </a:r>
            <a:r>
              <a:rPr kumimoji="0" lang="en-US" altLang="en-US" sz="1600" b="0" i="1" u="none" strike="noStrike" cap="none" normalizeH="0" baseline="0" dirty="0">
                <a:ln>
                  <a:noFill/>
                </a:ln>
                <a:solidFill>
                  <a:schemeClr val="tx1"/>
                </a:solidFill>
                <a:effectLst/>
                <a:latin typeface="Consolas" panose="020B0609020204030204" pitchFamily="49" charset="0"/>
              </a:rPr>
              <a:t>&gt;</a:t>
            </a:r>
            <a:br>
              <a:rPr kumimoji="0" lang="en-US" altLang="en-US" sz="1600" b="0" i="1" u="none" strike="noStrike" cap="none" normalizeH="0" baseline="0" dirty="0">
                <a:ln>
                  <a:noFill/>
                </a:ln>
                <a:solidFill>
                  <a:schemeClr val="tx1"/>
                </a:solidFill>
                <a:effectLst/>
                <a:latin typeface="Consolas" panose="020B0609020204030204" pitchFamily="49" charset="0"/>
              </a:rPr>
            </a:br>
            <a:r>
              <a:rPr kumimoji="0" lang="en-US" altLang="en-US" sz="1600" b="0" i="1" u="none" strike="noStrike" cap="none" normalizeH="0" baseline="0" dirty="0">
                <a:ln>
                  <a:noFill/>
                </a:ln>
                <a:solidFill>
                  <a:schemeClr val="tx1"/>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723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067395" y="1048483"/>
            <a:ext cx="7065819" cy="706964"/>
          </a:xfrm>
        </p:spPr>
        <p:txBody>
          <a:bodyPr/>
          <a:lstStyle/>
          <a:p>
            <a:r>
              <a:rPr lang="tr-TR" dirty="0"/>
              <a:t>Manuel Test ve Otomatik Test</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3</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027066437"/>
              </p:ext>
            </p:extLst>
          </p:nvPr>
        </p:nvGraphicFramePr>
        <p:xfrm>
          <a:off x="1003385" y="2272937"/>
          <a:ext cx="10687872" cy="4411263"/>
        </p:xfrm>
        <a:graphic>
          <a:graphicData uri="http://schemas.openxmlformats.org/drawingml/2006/table">
            <a:tbl>
              <a:tblPr/>
              <a:tblGrid>
                <a:gridCol w="5343936">
                  <a:extLst>
                    <a:ext uri="{9D8B030D-6E8A-4147-A177-3AD203B41FA5}">
                      <a16:colId xmlns:a16="http://schemas.microsoft.com/office/drawing/2014/main" val="4221739315"/>
                    </a:ext>
                  </a:extLst>
                </a:gridCol>
                <a:gridCol w="5343936">
                  <a:extLst>
                    <a:ext uri="{9D8B030D-6E8A-4147-A177-3AD203B41FA5}">
                      <a16:colId xmlns:a16="http://schemas.microsoft.com/office/drawing/2014/main" val="3963645364"/>
                    </a:ext>
                  </a:extLst>
                </a:gridCol>
              </a:tblGrid>
              <a:tr h="464756">
                <a:tc>
                  <a:txBody>
                    <a:bodyPr/>
                    <a:lstStyle/>
                    <a:p>
                      <a:pPr algn="l" fontAlgn="t"/>
                      <a:r>
                        <a:rPr lang="en-US" sz="2000" b="1" dirty="0">
                          <a:effectLst/>
                        </a:rPr>
                        <a:t>Manual Testing</a:t>
                      </a:r>
                    </a:p>
                  </a:txBody>
                  <a:tcPr marL="60146" marR="60146" marT="60146" marB="60146">
                    <a:lnL w="9525" cap="flat" cmpd="sng" algn="ctr">
                      <a:solidFill>
                        <a:srgbClr val="F098EE"/>
                      </a:solidFill>
                      <a:prstDash val="solid"/>
                      <a:round/>
                      <a:headEnd type="none" w="med" len="med"/>
                      <a:tailEnd type="none" w="med" len="med"/>
                    </a:lnL>
                    <a:lnR w="9525" cap="flat" cmpd="sng" algn="ctr">
                      <a:solidFill>
                        <a:srgbClr val="B09AE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2000" b="1" dirty="0">
                          <a:effectLst/>
                        </a:rPr>
                        <a:t>Automated Testing</a:t>
                      </a:r>
                    </a:p>
                  </a:txBody>
                  <a:tcPr marL="60146" marR="60146" marT="60146" marB="60146">
                    <a:lnL w="9525" cap="flat" cmpd="sng" algn="ctr">
                      <a:solidFill>
                        <a:srgbClr val="B09AEE"/>
                      </a:solidFill>
                      <a:prstDash val="solid"/>
                      <a:round/>
                      <a:headEnd type="none" w="med" len="med"/>
                      <a:tailEnd type="none" w="med" len="med"/>
                    </a:lnL>
                    <a:lnR w="12700" cap="flat" cmpd="sng" algn="ctr">
                      <a:solidFill>
                        <a:srgbClr val="F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452572747"/>
                  </a:ext>
                </a:extLst>
              </a:tr>
              <a:tr h="731349">
                <a:tc>
                  <a:txBody>
                    <a:bodyPr/>
                    <a:lstStyle/>
                    <a:p>
                      <a:pPr algn="l" fontAlgn="t"/>
                      <a:r>
                        <a:rPr lang="tr-TR" sz="1800" dirty="0">
                          <a:effectLst/>
                        </a:rPr>
                        <a:t>T</a:t>
                      </a:r>
                      <a:r>
                        <a:rPr lang="en-US" sz="1800" dirty="0" err="1">
                          <a:effectLst/>
                        </a:rPr>
                        <a:t>estin</a:t>
                      </a:r>
                      <a:r>
                        <a:rPr lang="en-US" sz="1800" dirty="0">
                          <a:effectLst/>
                        </a:rPr>
                        <a:t> </a:t>
                      </a:r>
                      <a:r>
                        <a:rPr lang="en-US" sz="1800" dirty="0" err="1">
                          <a:effectLst/>
                        </a:rPr>
                        <a:t>yürütülmesi</a:t>
                      </a:r>
                      <a:r>
                        <a:rPr lang="en-US" sz="1800" dirty="0">
                          <a:effectLst/>
                        </a:rPr>
                        <a:t> </a:t>
                      </a:r>
                      <a:r>
                        <a:rPr lang="en-US" sz="1800" dirty="0" err="1">
                          <a:effectLst/>
                        </a:rPr>
                        <a:t>için</a:t>
                      </a:r>
                      <a:r>
                        <a:rPr lang="en-US" sz="1800" dirty="0">
                          <a:effectLst/>
                        </a:rPr>
                        <a:t> </a:t>
                      </a:r>
                      <a:r>
                        <a:rPr lang="en-US" sz="1800" dirty="0" err="1">
                          <a:effectLst/>
                        </a:rPr>
                        <a:t>insan</a:t>
                      </a:r>
                      <a:r>
                        <a:rPr lang="en-US" sz="1800" dirty="0">
                          <a:effectLst/>
                        </a:rPr>
                        <a:t> </a:t>
                      </a:r>
                      <a:r>
                        <a:rPr lang="en-US" sz="1800" dirty="0" err="1">
                          <a:effectLst/>
                        </a:rPr>
                        <a:t>müdahalesi</a:t>
                      </a:r>
                      <a:r>
                        <a:rPr lang="en-US" sz="1800" dirty="0">
                          <a:effectLst/>
                        </a:rPr>
                        <a:t> </a:t>
                      </a:r>
                      <a:r>
                        <a:rPr lang="en-US" sz="1800" dirty="0" err="1">
                          <a:effectLst/>
                        </a:rPr>
                        <a:t>gerektirir</a:t>
                      </a:r>
                      <a:r>
                        <a:rPr lang="en-US" sz="1800" dirty="0">
                          <a:effectLst/>
                        </a:rPr>
                        <a:t>.</a:t>
                      </a:r>
                    </a:p>
                  </a:txBody>
                  <a:tcPr marL="60146" marR="60146" marT="60146" marB="60146">
                    <a:lnL w="12700" cap="flat" cmpd="sng" algn="ctr">
                      <a:solidFill>
                        <a:srgbClr val="D054D0"/>
                      </a:solidFill>
                      <a:prstDash val="solid"/>
                      <a:round/>
                      <a:headEnd type="none" w="med" len="med"/>
                      <a:tailEnd type="none" w="med" len="med"/>
                    </a:lnL>
                    <a:lnR w="12700" cap="flat" cmpd="sng" algn="ctr">
                      <a:solidFill>
                        <a:srgbClr val="9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tr-TR" sz="1800" kern="1200" dirty="0">
                          <a:solidFill>
                            <a:schemeClr val="tx1"/>
                          </a:solidFill>
                          <a:effectLst/>
                          <a:latin typeface="+mn-lt"/>
                          <a:ea typeface="+mn-ea"/>
                          <a:cs typeface="+mn-cs"/>
                        </a:rPr>
                        <a:t>T</a:t>
                      </a:r>
                      <a:r>
                        <a:rPr lang="en-US" sz="1800" kern="1200" dirty="0" err="1">
                          <a:solidFill>
                            <a:schemeClr val="tx1"/>
                          </a:solidFill>
                          <a:effectLst/>
                          <a:latin typeface="+mn-lt"/>
                          <a:ea typeface="+mn-ea"/>
                          <a:cs typeface="+mn-cs"/>
                        </a:rPr>
                        <a:t>est</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senaryolarını</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yürütmek</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için</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araçların</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kullanılmasıdır</a:t>
                      </a:r>
                      <a:r>
                        <a:rPr lang="tr-TR" sz="1800" kern="1200" dirty="0">
                          <a:solidFill>
                            <a:schemeClr val="tx1"/>
                          </a:solidFill>
                          <a:effectLst/>
                          <a:latin typeface="+mn-lt"/>
                          <a:ea typeface="+mn-ea"/>
                          <a:cs typeface="+mn-cs"/>
                        </a:rPr>
                        <a:t>.</a:t>
                      </a:r>
                      <a:endParaRPr lang="en-US" sz="1800" kern="1200" dirty="0">
                        <a:solidFill>
                          <a:schemeClr val="tx1"/>
                        </a:solidFill>
                        <a:effectLst/>
                        <a:latin typeface="+mn-lt"/>
                        <a:ea typeface="+mn-ea"/>
                        <a:cs typeface="+mn-cs"/>
                      </a:endParaRPr>
                    </a:p>
                  </a:txBody>
                  <a:tcPr marL="60146" marR="60146" marT="60146" marB="60146">
                    <a:lnL w="12700" cap="flat" cmpd="sng" algn="ctr">
                      <a:solidFill>
                        <a:srgbClr val="905AD0"/>
                      </a:solidFill>
                      <a:prstDash val="solid"/>
                      <a:round/>
                      <a:headEnd type="none" w="med" len="med"/>
                      <a:tailEnd type="none" w="med" len="med"/>
                    </a:lnL>
                    <a:lnR w="12700" cap="flat" cmpd="sng" algn="ctr">
                      <a:solidFill>
                        <a:srgbClr val="3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47720402"/>
                  </a:ext>
                </a:extLst>
              </a:tr>
              <a:tr h="1051490">
                <a:tc>
                  <a:txBody>
                    <a:bodyPr/>
                    <a:lstStyle/>
                    <a:p>
                      <a:pPr algn="l" fontAlgn="t"/>
                      <a:r>
                        <a:rPr lang="tr-TR" sz="1800" dirty="0">
                          <a:effectLst/>
                        </a:rPr>
                        <a:t>V</a:t>
                      </a:r>
                      <a:r>
                        <a:rPr lang="en-US" sz="1800" dirty="0" err="1">
                          <a:effectLst/>
                        </a:rPr>
                        <a:t>asıflı</a:t>
                      </a:r>
                      <a:r>
                        <a:rPr lang="en-US" sz="1800" dirty="0">
                          <a:effectLst/>
                        </a:rPr>
                        <a:t> </a:t>
                      </a:r>
                      <a:r>
                        <a:rPr lang="en-US" sz="1800" dirty="0" err="1">
                          <a:effectLst/>
                        </a:rPr>
                        <a:t>işgücü</a:t>
                      </a:r>
                      <a:r>
                        <a:rPr lang="en-US" sz="1800" dirty="0">
                          <a:effectLst/>
                        </a:rPr>
                        <a:t>, </a:t>
                      </a:r>
                      <a:r>
                        <a:rPr lang="en-US" sz="1800" dirty="0" err="1">
                          <a:effectLst/>
                        </a:rPr>
                        <a:t>uzun</a:t>
                      </a:r>
                      <a:r>
                        <a:rPr lang="en-US" sz="1800" dirty="0">
                          <a:effectLst/>
                        </a:rPr>
                        <a:t> zaman </a:t>
                      </a:r>
                      <a:r>
                        <a:rPr lang="en-US" sz="1800" dirty="0" err="1">
                          <a:effectLst/>
                        </a:rPr>
                        <a:t>ve</a:t>
                      </a:r>
                      <a:r>
                        <a:rPr lang="en-US" sz="1800" dirty="0">
                          <a:effectLst/>
                        </a:rPr>
                        <a:t> </a:t>
                      </a:r>
                      <a:r>
                        <a:rPr lang="en-US" sz="1800" dirty="0" err="1">
                          <a:effectLst/>
                        </a:rPr>
                        <a:t>yüksek</a:t>
                      </a:r>
                      <a:r>
                        <a:rPr lang="en-US" sz="1800" dirty="0">
                          <a:effectLst/>
                        </a:rPr>
                        <a:t> </a:t>
                      </a:r>
                      <a:r>
                        <a:rPr lang="en-US" sz="1800" dirty="0" err="1">
                          <a:effectLst/>
                        </a:rPr>
                        <a:t>maliyetler</a:t>
                      </a:r>
                      <a:r>
                        <a:rPr lang="en-US" sz="1800" dirty="0">
                          <a:effectLst/>
                        </a:rPr>
                        <a:t> </a:t>
                      </a:r>
                      <a:r>
                        <a:rPr lang="en-US" sz="1800" dirty="0" err="1">
                          <a:effectLst/>
                        </a:rPr>
                        <a:t>gerektirecektir</a:t>
                      </a:r>
                      <a:r>
                        <a:rPr lang="en-US" sz="1800" dirty="0">
                          <a:effectLst/>
                        </a:rPr>
                        <a:t>.</a:t>
                      </a:r>
                    </a:p>
                  </a:txBody>
                  <a:tcPr marL="60146" marR="60146" marT="60146" marB="60146">
                    <a:lnL w="12700" cap="flat" cmpd="sng" algn="ctr">
                      <a:solidFill>
                        <a:srgbClr val="305AD0"/>
                      </a:solidFill>
                      <a:prstDash val="solid"/>
                      <a:round/>
                      <a:headEnd type="none" w="med" len="med"/>
                      <a:tailEnd type="none" w="med" len="med"/>
                    </a:lnL>
                    <a:lnR w="12700" cap="flat" cmpd="sng" algn="ctr">
                      <a:solidFill>
                        <a:srgbClr val="1054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tr-TR" sz="1800" dirty="0">
                          <a:effectLst/>
                        </a:rPr>
                        <a:t>M</a:t>
                      </a:r>
                      <a:r>
                        <a:rPr lang="en-US" sz="1800" dirty="0" err="1">
                          <a:effectLst/>
                        </a:rPr>
                        <a:t>aliyetten</a:t>
                      </a:r>
                      <a:r>
                        <a:rPr lang="en-US" sz="1800" dirty="0">
                          <a:effectLst/>
                        </a:rPr>
                        <a:t> </a:t>
                      </a:r>
                      <a:r>
                        <a:rPr lang="en-US" sz="1800" dirty="0" err="1">
                          <a:effectLst/>
                        </a:rPr>
                        <a:t>ve</a:t>
                      </a:r>
                      <a:r>
                        <a:rPr lang="en-US" sz="1800" dirty="0">
                          <a:effectLst/>
                        </a:rPr>
                        <a:t> </a:t>
                      </a:r>
                      <a:r>
                        <a:rPr lang="en-US" sz="1800" dirty="0" err="1">
                          <a:effectLst/>
                        </a:rPr>
                        <a:t>insan</a:t>
                      </a:r>
                      <a:r>
                        <a:rPr lang="en-US" sz="1800" dirty="0">
                          <a:effectLst/>
                        </a:rPr>
                        <a:t> </a:t>
                      </a:r>
                      <a:r>
                        <a:rPr lang="en-US" sz="1800" dirty="0" err="1">
                          <a:effectLst/>
                        </a:rPr>
                        <a:t>gücünden</a:t>
                      </a:r>
                      <a:r>
                        <a:rPr lang="en-US" sz="1800" dirty="0">
                          <a:effectLst/>
                        </a:rPr>
                        <a:t> </a:t>
                      </a:r>
                      <a:r>
                        <a:rPr lang="en-US" sz="1800" dirty="0" err="1">
                          <a:effectLst/>
                        </a:rPr>
                        <a:t>tasarruf</a:t>
                      </a:r>
                      <a:r>
                        <a:rPr lang="en-US" sz="1800" dirty="0">
                          <a:effectLst/>
                        </a:rPr>
                        <a:t> </a:t>
                      </a:r>
                      <a:r>
                        <a:rPr lang="en-US" sz="1800" dirty="0" err="1">
                          <a:effectLst/>
                        </a:rPr>
                        <a:t>sağlar</a:t>
                      </a:r>
                      <a:r>
                        <a:rPr lang="en-US" sz="1800" dirty="0">
                          <a:effectLst/>
                        </a:rPr>
                        <a:t>. </a:t>
                      </a:r>
                      <a:r>
                        <a:rPr lang="en-US" sz="1800" dirty="0" err="1">
                          <a:effectLst/>
                        </a:rPr>
                        <a:t>Kaydedildikten</a:t>
                      </a:r>
                      <a:r>
                        <a:rPr lang="en-US" sz="1800" dirty="0">
                          <a:effectLst/>
                        </a:rPr>
                        <a:t> </a:t>
                      </a:r>
                      <a:r>
                        <a:rPr lang="en-US" sz="1800" dirty="0" err="1">
                          <a:effectLst/>
                        </a:rPr>
                        <a:t>sonra</a:t>
                      </a:r>
                      <a:r>
                        <a:rPr lang="en-US" sz="1800" dirty="0">
                          <a:effectLst/>
                        </a:rPr>
                        <a:t>, </a:t>
                      </a:r>
                      <a:r>
                        <a:rPr lang="en-US" sz="1800" dirty="0" err="1">
                          <a:effectLst/>
                        </a:rPr>
                        <a:t>otomatik</a:t>
                      </a:r>
                      <a:r>
                        <a:rPr lang="en-US" sz="1800" dirty="0">
                          <a:effectLst/>
                        </a:rPr>
                        <a:t> </a:t>
                      </a:r>
                      <a:r>
                        <a:rPr lang="en-US" sz="1800" dirty="0" err="1">
                          <a:effectLst/>
                        </a:rPr>
                        <a:t>bir</a:t>
                      </a:r>
                      <a:r>
                        <a:rPr lang="en-US" sz="1800" dirty="0">
                          <a:effectLst/>
                        </a:rPr>
                        <a:t> test </a:t>
                      </a:r>
                      <a:r>
                        <a:rPr lang="en-US" sz="1800" dirty="0" err="1">
                          <a:effectLst/>
                        </a:rPr>
                        <a:t>paketi</a:t>
                      </a:r>
                      <a:r>
                        <a:rPr lang="en-US" sz="1800" dirty="0">
                          <a:effectLst/>
                        </a:rPr>
                        <a:t> </a:t>
                      </a:r>
                      <a:r>
                        <a:rPr lang="en-US" sz="1800" dirty="0" err="1">
                          <a:effectLst/>
                        </a:rPr>
                        <a:t>çalıştırmak</a:t>
                      </a:r>
                      <a:r>
                        <a:rPr lang="en-US" sz="1800" dirty="0">
                          <a:effectLst/>
                        </a:rPr>
                        <a:t> </a:t>
                      </a:r>
                      <a:r>
                        <a:rPr lang="en-US" sz="1800" dirty="0" err="1">
                          <a:effectLst/>
                        </a:rPr>
                        <a:t>daha</a:t>
                      </a:r>
                      <a:r>
                        <a:rPr lang="en-US" sz="1800" dirty="0">
                          <a:effectLst/>
                        </a:rPr>
                        <a:t> </a:t>
                      </a:r>
                      <a:r>
                        <a:rPr lang="en-US" sz="1800" dirty="0" err="1">
                          <a:effectLst/>
                        </a:rPr>
                        <a:t>kolaydır</a:t>
                      </a:r>
                      <a:endParaRPr lang="en-US" sz="1800" dirty="0">
                        <a:effectLst/>
                      </a:endParaRPr>
                    </a:p>
                  </a:txBody>
                  <a:tcPr marL="60146" marR="60146" marT="60146" marB="60146">
                    <a:lnL w="12700" cap="flat" cmpd="sng" algn="ctr">
                      <a:solidFill>
                        <a:srgbClr val="1054D0"/>
                      </a:solidFill>
                      <a:prstDash val="solid"/>
                      <a:round/>
                      <a:headEnd type="none" w="med" len="med"/>
                      <a:tailEnd type="none" w="med" len="med"/>
                    </a:lnL>
                    <a:lnR w="12700" cap="flat" cmpd="sng" algn="ctr">
                      <a:solidFill>
                        <a:srgbClr val="B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116308482"/>
                  </a:ext>
                </a:extLst>
              </a:tr>
              <a:tr h="1132403">
                <a:tc>
                  <a:txBody>
                    <a:bodyPr/>
                    <a:lstStyle/>
                    <a:p>
                      <a:pPr algn="l" fontAlgn="t"/>
                      <a:r>
                        <a:rPr lang="en-US" sz="1800" dirty="0">
                          <a:effectLst/>
                        </a:rPr>
                        <a:t>Her </a:t>
                      </a:r>
                      <a:r>
                        <a:rPr lang="en-US" sz="1800" dirty="0" err="1">
                          <a:effectLst/>
                        </a:rPr>
                        <a:t>tür</a:t>
                      </a:r>
                      <a:r>
                        <a:rPr lang="en-US" sz="1800" dirty="0">
                          <a:effectLst/>
                        </a:rPr>
                        <a:t> </a:t>
                      </a:r>
                      <a:r>
                        <a:rPr lang="en-US" sz="1800" dirty="0" err="1">
                          <a:effectLst/>
                        </a:rPr>
                        <a:t>uygulama</a:t>
                      </a:r>
                      <a:r>
                        <a:rPr lang="en-US" sz="1800" dirty="0">
                          <a:effectLst/>
                        </a:rPr>
                        <a:t> </a:t>
                      </a:r>
                      <a:r>
                        <a:rPr lang="en-US" sz="1800" dirty="0" err="1">
                          <a:effectLst/>
                        </a:rPr>
                        <a:t>manuel</a:t>
                      </a:r>
                      <a:r>
                        <a:rPr lang="en-US" sz="1800" dirty="0">
                          <a:effectLst/>
                        </a:rPr>
                        <a:t> </a:t>
                      </a:r>
                      <a:r>
                        <a:rPr lang="en-US" sz="1800" dirty="0" err="1">
                          <a:effectLst/>
                        </a:rPr>
                        <a:t>olarak</a:t>
                      </a:r>
                      <a:r>
                        <a:rPr lang="en-US" sz="1800" dirty="0">
                          <a:effectLst/>
                        </a:rPr>
                        <a:t> test </a:t>
                      </a:r>
                      <a:r>
                        <a:rPr lang="en-US" sz="1800" dirty="0" err="1">
                          <a:effectLst/>
                        </a:rPr>
                        <a:t>edilebilir</a:t>
                      </a:r>
                      <a:r>
                        <a:rPr lang="tr-TR" sz="1800" dirty="0">
                          <a:effectLst/>
                        </a:rPr>
                        <a:t>. Ad-hoc, </a:t>
                      </a:r>
                      <a:r>
                        <a:rPr lang="tr-TR" sz="1800" dirty="0" err="1">
                          <a:effectLst/>
                        </a:rPr>
                        <a:t>monkey</a:t>
                      </a:r>
                      <a:r>
                        <a:rPr lang="tr-TR" sz="1800" dirty="0">
                          <a:effectLst/>
                        </a:rPr>
                        <a:t> </a:t>
                      </a:r>
                      <a:r>
                        <a:rPr lang="tr-TR" sz="1800" dirty="0" err="1">
                          <a:effectLst/>
                        </a:rPr>
                        <a:t>testing</a:t>
                      </a:r>
                      <a:endParaRPr lang="en-US" sz="1800" dirty="0">
                        <a:effectLst/>
                      </a:endParaRPr>
                    </a:p>
                  </a:txBody>
                  <a:tcPr marL="60146" marR="60146" marT="60146" marB="60146">
                    <a:lnL w="12700" cap="flat" cmpd="sng" algn="ctr">
                      <a:solidFill>
                        <a:srgbClr val="3053D0"/>
                      </a:solidFill>
                      <a:prstDash val="solid"/>
                      <a:round/>
                      <a:headEnd type="none" w="med" len="med"/>
                      <a:tailEnd type="none" w="med" len="med"/>
                    </a:lnL>
                    <a:lnR w="12700" cap="flat" cmpd="sng" algn="ctr">
                      <a:solidFill>
                        <a:srgbClr val="5054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tr-TR" sz="1800" dirty="0">
                          <a:effectLst/>
                        </a:rPr>
                        <a:t>Y</a:t>
                      </a:r>
                      <a:r>
                        <a:rPr lang="en-US" sz="1800" dirty="0" err="1">
                          <a:effectLst/>
                        </a:rPr>
                        <a:t>alnızca</a:t>
                      </a:r>
                      <a:r>
                        <a:rPr lang="en-US" sz="1800" dirty="0">
                          <a:effectLst/>
                        </a:rPr>
                        <a:t> </a:t>
                      </a:r>
                      <a:r>
                        <a:rPr lang="en-US" sz="1800" dirty="0" err="1">
                          <a:effectLst/>
                        </a:rPr>
                        <a:t>kararlı</a:t>
                      </a:r>
                      <a:r>
                        <a:rPr lang="en-US" sz="1800" dirty="0">
                          <a:effectLst/>
                        </a:rPr>
                        <a:t> </a:t>
                      </a:r>
                      <a:r>
                        <a:rPr lang="en-US" sz="1800" dirty="0" err="1">
                          <a:effectLst/>
                        </a:rPr>
                        <a:t>sistemler</a:t>
                      </a:r>
                      <a:r>
                        <a:rPr lang="en-US" sz="1800" dirty="0">
                          <a:effectLst/>
                        </a:rPr>
                        <a:t> </a:t>
                      </a:r>
                      <a:r>
                        <a:rPr lang="en-US" sz="1800" dirty="0" err="1">
                          <a:effectLst/>
                        </a:rPr>
                        <a:t>için</a:t>
                      </a:r>
                      <a:r>
                        <a:rPr lang="en-US" sz="1800" dirty="0">
                          <a:effectLst/>
                        </a:rPr>
                        <a:t> </a:t>
                      </a:r>
                      <a:r>
                        <a:rPr lang="en-US" sz="1800" dirty="0" err="1">
                          <a:effectLst/>
                        </a:rPr>
                        <a:t>önerilir</a:t>
                      </a:r>
                      <a:r>
                        <a:rPr lang="en-US" sz="1800" dirty="0">
                          <a:effectLst/>
                        </a:rPr>
                        <a:t> </a:t>
                      </a:r>
                      <a:r>
                        <a:rPr lang="en-US" sz="1800" dirty="0" err="1">
                          <a:effectLst/>
                        </a:rPr>
                        <a:t>ve</a:t>
                      </a:r>
                      <a:r>
                        <a:rPr lang="en-US" sz="1800" dirty="0">
                          <a:effectLst/>
                        </a:rPr>
                        <a:t> </a:t>
                      </a:r>
                      <a:r>
                        <a:rPr lang="en-US" sz="1800" dirty="0" err="1">
                          <a:effectLst/>
                        </a:rPr>
                        <a:t>çoğunlukla</a:t>
                      </a:r>
                      <a:r>
                        <a:rPr lang="en-US" sz="1800" dirty="0">
                          <a:effectLst/>
                        </a:rPr>
                        <a:t> </a:t>
                      </a:r>
                      <a:r>
                        <a:rPr lang="en-US" sz="1800" dirty="0" err="1">
                          <a:effectLst/>
                        </a:rPr>
                        <a:t>Regresyon</a:t>
                      </a:r>
                      <a:r>
                        <a:rPr lang="en-US" sz="1800" dirty="0">
                          <a:effectLst/>
                        </a:rPr>
                        <a:t> </a:t>
                      </a:r>
                      <a:r>
                        <a:rPr lang="en-US" sz="1800" dirty="0" err="1">
                          <a:effectLst/>
                        </a:rPr>
                        <a:t>Testi</a:t>
                      </a:r>
                      <a:r>
                        <a:rPr lang="en-US" sz="1800" dirty="0">
                          <a:effectLst/>
                        </a:rPr>
                        <a:t> </a:t>
                      </a:r>
                      <a:r>
                        <a:rPr lang="en-US" sz="1800" dirty="0" err="1">
                          <a:effectLst/>
                        </a:rPr>
                        <a:t>için</a:t>
                      </a:r>
                      <a:r>
                        <a:rPr lang="en-US" sz="1800" dirty="0">
                          <a:effectLst/>
                        </a:rPr>
                        <a:t> </a:t>
                      </a:r>
                      <a:r>
                        <a:rPr lang="en-US" sz="1800" dirty="0" err="1">
                          <a:effectLst/>
                        </a:rPr>
                        <a:t>kullanılır</a:t>
                      </a:r>
                      <a:endParaRPr lang="en-US" sz="1800" dirty="0">
                        <a:effectLst/>
                      </a:endParaRPr>
                    </a:p>
                  </a:txBody>
                  <a:tcPr marL="60146" marR="60146" marT="60146" marB="60146">
                    <a:lnL w="12700" cap="flat" cmpd="sng" algn="ctr">
                      <a:solidFill>
                        <a:srgbClr val="5054D0"/>
                      </a:solidFill>
                      <a:prstDash val="solid"/>
                      <a:round/>
                      <a:headEnd type="none" w="med" len="med"/>
                      <a:tailEnd type="none" w="med" len="med"/>
                    </a:lnL>
                    <a:lnR w="12700" cap="flat" cmpd="sng" algn="ctr">
                      <a:solidFill>
                        <a:srgbClr val="1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14004343"/>
                  </a:ext>
                </a:extLst>
              </a:tr>
              <a:tr h="1031265">
                <a:tc>
                  <a:txBody>
                    <a:bodyPr/>
                    <a:lstStyle/>
                    <a:p>
                      <a:pPr algn="l" fontAlgn="t"/>
                      <a:r>
                        <a:rPr lang="tr-TR" sz="1800" dirty="0">
                          <a:effectLst/>
                        </a:rPr>
                        <a:t>T</a:t>
                      </a:r>
                      <a:r>
                        <a:rPr lang="en-US" sz="1800" dirty="0" err="1">
                          <a:effectLst/>
                        </a:rPr>
                        <a:t>ekrarlayıcı</a:t>
                      </a:r>
                      <a:r>
                        <a:rPr lang="en-US" sz="1800" dirty="0">
                          <a:effectLst/>
                        </a:rPr>
                        <a:t> </a:t>
                      </a:r>
                      <a:r>
                        <a:rPr lang="en-US" sz="1800" dirty="0" err="1">
                          <a:effectLst/>
                        </a:rPr>
                        <a:t>ve</a:t>
                      </a:r>
                      <a:r>
                        <a:rPr lang="en-US" sz="1800" dirty="0">
                          <a:effectLst/>
                        </a:rPr>
                        <a:t> </a:t>
                      </a:r>
                      <a:r>
                        <a:rPr lang="en-US" sz="1800" dirty="0" err="1">
                          <a:effectLst/>
                        </a:rPr>
                        <a:t>sıkıcı</a:t>
                      </a:r>
                      <a:r>
                        <a:rPr lang="en-US" sz="1800" dirty="0">
                          <a:effectLst/>
                        </a:rPr>
                        <a:t> hale </a:t>
                      </a:r>
                      <a:r>
                        <a:rPr lang="en-US" sz="1800" dirty="0" err="1">
                          <a:effectLst/>
                        </a:rPr>
                        <a:t>gelebilir</a:t>
                      </a:r>
                      <a:r>
                        <a:rPr lang="en-US" sz="1800" dirty="0">
                          <a:effectLst/>
                        </a:rPr>
                        <a:t>.</a:t>
                      </a:r>
                    </a:p>
                  </a:txBody>
                  <a:tcPr marL="60146" marR="60146" marT="60146" marB="60146">
                    <a:lnL w="12700" cap="flat" cmpd="sng" algn="ctr">
                      <a:solidFill>
                        <a:srgbClr val="505ED0"/>
                      </a:solidFill>
                      <a:prstDash val="solid"/>
                      <a:round/>
                      <a:headEnd type="none" w="med" len="med"/>
                      <a:tailEnd type="none" w="med" len="med"/>
                    </a:lnL>
                    <a:lnR w="12700" cap="flat" cmpd="sng" algn="ctr">
                      <a:solidFill>
                        <a:srgbClr val="D05BD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60D0"/>
                      </a:solidFill>
                      <a:prstDash val="solid"/>
                      <a:round/>
                      <a:headEnd type="none" w="med" len="med"/>
                      <a:tailEnd type="none" w="med" len="med"/>
                    </a:lnB>
                    <a:solidFill>
                      <a:srgbClr val="F9F9F9"/>
                    </a:solidFill>
                  </a:tcPr>
                </a:tc>
                <a:tc>
                  <a:txBody>
                    <a:bodyPr/>
                    <a:lstStyle/>
                    <a:p>
                      <a:pPr algn="l" fontAlgn="t"/>
                      <a:r>
                        <a:rPr lang="en-US" sz="1800" dirty="0" err="1">
                          <a:effectLst/>
                        </a:rPr>
                        <a:t>Aynı</a:t>
                      </a:r>
                      <a:r>
                        <a:rPr lang="en-US" sz="1800" dirty="0">
                          <a:effectLst/>
                        </a:rPr>
                        <a:t> test </a:t>
                      </a:r>
                      <a:r>
                        <a:rPr lang="en-US" sz="1800" dirty="0" err="1">
                          <a:effectLst/>
                        </a:rPr>
                        <a:t>senaryolarını</a:t>
                      </a:r>
                      <a:r>
                        <a:rPr lang="en-US" sz="1800" dirty="0">
                          <a:effectLst/>
                        </a:rPr>
                        <a:t> </a:t>
                      </a:r>
                      <a:r>
                        <a:rPr lang="en-US" sz="1800" dirty="0" err="1">
                          <a:effectLst/>
                        </a:rPr>
                        <a:t>tekrar</a:t>
                      </a:r>
                      <a:r>
                        <a:rPr lang="en-US" sz="1800" dirty="0">
                          <a:effectLst/>
                        </a:rPr>
                        <a:t> </a:t>
                      </a:r>
                      <a:r>
                        <a:rPr lang="en-US" sz="1800" dirty="0" err="1">
                          <a:effectLst/>
                        </a:rPr>
                        <a:t>tekrar</a:t>
                      </a:r>
                      <a:r>
                        <a:rPr lang="en-US" sz="1800" dirty="0">
                          <a:effectLst/>
                        </a:rPr>
                        <a:t> </a:t>
                      </a:r>
                      <a:r>
                        <a:rPr lang="en-US" sz="1800" dirty="0" err="1">
                          <a:effectLst/>
                        </a:rPr>
                        <a:t>yürütmenin</a:t>
                      </a:r>
                      <a:r>
                        <a:rPr lang="en-US" sz="1800" dirty="0">
                          <a:effectLst/>
                        </a:rPr>
                        <a:t> </a:t>
                      </a:r>
                      <a:r>
                        <a:rPr lang="en-US" sz="1800" dirty="0" err="1">
                          <a:effectLst/>
                        </a:rPr>
                        <a:t>sıkıcı</a:t>
                      </a:r>
                      <a:r>
                        <a:rPr lang="en-US" sz="1800" dirty="0">
                          <a:effectLst/>
                        </a:rPr>
                        <a:t> </a:t>
                      </a:r>
                      <a:r>
                        <a:rPr lang="en-US" sz="1800" dirty="0" err="1">
                          <a:effectLst/>
                        </a:rPr>
                        <a:t>kısmı</a:t>
                      </a:r>
                      <a:r>
                        <a:rPr lang="en-US" sz="1800" dirty="0">
                          <a:effectLst/>
                        </a:rPr>
                        <a:t>, </a:t>
                      </a:r>
                      <a:r>
                        <a:rPr lang="en-US" sz="1800" dirty="0" err="1">
                          <a:effectLst/>
                        </a:rPr>
                        <a:t>Otomasyon</a:t>
                      </a:r>
                      <a:r>
                        <a:rPr lang="en-US" sz="1800" dirty="0">
                          <a:effectLst/>
                        </a:rPr>
                        <a:t> </a:t>
                      </a:r>
                      <a:r>
                        <a:rPr lang="en-US" sz="1800" dirty="0" err="1">
                          <a:effectLst/>
                        </a:rPr>
                        <a:t>Testinde</a:t>
                      </a:r>
                      <a:r>
                        <a:rPr lang="en-US" sz="1800" dirty="0">
                          <a:effectLst/>
                        </a:rPr>
                        <a:t> </a:t>
                      </a:r>
                      <a:r>
                        <a:rPr lang="en-US" sz="1800" dirty="0" err="1">
                          <a:effectLst/>
                        </a:rPr>
                        <a:t>otomasyon</a:t>
                      </a:r>
                      <a:r>
                        <a:rPr lang="en-US" sz="1800" dirty="0">
                          <a:effectLst/>
                        </a:rPr>
                        <a:t> </a:t>
                      </a:r>
                      <a:r>
                        <a:rPr lang="en-US" sz="1800" dirty="0" err="1">
                          <a:effectLst/>
                        </a:rPr>
                        <a:t>yazılımı</a:t>
                      </a:r>
                      <a:r>
                        <a:rPr lang="en-US" sz="1800" dirty="0">
                          <a:effectLst/>
                        </a:rPr>
                        <a:t> </a:t>
                      </a:r>
                      <a:r>
                        <a:rPr lang="en-US" sz="1800" dirty="0" err="1">
                          <a:effectLst/>
                        </a:rPr>
                        <a:t>tarafından</a:t>
                      </a:r>
                      <a:r>
                        <a:rPr lang="en-US" sz="1800" dirty="0">
                          <a:effectLst/>
                        </a:rPr>
                        <a:t> </a:t>
                      </a:r>
                      <a:r>
                        <a:rPr lang="en-US" sz="1800" dirty="0" err="1">
                          <a:effectLst/>
                        </a:rPr>
                        <a:t>ele</a:t>
                      </a:r>
                      <a:r>
                        <a:rPr lang="en-US" sz="1800" dirty="0">
                          <a:effectLst/>
                        </a:rPr>
                        <a:t> </a:t>
                      </a:r>
                      <a:r>
                        <a:rPr lang="en-US" sz="1800" dirty="0" err="1">
                          <a:effectLst/>
                        </a:rPr>
                        <a:t>alınır</a:t>
                      </a:r>
                      <a:r>
                        <a:rPr lang="en-US" sz="1800" dirty="0">
                          <a:effectLst/>
                        </a:rPr>
                        <a:t>.</a:t>
                      </a:r>
                    </a:p>
                  </a:txBody>
                  <a:tcPr marL="60146" marR="60146" marT="60146" marB="60146">
                    <a:lnL w="12700" cap="flat" cmpd="sng" algn="ctr">
                      <a:solidFill>
                        <a:srgbClr val="D05BD0"/>
                      </a:solidFill>
                      <a:prstDash val="solid"/>
                      <a:round/>
                      <a:headEnd type="none" w="med" len="med"/>
                      <a:tailEnd type="none" w="med" len="med"/>
                    </a:lnL>
                    <a:lnR w="12700" cap="flat" cmpd="sng" algn="ctr">
                      <a:solidFill>
                        <a:srgbClr val="905CD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5BD0"/>
                      </a:solidFill>
                      <a:prstDash val="solid"/>
                      <a:round/>
                      <a:headEnd type="none" w="med" len="med"/>
                      <a:tailEnd type="none" w="med" len="med"/>
                    </a:lnB>
                    <a:solidFill>
                      <a:srgbClr val="F9F9F9"/>
                    </a:solidFill>
                  </a:tcPr>
                </a:tc>
                <a:extLst>
                  <a:ext uri="{0D108BD9-81ED-4DB2-BD59-A6C34878D82A}">
                    <a16:rowId xmlns:a16="http://schemas.microsoft.com/office/drawing/2014/main" val="2616881380"/>
                  </a:ext>
                </a:extLst>
              </a:tr>
            </a:tbl>
          </a:graphicData>
        </a:graphic>
      </p:graphicFrame>
    </p:spTree>
    <p:extLst>
      <p:ext uri="{BB962C8B-B14F-4D97-AF65-F5344CB8AC3E}">
        <p14:creationId xmlns:p14="http://schemas.microsoft.com/office/powerpoint/2010/main" val="165517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B895-3333-4D73-A5D5-18ECAF0D5839}"/>
              </a:ext>
            </a:extLst>
          </p:cNvPr>
          <p:cNvSpPr>
            <a:spLocks noGrp="1"/>
          </p:cNvSpPr>
          <p:nvPr>
            <p:ph type="title"/>
          </p:nvPr>
        </p:nvSpPr>
        <p:spPr/>
        <p:txBody>
          <a:bodyPr/>
          <a:lstStyle/>
          <a:p>
            <a:r>
              <a:rPr lang="tr-TR" dirty="0"/>
              <a:t>Yazılım Test </a:t>
            </a:r>
            <a:r>
              <a:rPr lang="tr-TR" dirty="0" err="1"/>
              <a:t>Metodları</a:t>
            </a:r>
            <a:endParaRPr lang="tr-TR" dirty="0"/>
          </a:p>
        </p:txBody>
      </p:sp>
      <p:sp>
        <p:nvSpPr>
          <p:cNvPr id="3" name="Slide Number Placeholder 2">
            <a:extLst>
              <a:ext uri="{FF2B5EF4-FFF2-40B4-BE49-F238E27FC236}">
                <a16:creationId xmlns:a16="http://schemas.microsoft.com/office/drawing/2014/main" id="{149B2EE2-3FC0-4AF5-A139-693FDA6736F2}"/>
              </a:ext>
            </a:extLst>
          </p:cNvPr>
          <p:cNvSpPr>
            <a:spLocks noGrp="1"/>
          </p:cNvSpPr>
          <p:nvPr>
            <p:ph type="sldNum" sz="quarter" idx="12"/>
          </p:nvPr>
        </p:nvSpPr>
        <p:spPr/>
        <p:txBody>
          <a:bodyPr/>
          <a:lstStyle/>
          <a:p>
            <a:fld id="{9FF96B15-8338-45D5-A943-561235072D66}" type="slidenum">
              <a:rPr lang="en-US" noProof="0" smtClean="0"/>
              <a:t>4</a:t>
            </a:fld>
            <a:endParaRPr lang="en-US" noProof="0" dirty="0"/>
          </a:p>
        </p:txBody>
      </p:sp>
      <p:sp>
        <p:nvSpPr>
          <p:cNvPr id="5" name="TextBox 4">
            <a:extLst>
              <a:ext uri="{FF2B5EF4-FFF2-40B4-BE49-F238E27FC236}">
                <a16:creationId xmlns:a16="http://schemas.microsoft.com/office/drawing/2014/main" id="{50347934-8FB0-477A-9F27-1B8DB2B6D5B7}"/>
              </a:ext>
            </a:extLst>
          </p:cNvPr>
          <p:cNvSpPr txBox="1"/>
          <p:nvPr/>
        </p:nvSpPr>
        <p:spPr>
          <a:xfrm>
            <a:off x="875213" y="2495006"/>
            <a:ext cx="10799140" cy="3416320"/>
          </a:xfrm>
          <a:prstGeom prst="rect">
            <a:avLst/>
          </a:prstGeom>
          <a:noFill/>
        </p:spPr>
        <p:txBody>
          <a:bodyPr wrap="square" rtlCol="0">
            <a:spAutoFit/>
          </a:bodyPr>
          <a:lstStyle/>
          <a:p>
            <a:r>
              <a:rPr lang="tr-TR" sz="2400" b="1" dirty="0"/>
              <a:t>Black Box </a:t>
            </a:r>
            <a:r>
              <a:rPr lang="tr-TR" sz="2400" b="1" dirty="0" err="1"/>
              <a:t>Testing</a:t>
            </a:r>
            <a:r>
              <a:rPr lang="tr-TR" sz="2400" b="1" dirty="0"/>
              <a:t>: </a:t>
            </a:r>
            <a:r>
              <a:rPr lang="tr-TR" sz="2400" dirty="0"/>
              <a:t>F</a:t>
            </a:r>
            <a:r>
              <a:rPr lang="en-US" sz="2400" dirty="0" err="1"/>
              <a:t>onksiyonelliğe</a:t>
            </a:r>
            <a:r>
              <a:rPr lang="en-US" sz="2400" dirty="0"/>
              <a:t> </a:t>
            </a:r>
            <a:r>
              <a:rPr lang="en-US" sz="2400" dirty="0" err="1"/>
              <a:t>uygun</a:t>
            </a:r>
            <a:r>
              <a:rPr lang="en-US" sz="2400" dirty="0"/>
              <a:t> </a:t>
            </a:r>
            <a:r>
              <a:rPr lang="en-US" sz="2400" dirty="0" err="1"/>
              <a:t>veri</a:t>
            </a:r>
            <a:r>
              <a:rPr lang="en-US" sz="2400" dirty="0"/>
              <a:t> </a:t>
            </a:r>
            <a:r>
              <a:rPr lang="en-US" sz="2400" dirty="0" err="1"/>
              <a:t>seçimine</a:t>
            </a:r>
            <a:r>
              <a:rPr lang="en-US" sz="2400" dirty="0"/>
              <a:t> </a:t>
            </a:r>
            <a:r>
              <a:rPr lang="en-US" sz="2400" dirty="0" err="1"/>
              <a:t>ve</a:t>
            </a:r>
            <a:r>
              <a:rPr lang="en-US" sz="2400" dirty="0"/>
              <a:t> </a:t>
            </a:r>
            <a:r>
              <a:rPr lang="en-US" sz="2400" dirty="0" err="1"/>
              <a:t>seçilen</a:t>
            </a:r>
            <a:r>
              <a:rPr lang="en-US" sz="2400" dirty="0"/>
              <a:t> </a:t>
            </a:r>
            <a:r>
              <a:rPr lang="en-US" sz="2400" dirty="0" err="1"/>
              <a:t>verinin</a:t>
            </a:r>
            <a:r>
              <a:rPr lang="en-US" sz="2400" dirty="0"/>
              <a:t> </a:t>
            </a:r>
            <a:r>
              <a:rPr lang="en-US" sz="2400" dirty="0" err="1"/>
              <a:t>programın</a:t>
            </a:r>
            <a:r>
              <a:rPr lang="en-US" sz="2400" dirty="0"/>
              <a:t> normal </a:t>
            </a:r>
            <a:r>
              <a:rPr lang="en-US" sz="2400" dirty="0" err="1"/>
              <a:t>ve</a:t>
            </a:r>
            <a:r>
              <a:rPr lang="en-US" sz="2400" dirty="0"/>
              <a:t> </a:t>
            </a:r>
            <a:r>
              <a:rPr lang="en-US" sz="2400" dirty="0" err="1"/>
              <a:t>ya</a:t>
            </a:r>
            <a:r>
              <a:rPr lang="en-US" sz="2400" dirty="0"/>
              <a:t> </a:t>
            </a:r>
            <a:r>
              <a:rPr lang="en-US" sz="2400" dirty="0" err="1"/>
              <a:t>anormal</a:t>
            </a:r>
            <a:r>
              <a:rPr lang="en-US" sz="2400" dirty="0"/>
              <a:t> </a:t>
            </a:r>
            <a:r>
              <a:rPr lang="en-US" sz="2400" dirty="0" err="1"/>
              <a:t>davranış</a:t>
            </a:r>
            <a:r>
              <a:rPr lang="en-US" sz="2400" dirty="0"/>
              <a:t> </a:t>
            </a:r>
            <a:r>
              <a:rPr lang="en-US" sz="2400" dirty="0" err="1"/>
              <a:t>gösterimini</a:t>
            </a:r>
            <a:r>
              <a:rPr lang="en-US" sz="2400" dirty="0"/>
              <a:t> </a:t>
            </a:r>
            <a:r>
              <a:rPr lang="en-US" sz="2400" dirty="0" err="1"/>
              <a:t>izleme</a:t>
            </a:r>
            <a:r>
              <a:rPr lang="en-US" sz="2400" dirty="0"/>
              <a:t> </a:t>
            </a:r>
            <a:r>
              <a:rPr lang="en-US" sz="2400" dirty="0" err="1"/>
              <a:t>temeline</a:t>
            </a:r>
            <a:r>
              <a:rPr lang="en-US" sz="2400" dirty="0"/>
              <a:t> </a:t>
            </a:r>
            <a:r>
              <a:rPr lang="en-US" sz="2400" dirty="0" err="1"/>
              <a:t>dayanır</a:t>
            </a:r>
            <a:r>
              <a:rPr lang="en-US" sz="2400" dirty="0"/>
              <a:t>.</a:t>
            </a:r>
            <a:endParaRPr lang="tr-TR" sz="2400" dirty="0"/>
          </a:p>
          <a:p>
            <a:endParaRPr lang="tr-TR" sz="2400" dirty="0"/>
          </a:p>
          <a:p>
            <a:r>
              <a:rPr lang="tr-TR" sz="2400" b="1" dirty="0"/>
              <a:t>White Box </a:t>
            </a:r>
            <a:r>
              <a:rPr lang="tr-TR" sz="2400" b="1" dirty="0" err="1"/>
              <a:t>Testing</a:t>
            </a:r>
            <a:r>
              <a:rPr lang="tr-TR" sz="2400" b="1" dirty="0"/>
              <a:t>: </a:t>
            </a:r>
            <a:r>
              <a:rPr lang="en-US" sz="2400" dirty="0" err="1"/>
              <a:t>Uygulamanın</a:t>
            </a:r>
            <a:r>
              <a:rPr lang="en-US" sz="2400" dirty="0"/>
              <a:t> </a:t>
            </a:r>
            <a:r>
              <a:rPr lang="en-US" sz="2400" dirty="0" err="1"/>
              <a:t>kodunu</a:t>
            </a:r>
            <a:r>
              <a:rPr lang="en-US" sz="2400" dirty="0"/>
              <a:t> </a:t>
            </a:r>
            <a:r>
              <a:rPr lang="en-US" sz="2400" dirty="0" err="1"/>
              <a:t>temel</a:t>
            </a:r>
            <a:r>
              <a:rPr lang="en-US" sz="2400" dirty="0"/>
              <a:t> </a:t>
            </a:r>
            <a:r>
              <a:rPr lang="en-US" sz="2400" dirty="0" err="1"/>
              <a:t>almaktadır.Kodun</a:t>
            </a:r>
            <a:r>
              <a:rPr lang="en-US" sz="2400" dirty="0"/>
              <a:t> </a:t>
            </a:r>
            <a:r>
              <a:rPr lang="en-US" sz="2400" dirty="0" err="1"/>
              <a:t>koşullarını</a:t>
            </a:r>
            <a:r>
              <a:rPr lang="en-US" sz="2400" dirty="0"/>
              <a:t>, </a:t>
            </a:r>
            <a:r>
              <a:rPr lang="en-US" sz="2400" dirty="0" err="1"/>
              <a:t>alanlarını</a:t>
            </a:r>
            <a:r>
              <a:rPr lang="en-US" sz="2400" dirty="0"/>
              <a:t> </a:t>
            </a:r>
            <a:r>
              <a:rPr lang="en-US" sz="2400" dirty="0" err="1"/>
              <a:t>ve</a:t>
            </a:r>
            <a:r>
              <a:rPr lang="en-US" sz="2400" dirty="0"/>
              <a:t> </a:t>
            </a:r>
            <a:r>
              <a:rPr lang="en-US" sz="2400" dirty="0" err="1"/>
              <a:t>açıklamalarını</a:t>
            </a:r>
            <a:r>
              <a:rPr lang="en-US" sz="2400" dirty="0"/>
              <a:t> </a:t>
            </a:r>
            <a:r>
              <a:rPr lang="en-US" sz="2400" dirty="0" err="1"/>
              <a:t>temel</a:t>
            </a:r>
            <a:r>
              <a:rPr lang="en-US" sz="2400" dirty="0"/>
              <a:t> </a:t>
            </a:r>
            <a:r>
              <a:rPr lang="en-US" sz="2400" dirty="0" err="1"/>
              <a:t>alır</a:t>
            </a:r>
            <a:r>
              <a:rPr lang="en-US" sz="2400" dirty="0"/>
              <a:t>.</a:t>
            </a:r>
            <a:r>
              <a:rPr lang="en-US" sz="2400" b="1" dirty="0"/>
              <a:t> </a:t>
            </a:r>
            <a:r>
              <a:rPr lang="en-US" sz="2400" dirty="0"/>
              <a:t>Bu </a:t>
            </a:r>
            <a:r>
              <a:rPr lang="en-US" sz="2400" dirty="0" err="1"/>
              <a:t>testte</a:t>
            </a:r>
            <a:r>
              <a:rPr lang="en-US" sz="2400" dirty="0"/>
              <a:t>, </a:t>
            </a:r>
            <a:r>
              <a:rPr lang="en-US" sz="2400" dirty="0" err="1"/>
              <a:t>testi</a:t>
            </a:r>
            <a:r>
              <a:rPr lang="en-US" sz="2400" dirty="0"/>
              <a:t> </a:t>
            </a:r>
            <a:r>
              <a:rPr lang="en-US" sz="2400" dirty="0" err="1"/>
              <a:t>yapan</a:t>
            </a:r>
            <a:r>
              <a:rPr lang="en-US" sz="2400" dirty="0"/>
              <a:t> </a:t>
            </a:r>
            <a:r>
              <a:rPr lang="en-US" sz="2400" dirty="0" err="1"/>
              <a:t>kişi</a:t>
            </a:r>
            <a:r>
              <a:rPr lang="en-US" sz="2400" dirty="0"/>
              <a:t> </a:t>
            </a:r>
            <a:r>
              <a:rPr lang="en-US" sz="2400" dirty="0" err="1"/>
              <a:t>sorunlu</a:t>
            </a:r>
            <a:r>
              <a:rPr lang="en-US" sz="2400" dirty="0"/>
              <a:t> </a:t>
            </a:r>
            <a:r>
              <a:rPr lang="en-US" sz="2400" dirty="0" err="1"/>
              <a:t>kısmı</a:t>
            </a:r>
            <a:r>
              <a:rPr lang="en-US" sz="2400" dirty="0"/>
              <a:t> </a:t>
            </a:r>
            <a:r>
              <a:rPr lang="en-US" sz="2400" dirty="0" err="1"/>
              <a:t>bulmak</a:t>
            </a:r>
            <a:r>
              <a:rPr lang="en-US" sz="2400" dirty="0"/>
              <a:t> </a:t>
            </a:r>
            <a:r>
              <a:rPr lang="en-US" sz="2400" dirty="0" err="1"/>
              <a:t>için</a:t>
            </a:r>
            <a:r>
              <a:rPr lang="en-US" sz="2400" dirty="0"/>
              <a:t> </a:t>
            </a:r>
            <a:r>
              <a:rPr lang="en-US" sz="2400" dirty="0" err="1"/>
              <a:t>kodu</a:t>
            </a:r>
            <a:r>
              <a:rPr lang="en-US" sz="2400" dirty="0"/>
              <a:t> </a:t>
            </a:r>
            <a:r>
              <a:rPr lang="en-US" sz="2400" dirty="0" err="1"/>
              <a:t>incelemelidir</a:t>
            </a:r>
            <a:r>
              <a:rPr lang="en-US" sz="2400" dirty="0"/>
              <a:t>.</a:t>
            </a:r>
          </a:p>
          <a:p>
            <a:r>
              <a:rPr lang="tr-TR" sz="2400" b="1" dirty="0"/>
              <a:t> </a:t>
            </a:r>
            <a:endParaRPr lang="en-US" sz="2400" b="1" dirty="0"/>
          </a:p>
          <a:p>
            <a:r>
              <a:rPr lang="tr-TR" sz="2400" b="1" dirty="0"/>
              <a:t> </a:t>
            </a:r>
          </a:p>
        </p:txBody>
      </p:sp>
    </p:spTree>
    <p:extLst>
      <p:ext uri="{BB962C8B-B14F-4D97-AF65-F5344CB8AC3E}">
        <p14:creationId xmlns:p14="http://schemas.microsoft.com/office/powerpoint/2010/main" val="274959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Black-</a:t>
            </a:r>
            <a:r>
              <a:rPr lang="tr-TR" dirty="0" err="1"/>
              <a:t>box</a:t>
            </a:r>
            <a:r>
              <a:rPr lang="tr-TR" dirty="0"/>
              <a:t> </a:t>
            </a:r>
            <a:r>
              <a:rPr lang="tr-TR" dirty="0" err="1"/>
              <a:t>Testing</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5</a:t>
            </a:fld>
            <a:endParaRPr lang="en-US" noProof="0" dirty="0"/>
          </a:p>
        </p:txBody>
      </p:sp>
      <p:sp>
        <p:nvSpPr>
          <p:cNvPr id="4" name="Text Placeholder 3"/>
          <p:cNvSpPr>
            <a:spLocks noGrp="1"/>
          </p:cNvSpPr>
          <p:nvPr>
            <p:ph type="body" sz="quarter" idx="13"/>
          </p:nvPr>
        </p:nvSpPr>
        <p:spPr>
          <a:xfrm>
            <a:off x="505429" y="295729"/>
            <a:ext cx="11181141" cy="3477682"/>
          </a:xfrm>
        </p:spPr>
        <p:txBody>
          <a:bodyPr>
            <a:normAutofit/>
          </a:bodyPr>
          <a:lstStyle/>
          <a:p>
            <a:r>
              <a:rPr lang="en-US" dirty="0"/>
              <a:t> </a:t>
            </a:r>
          </a:p>
          <a:p>
            <a:pPr algn="l"/>
            <a:r>
              <a:rPr lang="en-US" sz="1800" b="1" dirty="0"/>
              <a:t>Black-Box</a:t>
            </a:r>
            <a:r>
              <a:rPr lang="en-US" sz="1800" dirty="0"/>
              <a:t> test </a:t>
            </a:r>
            <a:r>
              <a:rPr lang="en-US" sz="1800" dirty="0" err="1"/>
              <a:t>stratejisinde</a:t>
            </a:r>
            <a:r>
              <a:rPr lang="en-US" sz="1800" dirty="0"/>
              <a:t>, </a:t>
            </a:r>
            <a:r>
              <a:rPr lang="en-US" sz="1800" dirty="0" err="1"/>
              <a:t>kullanıcı</a:t>
            </a:r>
            <a:r>
              <a:rPr lang="en-US" sz="1800" dirty="0"/>
              <a:t> </a:t>
            </a:r>
            <a:r>
              <a:rPr lang="en-US" sz="1800" dirty="0" err="1"/>
              <a:t>sistemin</a:t>
            </a:r>
            <a:r>
              <a:rPr lang="en-US" sz="1800" dirty="0"/>
              <a:t> </a:t>
            </a:r>
            <a:r>
              <a:rPr lang="en-US" sz="1800" dirty="0" err="1"/>
              <a:t>gereksinimlerini</a:t>
            </a:r>
            <a:r>
              <a:rPr lang="en-US" sz="1800" dirty="0"/>
              <a:t> ve </a:t>
            </a:r>
            <a:r>
              <a:rPr lang="en-US" sz="1800" dirty="0" err="1"/>
              <a:t>bu</a:t>
            </a:r>
            <a:r>
              <a:rPr lang="en-US" sz="1800" dirty="0"/>
              <a:t> </a:t>
            </a:r>
            <a:r>
              <a:rPr lang="en-US" sz="1800" dirty="0" err="1"/>
              <a:t>gereksinimlere</a:t>
            </a:r>
            <a:r>
              <a:rPr lang="en-US" sz="1800" dirty="0"/>
              <a:t> </a:t>
            </a:r>
            <a:r>
              <a:rPr lang="en-US" sz="1800" dirty="0" err="1"/>
              <a:t>nasıl</a:t>
            </a:r>
            <a:r>
              <a:rPr lang="en-US" sz="1800" dirty="0"/>
              <a:t> </a:t>
            </a:r>
            <a:r>
              <a:rPr lang="en-US" sz="1800" dirty="0" err="1"/>
              <a:t>cevap</a:t>
            </a:r>
            <a:r>
              <a:rPr lang="en-US" sz="1800" dirty="0"/>
              <a:t> </a:t>
            </a:r>
            <a:r>
              <a:rPr lang="en-US" sz="1800" dirty="0" err="1"/>
              <a:t>vereceğini</a:t>
            </a:r>
            <a:r>
              <a:rPr lang="en-US" sz="1800" dirty="0"/>
              <a:t> </a:t>
            </a:r>
            <a:r>
              <a:rPr lang="en-US" sz="1800" dirty="0" err="1"/>
              <a:t>bilmelidir</a:t>
            </a:r>
            <a:r>
              <a:rPr lang="en-US" sz="1800" dirty="0"/>
              <a:t>.</a:t>
            </a:r>
            <a:r>
              <a:rPr lang="en-US" sz="1800" b="1" dirty="0"/>
              <a:t> </a:t>
            </a:r>
            <a:endParaRPr lang="en-US" dirty="0"/>
          </a:p>
        </p:txBody>
      </p:sp>
      <p:pic>
        <p:nvPicPr>
          <p:cNvPr id="5" name="Picture 4">
            <a:extLst>
              <a:ext uri="{FF2B5EF4-FFF2-40B4-BE49-F238E27FC236}">
                <a16:creationId xmlns:a16="http://schemas.microsoft.com/office/drawing/2014/main" id="{36681854-6CC6-4A06-B2B5-BA4510ACACA7}"/>
              </a:ext>
            </a:extLst>
          </p:cNvPr>
          <p:cNvPicPr>
            <a:picLocks noChangeAspect="1"/>
          </p:cNvPicPr>
          <p:nvPr/>
        </p:nvPicPr>
        <p:blipFill>
          <a:blip r:embed="rId4"/>
          <a:stretch>
            <a:fillRect/>
          </a:stretch>
        </p:blipFill>
        <p:spPr>
          <a:xfrm>
            <a:off x="1796143" y="2835394"/>
            <a:ext cx="7805057" cy="4022606"/>
          </a:xfrm>
          <a:prstGeom prst="rect">
            <a:avLst/>
          </a:prstGeom>
        </p:spPr>
      </p:pic>
    </p:spTree>
    <p:extLst>
      <p:ext uri="{BB962C8B-B14F-4D97-AF65-F5344CB8AC3E}">
        <p14:creationId xmlns:p14="http://schemas.microsoft.com/office/powerpoint/2010/main" val="290037629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6E434-F1EC-4864-9840-BB010283C9E1}"/>
              </a:ext>
            </a:extLst>
          </p:cNvPr>
          <p:cNvSpPr>
            <a:spLocks noGrp="1"/>
          </p:cNvSpPr>
          <p:nvPr>
            <p:ph type="title"/>
          </p:nvPr>
        </p:nvSpPr>
        <p:spPr/>
        <p:txBody>
          <a:bodyPr/>
          <a:lstStyle/>
          <a:p>
            <a:r>
              <a:rPr lang="tr-TR" dirty="0"/>
              <a:t>Black-</a:t>
            </a:r>
            <a:r>
              <a:rPr lang="tr-TR" dirty="0" err="1"/>
              <a:t>box</a:t>
            </a:r>
            <a:r>
              <a:rPr lang="tr-TR" dirty="0"/>
              <a:t> </a:t>
            </a:r>
            <a:r>
              <a:rPr lang="tr-TR" dirty="0" err="1"/>
              <a:t>Testing</a:t>
            </a:r>
            <a:endParaRPr lang="tr-TR" dirty="0"/>
          </a:p>
        </p:txBody>
      </p:sp>
      <p:sp>
        <p:nvSpPr>
          <p:cNvPr id="3" name="Slide Number Placeholder 2">
            <a:extLst>
              <a:ext uri="{FF2B5EF4-FFF2-40B4-BE49-F238E27FC236}">
                <a16:creationId xmlns:a16="http://schemas.microsoft.com/office/drawing/2014/main" id="{7E0E22DB-A534-41BA-B004-FCA1D9C17908}"/>
              </a:ext>
            </a:extLst>
          </p:cNvPr>
          <p:cNvSpPr>
            <a:spLocks noGrp="1"/>
          </p:cNvSpPr>
          <p:nvPr>
            <p:ph type="sldNum" sz="quarter" idx="12"/>
          </p:nvPr>
        </p:nvSpPr>
        <p:spPr/>
        <p:txBody>
          <a:bodyPr/>
          <a:lstStyle/>
          <a:p>
            <a:fld id="{9FF96B15-8338-45D5-A943-561235072D66}" type="slidenum">
              <a:rPr lang="en-US" noProof="0" smtClean="0"/>
              <a:t>6</a:t>
            </a:fld>
            <a:endParaRPr lang="en-US" noProof="0" dirty="0"/>
          </a:p>
        </p:txBody>
      </p:sp>
      <p:sp>
        <p:nvSpPr>
          <p:cNvPr id="4" name="Text Placeholder 3">
            <a:extLst>
              <a:ext uri="{FF2B5EF4-FFF2-40B4-BE49-F238E27FC236}">
                <a16:creationId xmlns:a16="http://schemas.microsoft.com/office/drawing/2014/main" id="{AE429DDA-8324-4F2A-92B0-AB7314E93342}"/>
              </a:ext>
            </a:extLst>
          </p:cNvPr>
          <p:cNvSpPr>
            <a:spLocks noGrp="1"/>
          </p:cNvSpPr>
          <p:nvPr>
            <p:ph type="body" sz="quarter" idx="13"/>
          </p:nvPr>
        </p:nvSpPr>
        <p:spPr/>
        <p:txBody>
          <a:bodyPr>
            <a:normAutofit fontScale="70000" lnSpcReduction="20000"/>
          </a:bodyPr>
          <a:lstStyle/>
          <a:p>
            <a:r>
              <a:rPr lang="en-US" b="1" dirty="0"/>
              <a:t>Black-Box</a:t>
            </a:r>
            <a:r>
              <a:rPr lang="en-US" dirty="0"/>
              <a:t> </a:t>
            </a:r>
            <a:r>
              <a:rPr lang="en-US" dirty="0" err="1"/>
              <a:t>testlerini</a:t>
            </a:r>
            <a:r>
              <a:rPr lang="en-US" dirty="0"/>
              <a:t> </a:t>
            </a:r>
            <a:r>
              <a:rPr lang="en-US" dirty="0" err="1"/>
              <a:t>iki</a:t>
            </a:r>
            <a:r>
              <a:rPr lang="en-US" dirty="0"/>
              <a:t> </a:t>
            </a:r>
            <a:r>
              <a:rPr lang="en-US" dirty="0" err="1"/>
              <a:t>gruba</a:t>
            </a:r>
            <a:r>
              <a:rPr lang="en-US" dirty="0"/>
              <a:t> </a:t>
            </a:r>
            <a:r>
              <a:rPr lang="en-US" dirty="0" err="1"/>
              <a:t>ayırabiliriz</a:t>
            </a:r>
            <a:r>
              <a:rPr lang="en-US" dirty="0"/>
              <a:t>, </a:t>
            </a:r>
            <a:r>
              <a:rPr lang="en-US" dirty="0" err="1"/>
              <a:t>bunlardan</a:t>
            </a:r>
            <a:r>
              <a:rPr lang="en-US" dirty="0"/>
              <a:t> </a:t>
            </a:r>
            <a:r>
              <a:rPr lang="en-US" dirty="0" err="1"/>
              <a:t>biri</a:t>
            </a:r>
            <a:r>
              <a:rPr lang="en-US" dirty="0"/>
              <a:t> </a:t>
            </a:r>
            <a:r>
              <a:rPr lang="en-US" dirty="0" err="1"/>
              <a:t>kullanıcı</a:t>
            </a:r>
            <a:r>
              <a:rPr lang="en-US" dirty="0"/>
              <a:t> </a:t>
            </a:r>
            <a:r>
              <a:rPr lang="en-US" dirty="0" err="1"/>
              <a:t>gereksinimi</a:t>
            </a:r>
            <a:r>
              <a:rPr lang="en-US" dirty="0"/>
              <a:t> </a:t>
            </a:r>
            <a:r>
              <a:rPr lang="en-US" dirty="0" err="1"/>
              <a:t>duymayan</a:t>
            </a:r>
            <a:r>
              <a:rPr lang="en-US" dirty="0"/>
              <a:t> </a:t>
            </a:r>
            <a:r>
              <a:rPr lang="en-US" dirty="0" err="1"/>
              <a:t>testler</a:t>
            </a:r>
            <a:r>
              <a:rPr lang="en-US" dirty="0"/>
              <a:t>, </a:t>
            </a:r>
            <a:r>
              <a:rPr lang="en-US" dirty="0" err="1"/>
              <a:t>diğeri</a:t>
            </a:r>
            <a:r>
              <a:rPr lang="en-US" dirty="0"/>
              <a:t> </a:t>
            </a:r>
            <a:r>
              <a:rPr lang="en-US" dirty="0" err="1"/>
              <a:t>ise</a:t>
            </a:r>
            <a:r>
              <a:rPr lang="en-US" dirty="0"/>
              <a:t> </a:t>
            </a:r>
            <a:r>
              <a:rPr lang="en-US" dirty="0" err="1"/>
              <a:t>kullanıcının</a:t>
            </a:r>
            <a:r>
              <a:rPr lang="en-US" dirty="0"/>
              <a:t> </a:t>
            </a:r>
            <a:r>
              <a:rPr lang="en-US" dirty="0" err="1"/>
              <a:t>gerekli</a:t>
            </a:r>
            <a:r>
              <a:rPr lang="en-US" dirty="0"/>
              <a:t> </a:t>
            </a:r>
            <a:r>
              <a:rPr lang="en-US" dirty="0" err="1"/>
              <a:t>olduğu</a:t>
            </a:r>
            <a:r>
              <a:rPr lang="en-US" dirty="0"/>
              <a:t> </a:t>
            </a:r>
            <a:r>
              <a:rPr lang="en-US" dirty="0" err="1"/>
              <a:t>testlerdir</a:t>
            </a:r>
            <a:r>
              <a:rPr lang="en-US" dirty="0"/>
              <a:t>.</a:t>
            </a:r>
          </a:p>
          <a:p>
            <a:endParaRPr lang="tr-TR" dirty="0"/>
          </a:p>
        </p:txBody>
      </p:sp>
    </p:spTree>
    <p:extLst>
      <p:ext uri="{BB962C8B-B14F-4D97-AF65-F5344CB8AC3E}">
        <p14:creationId xmlns:p14="http://schemas.microsoft.com/office/powerpoint/2010/main" val="295492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257" y="1278005"/>
            <a:ext cx="8761413" cy="706964"/>
          </a:xfrm>
        </p:spPr>
        <p:txBody>
          <a:bodyPr/>
          <a:lstStyle/>
          <a:p>
            <a:r>
              <a:rPr lang="en-US" b="1" dirty="0" err="1"/>
              <a:t>Kullanıcı</a:t>
            </a:r>
            <a:r>
              <a:rPr lang="en-US" b="1" dirty="0"/>
              <a:t> </a:t>
            </a:r>
            <a:r>
              <a:rPr lang="en-US" b="1" dirty="0" err="1"/>
              <a:t>Gereksinimi</a:t>
            </a:r>
            <a:r>
              <a:rPr lang="en-US" b="1" dirty="0"/>
              <a:t> </a:t>
            </a:r>
            <a:r>
              <a:rPr lang="en-US" b="1" dirty="0" err="1"/>
              <a:t>Duymayan</a:t>
            </a:r>
            <a:r>
              <a:rPr lang="en-US" b="1" dirty="0"/>
              <a:t> </a:t>
            </a:r>
            <a:r>
              <a:rPr lang="en-US" b="1" dirty="0" err="1"/>
              <a:t>Yazılım</a:t>
            </a:r>
            <a:r>
              <a:rPr lang="en-US" b="1" dirty="0"/>
              <a:t> </a:t>
            </a:r>
            <a:r>
              <a:rPr lang="en-US" b="1" dirty="0" err="1"/>
              <a:t>Testi</a:t>
            </a:r>
            <a:r>
              <a:rPr lang="en-US" b="1" dirty="0"/>
              <a:t> </a:t>
            </a:r>
            <a:r>
              <a:rPr lang="en-US" b="1" dirty="0" err="1"/>
              <a:t>Metodları</a:t>
            </a:r>
            <a:br>
              <a:rPr lang="en-US"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7</a:t>
            </a:fld>
            <a:endParaRPr lang="en-US" noProof="0" dirty="0"/>
          </a:p>
        </p:txBody>
      </p:sp>
      <p:sp>
        <p:nvSpPr>
          <p:cNvPr id="4" name="Text Placeholder 3"/>
          <p:cNvSpPr>
            <a:spLocks noGrp="1"/>
          </p:cNvSpPr>
          <p:nvPr>
            <p:ph type="body" sz="quarter" idx="13"/>
          </p:nvPr>
        </p:nvSpPr>
        <p:spPr>
          <a:xfrm>
            <a:off x="435117" y="3134191"/>
            <a:ext cx="11321766" cy="3477682"/>
          </a:xfrm>
        </p:spPr>
        <p:txBody>
          <a:bodyPr>
            <a:normAutofit fontScale="25000" lnSpcReduction="20000"/>
          </a:bodyPr>
          <a:lstStyle/>
          <a:p>
            <a:pPr algn="l"/>
            <a:r>
              <a:rPr lang="en-US" sz="7200" b="1" dirty="0" err="1"/>
              <a:t>Fonksiyonellik</a:t>
            </a:r>
            <a:r>
              <a:rPr lang="en-US" sz="7200" b="1" dirty="0"/>
              <a:t> </a:t>
            </a:r>
            <a:r>
              <a:rPr lang="en-US" sz="7200" b="1" dirty="0" err="1"/>
              <a:t>Testi</a:t>
            </a:r>
            <a:r>
              <a:rPr lang="en-US" sz="7200" dirty="0"/>
              <a:t>: </a:t>
            </a:r>
            <a:r>
              <a:rPr lang="en-US" sz="7200" dirty="0" err="1"/>
              <a:t>Fonksiyonel</a:t>
            </a:r>
            <a:r>
              <a:rPr lang="en-US" sz="7200" dirty="0"/>
              <a:t> </a:t>
            </a:r>
            <a:r>
              <a:rPr lang="en-US" sz="7200" dirty="0" err="1"/>
              <a:t>gereksinimleri</a:t>
            </a:r>
            <a:r>
              <a:rPr lang="en-US" sz="7200" dirty="0"/>
              <a:t> test </a:t>
            </a:r>
            <a:r>
              <a:rPr lang="en-US" sz="7200" dirty="0" err="1"/>
              <a:t>etmek</a:t>
            </a:r>
            <a:r>
              <a:rPr lang="en-US" sz="7200" dirty="0"/>
              <a:t> </a:t>
            </a:r>
            <a:r>
              <a:rPr lang="en-US" sz="7200" dirty="0" err="1"/>
              <a:t>için</a:t>
            </a:r>
            <a:r>
              <a:rPr lang="en-US" sz="7200" dirty="0"/>
              <a:t> </a:t>
            </a:r>
            <a:r>
              <a:rPr lang="en-US" sz="7200" dirty="0" err="1"/>
              <a:t>yazılmıştır.Eğer</a:t>
            </a:r>
            <a:r>
              <a:rPr lang="en-US" sz="7200" dirty="0"/>
              <a:t> </a:t>
            </a:r>
            <a:r>
              <a:rPr lang="en-US" sz="7200" dirty="0" err="1"/>
              <a:t>uygulama</a:t>
            </a:r>
            <a:r>
              <a:rPr lang="en-US" sz="7200" dirty="0"/>
              <a:t> </a:t>
            </a:r>
            <a:r>
              <a:rPr lang="en-US" sz="7200" dirty="0" err="1"/>
              <a:t>beklendiği</a:t>
            </a:r>
            <a:r>
              <a:rPr lang="en-US" sz="7200" dirty="0"/>
              <a:t> </a:t>
            </a:r>
            <a:r>
              <a:rPr lang="en-US" sz="7200" dirty="0" err="1"/>
              <a:t>gib</a:t>
            </a:r>
            <a:r>
              <a:rPr lang="en-US" sz="7200" dirty="0"/>
              <a:t> </a:t>
            </a:r>
            <a:r>
              <a:rPr lang="en-US" sz="7200" dirty="0" err="1"/>
              <a:t>davranırsa,testlerin</a:t>
            </a:r>
            <a:r>
              <a:rPr lang="en-US" sz="7200" dirty="0"/>
              <a:t> </a:t>
            </a:r>
            <a:r>
              <a:rPr lang="en-US" sz="7200" dirty="0" err="1"/>
              <a:t>yazılmasına</a:t>
            </a:r>
            <a:r>
              <a:rPr lang="en-US" sz="7200" dirty="0"/>
              <a:t> </a:t>
            </a:r>
            <a:r>
              <a:rPr lang="en-US" sz="7200" dirty="0" err="1"/>
              <a:t>sıralı</a:t>
            </a:r>
            <a:r>
              <a:rPr lang="en-US" sz="7200" dirty="0"/>
              <a:t> </a:t>
            </a:r>
            <a:r>
              <a:rPr lang="en-US" sz="7200" dirty="0" err="1"/>
              <a:t>bir</a:t>
            </a:r>
            <a:r>
              <a:rPr lang="en-US" sz="7200" dirty="0"/>
              <a:t> </a:t>
            </a:r>
            <a:r>
              <a:rPr lang="en-US" sz="7200" dirty="0" err="1"/>
              <a:t>şekilde</a:t>
            </a:r>
            <a:r>
              <a:rPr lang="en-US" sz="7200" dirty="0"/>
              <a:t> </a:t>
            </a:r>
            <a:r>
              <a:rPr lang="en-US" sz="7200" dirty="0" err="1"/>
              <a:t>devam</a:t>
            </a:r>
            <a:r>
              <a:rPr lang="en-US" sz="7200" dirty="0"/>
              <a:t> </a:t>
            </a:r>
            <a:r>
              <a:rPr lang="en-US" sz="7200" dirty="0" err="1"/>
              <a:t>edilir</a:t>
            </a:r>
            <a:r>
              <a:rPr lang="en-US" sz="7200" dirty="0"/>
              <a:t>.</a:t>
            </a:r>
          </a:p>
          <a:p>
            <a:pPr algn="l"/>
            <a:r>
              <a:rPr lang="en-US" sz="7200" dirty="0"/>
              <a:t> </a:t>
            </a:r>
          </a:p>
          <a:p>
            <a:pPr algn="l"/>
            <a:r>
              <a:rPr lang="en-US" sz="7200" b="1" dirty="0" err="1"/>
              <a:t>Stres</a:t>
            </a:r>
            <a:r>
              <a:rPr lang="en-US" sz="7200" b="1" dirty="0"/>
              <a:t> </a:t>
            </a:r>
            <a:r>
              <a:rPr lang="en-US" sz="7200" b="1" dirty="0" err="1"/>
              <a:t>Testi</a:t>
            </a:r>
            <a:r>
              <a:rPr lang="en-US" sz="7200" dirty="0"/>
              <a:t>: </a:t>
            </a:r>
            <a:r>
              <a:rPr lang="en-US" sz="7200" dirty="0" err="1"/>
              <a:t>Çok</a:t>
            </a:r>
            <a:r>
              <a:rPr lang="en-US" sz="7200" dirty="0"/>
              <a:t> </a:t>
            </a:r>
            <a:r>
              <a:rPr lang="en-US" sz="7200" dirty="0" err="1"/>
              <a:t>sayıda</a:t>
            </a:r>
            <a:r>
              <a:rPr lang="en-US" sz="7200" dirty="0"/>
              <a:t> </a:t>
            </a:r>
            <a:r>
              <a:rPr lang="en-US" sz="7200" dirty="0" err="1"/>
              <a:t>veri</a:t>
            </a:r>
            <a:r>
              <a:rPr lang="en-US" sz="7200" dirty="0"/>
              <a:t> </a:t>
            </a:r>
            <a:r>
              <a:rPr lang="en-US" sz="7200" dirty="0" err="1"/>
              <a:t>girişi,büyük</a:t>
            </a:r>
            <a:r>
              <a:rPr lang="en-US" sz="7200" dirty="0"/>
              <a:t> </a:t>
            </a:r>
            <a:r>
              <a:rPr lang="en-US" sz="7200" dirty="0" err="1"/>
              <a:t>nümerik</a:t>
            </a:r>
            <a:r>
              <a:rPr lang="en-US" sz="7200" dirty="0"/>
              <a:t> </a:t>
            </a:r>
            <a:r>
              <a:rPr lang="en-US" sz="7200" dirty="0" err="1"/>
              <a:t>değerler,çok</a:t>
            </a:r>
            <a:r>
              <a:rPr lang="en-US" sz="7200" dirty="0"/>
              <a:t> </a:t>
            </a:r>
            <a:r>
              <a:rPr lang="en-US" sz="7200" dirty="0" err="1"/>
              <a:t>sayıda</a:t>
            </a:r>
            <a:r>
              <a:rPr lang="en-US" sz="7200" dirty="0"/>
              <a:t> </a:t>
            </a:r>
            <a:r>
              <a:rPr lang="en-US" sz="7200" dirty="0" err="1"/>
              <a:t>sorgu</a:t>
            </a:r>
            <a:r>
              <a:rPr lang="en-US" sz="7200" dirty="0"/>
              <a:t> </a:t>
            </a:r>
            <a:r>
              <a:rPr lang="en-US" sz="7200" dirty="0" err="1"/>
              <a:t>olduğu</a:t>
            </a:r>
            <a:r>
              <a:rPr lang="en-US" sz="7200" dirty="0"/>
              <a:t> zaman </a:t>
            </a:r>
            <a:r>
              <a:rPr lang="en-US" sz="7200" dirty="0" err="1"/>
              <a:t>kullanılır</a:t>
            </a:r>
            <a:r>
              <a:rPr lang="en-US" sz="7200" dirty="0"/>
              <a:t> ve </a:t>
            </a:r>
            <a:r>
              <a:rPr lang="en-US" sz="7200" dirty="0" err="1"/>
              <a:t>uygulamanın</a:t>
            </a:r>
            <a:r>
              <a:rPr lang="en-US" sz="7200" dirty="0"/>
              <a:t> </a:t>
            </a:r>
            <a:r>
              <a:rPr lang="en-US" sz="7200" dirty="0" err="1"/>
              <a:t>dayanıklılığını</a:t>
            </a:r>
            <a:r>
              <a:rPr lang="en-US" sz="7200" dirty="0"/>
              <a:t> </a:t>
            </a:r>
            <a:r>
              <a:rPr lang="en-US" sz="7200" dirty="0" err="1"/>
              <a:t>belirler</a:t>
            </a:r>
            <a:r>
              <a:rPr lang="en-US" sz="7200" dirty="0"/>
              <a:t>.</a:t>
            </a:r>
          </a:p>
          <a:p>
            <a:pPr algn="l"/>
            <a:r>
              <a:rPr lang="en-US" sz="7200" dirty="0"/>
              <a:t> </a:t>
            </a:r>
          </a:p>
          <a:p>
            <a:pPr algn="l"/>
            <a:r>
              <a:rPr lang="en-US" sz="7200" b="1" dirty="0" err="1"/>
              <a:t>Yükleme</a:t>
            </a:r>
            <a:r>
              <a:rPr lang="en-US" sz="7200" b="1" dirty="0"/>
              <a:t> </a:t>
            </a:r>
            <a:r>
              <a:rPr lang="en-US" sz="7200" b="1" dirty="0" err="1"/>
              <a:t>Testi</a:t>
            </a:r>
            <a:r>
              <a:rPr lang="en-US" sz="7200" dirty="0"/>
              <a:t>: </a:t>
            </a:r>
            <a:r>
              <a:rPr lang="en-US" sz="7200" dirty="0" err="1"/>
              <a:t>Bir</a:t>
            </a:r>
            <a:r>
              <a:rPr lang="en-US" sz="7200" dirty="0"/>
              <a:t> </a:t>
            </a:r>
            <a:r>
              <a:rPr lang="en-US" sz="7200" dirty="0" err="1"/>
              <a:t>sistemin</a:t>
            </a:r>
            <a:r>
              <a:rPr lang="en-US" sz="7200" dirty="0"/>
              <a:t> </a:t>
            </a:r>
            <a:r>
              <a:rPr lang="en-US" sz="7200" dirty="0" err="1"/>
              <a:t>performansını</a:t>
            </a:r>
            <a:r>
              <a:rPr lang="en-US" sz="7200" dirty="0"/>
              <a:t> </a:t>
            </a:r>
            <a:r>
              <a:rPr lang="en-US" sz="7200" dirty="0" err="1"/>
              <a:t>derecelendirmek</a:t>
            </a:r>
            <a:r>
              <a:rPr lang="en-US" sz="7200" dirty="0"/>
              <a:t> ve </a:t>
            </a:r>
            <a:r>
              <a:rPr lang="en-US" sz="7200" dirty="0" err="1"/>
              <a:t>ya</a:t>
            </a:r>
            <a:r>
              <a:rPr lang="en-US" sz="7200" dirty="0"/>
              <a:t> </a:t>
            </a:r>
            <a:r>
              <a:rPr lang="en-US" sz="7200" dirty="0" err="1"/>
              <a:t>ağır</a:t>
            </a:r>
            <a:r>
              <a:rPr lang="en-US" sz="7200" dirty="0"/>
              <a:t> </a:t>
            </a:r>
            <a:r>
              <a:rPr lang="en-US" sz="7200" dirty="0" err="1"/>
              <a:t>yükler</a:t>
            </a:r>
            <a:r>
              <a:rPr lang="en-US" sz="7200" dirty="0"/>
              <a:t> ve </a:t>
            </a:r>
            <a:r>
              <a:rPr lang="en-US" sz="7200" dirty="0" err="1"/>
              <a:t>çok</a:t>
            </a:r>
            <a:r>
              <a:rPr lang="en-US" sz="7200" dirty="0"/>
              <a:t> </a:t>
            </a:r>
            <a:r>
              <a:rPr lang="en-US" sz="7200" dirty="0" err="1"/>
              <a:t>sayıda</a:t>
            </a:r>
            <a:r>
              <a:rPr lang="en-US" sz="7200" dirty="0"/>
              <a:t> </a:t>
            </a:r>
            <a:r>
              <a:rPr lang="en-US" sz="7200" dirty="0" err="1"/>
              <a:t>veri</a:t>
            </a:r>
            <a:r>
              <a:rPr lang="en-US" sz="7200" dirty="0"/>
              <a:t> </a:t>
            </a:r>
            <a:r>
              <a:rPr lang="en-US" sz="7200" dirty="0" err="1"/>
              <a:t>girişinde</a:t>
            </a:r>
            <a:r>
              <a:rPr lang="en-US" sz="7200" dirty="0"/>
              <a:t> </a:t>
            </a:r>
            <a:r>
              <a:rPr lang="en-US" sz="7200" dirty="0" err="1"/>
              <a:t>sistemin</a:t>
            </a:r>
            <a:r>
              <a:rPr lang="en-US" sz="7200" dirty="0"/>
              <a:t> </a:t>
            </a:r>
            <a:r>
              <a:rPr lang="en-US" sz="7200" dirty="0" err="1"/>
              <a:t>hangi</a:t>
            </a:r>
            <a:r>
              <a:rPr lang="en-US" sz="7200" dirty="0"/>
              <a:t> </a:t>
            </a:r>
            <a:r>
              <a:rPr lang="en-US" sz="7200" dirty="0" err="1"/>
              <a:t>noktada</a:t>
            </a:r>
            <a:r>
              <a:rPr lang="en-US" sz="7200" dirty="0"/>
              <a:t> </a:t>
            </a:r>
            <a:r>
              <a:rPr lang="en-US" sz="7200" dirty="0" err="1"/>
              <a:t>çakılacağını</a:t>
            </a:r>
            <a:r>
              <a:rPr lang="en-US" sz="7200" dirty="0"/>
              <a:t> </a:t>
            </a:r>
            <a:r>
              <a:rPr lang="en-US" sz="7200" dirty="0" err="1"/>
              <a:t>tespit</a:t>
            </a:r>
            <a:r>
              <a:rPr lang="en-US" sz="7200" dirty="0"/>
              <a:t> </a:t>
            </a:r>
            <a:r>
              <a:rPr lang="en-US" sz="7200" dirty="0" err="1"/>
              <a:t>etmek</a:t>
            </a:r>
            <a:r>
              <a:rPr lang="en-US" sz="7200" dirty="0"/>
              <a:t> </a:t>
            </a:r>
            <a:r>
              <a:rPr lang="en-US" sz="7200" dirty="0" err="1"/>
              <a:t>için</a:t>
            </a:r>
            <a:r>
              <a:rPr lang="en-US" sz="7200" dirty="0"/>
              <a:t> </a:t>
            </a:r>
            <a:r>
              <a:rPr lang="en-US" sz="7200" dirty="0" err="1"/>
              <a:t>kullanılır</a:t>
            </a:r>
            <a:r>
              <a:rPr lang="en-US" sz="7200" dirty="0"/>
              <a:t>.</a:t>
            </a:r>
          </a:p>
          <a:p>
            <a:pPr algn="l"/>
            <a:r>
              <a:rPr lang="en-US" sz="7200" dirty="0"/>
              <a:t> </a:t>
            </a:r>
          </a:p>
          <a:p>
            <a:pPr algn="l"/>
            <a:r>
              <a:rPr lang="en-US" sz="7200" b="1" dirty="0"/>
              <a:t>Ad-Hoc </a:t>
            </a:r>
            <a:r>
              <a:rPr lang="en-US" sz="7200" b="1" dirty="0" err="1"/>
              <a:t>Testi</a:t>
            </a:r>
            <a:r>
              <a:rPr lang="en-US" sz="7200" dirty="0"/>
              <a:t>: </a:t>
            </a:r>
            <a:r>
              <a:rPr lang="en-US" sz="7200" dirty="0" err="1"/>
              <a:t>Geçerli</a:t>
            </a:r>
            <a:r>
              <a:rPr lang="en-US" sz="7200" dirty="0"/>
              <a:t> </a:t>
            </a:r>
            <a:r>
              <a:rPr lang="en-US" sz="7200" dirty="0" err="1"/>
              <a:t>bir</a:t>
            </a:r>
            <a:r>
              <a:rPr lang="en-US" sz="7200" dirty="0"/>
              <a:t> test </a:t>
            </a:r>
            <a:r>
              <a:rPr lang="en-US" sz="7200" dirty="0" err="1"/>
              <a:t>yaratılmadan</a:t>
            </a:r>
            <a:r>
              <a:rPr lang="en-US" sz="7200" dirty="0"/>
              <a:t> </a:t>
            </a:r>
            <a:r>
              <a:rPr lang="en-US" sz="7200" dirty="0" err="1"/>
              <a:t>önceden</a:t>
            </a:r>
            <a:r>
              <a:rPr lang="en-US" sz="7200" dirty="0"/>
              <a:t> </a:t>
            </a:r>
            <a:r>
              <a:rPr lang="en-US" sz="7200" dirty="0" err="1"/>
              <a:t>kullanım</a:t>
            </a:r>
            <a:r>
              <a:rPr lang="en-US" sz="7200" dirty="0"/>
              <a:t> </a:t>
            </a:r>
            <a:r>
              <a:rPr lang="en-US" sz="7200" dirty="0" err="1"/>
              <a:t>için</a:t>
            </a:r>
            <a:r>
              <a:rPr lang="en-US" sz="7200" dirty="0"/>
              <a:t> </a:t>
            </a:r>
            <a:r>
              <a:rPr lang="en-US" sz="7200" dirty="0" err="1"/>
              <a:t>uygundur</a:t>
            </a:r>
            <a:r>
              <a:rPr lang="en-US" sz="7200" dirty="0"/>
              <a:t>. Bu test </a:t>
            </a:r>
            <a:r>
              <a:rPr lang="en-US" sz="7200" dirty="0" err="1"/>
              <a:t>diğer</a:t>
            </a:r>
            <a:r>
              <a:rPr lang="en-US" sz="7200" dirty="0"/>
              <a:t> </a:t>
            </a:r>
            <a:r>
              <a:rPr lang="en-US" sz="7200" dirty="0" err="1"/>
              <a:t>testlerin</a:t>
            </a:r>
            <a:r>
              <a:rPr lang="en-US" sz="7200" dirty="0"/>
              <a:t> </a:t>
            </a:r>
            <a:r>
              <a:rPr lang="en-US" sz="7200" dirty="0" err="1"/>
              <a:t>kapsama</a:t>
            </a:r>
            <a:r>
              <a:rPr lang="en-US" sz="7200" dirty="0"/>
              <a:t> </a:t>
            </a:r>
            <a:r>
              <a:rPr lang="en-US" sz="7200" dirty="0" err="1"/>
              <a:t>alanını</a:t>
            </a:r>
            <a:r>
              <a:rPr lang="en-US" sz="7200" dirty="0"/>
              <a:t> ve </a:t>
            </a:r>
            <a:r>
              <a:rPr lang="en-US" sz="7200" dirty="0" err="1"/>
              <a:t>diğer</a:t>
            </a:r>
            <a:r>
              <a:rPr lang="en-US" sz="7200" dirty="0"/>
              <a:t> </a:t>
            </a:r>
            <a:r>
              <a:rPr lang="en-US" sz="7200" dirty="0" err="1"/>
              <a:t>testlerin</a:t>
            </a:r>
            <a:r>
              <a:rPr lang="en-US" sz="7200" dirty="0"/>
              <a:t> </a:t>
            </a:r>
            <a:r>
              <a:rPr lang="en-US" sz="7200" dirty="0" err="1"/>
              <a:t>süresinin</a:t>
            </a:r>
            <a:r>
              <a:rPr lang="en-US" sz="7200" dirty="0"/>
              <a:t> </a:t>
            </a:r>
            <a:r>
              <a:rPr lang="en-US" sz="7200" dirty="0" err="1"/>
              <a:t>belirlenmesinde</a:t>
            </a:r>
            <a:r>
              <a:rPr lang="en-US" sz="7200" dirty="0"/>
              <a:t> </a:t>
            </a:r>
            <a:r>
              <a:rPr lang="en-US" sz="7200" dirty="0" err="1"/>
              <a:t>yararlı</a:t>
            </a:r>
            <a:r>
              <a:rPr lang="en-US" sz="7200" dirty="0"/>
              <a:t> </a:t>
            </a:r>
            <a:r>
              <a:rPr lang="en-US" sz="7200" dirty="0" err="1"/>
              <a:t>olur</a:t>
            </a:r>
            <a:r>
              <a:rPr lang="en-US" sz="7200" dirty="0"/>
              <a:t>.</a:t>
            </a:r>
          </a:p>
          <a:p>
            <a:pPr algn="l"/>
            <a:r>
              <a:rPr lang="en-US" sz="7200" dirty="0"/>
              <a:t> </a:t>
            </a:r>
          </a:p>
          <a:p>
            <a:pPr algn="l"/>
            <a:r>
              <a:rPr lang="en-US" sz="7200" b="1" dirty="0" err="1"/>
              <a:t>Araştırma</a:t>
            </a:r>
            <a:r>
              <a:rPr lang="en-US" sz="7200" b="1" dirty="0"/>
              <a:t> </a:t>
            </a:r>
            <a:r>
              <a:rPr lang="en-US" sz="7200" b="1" dirty="0" err="1"/>
              <a:t>Testi</a:t>
            </a:r>
            <a:r>
              <a:rPr lang="en-US" sz="7200" dirty="0"/>
              <a:t>: Ad-Hoc </a:t>
            </a:r>
            <a:r>
              <a:rPr lang="en-US" sz="7200" dirty="0" err="1"/>
              <a:t>testine</a:t>
            </a:r>
            <a:r>
              <a:rPr lang="en-US" sz="7200" dirty="0"/>
              <a:t> </a:t>
            </a:r>
            <a:r>
              <a:rPr lang="en-US" sz="7200" dirty="0" err="1"/>
              <a:t>benzer</a:t>
            </a:r>
            <a:r>
              <a:rPr lang="en-US" sz="7200" dirty="0"/>
              <a:t> ve </a:t>
            </a:r>
            <a:r>
              <a:rPr lang="en-US" sz="7200" dirty="0" err="1"/>
              <a:t>uygulamayı</a:t>
            </a:r>
            <a:r>
              <a:rPr lang="en-US" sz="7200" dirty="0"/>
              <a:t> </a:t>
            </a:r>
            <a:r>
              <a:rPr lang="en-US" sz="7200" dirty="0" err="1"/>
              <a:t>öğrenmemizi</a:t>
            </a:r>
            <a:r>
              <a:rPr lang="en-US" sz="7200" dirty="0"/>
              <a:t> </a:t>
            </a:r>
            <a:r>
              <a:rPr lang="en-US" sz="7200" dirty="0" err="1"/>
              <a:t>sağlar</a:t>
            </a:r>
            <a:r>
              <a:rPr lang="en-US" sz="7200" dirty="0"/>
              <a:t>. </a:t>
            </a:r>
            <a:r>
              <a:rPr lang="en-US" sz="7200" dirty="0" err="1"/>
              <a:t>Uygulama</a:t>
            </a:r>
            <a:r>
              <a:rPr lang="en-US" sz="7200" dirty="0"/>
              <a:t> </a:t>
            </a:r>
            <a:r>
              <a:rPr lang="en-US" sz="7200" dirty="0" err="1"/>
              <a:t>hakkkında</a:t>
            </a:r>
            <a:r>
              <a:rPr lang="en-US" sz="7200" dirty="0"/>
              <a:t> </a:t>
            </a:r>
            <a:r>
              <a:rPr lang="en-US" sz="7200" dirty="0" err="1"/>
              <a:t>ön</a:t>
            </a:r>
            <a:r>
              <a:rPr lang="en-US" sz="7200" dirty="0"/>
              <a:t> </a:t>
            </a:r>
            <a:r>
              <a:rPr lang="en-US" sz="7200" dirty="0" err="1"/>
              <a:t>bilgimiz</a:t>
            </a:r>
            <a:r>
              <a:rPr lang="en-US" sz="7200" dirty="0"/>
              <a:t> </a:t>
            </a:r>
            <a:r>
              <a:rPr lang="en-US" sz="7200" dirty="0" err="1"/>
              <a:t>olur</a:t>
            </a:r>
            <a:r>
              <a:rPr lang="en-US" sz="7200" dirty="0"/>
              <a:t>.</a:t>
            </a:r>
          </a:p>
          <a:p>
            <a:pPr algn="l"/>
            <a:r>
              <a:rPr lang="en-US" sz="7200" dirty="0"/>
              <a:t> </a:t>
            </a:r>
          </a:p>
          <a:p>
            <a:endParaRPr lang="en-US" dirty="0"/>
          </a:p>
        </p:txBody>
      </p:sp>
    </p:spTree>
    <p:extLst>
      <p:ext uri="{BB962C8B-B14F-4D97-AF65-F5344CB8AC3E}">
        <p14:creationId xmlns:p14="http://schemas.microsoft.com/office/powerpoint/2010/main" val="3381573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561" y="1127088"/>
            <a:ext cx="8761413" cy="706964"/>
          </a:xfrm>
        </p:spPr>
        <p:txBody>
          <a:bodyPr/>
          <a:lstStyle/>
          <a:p>
            <a:r>
              <a:rPr lang="en-US" b="1" dirty="0" err="1"/>
              <a:t>Kullanıcı</a:t>
            </a:r>
            <a:r>
              <a:rPr lang="en-US" b="1" dirty="0"/>
              <a:t> </a:t>
            </a:r>
            <a:r>
              <a:rPr lang="en-US" b="1" dirty="0" err="1"/>
              <a:t>Gereksinimi</a:t>
            </a:r>
            <a:r>
              <a:rPr lang="en-US" b="1" dirty="0"/>
              <a:t> </a:t>
            </a:r>
            <a:r>
              <a:rPr lang="en-US" b="1" dirty="0" err="1"/>
              <a:t>Duymayan</a:t>
            </a:r>
            <a:r>
              <a:rPr lang="en-US" b="1" dirty="0"/>
              <a:t> </a:t>
            </a:r>
            <a:r>
              <a:rPr lang="en-US" b="1" dirty="0" err="1"/>
              <a:t>Yazılım</a:t>
            </a:r>
            <a:r>
              <a:rPr lang="en-US" b="1" dirty="0"/>
              <a:t> </a:t>
            </a:r>
            <a:r>
              <a:rPr lang="en-US" b="1" dirty="0" err="1"/>
              <a:t>Testi</a:t>
            </a:r>
            <a:r>
              <a:rPr lang="en-US" b="1" dirty="0"/>
              <a:t> </a:t>
            </a:r>
            <a:r>
              <a:rPr lang="en-US" b="1" dirty="0" err="1"/>
              <a:t>Metodları</a:t>
            </a:r>
            <a:br>
              <a:rPr lang="en-US"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8</a:t>
            </a:fld>
            <a:endParaRPr lang="en-US" noProof="0" dirty="0"/>
          </a:p>
        </p:txBody>
      </p:sp>
      <p:sp>
        <p:nvSpPr>
          <p:cNvPr id="4" name="Text Placeholder 3"/>
          <p:cNvSpPr>
            <a:spLocks noGrp="1"/>
          </p:cNvSpPr>
          <p:nvPr>
            <p:ph type="body" sz="quarter" idx="13"/>
          </p:nvPr>
        </p:nvSpPr>
        <p:spPr>
          <a:xfrm>
            <a:off x="882075" y="2602592"/>
            <a:ext cx="10427850" cy="3477682"/>
          </a:xfrm>
        </p:spPr>
        <p:txBody>
          <a:bodyPr>
            <a:normAutofit fontScale="25000" lnSpcReduction="20000"/>
          </a:bodyPr>
          <a:lstStyle/>
          <a:p>
            <a:pPr algn="l"/>
            <a:r>
              <a:rPr lang="en-US" sz="7200" b="1" dirty="0" err="1"/>
              <a:t>Kullanılabilirlik</a:t>
            </a:r>
            <a:r>
              <a:rPr lang="en-US" sz="7200" b="1" dirty="0"/>
              <a:t> </a:t>
            </a:r>
            <a:r>
              <a:rPr lang="en-US" sz="7200" b="1" dirty="0" err="1"/>
              <a:t>Testi</a:t>
            </a:r>
            <a:r>
              <a:rPr lang="en-US" sz="7200" dirty="0"/>
              <a:t>: </a:t>
            </a:r>
            <a:r>
              <a:rPr lang="en-US" sz="7200" dirty="0" err="1"/>
              <a:t>Kullanıcı</a:t>
            </a:r>
            <a:r>
              <a:rPr lang="en-US" sz="7200" dirty="0"/>
              <a:t> </a:t>
            </a:r>
            <a:r>
              <a:rPr lang="en-US" sz="7200" dirty="0" err="1"/>
              <a:t>dostu</a:t>
            </a:r>
            <a:r>
              <a:rPr lang="en-US" sz="7200" dirty="0"/>
              <a:t> test </a:t>
            </a:r>
            <a:r>
              <a:rPr lang="en-US" sz="7200" dirty="0" err="1"/>
              <a:t>olarakta</a:t>
            </a:r>
            <a:r>
              <a:rPr lang="en-US" sz="7200" dirty="0"/>
              <a:t> </a:t>
            </a:r>
            <a:r>
              <a:rPr lang="en-US" sz="7200" dirty="0" err="1"/>
              <a:t>bilinir</a:t>
            </a:r>
            <a:r>
              <a:rPr lang="en-US" sz="7200" dirty="0"/>
              <a:t>. </a:t>
            </a:r>
            <a:r>
              <a:rPr lang="en-US" sz="7200" dirty="0" err="1"/>
              <a:t>Eğer</a:t>
            </a:r>
            <a:r>
              <a:rPr lang="en-US" sz="7200" dirty="0"/>
              <a:t> </a:t>
            </a:r>
            <a:r>
              <a:rPr lang="en-US" sz="7200" dirty="0" err="1"/>
              <a:t>kullanıcı</a:t>
            </a:r>
            <a:r>
              <a:rPr lang="en-US" sz="7200" dirty="0"/>
              <a:t> </a:t>
            </a:r>
            <a:r>
              <a:rPr lang="en-US" sz="7200" dirty="0" err="1"/>
              <a:t>arayüzü</a:t>
            </a:r>
            <a:r>
              <a:rPr lang="en-US" sz="7200" dirty="0"/>
              <a:t> </a:t>
            </a:r>
            <a:r>
              <a:rPr lang="en-US" sz="7200" dirty="0" err="1"/>
              <a:t>önemli</a:t>
            </a:r>
            <a:r>
              <a:rPr lang="en-US" sz="7200" dirty="0"/>
              <a:t> </a:t>
            </a:r>
            <a:r>
              <a:rPr lang="en-US" sz="7200" dirty="0" err="1"/>
              <a:t>bir</a:t>
            </a:r>
            <a:r>
              <a:rPr lang="en-US" sz="7200" dirty="0"/>
              <a:t> </a:t>
            </a:r>
            <a:r>
              <a:rPr lang="en-US" sz="7200" dirty="0" err="1"/>
              <a:t>yere</a:t>
            </a:r>
            <a:r>
              <a:rPr lang="en-US" sz="7200" dirty="0"/>
              <a:t> </a:t>
            </a:r>
            <a:r>
              <a:rPr lang="en-US" sz="7200" dirty="0" err="1"/>
              <a:t>sahipse</a:t>
            </a:r>
            <a:r>
              <a:rPr lang="en-US" sz="7200" dirty="0"/>
              <a:t> ve </a:t>
            </a:r>
            <a:r>
              <a:rPr lang="en-US" sz="7200" dirty="0" err="1"/>
              <a:t>ihtiyaçlar</a:t>
            </a:r>
            <a:r>
              <a:rPr lang="en-US" sz="7200" dirty="0"/>
              <a:t> </a:t>
            </a:r>
            <a:r>
              <a:rPr lang="en-US" sz="7200" dirty="0" err="1"/>
              <a:t>belirli</a:t>
            </a:r>
            <a:r>
              <a:rPr lang="en-US" sz="7200" dirty="0"/>
              <a:t> </a:t>
            </a:r>
            <a:r>
              <a:rPr lang="en-US" sz="7200" dirty="0" err="1"/>
              <a:t>bir</a:t>
            </a:r>
            <a:r>
              <a:rPr lang="en-US" sz="7200" dirty="0"/>
              <a:t> </a:t>
            </a:r>
            <a:r>
              <a:rPr lang="en-US" sz="7200" dirty="0" err="1"/>
              <a:t>kullanıcıya</a:t>
            </a:r>
            <a:r>
              <a:rPr lang="en-US" sz="7200" dirty="0"/>
              <a:t> </a:t>
            </a:r>
            <a:r>
              <a:rPr lang="en-US" sz="7200" dirty="0" err="1"/>
              <a:t>göre</a:t>
            </a:r>
            <a:r>
              <a:rPr lang="en-US" sz="7200" dirty="0"/>
              <a:t> </a:t>
            </a:r>
            <a:r>
              <a:rPr lang="en-US" sz="7200" dirty="0" err="1"/>
              <a:t>belirleniyorsa</a:t>
            </a:r>
            <a:r>
              <a:rPr lang="en-US" sz="7200" dirty="0"/>
              <a:t> </a:t>
            </a:r>
            <a:r>
              <a:rPr lang="en-US" sz="7200" dirty="0" err="1"/>
              <a:t>uygundur</a:t>
            </a:r>
            <a:r>
              <a:rPr lang="en-US" sz="7200" dirty="0"/>
              <a:t>.</a:t>
            </a:r>
          </a:p>
          <a:p>
            <a:pPr algn="l"/>
            <a:r>
              <a:rPr lang="en-US" sz="7200" dirty="0"/>
              <a:t> </a:t>
            </a:r>
          </a:p>
          <a:p>
            <a:pPr algn="l"/>
            <a:r>
              <a:rPr lang="en-US" sz="7200" b="1" dirty="0" err="1"/>
              <a:t>Duman</a:t>
            </a:r>
            <a:r>
              <a:rPr lang="en-US" sz="7200" b="1" dirty="0"/>
              <a:t> </a:t>
            </a:r>
            <a:r>
              <a:rPr lang="en-US" sz="7200" b="1" dirty="0" err="1"/>
              <a:t>Testi</a:t>
            </a:r>
            <a:r>
              <a:rPr lang="en-US" sz="7200" dirty="0"/>
              <a:t>: </a:t>
            </a:r>
            <a:r>
              <a:rPr lang="en-US" sz="7200" dirty="0" err="1"/>
              <a:t>Mantık</a:t>
            </a:r>
            <a:r>
              <a:rPr lang="en-US" sz="7200" dirty="0"/>
              <a:t> </a:t>
            </a:r>
            <a:r>
              <a:rPr lang="en-US" sz="7200" dirty="0" err="1"/>
              <a:t>testi</a:t>
            </a:r>
            <a:r>
              <a:rPr lang="en-US" sz="7200" dirty="0"/>
              <a:t> </a:t>
            </a:r>
            <a:r>
              <a:rPr lang="en-US" sz="7200" dirty="0" err="1"/>
              <a:t>olarakta</a:t>
            </a:r>
            <a:r>
              <a:rPr lang="en-US" sz="7200" dirty="0"/>
              <a:t> </a:t>
            </a:r>
            <a:r>
              <a:rPr lang="en-US" sz="7200" dirty="0" err="1"/>
              <a:t>bilinir.Bu</a:t>
            </a:r>
            <a:r>
              <a:rPr lang="en-US" sz="7200" dirty="0"/>
              <a:t> </a:t>
            </a:r>
            <a:r>
              <a:rPr lang="en-US" sz="7200" dirty="0" err="1"/>
              <a:t>test,uygulamanın</a:t>
            </a:r>
            <a:r>
              <a:rPr lang="en-US" sz="7200" dirty="0"/>
              <a:t> </a:t>
            </a:r>
            <a:r>
              <a:rPr lang="en-US" sz="7200" dirty="0" err="1"/>
              <a:t>büyük</a:t>
            </a:r>
            <a:r>
              <a:rPr lang="en-US" sz="7200" dirty="0"/>
              <a:t> </a:t>
            </a:r>
            <a:r>
              <a:rPr lang="en-US" sz="7200" dirty="0" err="1"/>
              <a:t>testlere</a:t>
            </a:r>
            <a:r>
              <a:rPr lang="en-US" sz="7200" dirty="0"/>
              <a:t> </a:t>
            </a:r>
            <a:r>
              <a:rPr lang="en-US" sz="7200" dirty="0" err="1"/>
              <a:t>hazır</a:t>
            </a:r>
            <a:r>
              <a:rPr lang="en-US" sz="7200" dirty="0"/>
              <a:t> </a:t>
            </a:r>
            <a:r>
              <a:rPr lang="en-US" sz="7200" dirty="0" err="1"/>
              <a:t>olup</a:t>
            </a:r>
            <a:r>
              <a:rPr lang="en-US" sz="7200" dirty="0"/>
              <a:t> </a:t>
            </a:r>
            <a:r>
              <a:rPr lang="en-US" sz="7200" dirty="0" err="1"/>
              <a:t>olmadığını</a:t>
            </a:r>
            <a:r>
              <a:rPr lang="en-US" sz="7200" dirty="0"/>
              <a:t> </a:t>
            </a:r>
            <a:r>
              <a:rPr lang="en-US" sz="7200" dirty="0" err="1"/>
              <a:t>belirler</a:t>
            </a:r>
            <a:r>
              <a:rPr lang="en-US" sz="7200" dirty="0"/>
              <a:t> ve </a:t>
            </a:r>
            <a:r>
              <a:rPr lang="en-US" sz="7200" dirty="0" err="1"/>
              <a:t>küçük</a:t>
            </a:r>
            <a:r>
              <a:rPr lang="en-US" sz="7200" dirty="0"/>
              <a:t> </a:t>
            </a:r>
            <a:r>
              <a:rPr lang="en-US" sz="7200" dirty="0" err="1"/>
              <a:t>testleri</a:t>
            </a:r>
            <a:r>
              <a:rPr lang="en-US" sz="7200" dirty="0"/>
              <a:t> </a:t>
            </a:r>
            <a:r>
              <a:rPr lang="en-US" sz="7200" dirty="0" err="1"/>
              <a:t>başarı</a:t>
            </a:r>
            <a:r>
              <a:rPr lang="en-US" sz="7200" dirty="0"/>
              <a:t> </a:t>
            </a:r>
            <a:r>
              <a:rPr lang="en-US" sz="7200" dirty="0" err="1"/>
              <a:t>ile</a:t>
            </a:r>
            <a:r>
              <a:rPr lang="en-US" sz="7200" dirty="0"/>
              <a:t> </a:t>
            </a:r>
            <a:r>
              <a:rPr lang="en-US" sz="7200" dirty="0" err="1"/>
              <a:t>geçtiğini</a:t>
            </a:r>
            <a:r>
              <a:rPr lang="en-US" sz="7200" dirty="0"/>
              <a:t> </a:t>
            </a:r>
            <a:r>
              <a:rPr lang="en-US" sz="7200" dirty="0" err="1"/>
              <a:t>gösterir</a:t>
            </a:r>
            <a:r>
              <a:rPr lang="en-US" sz="7200" dirty="0"/>
              <a:t>.</a:t>
            </a:r>
          </a:p>
          <a:p>
            <a:pPr algn="l"/>
            <a:r>
              <a:rPr lang="en-US" sz="7200" dirty="0"/>
              <a:t> </a:t>
            </a:r>
          </a:p>
          <a:p>
            <a:pPr algn="l"/>
            <a:r>
              <a:rPr lang="en-US" sz="7200" b="1" dirty="0" err="1"/>
              <a:t>Yenilenme</a:t>
            </a:r>
            <a:r>
              <a:rPr lang="en-US" sz="7200" b="1" dirty="0"/>
              <a:t> </a:t>
            </a:r>
            <a:r>
              <a:rPr lang="en-US" sz="7200" b="1" dirty="0" err="1"/>
              <a:t>Testi</a:t>
            </a:r>
            <a:r>
              <a:rPr lang="en-US" sz="7200" dirty="0"/>
              <a:t>: </a:t>
            </a:r>
            <a:r>
              <a:rPr lang="en-US" sz="7200" dirty="0" err="1"/>
              <a:t>Uygulamanın</a:t>
            </a:r>
            <a:r>
              <a:rPr lang="en-US" sz="7200" dirty="0"/>
              <a:t> </a:t>
            </a:r>
            <a:r>
              <a:rPr lang="en-US" sz="7200" dirty="0" err="1"/>
              <a:t>herhangi</a:t>
            </a:r>
            <a:r>
              <a:rPr lang="en-US" sz="7200" dirty="0"/>
              <a:t> </a:t>
            </a:r>
            <a:r>
              <a:rPr lang="en-US" sz="7200" dirty="0" err="1"/>
              <a:t>bir</a:t>
            </a:r>
            <a:r>
              <a:rPr lang="en-US" sz="7200" dirty="0"/>
              <a:t> </a:t>
            </a:r>
            <a:r>
              <a:rPr lang="en-US" sz="7200" dirty="0" err="1"/>
              <a:t>hataya</a:t>
            </a:r>
            <a:r>
              <a:rPr lang="en-US" sz="7200" dirty="0"/>
              <a:t> </a:t>
            </a:r>
            <a:r>
              <a:rPr lang="en-US" sz="7200" dirty="0" err="1"/>
              <a:t>karşı</a:t>
            </a:r>
            <a:r>
              <a:rPr lang="en-US" sz="7200" dirty="0"/>
              <a:t> ne </a:t>
            </a:r>
            <a:r>
              <a:rPr lang="en-US" sz="7200" dirty="0" err="1"/>
              <a:t>kadar</a:t>
            </a:r>
            <a:r>
              <a:rPr lang="en-US" sz="7200" dirty="0"/>
              <a:t> </a:t>
            </a:r>
            <a:r>
              <a:rPr lang="en-US" sz="7200" dirty="0" err="1"/>
              <a:t>sürede</a:t>
            </a:r>
            <a:r>
              <a:rPr lang="en-US" sz="7200" dirty="0"/>
              <a:t> </a:t>
            </a:r>
            <a:r>
              <a:rPr lang="en-US" sz="7200" dirty="0" err="1"/>
              <a:t>eski</a:t>
            </a:r>
            <a:r>
              <a:rPr lang="en-US" sz="7200" dirty="0"/>
              <a:t> </a:t>
            </a:r>
            <a:r>
              <a:rPr lang="en-US" sz="7200" dirty="0" err="1"/>
              <a:t>haline</a:t>
            </a:r>
            <a:r>
              <a:rPr lang="en-US" sz="7200" dirty="0"/>
              <a:t> </a:t>
            </a:r>
            <a:r>
              <a:rPr lang="en-US" sz="7200" dirty="0" err="1"/>
              <a:t>geleceğini</a:t>
            </a:r>
            <a:r>
              <a:rPr lang="en-US" sz="7200" dirty="0"/>
              <a:t> test </a:t>
            </a:r>
            <a:r>
              <a:rPr lang="en-US" sz="7200" dirty="0" err="1"/>
              <a:t>eder.Sistem</a:t>
            </a:r>
            <a:r>
              <a:rPr lang="en-US" sz="7200" dirty="0"/>
              <a:t> </a:t>
            </a:r>
            <a:r>
              <a:rPr lang="en-US" sz="7200" dirty="0" err="1"/>
              <a:t>gereksinimlerine</a:t>
            </a:r>
            <a:r>
              <a:rPr lang="en-US" sz="7200" dirty="0"/>
              <a:t> </a:t>
            </a:r>
            <a:r>
              <a:rPr lang="en-US" sz="7200" dirty="0" err="1"/>
              <a:t>göre,tip</a:t>
            </a:r>
            <a:r>
              <a:rPr lang="en-US" sz="7200" dirty="0"/>
              <a:t> ve </a:t>
            </a:r>
            <a:r>
              <a:rPr lang="en-US" sz="7200" dirty="0" err="1"/>
              <a:t>yenileme</a:t>
            </a:r>
            <a:r>
              <a:rPr lang="en-US" sz="7200" dirty="0"/>
              <a:t> </a:t>
            </a:r>
            <a:r>
              <a:rPr lang="en-US" sz="7200" dirty="0" err="1"/>
              <a:t>hızı</a:t>
            </a:r>
            <a:r>
              <a:rPr lang="en-US" sz="7200" dirty="0"/>
              <a:t> </a:t>
            </a:r>
            <a:r>
              <a:rPr lang="en-US" sz="7200" dirty="0" err="1"/>
              <a:t>belirlenir</a:t>
            </a:r>
            <a:r>
              <a:rPr lang="en-US" sz="7200" dirty="0"/>
              <a:t>.</a:t>
            </a:r>
          </a:p>
          <a:p>
            <a:pPr algn="l"/>
            <a:r>
              <a:rPr lang="en-US" sz="7200" dirty="0"/>
              <a:t> </a:t>
            </a:r>
          </a:p>
          <a:p>
            <a:pPr algn="l"/>
            <a:r>
              <a:rPr lang="en-US" sz="7200" b="1" dirty="0" err="1"/>
              <a:t>Seviye</a:t>
            </a:r>
            <a:r>
              <a:rPr lang="en-US" sz="7200" b="1" dirty="0"/>
              <a:t> </a:t>
            </a:r>
            <a:r>
              <a:rPr lang="en-US" sz="7200" b="1" dirty="0" err="1"/>
              <a:t>Testi</a:t>
            </a:r>
            <a:r>
              <a:rPr lang="en-US" sz="7200" dirty="0"/>
              <a:t>: </a:t>
            </a:r>
            <a:r>
              <a:rPr lang="en-US" sz="7200" dirty="0" err="1"/>
              <a:t>Uygulamanın</a:t>
            </a:r>
            <a:r>
              <a:rPr lang="en-US" sz="7200" dirty="0"/>
              <a:t> </a:t>
            </a:r>
            <a:r>
              <a:rPr lang="en-US" sz="7200" dirty="0" err="1"/>
              <a:t>etkinliği</a:t>
            </a:r>
            <a:r>
              <a:rPr lang="en-US" sz="7200" dirty="0"/>
              <a:t> </a:t>
            </a:r>
            <a:r>
              <a:rPr lang="en-US" sz="7200" dirty="0" err="1"/>
              <a:t>ile</a:t>
            </a:r>
            <a:r>
              <a:rPr lang="en-US" sz="7200" dirty="0"/>
              <a:t> </a:t>
            </a:r>
            <a:r>
              <a:rPr lang="en-US" sz="7200" dirty="0" err="1"/>
              <a:t>ilgilenir.Uygulama</a:t>
            </a:r>
            <a:r>
              <a:rPr lang="en-US" sz="7200" dirty="0"/>
              <a:t> </a:t>
            </a:r>
            <a:r>
              <a:rPr lang="en-US" sz="7200" dirty="0" err="1"/>
              <a:t>tarafından</a:t>
            </a:r>
            <a:r>
              <a:rPr lang="en-US" sz="7200" dirty="0"/>
              <a:t> </a:t>
            </a:r>
            <a:r>
              <a:rPr lang="en-US" sz="7200" dirty="0" err="1"/>
              <a:t>çok</a:t>
            </a:r>
            <a:r>
              <a:rPr lang="en-US" sz="7200" dirty="0"/>
              <a:t> </a:t>
            </a:r>
            <a:r>
              <a:rPr lang="en-US" sz="7200" dirty="0" err="1"/>
              <a:t>büyük</a:t>
            </a:r>
            <a:r>
              <a:rPr lang="en-US" sz="7200" dirty="0"/>
              <a:t> </a:t>
            </a:r>
            <a:r>
              <a:rPr lang="en-US" sz="7200" dirty="0" err="1"/>
              <a:t>veri</a:t>
            </a:r>
            <a:r>
              <a:rPr lang="en-US" sz="7200" dirty="0"/>
              <a:t> </a:t>
            </a:r>
            <a:r>
              <a:rPr lang="en-US" sz="7200" dirty="0" err="1"/>
              <a:t>işlemi</a:t>
            </a:r>
            <a:r>
              <a:rPr lang="en-US" sz="7200" dirty="0"/>
              <a:t> </a:t>
            </a:r>
            <a:r>
              <a:rPr lang="en-US" sz="7200" dirty="0" err="1"/>
              <a:t>yapılırken</a:t>
            </a:r>
            <a:r>
              <a:rPr lang="en-US" sz="7200" dirty="0"/>
              <a:t>, </a:t>
            </a:r>
            <a:r>
              <a:rPr lang="en-US" sz="7200" dirty="0" err="1"/>
              <a:t>sistemin</a:t>
            </a:r>
            <a:r>
              <a:rPr lang="en-US" sz="7200" dirty="0"/>
              <a:t> </a:t>
            </a:r>
            <a:r>
              <a:rPr lang="en-US" sz="7200" dirty="0" err="1"/>
              <a:t>uç</a:t>
            </a:r>
            <a:r>
              <a:rPr lang="en-US" sz="7200" dirty="0"/>
              <a:t> </a:t>
            </a:r>
            <a:r>
              <a:rPr lang="en-US" sz="7200" dirty="0" err="1"/>
              <a:t>limitlerini</a:t>
            </a:r>
            <a:r>
              <a:rPr lang="en-US" sz="7200" dirty="0"/>
              <a:t> </a:t>
            </a:r>
            <a:r>
              <a:rPr lang="en-US" sz="7200" dirty="0" err="1"/>
              <a:t>kontrol</a:t>
            </a:r>
            <a:r>
              <a:rPr lang="en-US" sz="7200" dirty="0"/>
              <a:t> </a:t>
            </a:r>
            <a:r>
              <a:rPr lang="en-US" sz="7200" dirty="0" err="1"/>
              <a:t>eder</a:t>
            </a:r>
            <a:r>
              <a:rPr lang="en-US" sz="7200" dirty="0"/>
              <a:t>.</a:t>
            </a:r>
          </a:p>
          <a:p>
            <a:endParaRPr lang="en-US" dirty="0"/>
          </a:p>
        </p:txBody>
      </p:sp>
    </p:spTree>
    <p:extLst>
      <p:ext uri="{BB962C8B-B14F-4D97-AF65-F5344CB8AC3E}">
        <p14:creationId xmlns:p14="http://schemas.microsoft.com/office/powerpoint/2010/main" val="58747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793" y="1180932"/>
            <a:ext cx="8761413" cy="706964"/>
          </a:xfrm>
        </p:spPr>
        <p:txBody>
          <a:bodyPr/>
          <a:lstStyle/>
          <a:p>
            <a:r>
              <a:rPr lang="en-US" b="1" dirty="0" err="1"/>
              <a:t>Kullanıcının</a:t>
            </a:r>
            <a:r>
              <a:rPr lang="en-US" b="1" dirty="0"/>
              <a:t> </a:t>
            </a:r>
            <a:r>
              <a:rPr lang="en-US" b="1" dirty="0" err="1"/>
              <a:t>Gerekli</a:t>
            </a:r>
            <a:r>
              <a:rPr lang="en-US" b="1" dirty="0"/>
              <a:t> </a:t>
            </a:r>
            <a:r>
              <a:rPr lang="en-US" b="1" dirty="0" err="1"/>
              <a:t>Olduğu</a:t>
            </a:r>
            <a:r>
              <a:rPr lang="en-US" b="1" dirty="0"/>
              <a:t> </a:t>
            </a:r>
            <a:r>
              <a:rPr lang="en-US" b="1" dirty="0" err="1"/>
              <a:t>Yazılım</a:t>
            </a:r>
            <a:r>
              <a:rPr lang="en-US" b="1" dirty="0"/>
              <a:t> </a:t>
            </a:r>
            <a:r>
              <a:rPr lang="en-US" b="1" dirty="0" err="1"/>
              <a:t>Testleri</a:t>
            </a:r>
            <a:br>
              <a:rPr lang="en-US"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9</a:t>
            </a:fld>
            <a:endParaRPr lang="en-US" noProof="0" dirty="0"/>
          </a:p>
        </p:txBody>
      </p:sp>
      <p:sp>
        <p:nvSpPr>
          <p:cNvPr id="4" name="Text Placeholder 3"/>
          <p:cNvSpPr>
            <a:spLocks noGrp="1"/>
          </p:cNvSpPr>
          <p:nvPr>
            <p:ph type="body" sz="quarter" idx="13"/>
          </p:nvPr>
        </p:nvSpPr>
        <p:spPr>
          <a:xfrm>
            <a:off x="562366" y="2419713"/>
            <a:ext cx="10802319" cy="3477682"/>
          </a:xfrm>
        </p:spPr>
        <p:txBody>
          <a:bodyPr>
            <a:normAutofit fontScale="47500" lnSpcReduction="20000"/>
          </a:bodyPr>
          <a:lstStyle/>
          <a:p>
            <a:pPr algn="l"/>
            <a:r>
              <a:rPr lang="en-US" sz="4500" b="1" dirty="0" err="1"/>
              <a:t>Kullanıcı</a:t>
            </a:r>
            <a:r>
              <a:rPr lang="en-US" sz="4500" b="1" dirty="0"/>
              <a:t> Kabul </a:t>
            </a:r>
            <a:r>
              <a:rPr lang="en-US" sz="4500" b="1" dirty="0" err="1"/>
              <a:t>Testi</a:t>
            </a:r>
            <a:r>
              <a:rPr lang="en-US" sz="4500" dirty="0"/>
              <a:t>: </a:t>
            </a:r>
            <a:r>
              <a:rPr lang="en-US" sz="4500" dirty="0" err="1"/>
              <a:t>Kullanıcının</a:t>
            </a:r>
            <a:r>
              <a:rPr lang="en-US" sz="4500" dirty="0"/>
              <a:t> </a:t>
            </a:r>
            <a:r>
              <a:rPr lang="en-US" sz="4500" dirty="0" err="1"/>
              <a:t>sistemi</a:t>
            </a:r>
            <a:r>
              <a:rPr lang="en-US" sz="4500" dirty="0"/>
              <a:t> test </a:t>
            </a:r>
            <a:r>
              <a:rPr lang="en-US" sz="4500" dirty="0" err="1"/>
              <a:t>edip</a:t>
            </a:r>
            <a:r>
              <a:rPr lang="en-US" sz="4500" dirty="0"/>
              <a:t>, </a:t>
            </a:r>
            <a:r>
              <a:rPr lang="en-US" sz="4500" dirty="0" err="1"/>
              <a:t>gereksinimleri</a:t>
            </a:r>
            <a:r>
              <a:rPr lang="en-US" sz="4500" dirty="0"/>
              <a:t> </a:t>
            </a:r>
            <a:r>
              <a:rPr lang="en-US" sz="4500" dirty="0" err="1"/>
              <a:t>karşılayıp</a:t>
            </a:r>
            <a:r>
              <a:rPr lang="en-US" sz="4500" dirty="0"/>
              <a:t> </a:t>
            </a:r>
            <a:r>
              <a:rPr lang="en-US" sz="4500" dirty="0" err="1"/>
              <a:t>karşılamadığının</a:t>
            </a:r>
            <a:r>
              <a:rPr lang="en-US" sz="4500" dirty="0"/>
              <a:t> </a:t>
            </a:r>
            <a:r>
              <a:rPr lang="en-US" sz="4500" dirty="0" err="1"/>
              <a:t>incelenmesini</a:t>
            </a:r>
            <a:r>
              <a:rPr lang="en-US" sz="4500" dirty="0"/>
              <a:t> </a:t>
            </a:r>
            <a:r>
              <a:rPr lang="en-US" sz="4500" dirty="0" err="1"/>
              <a:t>sağlar</a:t>
            </a:r>
            <a:r>
              <a:rPr lang="en-US" sz="4500" dirty="0"/>
              <a:t>.</a:t>
            </a:r>
          </a:p>
          <a:p>
            <a:pPr algn="l"/>
            <a:r>
              <a:rPr lang="en-US" sz="4500" dirty="0"/>
              <a:t> </a:t>
            </a:r>
          </a:p>
          <a:p>
            <a:pPr algn="l"/>
            <a:r>
              <a:rPr lang="en-US" sz="4500" b="1" dirty="0"/>
              <a:t>Alfa </a:t>
            </a:r>
            <a:r>
              <a:rPr lang="en-US" sz="4500" b="1" dirty="0" err="1"/>
              <a:t>Testi</a:t>
            </a:r>
            <a:r>
              <a:rPr lang="en-US" sz="4500" dirty="0"/>
              <a:t>: </a:t>
            </a:r>
            <a:r>
              <a:rPr lang="en-US" sz="4500" dirty="0" err="1"/>
              <a:t>Kullanıcı</a:t>
            </a:r>
            <a:r>
              <a:rPr lang="en-US" sz="4500" dirty="0"/>
              <a:t> </a:t>
            </a:r>
            <a:r>
              <a:rPr lang="en-US" sz="4500" dirty="0" err="1"/>
              <a:t>geliştirme</a:t>
            </a:r>
            <a:r>
              <a:rPr lang="en-US" sz="4500" dirty="0"/>
              <a:t> </a:t>
            </a:r>
            <a:r>
              <a:rPr lang="en-US" sz="4500" dirty="0" err="1"/>
              <a:t>merkezine</a:t>
            </a:r>
            <a:r>
              <a:rPr lang="en-US" sz="4500" dirty="0"/>
              <a:t> </a:t>
            </a:r>
            <a:r>
              <a:rPr lang="en-US" sz="4500" dirty="0" err="1"/>
              <a:t>çağrılır</a:t>
            </a:r>
            <a:r>
              <a:rPr lang="en-US" sz="4500" dirty="0"/>
              <a:t>. </a:t>
            </a:r>
            <a:r>
              <a:rPr lang="en-US" sz="4500" dirty="0" err="1"/>
              <a:t>Geliştiriciler</a:t>
            </a:r>
            <a:r>
              <a:rPr lang="en-US" sz="4500" dirty="0"/>
              <a:t> </a:t>
            </a:r>
            <a:r>
              <a:rPr lang="en-US" sz="4500" dirty="0" err="1"/>
              <a:t>programı</a:t>
            </a:r>
            <a:r>
              <a:rPr lang="en-US" sz="4500" dirty="0"/>
              <a:t> </a:t>
            </a:r>
            <a:r>
              <a:rPr lang="en-US" sz="4500" dirty="0" err="1"/>
              <a:t>kullanır</a:t>
            </a:r>
            <a:r>
              <a:rPr lang="en-US" sz="4500" dirty="0"/>
              <a:t> ve program </a:t>
            </a:r>
            <a:r>
              <a:rPr lang="en-US" sz="4500" dirty="0" err="1"/>
              <a:t>hakkında</a:t>
            </a:r>
            <a:r>
              <a:rPr lang="en-US" sz="4500" dirty="0"/>
              <a:t> not </a:t>
            </a:r>
            <a:r>
              <a:rPr lang="en-US" sz="4500" dirty="0" err="1"/>
              <a:t>alır</a:t>
            </a:r>
            <a:r>
              <a:rPr lang="en-US" sz="4500" dirty="0"/>
              <a:t> </a:t>
            </a:r>
            <a:r>
              <a:rPr lang="en-US" sz="4500" dirty="0" err="1"/>
              <a:t>ya</a:t>
            </a:r>
            <a:r>
              <a:rPr lang="en-US" sz="4500" dirty="0"/>
              <a:t> da </a:t>
            </a:r>
            <a:r>
              <a:rPr lang="en-US" sz="4500" dirty="0" err="1"/>
              <a:t>kullanıcı</a:t>
            </a:r>
            <a:r>
              <a:rPr lang="en-US" sz="4500" dirty="0"/>
              <a:t> </a:t>
            </a:r>
            <a:r>
              <a:rPr lang="en-US" sz="4500" dirty="0" err="1"/>
              <a:t>işlemleri</a:t>
            </a:r>
            <a:r>
              <a:rPr lang="en-US" sz="4500" dirty="0"/>
              <a:t> </a:t>
            </a:r>
            <a:r>
              <a:rPr lang="en-US" sz="4500" dirty="0" err="1"/>
              <a:t>gerçekleştirir</a:t>
            </a:r>
            <a:r>
              <a:rPr lang="en-US" sz="4500" dirty="0"/>
              <a:t>.</a:t>
            </a:r>
          </a:p>
          <a:p>
            <a:pPr algn="l"/>
            <a:r>
              <a:rPr lang="en-US" sz="4500" dirty="0"/>
              <a:t> </a:t>
            </a:r>
          </a:p>
          <a:p>
            <a:pPr algn="l"/>
            <a:r>
              <a:rPr lang="en-US" sz="4500" b="1" dirty="0"/>
              <a:t>Beta </a:t>
            </a:r>
            <a:r>
              <a:rPr lang="en-US" sz="4500" b="1" dirty="0" err="1"/>
              <a:t>Testi</a:t>
            </a:r>
            <a:r>
              <a:rPr lang="en-US" sz="4500" dirty="0"/>
              <a:t>: </a:t>
            </a:r>
            <a:r>
              <a:rPr lang="en-US" sz="4500" dirty="0" err="1"/>
              <a:t>Kullanıcılara</a:t>
            </a:r>
            <a:r>
              <a:rPr lang="en-US" sz="4500" dirty="0"/>
              <a:t> beta </a:t>
            </a:r>
            <a:r>
              <a:rPr lang="en-US" sz="4500" dirty="0" err="1"/>
              <a:t>versiyon</a:t>
            </a:r>
            <a:r>
              <a:rPr lang="en-US" sz="4500" dirty="0"/>
              <a:t> </a:t>
            </a:r>
            <a:r>
              <a:rPr lang="en-US" sz="4500" dirty="0" err="1"/>
              <a:t>dağıtılır</a:t>
            </a:r>
            <a:r>
              <a:rPr lang="en-US" sz="4500" dirty="0"/>
              <a:t> ve test </a:t>
            </a:r>
            <a:r>
              <a:rPr lang="en-US" sz="4500" dirty="0" err="1"/>
              <a:t>etmesine</a:t>
            </a:r>
            <a:r>
              <a:rPr lang="en-US" sz="4500" dirty="0"/>
              <a:t> </a:t>
            </a:r>
            <a:r>
              <a:rPr lang="en-US" sz="4500" dirty="0" err="1"/>
              <a:t>izin</a:t>
            </a:r>
            <a:r>
              <a:rPr lang="en-US" sz="4500" dirty="0"/>
              <a:t> </a:t>
            </a:r>
            <a:r>
              <a:rPr lang="en-US" sz="4500" dirty="0" err="1"/>
              <a:t>verilir</a:t>
            </a:r>
            <a:r>
              <a:rPr lang="en-US" sz="4500" dirty="0"/>
              <a:t>. </a:t>
            </a:r>
            <a:r>
              <a:rPr lang="en-US" sz="4500" dirty="0" err="1"/>
              <a:t>Kullanıcılar</a:t>
            </a:r>
            <a:r>
              <a:rPr lang="en-US" sz="4500" dirty="0"/>
              <a:t> </a:t>
            </a:r>
            <a:r>
              <a:rPr lang="en-US" sz="4500" dirty="0" err="1"/>
              <a:t>sistemi</a:t>
            </a:r>
            <a:r>
              <a:rPr lang="en-US" sz="4500" dirty="0"/>
              <a:t> </a:t>
            </a:r>
            <a:r>
              <a:rPr lang="en-US" sz="4500" dirty="0" err="1"/>
              <a:t>inceler,herhangi</a:t>
            </a:r>
            <a:r>
              <a:rPr lang="en-US" sz="4500" dirty="0"/>
              <a:t> </a:t>
            </a:r>
            <a:r>
              <a:rPr lang="en-US" sz="4500" dirty="0" err="1"/>
              <a:t>bir</a:t>
            </a:r>
            <a:r>
              <a:rPr lang="en-US" sz="4500" dirty="0"/>
              <a:t> </a:t>
            </a:r>
            <a:r>
              <a:rPr lang="en-US" sz="4500" dirty="0" err="1"/>
              <a:t>sorun</a:t>
            </a:r>
            <a:r>
              <a:rPr lang="en-US" sz="4500" dirty="0"/>
              <a:t> </a:t>
            </a:r>
            <a:r>
              <a:rPr lang="en-US" sz="4500" dirty="0" err="1"/>
              <a:t>bulduğunda,geliştiriciye</a:t>
            </a:r>
            <a:r>
              <a:rPr lang="en-US" sz="4500" dirty="0"/>
              <a:t> </a:t>
            </a:r>
            <a:r>
              <a:rPr lang="en-US" sz="4500" dirty="0" err="1"/>
              <a:t>bildirir</a:t>
            </a:r>
            <a:r>
              <a:rPr lang="en-US" sz="4500" dirty="0"/>
              <a:t>.</a:t>
            </a:r>
          </a:p>
          <a:p>
            <a:endParaRPr lang="en-US" dirty="0"/>
          </a:p>
        </p:txBody>
      </p:sp>
    </p:spTree>
    <p:extLst>
      <p:ext uri="{BB962C8B-B14F-4D97-AF65-F5344CB8AC3E}">
        <p14:creationId xmlns:p14="http://schemas.microsoft.com/office/powerpoint/2010/main" val="1291326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83CA34-C6E2-49BA-ACFF-78ADEC0C28FA}">
  <ds:schemaRefs>
    <ds:schemaRef ds:uri="http://schemas.microsoft.com/office/2006/documentManagement/types"/>
    <ds:schemaRef ds:uri="http://schemas.microsoft.com/office/infopath/2007/PartnerControls"/>
    <ds:schemaRef ds:uri="http://www.w3.org/XML/1998/namespace"/>
    <ds:schemaRef ds:uri="http://purl.org/dc/dcmitype/"/>
    <ds:schemaRef ds:uri="71af3243-3dd4-4a8d-8c0d-dd76da1f02a5"/>
    <ds:schemaRef ds:uri="http://purl.org/dc/elements/1.1/"/>
    <ds:schemaRef ds:uri="http://purl.org/dc/terms/"/>
    <ds:schemaRef ds:uri="http://schemas.microsoft.com/office/2006/metadata/properties"/>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CCB9AE35-8A31-4380-94A6-86E5DFCDD1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1537</Words>
  <Application>Microsoft Office PowerPoint</Application>
  <PresentationFormat>Widescreen</PresentationFormat>
  <Paragraphs>177</Paragraphs>
  <Slides>24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宋体</vt:lpstr>
      <vt:lpstr>Arial</vt:lpstr>
      <vt:lpstr>Calibri</vt:lpstr>
      <vt:lpstr>Century Gothic</vt:lpstr>
      <vt:lpstr>Consolas</vt:lpstr>
      <vt:lpstr>Monaco</vt:lpstr>
      <vt:lpstr>Monotype Sorts</vt:lpstr>
      <vt:lpstr>Wingdings 3</vt:lpstr>
      <vt:lpstr>Ion Boardroom</vt:lpstr>
      <vt:lpstr>Yazılım Testi ve Otomasyonu</vt:lpstr>
      <vt:lpstr>Konular</vt:lpstr>
      <vt:lpstr>Manuel Test ve Otomatik Test</vt:lpstr>
      <vt:lpstr>Yazılım Test Metodları</vt:lpstr>
      <vt:lpstr>Black-box Testing</vt:lpstr>
      <vt:lpstr>Black-box Testing</vt:lpstr>
      <vt:lpstr>Kullanıcı Gereksinimi Duymayan Yazılım Testi Metodları </vt:lpstr>
      <vt:lpstr>Kullanıcı Gereksinimi Duymayan Yazılım Testi Metodları </vt:lpstr>
      <vt:lpstr>Kullanıcının Gerekli Olduğu Yazılım Testleri </vt:lpstr>
      <vt:lpstr>White-Box Test </vt:lpstr>
      <vt:lpstr>White-Box Test Metodları </vt:lpstr>
      <vt:lpstr>Temel Farklılıklar</vt:lpstr>
      <vt:lpstr>Temel Farklılıklar</vt:lpstr>
      <vt:lpstr>Temel Farklılıklar</vt:lpstr>
      <vt:lpstr>Hedefe Göre Yazılım Test Seviyeleri</vt:lpstr>
      <vt:lpstr>Birim Test (Unit Test - JUNIT)</vt:lpstr>
      <vt:lpstr>Entegrasyon Testi</vt:lpstr>
      <vt:lpstr>Sistem Testi</vt:lpstr>
      <vt:lpstr>Kabul / Yeterlilik testi</vt:lpstr>
      <vt:lpstr>JUNIT – Annotation</vt:lpstr>
      <vt:lpstr>Junit - Örnek</vt:lpstr>
      <vt:lpstr>Junit - Assertion</vt:lpstr>
      <vt:lpstr>JUNIT – Annotation Örnek</vt:lpstr>
      <vt:lpstr>LAB Çalışması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2020-02-04T19:09:13Z</dcterms:created>
  <dcterms:modified xsi:type="dcterms:W3CDTF">2021-10-11T11:30:22Z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f26bbf38-1b5e-4770-b037-be2658fd6789</vt:lpwstr>
  </property>
  <property fmtid="{D5CDD505-2E9C-101B-9397-08002B2CF9AE}" pid="4" name="TURKCELLCLASSIFICATION">
    <vt:lpwstr>TURKCELL DAHİLİ</vt:lpwstr>
  </property>
</Properties>
</file>