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2"/>
  </p:notesMasterIdLst>
  <p:handoutMasterIdLst>
    <p:handoutMasterId r:id="rId23"/>
  </p:handoutMasterIdLst>
  <p:sldIdLst>
    <p:sldId id="256" r:id="rId5"/>
    <p:sldId id="334" r:id="rId6"/>
    <p:sldId id="316" r:id="rId7"/>
    <p:sldId id="320" r:id="rId8"/>
    <p:sldId id="321" r:id="rId9"/>
    <p:sldId id="322" r:id="rId10"/>
    <p:sldId id="317" r:id="rId11"/>
    <p:sldId id="335" r:id="rId12"/>
    <p:sldId id="324" r:id="rId13"/>
    <p:sldId id="325" r:id="rId14"/>
    <p:sldId id="326" r:id="rId15"/>
    <p:sldId id="336" r:id="rId16"/>
    <p:sldId id="327" r:id="rId17"/>
    <p:sldId id="328" r:id="rId18"/>
    <p:sldId id="323" r:id="rId19"/>
    <p:sldId id="318" r:id="rId20"/>
    <p:sldId id="32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209" autoAdjust="0"/>
  </p:normalViewPr>
  <p:slideViewPr>
    <p:cSldViewPr snapToGrid="0">
      <p:cViewPr varScale="1">
        <p:scale>
          <a:sx n="67" d="100"/>
          <a:sy n="67" d="100"/>
        </p:scale>
        <p:origin x="1248"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11/14/2021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a:t>
            </a:fld>
            <a:endParaRPr lang="en-US" dirty="0"/>
          </a:p>
        </p:txBody>
      </p:sp>
    </p:spTree>
    <p:extLst>
      <p:ext uri="{BB962C8B-B14F-4D97-AF65-F5344CB8AC3E}">
        <p14:creationId xmlns:p14="http://schemas.microsoft.com/office/powerpoint/2010/main" val="2599444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281771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Çoğu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kez</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Adımları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yukarıdaki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değildir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nedenle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belgelere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ihtiyaç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duyarlar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Ayrıca</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vakasının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kuruluştan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çıkabilir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hasta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dışı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kritik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görevlerle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meşgul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kiralanan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kişinin</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vakasını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yürütmesi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istenebilir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Belgelenmiş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adımlar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yardımcı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paydaşların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incelemelerini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kolaylaştıracaktır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315407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Çoğu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kez</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Adımları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yukarıdaki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değildir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nedenle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belgelere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ihtiyaç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duyarlar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Ayrıca</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vakasının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kuruluştan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çıkabilir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hasta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dışı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kritik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görevlerle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meşgul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kiralanan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kişinin</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vakasını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yürütmesi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istenebilir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Belgelenmiş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adımlar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yardımcı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paydaşların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incelemelerini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kolaylaştıracaktır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16611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Pair</a:t>
            </a:r>
            <a:r>
              <a:rPr lang="tr-TR" dirty="0"/>
              <a:t> </a:t>
            </a:r>
            <a:r>
              <a:rPr lang="tr-TR" dirty="0" err="1"/>
              <a:t>programming</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7</a:t>
            </a:fld>
            <a:endParaRPr lang="en-US" dirty="0"/>
          </a:p>
        </p:txBody>
      </p:sp>
    </p:spTree>
    <p:extLst>
      <p:ext uri="{BB962C8B-B14F-4D97-AF65-F5344CB8AC3E}">
        <p14:creationId xmlns:p14="http://schemas.microsoft.com/office/powerpoint/2010/main" val="14873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Eşdeğer aralık yöntemi, aynı bölgedeki değerler girdi olarak kullanıldığında aynı sonucu verir ön koşulundan çalışmaktadır. Örnekte verilen kod parçasında </a:t>
            </a:r>
            <a:r>
              <a:rPr lang="tr-TR" sz="1200" b="1" i="0" kern="1200" dirty="0">
                <a:solidFill>
                  <a:schemeClr val="tx1"/>
                </a:solidFill>
                <a:effectLst/>
                <a:latin typeface="+mn-lt"/>
                <a:ea typeface="+mn-ea"/>
                <a:cs typeface="+mn-cs"/>
              </a:rPr>
              <a:t>5 yaş ve daha küçükler</a:t>
            </a:r>
            <a:r>
              <a:rPr lang="tr-TR" sz="1200" b="0" i="0" kern="1200" dirty="0">
                <a:solidFill>
                  <a:schemeClr val="tx1"/>
                </a:solidFill>
                <a:effectLst/>
                <a:latin typeface="+mn-lt"/>
                <a:ea typeface="+mn-ea"/>
                <a:cs typeface="+mn-cs"/>
              </a:rPr>
              <a:t> </a:t>
            </a:r>
            <a:r>
              <a:rPr lang="tr-TR" sz="1200" b="1" i="0" kern="1200" dirty="0">
                <a:solidFill>
                  <a:schemeClr val="tx1"/>
                </a:solidFill>
                <a:effectLst/>
                <a:latin typeface="+mn-lt"/>
                <a:ea typeface="+mn-ea"/>
                <a:cs typeface="+mn-cs"/>
              </a:rPr>
              <a:t>bebek</a:t>
            </a:r>
            <a:r>
              <a:rPr lang="tr-TR" sz="1200" b="0" i="0" kern="1200" dirty="0">
                <a:solidFill>
                  <a:schemeClr val="tx1"/>
                </a:solidFill>
                <a:effectLst/>
                <a:latin typeface="+mn-lt"/>
                <a:ea typeface="+mn-ea"/>
                <a:cs typeface="+mn-cs"/>
              </a:rPr>
              <a:t>,</a:t>
            </a:r>
            <a:r>
              <a:rPr lang="tr-TR" sz="1200" b="1" i="0" kern="1200" dirty="0">
                <a:solidFill>
                  <a:schemeClr val="tx1"/>
                </a:solidFill>
                <a:effectLst/>
                <a:latin typeface="+mn-lt"/>
                <a:ea typeface="+mn-ea"/>
                <a:cs typeface="+mn-cs"/>
              </a:rPr>
              <a:t> 6-17 yaş aralığında bulunanlar çocuk ve 18 yaş üstündekiler yetişkin</a:t>
            </a:r>
            <a:r>
              <a:rPr lang="tr-TR" sz="1200" b="0" i="0" kern="1200" dirty="0">
                <a:solidFill>
                  <a:schemeClr val="tx1"/>
                </a:solidFill>
                <a:effectLst/>
                <a:latin typeface="+mn-lt"/>
                <a:ea typeface="+mn-ea"/>
                <a:cs typeface="+mn-cs"/>
              </a:rPr>
              <a:t> olarak değerlendiriliyor. Böyle bir durumda eş değer (aynı sonucu veren) bölgeleri sayı doğrusu üzerinde görebiliriz. Bu yöntemle test etmek istediğimizde </a:t>
            </a:r>
            <a:r>
              <a:rPr lang="tr-TR" sz="1200" b="0" i="0" kern="1200" dirty="0" err="1">
                <a:solidFill>
                  <a:schemeClr val="tx1"/>
                </a:solidFill>
                <a:effectLst/>
                <a:latin typeface="+mn-lt"/>
                <a:ea typeface="+mn-ea"/>
                <a:cs typeface="+mn-cs"/>
              </a:rPr>
              <a:t>kullanabilceğimiz</a:t>
            </a:r>
            <a:r>
              <a:rPr lang="tr-TR" sz="1200" b="0" i="0" kern="1200" dirty="0">
                <a:solidFill>
                  <a:schemeClr val="tx1"/>
                </a:solidFill>
                <a:effectLst/>
                <a:latin typeface="+mn-lt"/>
                <a:ea typeface="+mn-ea"/>
                <a:cs typeface="+mn-cs"/>
              </a:rPr>
              <a:t> giriş değerleri sırasıyla </a:t>
            </a:r>
            <a:r>
              <a:rPr lang="tr-TR" sz="1200" b="1" i="0" kern="1200" dirty="0">
                <a:solidFill>
                  <a:schemeClr val="tx1"/>
                </a:solidFill>
                <a:effectLst/>
                <a:latin typeface="+mn-lt"/>
                <a:ea typeface="+mn-ea"/>
                <a:cs typeface="+mn-cs"/>
              </a:rPr>
              <a:t>TC1(3, 12, 25) </a:t>
            </a:r>
            <a:r>
              <a:rPr lang="tr-TR" sz="1200" b="0" i="0" kern="1200" dirty="0">
                <a:solidFill>
                  <a:schemeClr val="tx1"/>
                </a:solidFill>
                <a:effectLst/>
                <a:latin typeface="+mn-lt"/>
                <a:ea typeface="+mn-ea"/>
                <a:cs typeface="+mn-cs"/>
              </a:rPr>
              <a:t>veya kurala uygun başka değerler olabilir.</a:t>
            </a:r>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409964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97279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Test edilen uygulama, kapsadığı farklı durumlara ve geçişlere sahip gerçek zamanlı bir sistem olduğunda.</a:t>
            </a:r>
          </a:p>
          <a:p>
            <a:r>
              <a:rPr lang="tr-TR" sz="1200" b="0" i="0" kern="1200" dirty="0">
                <a:solidFill>
                  <a:schemeClr val="tx1"/>
                </a:solidFill>
                <a:effectLst/>
                <a:latin typeface="+mn-lt"/>
                <a:ea typeface="+mn-ea"/>
                <a:cs typeface="+mn-cs"/>
              </a:rPr>
              <a:t>Uygulama geçmişin olaylarına / değerlerine / koşullarına bağlı olduğunda.</a:t>
            </a:r>
          </a:p>
          <a:p>
            <a:r>
              <a:rPr lang="tr-TR" sz="1200" b="0" i="0" kern="1200" dirty="0">
                <a:solidFill>
                  <a:schemeClr val="tx1"/>
                </a:solidFill>
                <a:effectLst/>
                <a:latin typeface="+mn-lt"/>
                <a:ea typeface="+mn-ea"/>
                <a:cs typeface="+mn-cs"/>
              </a:rPr>
              <a:t>Olayların sırasının test edilmesi gerektiğinde.</a:t>
            </a:r>
          </a:p>
          <a:p>
            <a:r>
              <a:rPr lang="tr-TR" sz="1200" b="0" i="0" kern="1200" dirty="0">
                <a:solidFill>
                  <a:schemeClr val="tx1"/>
                </a:solidFill>
                <a:effectLst/>
                <a:latin typeface="+mn-lt"/>
                <a:ea typeface="+mn-ea"/>
                <a:cs typeface="+mn-cs"/>
              </a:rPr>
              <a:t>Uygulamanın sınırlı bir girdi değerleri kümesine karşı test edilmesi gerektiğinde.</a:t>
            </a:r>
          </a:p>
          <a:p>
            <a:endParaRPr lang="tr-TR" dirty="0"/>
          </a:p>
          <a:p>
            <a:r>
              <a:rPr lang="tr-TR" sz="1200" b="0" i="0" kern="1200" dirty="0">
                <a:solidFill>
                  <a:schemeClr val="tx1"/>
                </a:solidFill>
                <a:effectLst/>
                <a:latin typeface="+mn-lt"/>
                <a:ea typeface="+mn-ea"/>
                <a:cs typeface="+mn-cs"/>
              </a:rPr>
              <a:t>Bir ATM'yi ziyaret edip 1000 $ çekiyorsunuz. Paranı al. Şimdi bakiyeniz tükeniyor ve tam olarak aynı 1000 $ çekme talebinde bulunuyorsunuz. Bu kez ATM, yetersiz bakiye nedeniyle size parayı vermeyi reddediyor. İşte burada </a:t>
            </a:r>
            <a:r>
              <a:rPr lang="tr-TR" sz="1200" b="1" i="0" kern="1200" dirty="0">
                <a:solidFill>
                  <a:schemeClr val="tx1"/>
                </a:solidFill>
                <a:effectLst/>
                <a:latin typeface="+mn-lt"/>
                <a:ea typeface="+mn-ea"/>
                <a:cs typeface="+mn-cs"/>
              </a:rPr>
              <a:t>geçiş</a:t>
            </a:r>
            <a:r>
              <a:rPr lang="tr-TR" sz="1200" b="0" i="0" kern="1200" dirty="0">
                <a:solidFill>
                  <a:schemeClr val="tx1"/>
                </a:solidFill>
                <a:effectLst/>
                <a:latin typeface="+mn-lt"/>
                <a:ea typeface="+mn-ea"/>
                <a:cs typeface="+mn-cs"/>
              </a:rPr>
              <a:t> neden olan </a:t>
            </a:r>
            <a:r>
              <a:rPr lang="tr-TR" sz="1200" b="1" i="0" kern="1200" dirty="0">
                <a:solidFill>
                  <a:schemeClr val="tx1"/>
                </a:solidFill>
                <a:effectLst/>
                <a:latin typeface="+mn-lt"/>
                <a:ea typeface="+mn-ea"/>
                <a:cs typeface="+mn-cs"/>
              </a:rPr>
              <a:t>durum değişikliği</a:t>
            </a:r>
            <a:r>
              <a:rPr lang="tr-TR" sz="1200" b="0" i="0" kern="1200" dirty="0">
                <a:solidFill>
                  <a:schemeClr val="tx1"/>
                </a:solidFill>
                <a:effectLst/>
                <a:latin typeface="+mn-lt"/>
                <a:ea typeface="+mn-ea"/>
                <a:cs typeface="+mn-cs"/>
              </a:rPr>
              <a:t> erken çekilme</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13</a:t>
            </a:fld>
            <a:endParaRPr lang="en-US" dirty="0"/>
          </a:p>
        </p:txBody>
      </p:sp>
    </p:spTree>
    <p:extLst>
      <p:ext uri="{BB962C8B-B14F-4D97-AF65-F5344CB8AC3E}">
        <p14:creationId xmlns:p14="http://schemas.microsoft.com/office/powerpoint/2010/main" val="191810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14</a:t>
            </a:fld>
            <a:endParaRPr lang="en-US" dirty="0"/>
          </a:p>
        </p:txBody>
      </p:sp>
    </p:spTree>
    <p:extLst>
      <p:ext uri="{BB962C8B-B14F-4D97-AF65-F5344CB8AC3E}">
        <p14:creationId xmlns:p14="http://schemas.microsoft.com/office/powerpoint/2010/main" val="345505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Test </a:t>
            </a:r>
            <a:r>
              <a:rPr lang="en-US" sz="1200" b="0" i="0" u="none" strike="noStrike" kern="1200" baseline="0" dirty="0" err="1">
                <a:solidFill>
                  <a:schemeClr val="tx1"/>
                </a:solidFill>
                <a:latin typeface="+mn-lt"/>
                <a:ea typeface="+mn-ea"/>
                <a:cs typeface="+mn-cs"/>
              </a:rPr>
              <a:t>planının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hatlarına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Yazılım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Testi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Dokümantasyonu</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Standardı</a:t>
            </a:r>
            <a:r>
              <a:rPr lang="en-US" sz="1200" b="0" i="0" u="none" strike="noStrike" kern="1200" baseline="0" dirty="0">
                <a:solidFill>
                  <a:schemeClr val="tx1"/>
                </a:solidFill>
                <a:latin typeface="+mn-lt"/>
                <a:ea typeface="+mn-ea"/>
                <a:cs typeface="+mn-cs"/>
              </a:rPr>
              <a:t>" (IEEE </a:t>
            </a:r>
            <a:r>
              <a:rPr lang="en-US" sz="1200" b="0" i="0" u="none" strike="noStrike" kern="1200" baseline="0" dirty="0" err="1">
                <a:solidFill>
                  <a:schemeClr val="tx1"/>
                </a:solidFill>
                <a:latin typeface="+mn-lt"/>
                <a:ea typeface="+mn-ea"/>
                <a:cs typeface="+mn-cs"/>
              </a:rPr>
              <a:t>Std</a:t>
            </a:r>
            <a:r>
              <a:rPr lang="en-US" sz="1200" b="0" i="0" u="none" strike="noStrike" kern="1200" baseline="0" dirty="0">
                <a:solidFill>
                  <a:schemeClr val="tx1"/>
                </a:solidFill>
                <a:latin typeface="+mn-lt"/>
                <a:ea typeface="+mn-ea"/>
                <a:cs typeface="+mn-cs"/>
              </a:rPr>
              <a:t> 829-1998) </a:t>
            </a:r>
            <a:r>
              <a:rPr lang="en-US" sz="1200" b="0" i="0" u="none" strike="noStrike" kern="1200" baseline="0" dirty="0" err="1">
                <a:solidFill>
                  <a:schemeClr val="tx1"/>
                </a:solidFill>
                <a:latin typeface="+mn-lt"/>
                <a:ea typeface="+mn-ea"/>
                <a:cs typeface="+mn-cs"/>
              </a:rPr>
              <a:t>kapsamında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değinilmektedir</a:t>
            </a:r>
            <a:r>
              <a:rPr lang="en-US" sz="1200" b="0" i="0" u="none" strike="noStrike" kern="1200" baseline="0" dirty="0">
                <a:solidFill>
                  <a:schemeClr val="tx1"/>
                </a:solidFill>
                <a:latin typeface="+mn-lt"/>
                <a:ea typeface="+mn-ea"/>
                <a:cs typeface="+mn-cs"/>
              </a:rPr>
              <a:t>. </a:t>
            </a:r>
          </a:p>
          <a:p>
            <a:r>
              <a:rPr lang="en-US" sz="1200" b="0" i="0" u="none" strike="noStrike" kern="1200" baseline="0" dirty="0" err="1">
                <a:solidFill>
                  <a:schemeClr val="tx1"/>
                </a:solidFill>
                <a:latin typeface="+mn-lt"/>
                <a:ea typeface="+mn-ea"/>
                <a:cs typeface="+mn-cs"/>
              </a:rPr>
              <a:t>Organizasyonun</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politikası</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kapsamı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hedefler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riskler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sınırlandırmalar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önem</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edilebilirlik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kaynakların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elverişliliği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gibi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faktörler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planlamayı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etkiler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Proje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ilerledikçe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daha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fazla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bilgi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ortaya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çıkar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ve</a:t>
            </a:r>
            <a:r>
              <a:rPr lang="en-US" sz="1200" b="0" i="0" u="none" strike="noStrike" kern="1200" baseline="0" dirty="0">
                <a:solidFill>
                  <a:schemeClr val="tx1"/>
                </a:solidFill>
                <a:latin typeface="+mn-lt"/>
                <a:ea typeface="+mn-ea"/>
                <a:cs typeface="+mn-cs"/>
              </a:rPr>
              <a:t> test </a:t>
            </a:r>
            <a:r>
              <a:rPr lang="en-US" sz="1200" b="0" i="0" u="none" strike="noStrike" kern="1200" baseline="0" dirty="0" err="1">
                <a:solidFill>
                  <a:schemeClr val="tx1"/>
                </a:solidFill>
                <a:latin typeface="+mn-lt"/>
                <a:ea typeface="+mn-ea"/>
                <a:cs typeface="+mn-cs"/>
              </a:rPr>
              <a:t>planına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daha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fazla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ayrıntı</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eklenebilir</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16</a:t>
            </a:fld>
            <a:endParaRPr lang="en-US" dirty="0"/>
          </a:p>
        </p:txBody>
      </p:sp>
    </p:spTree>
    <p:extLst>
      <p:ext uri="{BB962C8B-B14F-4D97-AF65-F5344CB8AC3E}">
        <p14:creationId xmlns:p14="http://schemas.microsoft.com/office/powerpoint/2010/main" val="421827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11/14/2021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11/14/2021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11/14/2021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11/14/2021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test-scenario.html"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mailto:guru99@e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mailto:guru99@email.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demo.xxx.com/"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298" y="900497"/>
            <a:ext cx="8761413" cy="706964"/>
          </a:xfrm>
        </p:spPr>
        <p:txBody>
          <a:bodyPr/>
          <a:lstStyle/>
          <a:p>
            <a:r>
              <a:rPr lang="en-US" dirty="0" err="1"/>
              <a:t>Denklik</a:t>
            </a:r>
            <a:r>
              <a:rPr lang="en-US" dirty="0"/>
              <a:t> </a:t>
            </a:r>
            <a:r>
              <a:rPr lang="tr-TR" dirty="0" err="1"/>
              <a:t>P</a:t>
            </a:r>
            <a:r>
              <a:rPr lang="en-US" dirty="0" err="1"/>
              <a:t>aylarına</a:t>
            </a:r>
            <a:r>
              <a:rPr lang="en-US" dirty="0"/>
              <a:t> </a:t>
            </a:r>
            <a:r>
              <a:rPr lang="tr-TR" dirty="0" err="1"/>
              <a:t>A</a:t>
            </a:r>
            <a:r>
              <a:rPr lang="en-US" dirty="0" err="1"/>
              <a:t>yırma</a:t>
            </a:r>
            <a:br>
              <a:rPr lang="tr-TR" dirty="0"/>
            </a:br>
            <a:r>
              <a:rPr lang="en-US" dirty="0"/>
              <a:t> (Equivalence Partitioning)</a:t>
            </a:r>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539675" y="2456016"/>
            <a:ext cx="11112650" cy="4123924"/>
          </a:xfrm>
        </p:spPr>
        <p:txBody>
          <a:bodyPr>
            <a:normAutofit fontScale="25000" lnSpcReduction="20000"/>
          </a:bodyPr>
          <a:lstStyle/>
          <a:p>
            <a:pPr algn="l"/>
            <a:r>
              <a:rPr lang="tr-TR" sz="7200" dirty="0" err="1"/>
              <a:t>G</a:t>
            </a:r>
            <a:r>
              <a:rPr lang="en-US" sz="7200" dirty="0" err="1"/>
              <a:t>irdilerin</a:t>
            </a:r>
            <a:r>
              <a:rPr lang="en-US" sz="7200" dirty="0"/>
              <a:t>, </a:t>
            </a:r>
            <a:r>
              <a:rPr lang="en-US" sz="7200" dirty="0" err="1"/>
              <a:t>çıktıların</a:t>
            </a:r>
            <a:r>
              <a:rPr lang="en-US" sz="7200" dirty="0"/>
              <a:t>, </a:t>
            </a:r>
            <a:r>
              <a:rPr lang="en-US" sz="7200" dirty="0" err="1"/>
              <a:t>dahili</a:t>
            </a:r>
            <a:r>
              <a:rPr lang="en-US" sz="7200" dirty="0"/>
              <a:t> </a:t>
            </a:r>
            <a:r>
              <a:rPr lang="en-US" sz="7200" dirty="0" err="1"/>
              <a:t>değerlerin</a:t>
            </a:r>
            <a:r>
              <a:rPr lang="en-US" sz="7200" dirty="0"/>
              <a:t> </a:t>
            </a:r>
            <a:r>
              <a:rPr lang="en-US" sz="7200" dirty="0" err="1"/>
              <a:t>ve</a:t>
            </a:r>
            <a:r>
              <a:rPr lang="en-US" sz="7200" dirty="0"/>
              <a:t> </a:t>
            </a:r>
            <a:r>
              <a:rPr lang="en-US" sz="7200" dirty="0" err="1"/>
              <a:t>zamana</a:t>
            </a:r>
            <a:r>
              <a:rPr lang="en-US" sz="7200" dirty="0"/>
              <a:t> </a:t>
            </a:r>
            <a:r>
              <a:rPr lang="en-US" sz="7200" dirty="0" err="1"/>
              <a:t>bağlı</a:t>
            </a:r>
            <a:r>
              <a:rPr lang="en-US" sz="7200" dirty="0"/>
              <a:t> </a:t>
            </a:r>
            <a:r>
              <a:rPr lang="en-US" sz="7200" dirty="0" err="1"/>
              <a:t>değerlerin</a:t>
            </a:r>
            <a:r>
              <a:rPr lang="en-US" sz="7200" dirty="0"/>
              <a:t> </a:t>
            </a:r>
            <a:r>
              <a:rPr lang="en-US" sz="7200" dirty="0" err="1"/>
              <a:t>ele</a:t>
            </a:r>
            <a:r>
              <a:rPr lang="tr-TR" sz="7200" dirty="0"/>
              <a:t> </a:t>
            </a:r>
            <a:r>
              <a:rPr lang="en-US" sz="7200" dirty="0" err="1"/>
              <a:t>alınışını</a:t>
            </a:r>
            <a:r>
              <a:rPr lang="en-US" sz="7200" dirty="0"/>
              <a:t> </a:t>
            </a:r>
            <a:r>
              <a:rPr lang="en-US" sz="7200" dirty="0" err="1"/>
              <a:t>etkin</a:t>
            </a:r>
            <a:r>
              <a:rPr lang="en-US" sz="7200" dirty="0"/>
              <a:t> </a:t>
            </a:r>
            <a:r>
              <a:rPr lang="en-US" sz="7200" dirty="0" err="1"/>
              <a:t>bir</a:t>
            </a:r>
            <a:r>
              <a:rPr lang="en-US" sz="7200" dirty="0"/>
              <a:t> </a:t>
            </a:r>
            <a:r>
              <a:rPr lang="en-US" sz="7200" dirty="0" err="1"/>
              <a:t>şekilde</a:t>
            </a:r>
            <a:r>
              <a:rPr lang="en-US" sz="7200" dirty="0"/>
              <a:t> test </a:t>
            </a:r>
            <a:r>
              <a:rPr lang="en-US" sz="7200" dirty="0" err="1"/>
              <a:t>ederken</a:t>
            </a:r>
            <a:r>
              <a:rPr lang="en-US" sz="7200" dirty="0"/>
              <a:t> </a:t>
            </a:r>
            <a:r>
              <a:rPr lang="en-US" sz="7200" dirty="0" err="1"/>
              <a:t>gerekli</a:t>
            </a:r>
            <a:r>
              <a:rPr lang="en-US" sz="7200" dirty="0"/>
              <a:t> test </a:t>
            </a:r>
            <a:r>
              <a:rPr lang="en-US" sz="7200" dirty="0" err="1"/>
              <a:t>senaryolarının</a:t>
            </a:r>
            <a:r>
              <a:rPr lang="en-US" sz="7200" dirty="0"/>
              <a:t> </a:t>
            </a:r>
            <a:r>
              <a:rPr lang="en-US" sz="7200" dirty="0" err="1"/>
              <a:t>sayısını</a:t>
            </a:r>
            <a:r>
              <a:rPr lang="en-US" sz="7200" dirty="0"/>
              <a:t> </a:t>
            </a:r>
            <a:r>
              <a:rPr lang="en-US" sz="7200" dirty="0" err="1"/>
              <a:t>azaltmak</a:t>
            </a:r>
            <a:r>
              <a:rPr lang="en-US" sz="7200" dirty="0"/>
              <a:t> </a:t>
            </a:r>
            <a:r>
              <a:rPr lang="en-US" sz="7200" dirty="0" err="1"/>
              <a:t>için</a:t>
            </a:r>
            <a:r>
              <a:rPr lang="en-US" sz="7200" dirty="0"/>
              <a:t> </a:t>
            </a:r>
            <a:r>
              <a:rPr lang="en-US" sz="7200" dirty="0" err="1"/>
              <a:t>kullanılır</a:t>
            </a:r>
            <a:r>
              <a:rPr lang="en-US" sz="7200" dirty="0"/>
              <a:t>. </a:t>
            </a:r>
            <a:r>
              <a:rPr lang="en-US" sz="7200" dirty="0" err="1"/>
              <a:t>Paylara</a:t>
            </a:r>
            <a:r>
              <a:rPr lang="en-US" sz="7200" dirty="0"/>
              <a:t> </a:t>
            </a:r>
            <a:r>
              <a:rPr lang="en-US" sz="7200" dirty="0" err="1"/>
              <a:t>ayırma</a:t>
            </a:r>
            <a:r>
              <a:rPr lang="en-US" sz="7200" dirty="0"/>
              <a:t>, </a:t>
            </a:r>
            <a:r>
              <a:rPr lang="en-US" sz="7200" dirty="0" err="1"/>
              <a:t>sistem</a:t>
            </a:r>
            <a:r>
              <a:rPr lang="tr-TR" sz="7200" dirty="0"/>
              <a:t> </a:t>
            </a:r>
            <a:r>
              <a:rPr lang="en-US" sz="7200" dirty="0" err="1"/>
              <a:t>tarafından</a:t>
            </a:r>
            <a:r>
              <a:rPr lang="en-US" sz="7200" dirty="0"/>
              <a:t> </a:t>
            </a:r>
            <a:r>
              <a:rPr lang="en-US" sz="7200" dirty="0" err="1"/>
              <a:t>aynı</a:t>
            </a:r>
            <a:r>
              <a:rPr lang="en-US" sz="7200" dirty="0"/>
              <a:t> </a:t>
            </a:r>
            <a:r>
              <a:rPr lang="en-US" sz="7200" dirty="0" err="1"/>
              <a:t>şekilde</a:t>
            </a:r>
            <a:r>
              <a:rPr lang="en-US" sz="7200" dirty="0"/>
              <a:t> </a:t>
            </a:r>
            <a:r>
              <a:rPr lang="en-US" sz="7200" dirty="0" err="1"/>
              <a:t>ele</a:t>
            </a:r>
            <a:r>
              <a:rPr lang="en-US" sz="7200" dirty="0"/>
              <a:t> </a:t>
            </a:r>
            <a:r>
              <a:rPr lang="en-US" sz="7200" dirty="0" err="1"/>
              <a:t>alınan</a:t>
            </a:r>
            <a:r>
              <a:rPr lang="en-US" sz="7200" dirty="0"/>
              <a:t> </a:t>
            </a:r>
            <a:r>
              <a:rPr lang="en-US" sz="7200" dirty="0" err="1"/>
              <a:t>değer</a:t>
            </a:r>
            <a:r>
              <a:rPr lang="en-US" sz="7200" dirty="0"/>
              <a:t> </a:t>
            </a:r>
            <a:r>
              <a:rPr lang="en-US" sz="7200" dirty="0" err="1"/>
              <a:t>kümelerinin</a:t>
            </a:r>
            <a:r>
              <a:rPr lang="en-US" sz="7200" dirty="0"/>
              <a:t> </a:t>
            </a:r>
            <a:r>
              <a:rPr lang="en-US" sz="7200" dirty="0" err="1"/>
              <a:t>yani</a:t>
            </a:r>
            <a:r>
              <a:rPr lang="en-US" sz="7200" dirty="0"/>
              <a:t> </a:t>
            </a:r>
            <a:r>
              <a:rPr lang="en-US" sz="7200" dirty="0" err="1"/>
              <a:t>denklik</a:t>
            </a:r>
            <a:r>
              <a:rPr lang="en-US" sz="7200" dirty="0"/>
              <a:t> </a:t>
            </a:r>
            <a:r>
              <a:rPr lang="en-US" sz="7200" dirty="0" err="1"/>
              <a:t>sınıflarının</a:t>
            </a:r>
            <a:r>
              <a:rPr lang="en-US" sz="7200" dirty="0"/>
              <a:t> </a:t>
            </a:r>
            <a:r>
              <a:rPr lang="en-US" sz="7200" dirty="0" err="1"/>
              <a:t>bulunmasını</a:t>
            </a:r>
            <a:r>
              <a:rPr lang="en-US" sz="7200" dirty="0"/>
              <a:t> </a:t>
            </a:r>
            <a:r>
              <a:rPr lang="en-US" sz="7200" dirty="0" err="1"/>
              <a:t>hedefler</a:t>
            </a:r>
            <a:r>
              <a:rPr lang="en-US" sz="7200" dirty="0"/>
              <a:t>. </a:t>
            </a:r>
            <a:r>
              <a:rPr lang="en-US" sz="7200" dirty="0" err="1"/>
              <a:t>Bir</a:t>
            </a:r>
            <a:r>
              <a:rPr lang="en-US" sz="7200" dirty="0"/>
              <a:t> </a:t>
            </a:r>
            <a:r>
              <a:rPr lang="en-US" sz="7200" dirty="0" err="1"/>
              <a:t>paydan</a:t>
            </a:r>
            <a:r>
              <a:rPr lang="en-US" sz="7200" dirty="0"/>
              <a:t> </a:t>
            </a:r>
            <a:r>
              <a:rPr lang="en-US" sz="7200" dirty="0" err="1"/>
              <a:t>temsilen</a:t>
            </a:r>
            <a:r>
              <a:rPr lang="en-US" sz="7200" dirty="0"/>
              <a:t> </a:t>
            </a:r>
            <a:r>
              <a:rPr lang="en-US" sz="7200" dirty="0" err="1"/>
              <a:t>bir</a:t>
            </a:r>
            <a:r>
              <a:rPr lang="en-US" sz="7200" dirty="0"/>
              <a:t> </a:t>
            </a:r>
            <a:r>
              <a:rPr lang="en-US" sz="7200" dirty="0" err="1"/>
              <a:t>değerin</a:t>
            </a:r>
            <a:r>
              <a:rPr lang="en-US" sz="7200" dirty="0"/>
              <a:t> </a:t>
            </a:r>
            <a:r>
              <a:rPr lang="en-US" sz="7200" dirty="0" err="1"/>
              <a:t>seçilmesiyle</a:t>
            </a:r>
            <a:r>
              <a:rPr lang="en-US" sz="7200" dirty="0"/>
              <a:t> </a:t>
            </a:r>
            <a:r>
              <a:rPr lang="en-US" sz="7200" dirty="0" err="1"/>
              <a:t>aynı</a:t>
            </a:r>
            <a:r>
              <a:rPr lang="en-US" sz="7200" dirty="0"/>
              <a:t> </a:t>
            </a:r>
            <a:r>
              <a:rPr lang="en-US" sz="7200" dirty="0" err="1"/>
              <a:t>payda</a:t>
            </a:r>
            <a:r>
              <a:rPr lang="en-US" sz="7200" dirty="0"/>
              <a:t> </a:t>
            </a:r>
            <a:r>
              <a:rPr lang="en-US" sz="7200" dirty="0" err="1"/>
              <a:t>yer</a:t>
            </a:r>
            <a:r>
              <a:rPr lang="en-US" sz="7200" dirty="0"/>
              <a:t> </a:t>
            </a:r>
            <a:r>
              <a:rPr lang="en-US" sz="7200" dirty="0" err="1"/>
              <a:t>alan</a:t>
            </a:r>
            <a:r>
              <a:rPr lang="en-US" sz="7200" dirty="0"/>
              <a:t> </a:t>
            </a:r>
            <a:r>
              <a:rPr lang="en-US" sz="7200" dirty="0" err="1"/>
              <a:t>tüm</a:t>
            </a:r>
            <a:r>
              <a:rPr lang="en-US" sz="7200" dirty="0"/>
              <a:t> </a:t>
            </a:r>
            <a:r>
              <a:rPr lang="en-US" sz="7200" dirty="0" err="1"/>
              <a:t>öğelerin</a:t>
            </a:r>
            <a:r>
              <a:rPr lang="en-US" sz="7200" dirty="0"/>
              <a:t> </a:t>
            </a:r>
            <a:r>
              <a:rPr lang="en-US" sz="7200" dirty="0" err="1"/>
              <a:t>kapsam</a:t>
            </a:r>
            <a:r>
              <a:rPr lang="en-US" sz="7200" dirty="0"/>
              <a:t> </a:t>
            </a:r>
            <a:r>
              <a:rPr lang="en-US" sz="7200" dirty="0" err="1"/>
              <a:t>dahiline</a:t>
            </a:r>
            <a:r>
              <a:rPr lang="tr-TR" sz="7200" dirty="0"/>
              <a:t> </a:t>
            </a:r>
            <a:r>
              <a:rPr lang="en-US" sz="7200" dirty="0" err="1"/>
              <a:t>alındığı</a:t>
            </a:r>
            <a:r>
              <a:rPr lang="en-US" sz="7200" dirty="0"/>
              <a:t> </a:t>
            </a:r>
            <a:r>
              <a:rPr lang="en-US" sz="7200" dirty="0" err="1"/>
              <a:t>varsayılır</a:t>
            </a:r>
            <a:r>
              <a:rPr lang="en-US" sz="7200" dirty="0"/>
              <a:t>.</a:t>
            </a:r>
            <a:r>
              <a:rPr lang="tr-TR" sz="7200" dirty="0"/>
              <a:t> Bu teknik sayesinde fonksiyonel hatalar bulunur.</a:t>
            </a:r>
          </a:p>
          <a:p>
            <a:pPr algn="l"/>
            <a:endParaRPr lang="tr-TR" sz="7200" dirty="0"/>
          </a:p>
          <a:p>
            <a:pPr marL="857250" indent="-857250" algn="l">
              <a:buFont typeface="Arial" panose="020B0604020202020204" pitchFamily="34" charset="0"/>
              <a:buChar char="•"/>
            </a:pPr>
            <a:r>
              <a:rPr lang="en-US" sz="7200" dirty="0"/>
              <a:t>Test </a:t>
            </a:r>
            <a:r>
              <a:rPr lang="en-US" sz="7200" dirty="0" err="1"/>
              <a:t>edilecek</a:t>
            </a:r>
            <a:r>
              <a:rPr lang="en-US" sz="7200" dirty="0"/>
              <a:t> </a:t>
            </a:r>
            <a:r>
              <a:rPr lang="en-US" sz="7200" dirty="0" err="1"/>
              <a:t>değer</a:t>
            </a:r>
            <a:r>
              <a:rPr lang="en-US" sz="7200" dirty="0"/>
              <a:t> </a:t>
            </a:r>
            <a:r>
              <a:rPr lang="en-US" sz="7200" dirty="0" err="1"/>
              <a:t>kümesindeki</a:t>
            </a:r>
            <a:r>
              <a:rPr lang="en-US" sz="7200" dirty="0"/>
              <a:t> </a:t>
            </a:r>
            <a:r>
              <a:rPr lang="en-US" sz="7200" dirty="0" err="1"/>
              <a:t>tüm</a:t>
            </a:r>
            <a:r>
              <a:rPr lang="en-US" sz="7200" dirty="0"/>
              <a:t> </a:t>
            </a:r>
            <a:r>
              <a:rPr lang="en-US" sz="7200" dirty="0" err="1"/>
              <a:t>öğelerin</a:t>
            </a:r>
            <a:r>
              <a:rPr lang="en-US" sz="7200" dirty="0"/>
              <a:t> </a:t>
            </a:r>
            <a:r>
              <a:rPr lang="en-US" sz="7200" dirty="0" err="1"/>
              <a:t>aynı</a:t>
            </a:r>
            <a:r>
              <a:rPr lang="en-US" sz="7200" dirty="0"/>
              <a:t> </a:t>
            </a:r>
            <a:r>
              <a:rPr lang="en-US" sz="7200" dirty="0" err="1"/>
              <a:t>şekilde</a:t>
            </a:r>
            <a:r>
              <a:rPr lang="en-US" sz="7200" dirty="0"/>
              <a:t> </a:t>
            </a:r>
            <a:r>
              <a:rPr lang="en-US" sz="7200" dirty="0" err="1"/>
              <a:t>ele</a:t>
            </a:r>
            <a:r>
              <a:rPr lang="tr-TR" sz="7200" dirty="0"/>
              <a:t> </a:t>
            </a:r>
            <a:r>
              <a:rPr lang="en-US" sz="7200" dirty="0" err="1"/>
              <a:t>alınması</a:t>
            </a:r>
            <a:r>
              <a:rPr lang="en-US" sz="7200" dirty="0"/>
              <a:t> </a:t>
            </a:r>
            <a:r>
              <a:rPr lang="en-US" sz="7200" dirty="0" err="1"/>
              <a:t>uygun</a:t>
            </a:r>
            <a:r>
              <a:rPr lang="en-US" sz="7200" dirty="0"/>
              <a:t> </a:t>
            </a:r>
            <a:r>
              <a:rPr lang="en-US" sz="7200" dirty="0" err="1"/>
              <a:t>olduğunda</a:t>
            </a:r>
            <a:r>
              <a:rPr lang="en-US" sz="7200" dirty="0"/>
              <a:t> </a:t>
            </a:r>
            <a:r>
              <a:rPr lang="en-US" sz="7200" dirty="0" err="1"/>
              <a:t>ve</a:t>
            </a:r>
            <a:r>
              <a:rPr lang="en-US" sz="7200" dirty="0"/>
              <a:t> </a:t>
            </a:r>
            <a:r>
              <a:rPr lang="en-US" sz="7200" dirty="0" err="1"/>
              <a:t>yazılım</a:t>
            </a:r>
            <a:r>
              <a:rPr lang="en-US" sz="7200" dirty="0"/>
              <a:t> </a:t>
            </a:r>
            <a:r>
              <a:rPr lang="en-US" sz="7200" dirty="0" err="1"/>
              <a:t>tarafından</a:t>
            </a:r>
            <a:r>
              <a:rPr lang="en-US" sz="7200" dirty="0"/>
              <a:t> </a:t>
            </a:r>
            <a:r>
              <a:rPr lang="en-US" sz="7200" dirty="0" err="1"/>
              <a:t>kullanılan</a:t>
            </a:r>
            <a:r>
              <a:rPr lang="en-US" sz="7200" dirty="0"/>
              <a:t> </a:t>
            </a:r>
            <a:r>
              <a:rPr lang="en-US" sz="7200" dirty="0" err="1"/>
              <a:t>değer</a:t>
            </a:r>
            <a:r>
              <a:rPr lang="en-US" sz="7200" dirty="0"/>
              <a:t> </a:t>
            </a:r>
            <a:r>
              <a:rPr lang="en-US" sz="7200" dirty="0" err="1"/>
              <a:t>kümeleri</a:t>
            </a:r>
            <a:r>
              <a:rPr lang="en-US" sz="7200" dirty="0"/>
              <a:t> </a:t>
            </a:r>
            <a:r>
              <a:rPr lang="en-US" sz="7200" dirty="0" err="1"/>
              <a:t>birbirleriyle</a:t>
            </a:r>
            <a:r>
              <a:rPr lang="en-US" sz="7200" dirty="0"/>
              <a:t> </a:t>
            </a:r>
            <a:r>
              <a:rPr lang="en-US" sz="7200" dirty="0" err="1"/>
              <a:t>etkileşim</a:t>
            </a:r>
            <a:r>
              <a:rPr lang="en-US" sz="7200" dirty="0"/>
              <a:t> </a:t>
            </a:r>
            <a:r>
              <a:rPr lang="en-US" sz="7200" dirty="0" err="1"/>
              <a:t>kurmadığı</a:t>
            </a:r>
            <a:r>
              <a:rPr lang="en-US" sz="7200" dirty="0"/>
              <a:t> </a:t>
            </a:r>
            <a:r>
              <a:rPr lang="en-US" sz="7200" dirty="0" err="1"/>
              <a:t>durumlarda</a:t>
            </a:r>
            <a:r>
              <a:rPr lang="tr-TR" sz="7200" dirty="0"/>
              <a:t> </a:t>
            </a:r>
            <a:r>
              <a:rPr lang="en-US" sz="7200" dirty="0" err="1"/>
              <a:t>kullanılabilir</a:t>
            </a:r>
            <a:r>
              <a:rPr lang="en-US" sz="7200" dirty="0"/>
              <a:t>. </a:t>
            </a:r>
            <a:r>
              <a:rPr lang="en-US" sz="7200" dirty="0" err="1"/>
              <a:t>Değer</a:t>
            </a:r>
            <a:r>
              <a:rPr lang="en-US" sz="7200" dirty="0"/>
              <a:t> </a:t>
            </a:r>
            <a:r>
              <a:rPr lang="en-US" sz="7200" dirty="0" err="1"/>
              <a:t>kümelerinin</a:t>
            </a:r>
            <a:r>
              <a:rPr lang="en-US" sz="7200" dirty="0"/>
              <a:t> </a:t>
            </a:r>
            <a:r>
              <a:rPr lang="en-US" sz="7200" dirty="0" err="1"/>
              <a:t>seçimi</a:t>
            </a:r>
            <a:r>
              <a:rPr lang="en-US" sz="7200" dirty="0"/>
              <a:t>, </a:t>
            </a:r>
            <a:r>
              <a:rPr lang="en-US" sz="7200" dirty="0" err="1"/>
              <a:t>yazılım</a:t>
            </a:r>
            <a:r>
              <a:rPr lang="en-US" sz="7200" dirty="0"/>
              <a:t> </a:t>
            </a:r>
            <a:r>
              <a:rPr lang="en-US" sz="7200" dirty="0" err="1"/>
              <a:t>gereksinimlerine</a:t>
            </a:r>
            <a:r>
              <a:rPr lang="en-US" sz="7200" dirty="0"/>
              <a:t> </a:t>
            </a:r>
            <a:r>
              <a:rPr lang="en-US" sz="7200" dirty="0" err="1"/>
              <a:t>göre</a:t>
            </a:r>
            <a:r>
              <a:rPr lang="en-US" sz="7200" dirty="0"/>
              <a:t> </a:t>
            </a:r>
            <a:r>
              <a:rPr lang="en-US" sz="7200" dirty="0" err="1"/>
              <a:t>geçerli</a:t>
            </a:r>
            <a:r>
              <a:rPr lang="en-US" sz="7200" dirty="0"/>
              <a:t> </a:t>
            </a:r>
            <a:r>
              <a:rPr lang="en-US" sz="7200" dirty="0" err="1"/>
              <a:t>ve</a:t>
            </a:r>
            <a:r>
              <a:rPr lang="en-US" sz="7200" dirty="0"/>
              <a:t> </a:t>
            </a:r>
            <a:r>
              <a:rPr lang="en-US" sz="7200" dirty="0" err="1"/>
              <a:t>geçersiz</a:t>
            </a:r>
            <a:r>
              <a:rPr lang="en-US" sz="7200" dirty="0"/>
              <a:t> </a:t>
            </a:r>
            <a:r>
              <a:rPr lang="en-US" sz="7200" dirty="0" err="1"/>
              <a:t>sayılan</a:t>
            </a:r>
            <a:r>
              <a:rPr lang="en-US" sz="7200" dirty="0"/>
              <a:t> </a:t>
            </a:r>
            <a:r>
              <a:rPr lang="en-US" sz="7200" dirty="0" err="1"/>
              <a:t>payların</a:t>
            </a:r>
            <a:r>
              <a:rPr lang="en-US" sz="7200" dirty="0"/>
              <a:t> her </a:t>
            </a:r>
            <a:r>
              <a:rPr lang="en-US" sz="7200" dirty="0" err="1"/>
              <a:t>ikisine</a:t>
            </a:r>
            <a:r>
              <a:rPr lang="en-US" sz="7200" dirty="0"/>
              <a:t> de</a:t>
            </a:r>
            <a:r>
              <a:rPr lang="tr-TR" sz="7200" dirty="0"/>
              <a:t> </a:t>
            </a:r>
            <a:r>
              <a:rPr lang="en-US" sz="7200" dirty="0" err="1"/>
              <a:t>uygulanabilir</a:t>
            </a:r>
            <a:r>
              <a:rPr lang="en-US" sz="7200" dirty="0"/>
              <a:t>.</a:t>
            </a:r>
            <a:endParaRPr lang="tr-TR" sz="7200" dirty="0"/>
          </a:p>
          <a:p>
            <a:pPr marL="857250" indent="-857250" algn="l">
              <a:buFont typeface="Arial" panose="020B0604020202020204" pitchFamily="34" charset="0"/>
              <a:buChar char="•"/>
            </a:pPr>
            <a:r>
              <a:rPr lang="en-US" sz="7200" dirty="0" err="1"/>
              <a:t>Varsayımın</a:t>
            </a:r>
            <a:r>
              <a:rPr lang="en-US" sz="7200" dirty="0"/>
              <a:t> </a:t>
            </a:r>
            <a:r>
              <a:rPr lang="en-US" sz="7200" dirty="0" err="1"/>
              <a:t>yanlış</a:t>
            </a:r>
            <a:r>
              <a:rPr lang="en-US" sz="7200" dirty="0"/>
              <a:t> </a:t>
            </a:r>
            <a:r>
              <a:rPr lang="en-US" sz="7200" dirty="0" err="1"/>
              <a:t>olması</a:t>
            </a:r>
            <a:r>
              <a:rPr lang="en-US" sz="7200" dirty="0"/>
              <a:t> </a:t>
            </a:r>
            <a:r>
              <a:rPr lang="en-US" sz="7200" dirty="0" err="1"/>
              <a:t>ve</a:t>
            </a:r>
            <a:r>
              <a:rPr lang="en-US" sz="7200" dirty="0"/>
              <a:t> </a:t>
            </a:r>
            <a:r>
              <a:rPr lang="en-US" sz="7200" dirty="0" err="1"/>
              <a:t>paydaki</a:t>
            </a:r>
            <a:r>
              <a:rPr lang="en-US" sz="7200" dirty="0"/>
              <a:t> </a:t>
            </a:r>
            <a:r>
              <a:rPr lang="en-US" sz="7200" dirty="0" err="1"/>
              <a:t>değerlerin</a:t>
            </a:r>
            <a:r>
              <a:rPr lang="en-US" sz="7200" dirty="0"/>
              <a:t> </a:t>
            </a:r>
            <a:r>
              <a:rPr lang="en-US" sz="7200" dirty="0" err="1"/>
              <a:t>yazılım</a:t>
            </a:r>
            <a:r>
              <a:rPr lang="en-US" sz="7200" dirty="0"/>
              <a:t> </a:t>
            </a:r>
            <a:r>
              <a:rPr lang="en-US" sz="7200" dirty="0" err="1"/>
              <a:t>tarafından</a:t>
            </a:r>
            <a:r>
              <a:rPr lang="en-US" sz="7200" dirty="0"/>
              <a:t> tam </a:t>
            </a:r>
            <a:r>
              <a:rPr lang="en-US" sz="7200" dirty="0" err="1"/>
              <a:t>olarak</a:t>
            </a:r>
            <a:r>
              <a:rPr lang="en-US" sz="7200" dirty="0"/>
              <a:t> </a:t>
            </a:r>
            <a:r>
              <a:rPr lang="en-US" sz="7200" dirty="0" err="1"/>
              <a:t>aynı</a:t>
            </a:r>
            <a:r>
              <a:rPr lang="en-US" sz="7200" dirty="0"/>
              <a:t> </a:t>
            </a:r>
            <a:r>
              <a:rPr lang="en-US" sz="7200" dirty="0" err="1"/>
              <a:t>şekilde</a:t>
            </a:r>
            <a:r>
              <a:rPr lang="en-US" sz="7200" dirty="0"/>
              <a:t> </a:t>
            </a:r>
            <a:r>
              <a:rPr lang="en-US" sz="7200" dirty="0" err="1"/>
              <a:t>ele</a:t>
            </a:r>
            <a:r>
              <a:rPr lang="en-US" sz="7200" dirty="0"/>
              <a:t> </a:t>
            </a:r>
            <a:r>
              <a:rPr lang="en-US" sz="7200" dirty="0" err="1"/>
              <a:t>alınmaması</a:t>
            </a:r>
            <a:r>
              <a:rPr lang="en-US" sz="7200" dirty="0"/>
              <a:t> </a:t>
            </a:r>
            <a:r>
              <a:rPr lang="en-US" sz="7200" dirty="0" err="1"/>
              <a:t>durumunda</a:t>
            </a:r>
            <a:r>
              <a:rPr lang="en-US" sz="7200" dirty="0"/>
              <a:t> </a:t>
            </a:r>
            <a:r>
              <a:rPr lang="en-US" sz="7200" dirty="0" err="1"/>
              <a:t>bu</a:t>
            </a:r>
            <a:r>
              <a:rPr lang="tr-TR" sz="7200" dirty="0"/>
              <a:t> </a:t>
            </a:r>
            <a:r>
              <a:rPr lang="en-US" sz="7200" dirty="0"/>
              <a:t>test, </a:t>
            </a:r>
            <a:r>
              <a:rPr lang="en-US" sz="7200" dirty="0" err="1"/>
              <a:t>hataların</a:t>
            </a:r>
            <a:r>
              <a:rPr lang="en-US" sz="7200" dirty="0"/>
              <a:t> </a:t>
            </a:r>
            <a:r>
              <a:rPr lang="en-US" sz="7200" dirty="0" err="1"/>
              <a:t>atlanmasına</a:t>
            </a:r>
            <a:r>
              <a:rPr lang="en-US" sz="7200" dirty="0"/>
              <a:t> </a:t>
            </a:r>
            <a:r>
              <a:rPr lang="en-US" sz="7200" dirty="0" err="1"/>
              <a:t>neden</a:t>
            </a:r>
            <a:r>
              <a:rPr lang="en-US" sz="7200" dirty="0"/>
              <a:t> </a:t>
            </a:r>
            <a:r>
              <a:rPr lang="en-US" sz="7200" dirty="0" err="1"/>
              <a:t>olabilir</a:t>
            </a:r>
            <a:r>
              <a:rPr lang="en-US" sz="7200" dirty="0"/>
              <a:t>. Buna </a:t>
            </a:r>
            <a:r>
              <a:rPr lang="en-US" sz="7200" dirty="0" err="1"/>
              <a:t>ek</a:t>
            </a:r>
            <a:r>
              <a:rPr lang="en-US" sz="7200" dirty="0"/>
              <a:t> </a:t>
            </a:r>
            <a:r>
              <a:rPr lang="en-US" sz="7200" dirty="0" err="1"/>
              <a:t>olarak</a:t>
            </a:r>
            <a:r>
              <a:rPr lang="en-US" sz="7200" dirty="0"/>
              <a:t> </a:t>
            </a:r>
            <a:r>
              <a:rPr lang="en-US" sz="7200" dirty="0" err="1"/>
              <a:t>payların</a:t>
            </a:r>
            <a:r>
              <a:rPr lang="en-US" sz="7200" dirty="0"/>
              <a:t> </a:t>
            </a:r>
            <a:r>
              <a:rPr lang="en-US" sz="7200" dirty="0" err="1"/>
              <a:t>dikkatle</a:t>
            </a:r>
            <a:r>
              <a:rPr lang="en-US" sz="7200" dirty="0"/>
              <a:t> </a:t>
            </a:r>
            <a:r>
              <a:rPr lang="en-US" sz="7200" dirty="0" err="1"/>
              <a:t>seçilmesi</a:t>
            </a:r>
            <a:r>
              <a:rPr lang="en-US" sz="7200" dirty="0"/>
              <a:t> </a:t>
            </a:r>
            <a:r>
              <a:rPr lang="en-US" sz="7200" dirty="0" err="1"/>
              <a:t>çok</a:t>
            </a:r>
            <a:r>
              <a:rPr lang="en-US" sz="7200" dirty="0"/>
              <a:t> </a:t>
            </a:r>
            <a:r>
              <a:rPr lang="en-US" sz="7200" dirty="0" err="1"/>
              <a:t>önemlidir</a:t>
            </a:r>
            <a:r>
              <a:rPr lang="en-US" sz="7200" dirty="0"/>
              <a:t>. </a:t>
            </a:r>
            <a:r>
              <a:rPr lang="en-US" sz="7200" dirty="0" err="1"/>
              <a:t>Örneğin</a:t>
            </a:r>
            <a:r>
              <a:rPr lang="en-US" sz="7200" dirty="0"/>
              <a:t>, </a:t>
            </a:r>
            <a:r>
              <a:rPr lang="en-US" sz="7200" dirty="0" err="1"/>
              <a:t>pozitif</a:t>
            </a:r>
            <a:r>
              <a:rPr lang="en-US" sz="7200" dirty="0"/>
              <a:t> </a:t>
            </a:r>
            <a:r>
              <a:rPr lang="en-US" sz="7200" dirty="0" err="1"/>
              <a:t>ve</a:t>
            </a:r>
            <a:r>
              <a:rPr lang="tr-TR" sz="7200" dirty="0"/>
              <a:t> </a:t>
            </a:r>
            <a:r>
              <a:rPr lang="en-US" sz="7200" dirty="0" err="1"/>
              <a:t>negatif</a:t>
            </a:r>
            <a:r>
              <a:rPr lang="en-US" sz="7200" dirty="0"/>
              <a:t> </a:t>
            </a:r>
            <a:r>
              <a:rPr lang="en-US" sz="7200" dirty="0" err="1"/>
              <a:t>sayıları</a:t>
            </a:r>
            <a:r>
              <a:rPr lang="en-US" sz="7200" dirty="0"/>
              <a:t> </a:t>
            </a:r>
            <a:r>
              <a:rPr lang="en-US" sz="7200" dirty="0" err="1"/>
              <a:t>kabul</a:t>
            </a:r>
            <a:r>
              <a:rPr lang="en-US" sz="7200" dirty="0"/>
              <a:t> </a:t>
            </a:r>
            <a:r>
              <a:rPr lang="en-US" sz="7200" dirty="0" err="1"/>
              <a:t>eden</a:t>
            </a:r>
            <a:r>
              <a:rPr lang="en-US" sz="7200" dirty="0"/>
              <a:t> </a:t>
            </a:r>
            <a:r>
              <a:rPr lang="en-US" sz="7200" dirty="0" err="1"/>
              <a:t>bir</a:t>
            </a:r>
            <a:r>
              <a:rPr lang="en-US" sz="7200" dirty="0"/>
              <a:t> </a:t>
            </a:r>
            <a:r>
              <a:rPr lang="en-US" sz="7200" dirty="0" err="1"/>
              <a:t>girdi</a:t>
            </a:r>
            <a:r>
              <a:rPr lang="en-US" sz="7200" dirty="0"/>
              <a:t> </a:t>
            </a:r>
            <a:r>
              <a:rPr lang="en-US" sz="7200" dirty="0" err="1"/>
              <a:t>alanı</a:t>
            </a:r>
            <a:r>
              <a:rPr lang="en-US" sz="7200" dirty="0"/>
              <a:t> </a:t>
            </a:r>
            <a:r>
              <a:rPr lang="en-US" sz="7200" dirty="0" err="1"/>
              <a:t>iki</a:t>
            </a:r>
            <a:r>
              <a:rPr lang="en-US" sz="7200" dirty="0"/>
              <a:t> </a:t>
            </a:r>
            <a:r>
              <a:rPr lang="en-US" sz="7200" dirty="0" err="1"/>
              <a:t>geçerli</a:t>
            </a:r>
            <a:r>
              <a:rPr lang="en-US" sz="7200" dirty="0"/>
              <a:t> pay </a:t>
            </a:r>
            <a:r>
              <a:rPr lang="en-US" sz="7200" dirty="0" err="1"/>
              <a:t>halinde</a:t>
            </a:r>
            <a:r>
              <a:rPr lang="en-US" sz="7200" dirty="0"/>
              <a:t> test </a:t>
            </a:r>
            <a:r>
              <a:rPr lang="en-US" sz="7200" dirty="0" err="1"/>
              <a:t>edilmelidir</a:t>
            </a:r>
            <a:r>
              <a:rPr lang="en-US" sz="7200" dirty="0"/>
              <a:t>. </a:t>
            </a:r>
            <a:r>
              <a:rPr lang="en-US" sz="7200" dirty="0" err="1"/>
              <a:t>Farklı</a:t>
            </a:r>
            <a:r>
              <a:rPr lang="en-US" sz="7200" dirty="0"/>
              <a:t> </a:t>
            </a:r>
            <a:r>
              <a:rPr lang="en-US" sz="7200" dirty="0" err="1"/>
              <a:t>ele</a:t>
            </a:r>
            <a:r>
              <a:rPr lang="en-US" sz="7200" dirty="0"/>
              <a:t> </a:t>
            </a:r>
            <a:r>
              <a:rPr lang="en-US" sz="7200" dirty="0" err="1"/>
              <a:t>alınma</a:t>
            </a:r>
            <a:r>
              <a:rPr lang="en-US" sz="7200" dirty="0"/>
              <a:t> </a:t>
            </a:r>
            <a:r>
              <a:rPr lang="en-US" sz="7200" dirty="0" err="1"/>
              <a:t>ihtimalleri</a:t>
            </a:r>
            <a:r>
              <a:rPr lang="en-US" sz="7200" dirty="0"/>
              <a:t> </a:t>
            </a:r>
            <a:r>
              <a:rPr lang="en-US" sz="7200" dirty="0" err="1"/>
              <a:t>nedeniyle</a:t>
            </a:r>
            <a:r>
              <a:rPr lang="tr-TR" sz="7200" dirty="0"/>
              <a:t> </a:t>
            </a:r>
            <a:r>
              <a:rPr lang="en-US" sz="7200" dirty="0" err="1"/>
              <a:t>bunlardan</a:t>
            </a:r>
            <a:r>
              <a:rPr lang="en-US" sz="7200" dirty="0"/>
              <a:t> </a:t>
            </a:r>
            <a:r>
              <a:rPr lang="en-US" sz="7200" dirty="0" err="1"/>
              <a:t>biri</a:t>
            </a:r>
            <a:r>
              <a:rPr lang="en-US" sz="7200" dirty="0"/>
              <a:t> </a:t>
            </a:r>
            <a:r>
              <a:rPr lang="en-US" sz="7200" dirty="0" err="1"/>
              <a:t>pozitif</a:t>
            </a:r>
            <a:r>
              <a:rPr lang="en-US" sz="7200" dirty="0"/>
              <a:t> </a:t>
            </a:r>
            <a:r>
              <a:rPr lang="en-US" sz="7200" dirty="0" err="1"/>
              <a:t>sayılar</a:t>
            </a:r>
            <a:r>
              <a:rPr lang="en-US" sz="7200" dirty="0"/>
              <a:t> </a:t>
            </a:r>
            <a:r>
              <a:rPr lang="en-US" sz="7200" dirty="0" err="1"/>
              <a:t>için</a:t>
            </a:r>
            <a:r>
              <a:rPr lang="en-US" sz="7200" dirty="0"/>
              <a:t> test </a:t>
            </a:r>
            <a:r>
              <a:rPr lang="en-US" sz="7200" dirty="0" err="1"/>
              <a:t>edilirken</a:t>
            </a:r>
            <a:r>
              <a:rPr lang="en-US" sz="7200" dirty="0"/>
              <a:t> </a:t>
            </a:r>
            <a:r>
              <a:rPr lang="en-US" sz="7200" dirty="0" err="1"/>
              <a:t>diğeri</a:t>
            </a:r>
            <a:r>
              <a:rPr lang="en-US" sz="7200" dirty="0"/>
              <a:t> </a:t>
            </a:r>
            <a:r>
              <a:rPr lang="en-US" sz="7200" dirty="0" err="1"/>
              <a:t>negatif</a:t>
            </a:r>
            <a:r>
              <a:rPr lang="en-US" sz="7200" dirty="0"/>
              <a:t> </a:t>
            </a:r>
            <a:r>
              <a:rPr lang="en-US" sz="7200" dirty="0" err="1"/>
              <a:t>sayılar</a:t>
            </a:r>
            <a:r>
              <a:rPr lang="en-US" sz="7200" dirty="0"/>
              <a:t> </a:t>
            </a:r>
            <a:r>
              <a:rPr lang="en-US" sz="7200" dirty="0" err="1"/>
              <a:t>için</a:t>
            </a:r>
            <a:r>
              <a:rPr lang="en-US" sz="7200" dirty="0"/>
              <a:t> test </a:t>
            </a:r>
            <a:r>
              <a:rPr lang="en-US" sz="7200" dirty="0" err="1"/>
              <a:t>edilmelidir</a:t>
            </a:r>
            <a:r>
              <a:rPr lang="en-US" sz="7200" dirty="0"/>
              <a:t>. </a:t>
            </a:r>
            <a:r>
              <a:rPr lang="en-US" sz="7200" dirty="0" err="1"/>
              <a:t>Sıfır</a:t>
            </a:r>
            <a:r>
              <a:rPr lang="en-US" sz="7200" dirty="0"/>
              <a:t> </a:t>
            </a:r>
            <a:r>
              <a:rPr lang="en-US" sz="7200" dirty="0" err="1"/>
              <a:t>değerine</a:t>
            </a:r>
            <a:r>
              <a:rPr lang="en-US" sz="7200" dirty="0"/>
              <a:t> </a:t>
            </a:r>
            <a:r>
              <a:rPr lang="en-US" sz="7200" dirty="0" err="1"/>
              <a:t>izin</a:t>
            </a:r>
            <a:r>
              <a:rPr lang="en-US" sz="7200" dirty="0"/>
              <a:t> </a:t>
            </a:r>
            <a:r>
              <a:rPr lang="en-US" sz="7200" dirty="0" err="1"/>
              <a:t>verilmesine</a:t>
            </a:r>
            <a:r>
              <a:rPr lang="en-US" sz="7200" dirty="0"/>
              <a:t> </a:t>
            </a:r>
            <a:r>
              <a:rPr lang="en-US" sz="7200" dirty="0" err="1"/>
              <a:t>ya</a:t>
            </a:r>
            <a:r>
              <a:rPr lang="tr-TR" sz="7200" dirty="0"/>
              <a:t> </a:t>
            </a:r>
            <a:r>
              <a:rPr lang="en-US" sz="7200" dirty="0"/>
              <a:t>da </a:t>
            </a:r>
            <a:r>
              <a:rPr lang="en-US" sz="7200" dirty="0" err="1"/>
              <a:t>verilmemesine</a:t>
            </a:r>
            <a:r>
              <a:rPr lang="en-US" sz="7200" dirty="0"/>
              <a:t> </a:t>
            </a:r>
            <a:r>
              <a:rPr lang="en-US" sz="7200" dirty="0" err="1"/>
              <a:t>bağlı</a:t>
            </a:r>
            <a:r>
              <a:rPr lang="en-US" sz="7200" dirty="0"/>
              <a:t> </a:t>
            </a:r>
            <a:r>
              <a:rPr lang="en-US" sz="7200" dirty="0" err="1"/>
              <a:t>olarak</a:t>
            </a:r>
            <a:r>
              <a:rPr lang="en-US" sz="7200" dirty="0"/>
              <a:t> </a:t>
            </a:r>
            <a:r>
              <a:rPr lang="en-US" sz="7200" dirty="0" err="1"/>
              <a:t>bu</a:t>
            </a:r>
            <a:r>
              <a:rPr lang="en-US" sz="7200" dirty="0"/>
              <a:t> da </a:t>
            </a:r>
            <a:r>
              <a:rPr lang="en-US" sz="7200" dirty="0" err="1"/>
              <a:t>ayrı</a:t>
            </a:r>
            <a:r>
              <a:rPr lang="en-US" sz="7200" dirty="0"/>
              <a:t> </a:t>
            </a:r>
            <a:r>
              <a:rPr lang="en-US" sz="7200" dirty="0" err="1"/>
              <a:t>bir</a:t>
            </a:r>
            <a:r>
              <a:rPr lang="en-US" sz="7200" dirty="0"/>
              <a:t> pay </a:t>
            </a:r>
            <a:r>
              <a:rPr lang="en-US" sz="7200" dirty="0" err="1"/>
              <a:t>oluşturabilir</a:t>
            </a:r>
            <a:r>
              <a:rPr lang="en-US" sz="7200" dirty="0"/>
              <a:t>.</a:t>
            </a:r>
            <a:endParaRPr lang="tr-TR" sz="7200" dirty="0"/>
          </a:p>
          <a:p>
            <a:pPr marL="857250" indent="-857250" algn="l">
              <a:buFont typeface="Arial" panose="020B0604020202020204" pitchFamily="34" charset="0"/>
              <a:buChar char="•"/>
            </a:pPr>
            <a:endParaRPr lang="en-US" dirty="0"/>
          </a:p>
        </p:txBody>
      </p:sp>
    </p:spTree>
    <p:extLst>
      <p:ext uri="{BB962C8B-B14F-4D97-AF65-F5344CB8AC3E}">
        <p14:creationId xmlns:p14="http://schemas.microsoft.com/office/powerpoint/2010/main" val="160831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268" y="952153"/>
            <a:ext cx="8761413" cy="706964"/>
          </a:xfrm>
        </p:spPr>
        <p:txBody>
          <a:bodyPr/>
          <a:lstStyle/>
          <a:p>
            <a:r>
              <a:rPr lang="en-US" dirty="0" err="1"/>
              <a:t>Sınır</a:t>
            </a:r>
            <a:r>
              <a:rPr lang="en-US" dirty="0"/>
              <a:t> </a:t>
            </a:r>
            <a:r>
              <a:rPr lang="en-US" dirty="0" err="1"/>
              <a:t>Değer</a:t>
            </a:r>
            <a:r>
              <a:rPr lang="en-US" dirty="0"/>
              <a:t> </a:t>
            </a:r>
            <a:r>
              <a:rPr lang="en-US" dirty="0" err="1"/>
              <a:t>Analizi</a:t>
            </a:r>
            <a:r>
              <a:rPr lang="en-US" dirty="0"/>
              <a:t> </a:t>
            </a:r>
            <a:br>
              <a:rPr lang="tr-TR" dirty="0"/>
            </a:br>
            <a:r>
              <a:rPr lang="en-US" dirty="0"/>
              <a:t>(Boundary Value Analysis)</a:t>
            </a:r>
          </a:p>
        </p:txBody>
      </p:sp>
      <p:sp>
        <p:nvSpPr>
          <p:cNvPr id="3" name="Slide Number Placeholder 2"/>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4" name="Text Placeholder 3"/>
          <p:cNvSpPr>
            <a:spLocks noGrp="1"/>
          </p:cNvSpPr>
          <p:nvPr>
            <p:ph type="body" sz="quarter" idx="13"/>
          </p:nvPr>
        </p:nvSpPr>
        <p:spPr>
          <a:xfrm>
            <a:off x="583799" y="1965960"/>
            <a:ext cx="11024402" cy="5109210"/>
          </a:xfrm>
        </p:spPr>
        <p:txBody>
          <a:bodyPr>
            <a:normAutofit/>
          </a:bodyPr>
          <a:lstStyle/>
          <a:p>
            <a:pPr algn="l"/>
            <a:r>
              <a:rPr lang="tr-TR" sz="1500" dirty="0" err="1"/>
              <a:t>D</a:t>
            </a:r>
            <a:r>
              <a:rPr lang="en-US" sz="1500" dirty="0" err="1"/>
              <a:t>enklik</a:t>
            </a:r>
            <a:r>
              <a:rPr lang="en-US" sz="1500" dirty="0"/>
              <a:t> </a:t>
            </a:r>
            <a:r>
              <a:rPr lang="en-US" sz="1500" dirty="0" err="1"/>
              <a:t>paylarının</a:t>
            </a:r>
            <a:r>
              <a:rPr lang="en-US" sz="1500" dirty="0"/>
              <a:t> </a:t>
            </a:r>
            <a:r>
              <a:rPr lang="en-US" sz="1500" dirty="0" err="1"/>
              <a:t>sınırlarında</a:t>
            </a:r>
            <a:r>
              <a:rPr lang="en-US" sz="1500" dirty="0"/>
              <a:t> </a:t>
            </a:r>
            <a:r>
              <a:rPr lang="en-US" sz="1500" dirty="0" err="1"/>
              <a:t>bulunan</a:t>
            </a:r>
            <a:r>
              <a:rPr lang="en-US" sz="1500" dirty="0"/>
              <a:t> </a:t>
            </a:r>
            <a:r>
              <a:rPr lang="en-US" sz="1500" dirty="0" err="1"/>
              <a:t>değerleri</a:t>
            </a:r>
            <a:r>
              <a:rPr lang="en-US" sz="1500" dirty="0"/>
              <a:t> test </a:t>
            </a:r>
            <a:r>
              <a:rPr lang="en-US" sz="1500" dirty="0" err="1"/>
              <a:t>etmek</a:t>
            </a:r>
            <a:r>
              <a:rPr lang="en-US" sz="1500" dirty="0"/>
              <a:t> </a:t>
            </a:r>
            <a:r>
              <a:rPr lang="en-US" sz="1500" dirty="0" err="1"/>
              <a:t>için</a:t>
            </a:r>
            <a:r>
              <a:rPr lang="en-US" sz="1500" dirty="0"/>
              <a:t> </a:t>
            </a:r>
            <a:r>
              <a:rPr lang="en-US" sz="1500" dirty="0" err="1"/>
              <a:t>kullanılır</a:t>
            </a:r>
            <a:r>
              <a:rPr lang="en-US" sz="1500" dirty="0"/>
              <a:t>. </a:t>
            </a:r>
            <a:r>
              <a:rPr lang="en-US" sz="1500" dirty="0" err="1"/>
              <a:t>İki</a:t>
            </a:r>
            <a:r>
              <a:rPr lang="tr-TR" sz="1500" dirty="0"/>
              <a:t> </a:t>
            </a:r>
            <a:r>
              <a:rPr lang="en-US" sz="1500" dirty="0" err="1"/>
              <a:t>sınır</a:t>
            </a:r>
            <a:r>
              <a:rPr lang="en-US" sz="1500" dirty="0"/>
              <a:t> </a:t>
            </a:r>
            <a:r>
              <a:rPr lang="en-US" sz="1500" dirty="0" err="1"/>
              <a:t>değer</a:t>
            </a:r>
            <a:r>
              <a:rPr lang="en-US" sz="1500" dirty="0"/>
              <a:t> </a:t>
            </a:r>
            <a:r>
              <a:rPr lang="en-US" sz="1500" dirty="0" err="1"/>
              <a:t>analizi</a:t>
            </a:r>
            <a:r>
              <a:rPr lang="en-US" sz="1500" dirty="0"/>
              <a:t> </a:t>
            </a:r>
            <a:r>
              <a:rPr lang="en-US" sz="1500" dirty="0" err="1"/>
              <a:t>yaklaşımı</a:t>
            </a:r>
            <a:r>
              <a:rPr lang="en-US" sz="1500" dirty="0"/>
              <a:t> </a:t>
            </a:r>
            <a:r>
              <a:rPr lang="en-US" sz="1500" dirty="0" err="1"/>
              <a:t>bulunmaktadır</a:t>
            </a:r>
            <a:r>
              <a:rPr lang="en-US" sz="1500" dirty="0"/>
              <a:t>: </a:t>
            </a:r>
            <a:r>
              <a:rPr lang="en-US" sz="1500" dirty="0" err="1"/>
              <a:t>iki</a:t>
            </a:r>
            <a:r>
              <a:rPr lang="en-US" sz="1500" dirty="0"/>
              <a:t> </a:t>
            </a:r>
            <a:r>
              <a:rPr lang="en-US" sz="1500" dirty="0" err="1"/>
              <a:t>değerli</a:t>
            </a:r>
            <a:r>
              <a:rPr lang="en-US" sz="1500" dirty="0"/>
              <a:t> </a:t>
            </a:r>
            <a:r>
              <a:rPr lang="en-US" sz="1500" dirty="0" err="1"/>
              <a:t>ve</a:t>
            </a:r>
            <a:r>
              <a:rPr lang="en-US" sz="1500" dirty="0"/>
              <a:t> </a:t>
            </a:r>
            <a:r>
              <a:rPr lang="en-US" sz="1500" dirty="0" err="1"/>
              <a:t>üç</a:t>
            </a:r>
            <a:r>
              <a:rPr lang="en-US" sz="1500" dirty="0"/>
              <a:t> </a:t>
            </a:r>
            <a:r>
              <a:rPr lang="en-US" sz="1500" dirty="0" err="1"/>
              <a:t>değerli</a:t>
            </a:r>
            <a:r>
              <a:rPr lang="en-US" sz="1500" dirty="0"/>
              <a:t> </a:t>
            </a:r>
            <a:r>
              <a:rPr lang="en-US" sz="1500" dirty="0" err="1"/>
              <a:t>testler</a:t>
            </a:r>
            <a:r>
              <a:rPr lang="en-US" sz="1500" dirty="0"/>
              <a:t>. </a:t>
            </a:r>
            <a:r>
              <a:rPr lang="en-US" sz="1500" dirty="0" err="1"/>
              <a:t>İki</a:t>
            </a:r>
            <a:r>
              <a:rPr lang="en-US" sz="1500" dirty="0"/>
              <a:t> </a:t>
            </a:r>
            <a:r>
              <a:rPr lang="en-US" sz="1500" dirty="0" err="1"/>
              <a:t>değerli</a:t>
            </a:r>
            <a:r>
              <a:rPr lang="en-US" sz="1500" dirty="0"/>
              <a:t> </a:t>
            </a:r>
            <a:r>
              <a:rPr lang="en-US" sz="1500" dirty="0" err="1"/>
              <a:t>testlerde</a:t>
            </a:r>
            <a:r>
              <a:rPr lang="en-US" sz="1500" dirty="0"/>
              <a:t> </a:t>
            </a:r>
            <a:r>
              <a:rPr lang="en-US" sz="1500" dirty="0" err="1"/>
              <a:t>sınır</a:t>
            </a:r>
            <a:r>
              <a:rPr lang="en-US" sz="1500" dirty="0"/>
              <a:t> </a:t>
            </a:r>
            <a:r>
              <a:rPr lang="en-US" sz="1500" dirty="0" err="1"/>
              <a:t>değeri</a:t>
            </a:r>
            <a:r>
              <a:rPr lang="en-US" sz="1500" dirty="0"/>
              <a:t> (</a:t>
            </a:r>
            <a:r>
              <a:rPr lang="en-US" sz="1500" dirty="0" err="1"/>
              <a:t>sınır</a:t>
            </a:r>
            <a:r>
              <a:rPr lang="tr-TR" sz="1500" dirty="0"/>
              <a:t> </a:t>
            </a:r>
            <a:r>
              <a:rPr lang="en-US" sz="1500" dirty="0" err="1"/>
              <a:t>üzerindeki</a:t>
            </a:r>
            <a:r>
              <a:rPr lang="en-US" sz="1500" dirty="0"/>
              <a:t>) </a:t>
            </a:r>
            <a:r>
              <a:rPr lang="en-US" sz="1500" dirty="0" err="1"/>
              <a:t>ve</a:t>
            </a:r>
            <a:r>
              <a:rPr lang="en-US" sz="1500" dirty="0"/>
              <a:t> </a:t>
            </a:r>
            <a:r>
              <a:rPr lang="en-US" sz="1500" dirty="0" err="1"/>
              <a:t>sınırdan</a:t>
            </a:r>
            <a:r>
              <a:rPr lang="en-US" sz="1500" dirty="0"/>
              <a:t> </a:t>
            </a:r>
            <a:r>
              <a:rPr lang="en-US" sz="1500" dirty="0" err="1"/>
              <a:t>hemen</a:t>
            </a:r>
            <a:r>
              <a:rPr lang="en-US" sz="1500" dirty="0"/>
              <a:t> </a:t>
            </a:r>
            <a:r>
              <a:rPr lang="en-US" sz="1500" dirty="0" err="1"/>
              <a:t>sonraki</a:t>
            </a:r>
            <a:r>
              <a:rPr lang="en-US" sz="1500" dirty="0"/>
              <a:t> </a:t>
            </a:r>
            <a:r>
              <a:rPr lang="en-US" sz="1500" dirty="0" err="1"/>
              <a:t>değer</a:t>
            </a:r>
            <a:r>
              <a:rPr lang="en-US" sz="1500" dirty="0"/>
              <a:t> (</a:t>
            </a:r>
            <a:r>
              <a:rPr lang="en-US" sz="1500" dirty="0" err="1"/>
              <a:t>mümkün</a:t>
            </a:r>
            <a:r>
              <a:rPr lang="en-US" sz="1500" dirty="0"/>
              <a:t> </a:t>
            </a:r>
            <a:r>
              <a:rPr lang="en-US" sz="1500" dirty="0" err="1"/>
              <a:t>olan</a:t>
            </a:r>
            <a:r>
              <a:rPr lang="en-US" sz="1500" dirty="0"/>
              <a:t> </a:t>
            </a:r>
            <a:r>
              <a:rPr lang="en-US" sz="1500" dirty="0" err="1"/>
              <a:t>en</a:t>
            </a:r>
            <a:r>
              <a:rPr lang="en-US" sz="1500" dirty="0"/>
              <a:t> </a:t>
            </a:r>
            <a:r>
              <a:rPr lang="en-US" sz="1500" dirty="0" err="1"/>
              <a:t>küçük</a:t>
            </a:r>
            <a:r>
              <a:rPr lang="en-US" sz="1500" dirty="0"/>
              <a:t> </a:t>
            </a:r>
            <a:r>
              <a:rPr lang="en-US" sz="1500" dirty="0" err="1"/>
              <a:t>artırımla</a:t>
            </a:r>
            <a:r>
              <a:rPr lang="en-US" sz="1500" dirty="0"/>
              <a:t>) </a:t>
            </a:r>
            <a:r>
              <a:rPr lang="en-US" sz="1500" dirty="0" err="1"/>
              <a:t>kullanılır</a:t>
            </a:r>
            <a:r>
              <a:rPr lang="en-US" sz="1500" dirty="0"/>
              <a:t>.</a:t>
            </a:r>
            <a:endParaRPr lang="tr-TR" sz="1500" dirty="0"/>
          </a:p>
          <a:p>
            <a:pPr marL="857250" indent="-857250" algn="l">
              <a:buFont typeface="Arial" panose="020B0604020202020204" pitchFamily="34" charset="0"/>
              <a:buChar char="•"/>
            </a:pPr>
            <a:r>
              <a:rPr lang="en-US" sz="1500" dirty="0" err="1"/>
              <a:t>Sınır</a:t>
            </a:r>
            <a:r>
              <a:rPr lang="en-US" sz="1500" dirty="0"/>
              <a:t> </a:t>
            </a:r>
            <a:r>
              <a:rPr lang="en-US" sz="1500" dirty="0" err="1"/>
              <a:t>üzerinde</a:t>
            </a:r>
            <a:r>
              <a:rPr lang="en-US" sz="1500" dirty="0"/>
              <a:t> </a:t>
            </a:r>
            <a:r>
              <a:rPr lang="en-US" sz="1500" dirty="0" err="1"/>
              <a:t>ve</a:t>
            </a:r>
            <a:r>
              <a:rPr lang="tr-TR" sz="1500" dirty="0"/>
              <a:t> s</a:t>
            </a:r>
            <a:r>
              <a:rPr lang="en-US" sz="1500" dirty="0" err="1"/>
              <a:t>ınırın</a:t>
            </a:r>
            <a:r>
              <a:rPr lang="en-US" sz="1500" dirty="0"/>
              <a:t> </a:t>
            </a:r>
            <a:r>
              <a:rPr lang="en-US" sz="1500" dirty="0" err="1"/>
              <a:t>dışında</a:t>
            </a:r>
            <a:r>
              <a:rPr lang="en-US" sz="1500" dirty="0"/>
              <a:t> </a:t>
            </a:r>
            <a:r>
              <a:rPr lang="en-US" sz="1500" dirty="0" err="1"/>
              <a:t>olma</a:t>
            </a:r>
            <a:r>
              <a:rPr lang="en-US" sz="1500" dirty="0"/>
              <a:t> </a:t>
            </a:r>
            <a:r>
              <a:rPr lang="en-US" sz="1500" dirty="0" err="1"/>
              <a:t>kararını</a:t>
            </a:r>
            <a:r>
              <a:rPr lang="en-US" sz="1500" dirty="0"/>
              <a:t> </a:t>
            </a:r>
            <a:r>
              <a:rPr lang="en-US" sz="1500" dirty="0" err="1"/>
              <a:t>verebilmek</a:t>
            </a:r>
            <a:r>
              <a:rPr lang="en-US" sz="1500" dirty="0"/>
              <a:t> </a:t>
            </a:r>
            <a:r>
              <a:rPr lang="en-US" sz="1500" dirty="0" err="1"/>
              <a:t>için</a:t>
            </a:r>
            <a:r>
              <a:rPr lang="en-US" sz="1500" dirty="0"/>
              <a:t> </a:t>
            </a:r>
            <a:r>
              <a:rPr lang="en-US" sz="1500" dirty="0" err="1"/>
              <a:t>denklik</a:t>
            </a:r>
            <a:r>
              <a:rPr lang="en-US" sz="1500" dirty="0"/>
              <a:t> </a:t>
            </a:r>
            <a:r>
              <a:rPr lang="en-US" sz="1500" dirty="0" err="1"/>
              <a:t>paylarına</a:t>
            </a:r>
            <a:r>
              <a:rPr lang="en-US" sz="1500" dirty="0"/>
              <a:t> </a:t>
            </a:r>
            <a:r>
              <a:rPr lang="en-US" sz="1500" dirty="0" err="1"/>
              <a:t>ihtiyaç</a:t>
            </a:r>
            <a:r>
              <a:rPr lang="en-US" sz="1500" dirty="0"/>
              <a:t> </a:t>
            </a:r>
            <a:r>
              <a:rPr lang="en-US" sz="1500" dirty="0" err="1"/>
              <a:t>duyulur</a:t>
            </a:r>
            <a:r>
              <a:rPr lang="en-US" sz="1500" dirty="0"/>
              <a:t>.</a:t>
            </a:r>
            <a:r>
              <a:rPr lang="tr-TR" sz="1500" dirty="0"/>
              <a:t> </a:t>
            </a:r>
            <a:r>
              <a:rPr lang="en-US" sz="1500" dirty="0" err="1"/>
              <a:t>Örneğin</a:t>
            </a:r>
            <a:r>
              <a:rPr lang="en-US" sz="1500" dirty="0"/>
              <a:t>, </a:t>
            </a:r>
            <a:r>
              <a:rPr lang="en-US" sz="1500" dirty="0" err="1"/>
              <a:t>bir</a:t>
            </a:r>
            <a:r>
              <a:rPr lang="en-US" sz="1500" dirty="0"/>
              <a:t> </a:t>
            </a:r>
            <a:r>
              <a:rPr lang="en-US" sz="1500" dirty="0" err="1"/>
              <a:t>sayı</a:t>
            </a:r>
            <a:r>
              <a:rPr lang="en-US" sz="1500" dirty="0"/>
              <a:t> </a:t>
            </a:r>
            <a:r>
              <a:rPr lang="en-US" sz="1500" dirty="0" err="1"/>
              <a:t>aralığı</a:t>
            </a:r>
            <a:r>
              <a:rPr lang="en-US" sz="1500" dirty="0"/>
              <a:t> </a:t>
            </a:r>
            <a:r>
              <a:rPr lang="en-US" sz="1500" dirty="0" err="1"/>
              <a:t>bir</a:t>
            </a:r>
            <a:r>
              <a:rPr lang="en-US" sz="1500" dirty="0"/>
              <a:t> </a:t>
            </a:r>
            <a:r>
              <a:rPr lang="en-US" sz="1500" dirty="0" err="1"/>
              <a:t>paydır</a:t>
            </a:r>
            <a:r>
              <a:rPr lang="en-US" sz="1500" dirty="0"/>
              <a:t>. </a:t>
            </a:r>
            <a:r>
              <a:rPr lang="en-US" sz="1500" dirty="0" err="1"/>
              <a:t>Bazı</a:t>
            </a:r>
            <a:r>
              <a:rPr lang="tr-TR" sz="1500" dirty="0"/>
              <a:t> </a:t>
            </a:r>
            <a:r>
              <a:rPr lang="en-US" sz="1500" dirty="0" err="1"/>
              <a:t>denklik</a:t>
            </a:r>
            <a:r>
              <a:rPr lang="en-US" sz="1500" dirty="0"/>
              <a:t> </a:t>
            </a:r>
            <a:r>
              <a:rPr lang="en-US" sz="1500" dirty="0" err="1"/>
              <a:t>paylarında</a:t>
            </a:r>
            <a:r>
              <a:rPr lang="en-US" sz="1500" dirty="0"/>
              <a:t> </a:t>
            </a:r>
            <a:r>
              <a:rPr lang="en-US" sz="1500" dirty="0" err="1"/>
              <a:t>sınır</a:t>
            </a:r>
            <a:r>
              <a:rPr lang="en-US" sz="1500" dirty="0"/>
              <a:t> </a:t>
            </a:r>
            <a:r>
              <a:rPr lang="en-US" sz="1500" dirty="0" err="1"/>
              <a:t>değer</a:t>
            </a:r>
            <a:r>
              <a:rPr lang="en-US" sz="1500" dirty="0"/>
              <a:t> </a:t>
            </a:r>
            <a:r>
              <a:rPr lang="en-US" sz="1500" dirty="0" err="1"/>
              <a:t>kavramı</a:t>
            </a:r>
            <a:r>
              <a:rPr lang="en-US" sz="1500" dirty="0"/>
              <a:t> </a:t>
            </a:r>
            <a:r>
              <a:rPr lang="en-US" sz="1500" dirty="0" err="1"/>
              <a:t>anlamını</a:t>
            </a:r>
            <a:r>
              <a:rPr lang="en-US" sz="1500" dirty="0"/>
              <a:t> </a:t>
            </a:r>
            <a:r>
              <a:rPr lang="en-US" sz="1500" dirty="0" err="1"/>
              <a:t>yitirmektedir</a:t>
            </a:r>
            <a:r>
              <a:rPr lang="en-US" sz="1500" dirty="0"/>
              <a:t>.</a:t>
            </a:r>
            <a:r>
              <a:rPr lang="tr-TR" sz="1500" dirty="0"/>
              <a:t> (</a:t>
            </a:r>
            <a:r>
              <a:rPr lang="en-US" sz="1500" dirty="0" err="1"/>
              <a:t>Sayısal</a:t>
            </a:r>
            <a:r>
              <a:rPr lang="en-US" sz="1500" dirty="0"/>
              <a:t> </a:t>
            </a:r>
            <a:r>
              <a:rPr lang="en-US" sz="1500" dirty="0" err="1"/>
              <a:t>olmayan</a:t>
            </a:r>
            <a:r>
              <a:rPr lang="en-US" sz="1500" dirty="0"/>
              <a:t> </a:t>
            </a:r>
            <a:r>
              <a:rPr lang="en-US" sz="1500" dirty="0" err="1"/>
              <a:t>değişkenlerin</a:t>
            </a:r>
            <a:r>
              <a:rPr lang="en-US" sz="1500" dirty="0"/>
              <a:t> </a:t>
            </a:r>
            <a:r>
              <a:rPr lang="en-US" sz="1500" dirty="0" err="1"/>
              <a:t>sayısal</a:t>
            </a:r>
            <a:r>
              <a:rPr lang="en-US" sz="1500" dirty="0"/>
              <a:t> </a:t>
            </a:r>
            <a:r>
              <a:rPr lang="en-US" sz="1500" dirty="0" err="1"/>
              <a:t>özellikleri</a:t>
            </a:r>
            <a:r>
              <a:rPr lang="tr-TR" sz="1500" dirty="0"/>
              <a:t>, </a:t>
            </a:r>
            <a:r>
              <a:rPr lang="en-US" sz="1500" dirty="0" err="1"/>
              <a:t>Depolanan</a:t>
            </a:r>
            <a:r>
              <a:rPr lang="en-US" sz="1500" dirty="0"/>
              <a:t> </a:t>
            </a:r>
            <a:r>
              <a:rPr lang="en-US" sz="1500" dirty="0" err="1"/>
              <a:t>veri</a:t>
            </a:r>
            <a:r>
              <a:rPr lang="en-US" sz="1500" dirty="0"/>
              <a:t> </a:t>
            </a:r>
            <a:r>
              <a:rPr lang="en-US" sz="1500" dirty="0" err="1"/>
              <a:t>yapıları</a:t>
            </a:r>
            <a:r>
              <a:rPr lang="tr-TR" sz="1500" dirty="0"/>
              <a:t>, </a:t>
            </a:r>
            <a:r>
              <a:rPr lang="en-US" sz="1500" dirty="0" err="1"/>
              <a:t>Zamana</a:t>
            </a:r>
            <a:r>
              <a:rPr lang="en-US" sz="1500" dirty="0"/>
              <a:t> </a:t>
            </a:r>
            <a:r>
              <a:rPr lang="en-US" sz="1500" dirty="0" err="1"/>
              <a:t>bağlı</a:t>
            </a:r>
            <a:r>
              <a:rPr lang="en-US" sz="1500" dirty="0"/>
              <a:t> </a:t>
            </a:r>
            <a:r>
              <a:rPr lang="en-US" sz="1500" dirty="0" err="1"/>
              <a:t>faaliyetler</a:t>
            </a:r>
            <a:r>
              <a:rPr lang="tr-TR" sz="1500" dirty="0"/>
              <a:t>)</a:t>
            </a:r>
          </a:p>
          <a:p>
            <a:pPr marL="857250" indent="-857250" algn="l">
              <a:buFont typeface="Arial" panose="020B0604020202020204" pitchFamily="34" charset="0"/>
              <a:buChar char="•"/>
            </a:pPr>
            <a:r>
              <a:rPr lang="en-US" sz="1500" dirty="0" err="1"/>
              <a:t>Talep</a:t>
            </a:r>
            <a:r>
              <a:rPr lang="en-US" sz="1500" dirty="0"/>
              <a:t> </a:t>
            </a:r>
            <a:r>
              <a:rPr lang="en-US" sz="1500" dirty="0" err="1"/>
              <a:t>edilen</a:t>
            </a:r>
            <a:r>
              <a:rPr lang="en-US" sz="1500" dirty="0"/>
              <a:t> </a:t>
            </a:r>
            <a:r>
              <a:rPr lang="en-US" sz="1500" dirty="0" err="1"/>
              <a:t>paylar</a:t>
            </a:r>
            <a:r>
              <a:rPr lang="en-US" sz="1500" dirty="0"/>
              <a:t>, </a:t>
            </a:r>
            <a:r>
              <a:rPr lang="en-US" sz="1500" dirty="0" err="1"/>
              <a:t>sınır</a:t>
            </a:r>
            <a:r>
              <a:rPr lang="en-US" sz="1500" dirty="0"/>
              <a:t> </a:t>
            </a:r>
            <a:r>
              <a:rPr lang="en-US" sz="1500" dirty="0" err="1"/>
              <a:t>değer</a:t>
            </a:r>
            <a:r>
              <a:rPr lang="en-US" sz="1500" dirty="0"/>
              <a:t> </a:t>
            </a:r>
            <a:r>
              <a:rPr lang="en-US" sz="1500" dirty="0" err="1"/>
              <a:t>analizinde</a:t>
            </a:r>
            <a:r>
              <a:rPr lang="en-US" sz="1500" dirty="0"/>
              <a:t> </a:t>
            </a:r>
            <a:r>
              <a:rPr lang="en-US" sz="1500" dirty="0" err="1"/>
              <a:t>kullanılabilir</a:t>
            </a:r>
            <a:r>
              <a:rPr lang="en-US" sz="1500" dirty="0"/>
              <a:t> </a:t>
            </a:r>
            <a:r>
              <a:rPr lang="en-US" sz="1500" dirty="0" err="1"/>
              <a:t>ancak</a:t>
            </a:r>
            <a:r>
              <a:rPr lang="en-US" sz="1500" dirty="0"/>
              <a:t> </a:t>
            </a:r>
            <a:r>
              <a:rPr lang="en-US" sz="1500" dirty="0" err="1"/>
              <a:t>geçerli</a:t>
            </a:r>
            <a:r>
              <a:rPr lang="en-US" sz="1500" dirty="0"/>
              <a:t> </a:t>
            </a:r>
            <a:r>
              <a:rPr lang="en-US" sz="1500" dirty="0" err="1"/>
              <a:t>girdi</a:t>
            </a:r>
            <a:r>
              <a:rPr lang="en-US" sz="1500" dirty="0"/>
              <a:t> </a:t>
            </a:r>
            <a:r>
              <a:rPr lang="en-US" sz="1500" dirty="0" err="1"/>
              <a:t>aralıklarıyla</a:t>
            </a:r>
            <a:r>
              <a:rPr lang="en-US" sz="1500" dirty="0"/>
              <a:t> </a:t>
            </a:r>
            <a:r>
              <a:rPr lang="en-US" sz="1500" dirty="0" err="1"/>
              <a:t>sınırlı</a:t>
            </a:r>
            <a:r>
              <a:rPr lang="en-US" sz="1500" dirty="0"/>
              <a:t> </a:t>
            </a:r>
            <a:r>
              <a:rPr lang="en-US" sz="1500" dirty="0" err="1"/>
              <a:t>değildir</a:t>
            </a:r>
            <a:r>
              <a:rPr lang="en-US" sz="1500" dirty="0"/>
              <a:t>. </a:t>
            </a:r>
            <a:r>
              <a:rPr lang="en-US" sz="1500" dirty="0" err="1"/>
              <a:t>Örneğin</a:t>
            </a:r>
            <a:r>
              <a:rPr lang="en-US" sz="1500" dirty="0"/>
              <a:t>,</a:t>
            </a:r>
            <a:r>
              <a:rPr lang="tr-TR" sz="1500" dirty="0"/>
              <a:t> </a:t>
            </a:r>
            <a:r>
              <a:rPr lang="en-US" sz="1500" dirty="0" err="1"/>
              <a:t>bir</a:t>
            </a:r>
            <a:r>
              <a:rPr lang="en-US" sz="1500" dirty="0"/>
              <a:t> </a:t>
            </a:r>
            <a:r>
              <a:rPr lang="en-US" sz="1500" dirty="0" err="1"/>
              <a:t>veri</a:t>
            </a:r>
            <a:r>
              <a:rPr lang="en-US" sz="1500" dirty="0"/>
              <a:t> </a:t>
            </a:r>
            <a:r>
              <a:rPr lang="en-US" sz="1500" dirty="0" err="1"/>
              <a:t>alanı</a:t>
            </a:r>
            <a:r>
              <a:rPr lang="en-US" sz="1500" dirty="0"/>
              <a:t> </a:t>
            </a:r>
            <a:r>
              <a:rPr lang="en-US" sz="1500" dirty="0" err="1"/>
              <a:t>tarafından</a:t>
            </a:r>
            <a:r>
              <a:rPr lang="en-US" sz="1500" dirty="0"/>
              <a:t> </a:t>
            </a:r>
            <a:r>
              <a:rPr lang="en-US" sz="1500" dirty="0" err="1"/>
              <a:t>desteklenen</a:t>
            </a:r>
            <a:r>
              <a:rPr lang="en-US" sz="1500" dirty="0"/>
              <a:t> </a:t>
            </a:r>
            <a:r>
              <a:rPr lang="en-US" sz="1500" dirty="0" err="1"/>
              <a:t>basamak</a:t>
            </a:r>
            <a:r>
              <a:rPr lang="en-US" sz="1500" dirty="0"/>
              <a:t> </a:t>
            </a:r>
            <a:r>
              <a:rPr lang="en-US" sz="1500" dirty="0" err="1"/>
              <a:t>sayısı</a:t>
            </a:r>
            <a:r>
              <a:rPr lang="en-US" sz="1500" dirty="0"/>
              <a:t> test </a:t>
            </a:r>
            <a:r>
              <a:rPr lang="en-US" sz="1500" dirty="0" err="1"/>
              <a:t>edilirken</a:t>
            </a:r>
            <a:r>
              <a:rPr lang="en-US" sz="1500" dirty="0"/>
              <a:t> </a:t>
            </a:r>
            <a:r>
              <a:rPr lang="en-US" sz="1500" dirty="0" err="1"/>
              <a:t>izin</a:t>
            </a:r>
            <a:r>
              <a:rPr lang="en-US" sz="1500" dirty="0"/>
              <a:t> </a:t>
            </a:r>
            <a:r>
              <a:rPr lang="en-US" sz="1500" dirty="0" err="1"/>
              <a:t>verilen</a:t>
            </a:r>
            <a:r>
              <a:rPr lang="en-US" sz="1500" dirty="0"/>
              <a:t> </a:t>
            </a:r>
            <a:r>
              <a:rPr lang="en-US" sz="1500" dirty="0" err="1"/>
              <a:t>maksimum</a:t>
            </a:r>
            <a:r>
              <a:rPr lang="en-US" sz="1500" dirty="0"/>
              <a:t> </a:t>
            </a:r>
            <a:r>
              <a:rPr lang="en-US" sz="1500" dirty="0" err="1"/>
              <a:t>basamak</a:t>
            </a:r>
            <a:r>
              <a:rPr lang="en-US" sz="1500" dirty="0"/>
              <a:t> </a:t>
            </a:r>
            <a:r>
              <a:rPr lang="en-US" sz="1500" dirty="0" err="1"/>
              <a:t>sayısını</a:t>
            </a:r>
            <a:r>
              <a:rPr lang="en-US" sz="1500" dirty="0"/>
              <a:t> </a:t>
            </a:r>
            <a:r>
              <a:rPr lang="en-US" sz="1500" dirty="0" err="1"/>
              <a:t>içeren</a:t>
            </a:r>
            <a:r>
              <a:rPr lang="en-US" sz="1500" dirty="0"/>
              <a:t> </a:t>
            </a:r>
            <a:r>
              <a:rPr lang="en-US" sz="1500" dirty="0" err="1"/>
              <a:t>bir</a:t>
            </a:r>
            <a:r>
              <a:rPr lang="en-US" sz="1500" dirty="0"/>
              <a:t> pay</a:t>
            </a:r>
            <a:r>
              <a:rPr lang="tr-TR" sz="1500" dirty="0"/>
              <a:t> </a:t>
            </a:r>
            <a:r>
              <a:rPr lang="en-US" sz="1500" dirty="0"/>
              <a:t>(</a:t>
            </a:r>
            <a:r>
              <a:rPr lang="en-US" sz="1500" dirty="0" err="1"/>
              <a:t>sınır</a:t>
            </a:r>
            <a:r>
              <a:rPr lang="en-US" sz="1500" dirty="0"/>
              <a:t>) </a:t>
            </a:r>
            <a:r>
              <a:rPr lang="en-US" sz="1500" dirty="0" err="1"/>
              <a:t>ve</a:t>
            </a:r>
            <a:r>
              <a:rPr lang="en-US" sz="1500" dirty="0"/>
              <a:t> </a:t>
            </a:r>
            <a:r>
              <a:rPr lang="en-US" sz="1500" dirty="0" err="1"/>
              <a:t>maksimum</a:t>
            </a:r>
            <a:r>
              <a:rPr lang="en-US" sz="1500" dirty="0"/>
              <a:t> </a:t>
            </a:r>
            <a:r>
              <a:rPr lang="en-US" sz="1500" dirty="0" err="1"/>
              <a:t>değerin</a:t>
            </a:r>
            <a:r>
              <a:rPr lang="en-US" sz="1500" dirty="0"/>
              <a:t> </a:t>
            </a:r>
            <a:r>
              <a:rPr lang="en-US" sz="1500" dirty="0" err="1"/>
              <a:t>bir</a:t>
            </a:r>
            <a:r>
              <a:rPr lang="tr-TR" sz="1500" dirty="0"/>
              <a:t> </a:t>
            </a:r>
            <a:r>
              <a:rPr lang="en-US" sz="1500" dirty="0" err="1"/>
              <a:t>sayı</a:t>
            </a:r>
            <a:r>
              <a:rPr lang="en-US" sz="1500" dirty="0"/>
              <a:t> </a:t>
            </a:r>
            <a:r>
              <a:rPr lang="en-US" sz="1500" dirty="0" err="1"/>
              <a:t>üzerinde</a:t>
            </a:r>
            <a:r>
              <a:rPr lang="en-US" sz="1500" dirty="0"/>
              <a:t> </a:t>
            </a:r>
            <a:r>
              <a:rPr lang="en-US" sz="1500" dirty="0" err="1"/>
              <a:t>başlayan</a:t>
            </a:r>
            <a:r>
              <a:rPr lang="en-US" sz="1500" dirty="0"/>
              <a:t> </a:t>
            </a:r>
            <a:r>
              <a:rPr lang="en-US" sz="1500" dirty="0" err="1"/>
              <a:t>başka</a:t>
            </a:r>
            <a:r>
              <a:rPr lang="en-US" sz="1500" dirty="0"/>
              <a:t> </a:t>
            </a:r>
            <a:r>
              <a:rPr lang="en-US" sz="1500" dirty="0" err="1"/>
              <a:t>bir</a:t>
            </a:r>
            <a:r>
              <a:rPr lang="en-US" sz="1500" dirty="0"/>
              <a:t> pay (</a:t>
            </a:r>
            <a:r>
              <a:rPr lang="en-US" sz="1500" dirty="0" err="1"/>
              <a:t>sınırın</a:t>
            </a:r>
            <a:r>
              <a:rPr lang="en-US" sz="1500" dirty="0"/>
              <a:t> </a:t>
            </a:r>
            <a:r>
              <a:rPr lang="en-US" sz="1500" dirty="0" err="1"/>
              <a:t>dışında</a:t>
            </a:r>
            <a:r>
              <a:rPr lang="en-US" sz="1500" dirty="0"/>
              <a:t>) </a:t>
            </a:r>
            <a:r>
              <a:rPr lang="en-US" sz="1500" dirty="0" err="1"/>
              <a:t>bulunmaktadır</a:t>
            </a:r>
            <a:r>
              <a:rPr lang="en-US" sz="1500" dirty="0"/>
              <a:t>.</a:t>
            </a:r>
            <a:endParaRPr lang="tr-TR" sz="1500" dirty="0"/>
          </a:p>
          <a:p>
            <a:pPr marL="857250" indent="-857250" algn="l">
              <a:buFont typeface="Arial" panose="020B0604020202020204" pitchFamily="34" charset="0"/>
              <a:buChar char="•"/>
            </a:pPr>
            <a:r>
              <a:rPr lang="en-US" sz="1500" dirty="0" err="1"/>
              <a:t>Kapsam</a:t>
            </a:r>
            <a:r>
              <a:rPr lang="en-US" sz="1500" dirty="0"/>
              <a:t>, test </a:t>
            </a:r>
            <a:r>
              <a:rPr lang="en-US" sz="1500" dirty="0" err="1"/>
              <a:t>edilen</a:t>
            </a:r>
            <a:r>
              <a:rPr lang="en-US" sz="1500" dirty="0"/>
              <a:t> </a:t>
            </a:r>
            <a:r>
              <a:rPr lang="en-US" sz="1500" dirty="0" err="1"/>
              <a:t>sınır</a:t>
            </a:r>
            <a:r>
              <a:rPr lang="en-US" sz="1500" dirty="0"/>
              <a:t> </a:t>
            </a:r>
            <a:r>
              <a:rPr lang="en-US" sz="1500" dirty="0" err="1"/>
              <a:t>değerlerinin</a:t>
            </a:r>
            <a:r>
              <a:rPr lang="en-US" sz="1500" dirty="0"/>
              <a:t> </a:t>
            </a:r>
            <a:r>
              <a:rPr lang="en-US" sz="1500" dirty="0" err="1"/>
              <a:t>tanımlanan</a:t>
            </a:r>
            <a:r>
              <a:rPr lang="en-US" sz="1500" dirty="0"/>
              <a:t> </a:t>
            </a:r>
            <a:r>
              <a:rPr lang="en-US" sz="1500" dirty="0" err="1"/>
              <a:t>toplam</a:t>
            </a:r>
            <a:r>
              <a:rPr lang="en-US" sz="1500" dirty="0"/>
              <a:t> </a:t>
            </a:r>
            <a:r>
              <a:rPr lang="en-US" sz="1500" dirty="0" err="1"/>
              <a:t>sınır</a:t>
            </a:r>
            <a:r>
              <a:rPr lang="en-US" sz="1500" dirty="0"/>
              <a:t> </a:t>
            </a:r>
            <a:r>
              <a:rPr lang="en-US" sz="1500" dirty="0" err="1"/>
              <a:t>değerlerinin</a:t>
            </a:r>
            <a:r>
              <a:rPr lang="en-US" sz="1500" dirty="0"/>
              <a:t> </a:t>
            </a:r>
            <a:r>
              <a:rPr lang="en-US" sz="1500" dirty="0" err="1"/>
              <a:t>sayısına</a:t>
            </a:r>
            <a:r>
              <a:rPr lang="en-US" sz="1500" dirty="0"/>
              <a:t> </a:t>
            </a:r>
            <a:r>
              <a:rPr lang="en-US" sz="1500" dirty="0" err="1"/>
              <a:t>bölünmesiyle</a:t>
            </a:r>
            <a:r>
              <a:rPr lang="en-US" sz="1500" dirty="0"/>
              <a:t> </a:t>
            </a:r>
            <a:r>
              <a:rPr lang="en-US" sz="1500" dirty="0" err="1"/>
              <a:t>belirlenir</a:t>
            </a:r>
            <a:r>
              <a:rPr lang="en-US" sz="1500" dirty="0"/>
              <a:t> (</a:t>
            </a:r>
            <a:r>
              <a:rPr lang="en-US" sz="1500" dirty="0" err="1"/>
              <a:t>iki</a:t>
            </a:r>
            <a:r>
              <a:rPr lang="en-US" sz="1500" dirty="0"/>
              <a:t> </a:t>
            </a:r>
            <a:r>
              <a:rPr lang="en-US" sz="1500" dirty="0" err="1"/>
              <a:t>değerli</a:t>
            </a:r>
            <a:r>
              <a:rPr lang="en-US" sz="1500" dirty="0"/>
              <a:t> </a:t>
            </a:r>
            <a:r>
              <a:rPr lang="en-US" sz="1500" dirty="0" err="1"/>
              <a:t>ya</a:t>
            </a:r>
            <a:r>
              <a:rPr lang="tr-TR" sz="1500" dirty="0"/>
              <a:t> </a:t>
            </a:r>
            <a:r>
              <a:rPr lang="en-US" sz="1500" dirty="0"/>
              <a:t>da </a:t>
            </a:r>
            <a:r>
              <a:rPr lang="en-US" sz="1500" dirty="0" err="1"/>
              <a:t>üç</a:t>
            </a:r>
            <a:r>
              <a:rPr lang="en-US" sz="1500" dirty="0"/>
              <a:t> </a:t>
            </a:r>
            <a:r>
              <a:rPr lang="en-US" sz="1500" dirty="0" err="1"/>
              <a:t>değerli</a:t>
            </a:r>
            <a:r>
              <a:rPr lang="en-US" sz="1500" dirty="0"/>
              <a:t> </a:t>
            </a:r>
            <a:r>
              <a:rPr lang="en-US" sz="1500" dirty="0" err="1"/>
              <a:t>yöntemlerden</a:t>
            </a:r>
            <a:r>
              <a:rPr lang="en-US" sz="1500" dirty="0"/>
              <a:t> </a:t>
            </a:r>
            <a:r>
              <a:rPr lang="en-US" sz="1500" dirty="0" err="1"/>
              <a:t>biri</a:t>
            </a:r>
            <a:r>
              <a:rPr lang="en-US" sz="1500" dirty="0"/>
              <a:t> </a:t>
            </a:r>
            <a:r>
              <a:rPr lang="en-US" sz="1500" dirty="0" err="1"/>
              <a:t>kullanılarak</a:t>
            </a:r>
            <a:r>
              <a:rPr lang="en-US" sz="1500" dirty="0"/>
              <a:t>). Bu </a:t>
            </a:r>
            <a:r>
              <a:rPr lang="en-US" sz="1500" dirty="0" err="1"/>
              <a:t>hesaplama</a:t>
            </a:r>
            <a:r>
              <a:rPr lang="en-US" sz="1500" dirty="0"/>
              <a:t> </a:t>
            </a:r>
            <a:r>
              <a:rPr lang="en-US" sz="1500" dirty="0" err="1"/>
              <a:t>sınır</a:t>
            </a:r>
            <a:r>
              <a:rPr lang="en-US" sz="1500" dirty="0"/>
              <a:t> </a:t>
            </a:r>
            <a:r>
              <a:rPr lang="en-US" sz="1500" dirty="0" err="1"/>
              <a:t>testi</a:t>
            </a:r>
            <a:r>
              <a:rPr lang="en-US" sz="1500" dirty="0"/>
              <a:t> </a:t>
            </a:r>
            <a:r>
              <a:rPr lang="en-US" sz="1500" dirty="0" err="1"/>
              <a:t>için</a:t>
            </a:r>
            <a:r>
              <a:rPr lang="en-US" sz="1500" dirty="0"/>
              <a:t> </a:t>
            </a:r>
            <a:r>
              <a:rPr lang="en-US" sz="1500" dirty="0" err="1"/>
              <a:t>kapsam</a:t>
            </a:r>
            <a:r>
              <a:rPr lang="en-US" sz="1500" dirty="0"/>
              <a:t> </a:t>
            </a:r>
            <a:r>
              <a:rPr lang="en-US" sz="1500" dirty="0" err="1"/>
              <a:t>yüzdesini</a:t>
            </a:r>
            <a:r>
              <a:rPr lang="en-US" sz="1500" dirty="0"/>
              <a:t> </a:t>
            </a:r>
            <a:r>
              <a:rPr lang="en-US" sz="1500" dirty="0" err="1"/>
              <a:t>belirleyecektir</a:t>
            </a:r>
            <a:r>
              <a:rPr lang="en-US" sz="1500" dirty="0"/>
              <a:t>.</a:t>
            </a:r>
            <a:endParaRPr lang="tr-TR" sz="1500" dirty="0"/>
          </a:p>
          <a:p>
            <a:pPr marL="857250" indent="-857250" algn="l">
              <a:buFont typeface="Arial" panose="020B0604020202020204" pitchFamily="34" charset="0"/>
              <a:buChar char="•"/>
            </a:pPr>
            <a:r>
              <a:rPr lang="en-US" sz="1500" dirty="0"/>
              <a:t>Bu </a:t>
            </a:r>
            <a:r>
              <a:rPr lang="en-US" sz="1500" dirty="0" err="1"/>
              <a:t>teknik</a:t>
            </a:r>
            <a:r>
              <a:rPr lang="en-US" sz="1500" dirty="0"/>
              <a:t>, </a:t>
            </a:r>
            <a:r>
              <a:rPr lang="en-US" sz="1500" dirty="0" err="1"/>
              <a:t>olması</a:t>
            </a:r>
            <a:r>
              <a:rPr lang="en-US" sz="1500" dirty="0"/>
              <a:t> </a:t>
            </a:r>
            <a:r>
              <a:rPr lang="en-US" sz="1500" dirty="0" err="1"/>
              <a:t>gerekenden</a:t>
            </a:r>
            <a:r>
              <a:rPr lang="en-US" sz="1500" dirty="0"/>
              <a:t> </a:t>
            </a:r>
            <a:r>
              <a:rPr lang="en-US" sz="1500" dirty="0" err="1"/>
              <a:t>daha</a:t>
            </a:r>
            <a:r>
              <a:rPr lang="en-US" sz="1500" dirty="0"/>
              <a:t> </a:t>
            </a:r>
            <a:r>
              <a:rPr lang="en-US" sz="1500" dirty="0" err="1"/>
              <a:t>küçük</a:t>
            </a:r>
            <a:r>
              <a:rPr lang="en-US" sz="1500" dirty="0"/>
              <a:t> </a:t>
            </a:r>
            <a:r>
              <a:rPr lang="en-US" sz="1500" dirty="0" err="1"/>
              <a:t>ve</a:t>
            </a:r>
            <a:r>
              <a:rPr lang="en-US" sz="1500" dirty="0"/>
              <a:t> </a:t>
            </a:r>
            <a:r>
              <a:rPr lang="en-US" sz="1500" dirty="0" err="1"/>
              <a:t>daha</a:t>
            </a:r>
            <a:r>
              <a:rPr lang="tr-TR" sz="1500" dirty="0"/>
              <a:t> </a:t>
            </a:r>
            <a:r>
              <a:rPr lang="en-US" sz="1500" dirty="0" err="1"/>
              <a:t>büyük</a:t>
            </a:r>
            <a:r>
              <a:rPr lang="en-US" sz="1500" dirty="0"/>
              <a:t> </a:t>
            </a:r>
            <a:r>
              <a:rPr lang="en-US" sz="1500" dirty="0" err="1"/>
              <a:t>olan</a:t>
            </a:r>
            <a:r>
              <a:rPr lang="en-US" sz="1500" dirty="0"/>
              <a:t> </a:t>
            </a:r>
            <a:r>
              <a:rPr lang="en-US" sz="1500" dirty="0" err="1"/>
              <a:t>hatalar</a:t>
            </a:r>
            <a:r>
              <a:rPr lang="en-US" sz="1500" dirty="0"/>
              <a:t> </a:t>
            </a:r>
            <a:r>
              <a:rPr lang="en-US" sz="1500" dirty="0" err="1"/>
              <a:t>başta</a:t>
            </a:r>
            <a:r>
              <a:rPr lang="en-US" sz="1500" dirty="0"/>
              <a:t> </a:t>
            </a:r>
            <a:r>
              <a:rPr lang="en-US" sz="1500" dirty="0" err="1"/>
              <a:t>olmak</a:t>
            </a:r>
            <a:r>
              <a:rPr lang="en-US" sz="1500" dirty="0"/>
              <a:t> </a:t>
            </a:r>
            <a:r>
              <a:rPr lang="en-US" sz="1500" dirty="0" err="1"/>
              <a:t>üzere</a:t>
            </a:r>
            <a:r>
              <a:rPr lang="en-US" sz="1500" dirty="0"/>
              <a:t> </a:t>
            </a:r>
            <a:r>
              <a:rPr lang="en-US" sz="1500" dirty="0" err="1"/>
              <a:t>sınır</a:t>
            </a:r>
            <a:r>
              <a:rPr lang="en-US" sz="1500" dirty="0"/>
              <a:t> </a:t>
            </a:r>
            <a:r>
              <a:rPr lang="en-US" sz="1500" dirty="0" err="1"/>
              <a:t>değerlerinin</a:t>
            </a:r>
            <a:r>
              <a:rPr lang="en-US" sz="1500" dirty="0"/>
              <a:t> </a:t>
            </a:r>
            <a:r>
              <a:rPr lang="tr-TR" sz="1500" dirty="0"/>
              <a:t> k</a:t>
            </a:r>
            <a:r>
              <a:rPr lang="en-US" sz="1500" dirty="0" err="1"/>
              <a:t>ullanılması</a:t>
            </a:r>
            <a:r>
              <a:rPr lang="en-US" sz="1500" dirty="0"/>
              <a:t> </a:t>
            </a:r>
            <a:r>
              <a:rPr lang="en-US" sz="1500" dirty="0" err="1"/>
              <a:t>sırasında</a:t>
            </a:r>
            <a:r>
              <a:rPr lang="en-US" sz="1500" dirty="0"/>
              <a:t> </a:t>
            </a:r>
            <a:r>
              <a:rPr lang="en-US" sz="1500" dirty="0" err="1"/>
              <a:t>ortaya</a:t>
            </a:r>
            <a:r>
              <a:rPr lang="en-US" sz="1500" dirty="0"/>
              <a:t> </a:t>
            </a:r>
            <a:r>
              <a:rPr lang="en-US" sz="1500" dirty="0" err="1"/>
              <a:t>çıkabilecek</a:t>
            </a:r>
            <a:r>
              <a:rPr lang="en-US" sz="1500" dirty="0"/>
              <a:t> </a:t>
            </a:r>
            <a:r>
              <a:rPr lang="en-US" sz="1500" dirty="0" err="1"/>
              <a:t>hataları</a:t>
            </a:r>
            <a:r>
              <a:rPr lang="en-US" sz="1500" dirty="0"/>
              <a:t> </a:t>
            </a:r>
            <a:r>
              <a:rPr lang="en-US" sz="1500" dirty="0" err="1"/>
              <a:t>tespit</a:t>
            </a:r>
            <a:r>
              <a:rPr lang="en-US" sz="1500" dirty="0"/>
              <a:t> </a:t>
            </a:r>
            <a:r>
              <a:rPr lang="en-US" sz="1500" dirty="0" err="1"/>
              <a:t>eder</a:t>
            </a:r>
            <a:r>
              <a:rPr lang="en-US" sz="1500" dirty="0"/>
              <a:t> (</a:t>
            </a:r>
            <a:r>
              <a:rPr lang="en-US" sz="1500" dirty="0" err="1"/>
              <a:t>örn.sınırın</a:t>
            </a:r>
            <a:r>
              <a:rPr lang="en-US" sz="1500" dirty="0"/>
              <a:t> </a:t>
            </a:r>
            <a:r>
              <a:rPr lang="en-US" sz="1500" dirty="0" err="1"/>
              <a:t>yerinde</a:t>
            </a:r>
            <a:r>
              <a:rPr lang="en-US" sz="1500" dirty="0"/>
              <a:t> </a:t>
            </a:r>
            <a:r>
              <a:rPr lang="en-US" sz="1500" dirty="0" err="1"/>
              <a:t>bulunmaması</a:t>
            </a:r>
            <a:r>
              <a:rPr lang="en-US" sz="1500" dirty="0"/>
              <a:t>). Buna </a:t>
            </a:r>
            <a:r>
              <a:rPr lang="en-US" sz="1500" dirty="0" err="1"/>
              <a:t>ek</a:t>
            </a:r>
            <a:r>
              <a:rPr lang="en-US" sz="1500" dirty="0"/>
              <a:t> </a:t>
            </a:r>
            <a:r>
              <a:rPr lang="en-US" sz="1500" dirty="0" err="1"/>
              <a:t>olarak</a:t>
            </a:r>
            <a:r>
              <a:rPr lang="en-US" sz="1500" dirty="0"/>
              <a:t> </a:t>
            </a:r>
            <a:r>
              <a:rPr lang="en-US" sz="1500" dirty="0" err="1"/>
              <a:t>yük</a:t>
            </a:r>
            <a:r>
              <a:rPr lang="tr-TR" sz="1500" dirty="0"/>
              <a:t> </a:t>
            </a:r>
            <a:r>
              <a:rPr lang="en-US" sz="1500" dirty="0" err="1"/>
              <a:t>sınırlarının</a:t>
            </a:r>
            <a:r>
              <a:rPr lang="en-US" sz="1500" dirty="0"/>
              <a:t> </a:t>
            </a:r>
            <a:r>
              <a:rPr lang="en-US" sz="1500" dirty="0" err="1"/>
              <a:t>toleransı</a:t>
            </a:r>
            <a:r>
              <a:rPr lang="en-US" sz="1500" dirty="0"/>
              <a:t> </a:t>
            </a:r>
            <a:r>
              <a:rPr lang="en-US" sz="1500" dirty="0" err="1"/>
              <a:t>gibi</a:t>
            </a:r>
            <a:r>
              <a:rPr lang="en-US" sz="1500" dirty="0"/>
              <a:t> </a:t>
            </a:r>
            <a:r>
              <a:rPr lang="en-US" sz="1500" dirty="0" err="1"/>
              <a:t>fonksiyonel</a:t>
            </a:r>
            <a:r>
              <a:rPr lang="en-US" sz="1500" dirty="0"/>
              <a:t> </a:t>
            </a:r>
            <a:r>
              <a:rPr lang="en-US" sz="1500" dirty="0" err="1"/>
              <a:t>olmayan</a:t>
            </a:r>
            <a:r>
              <a:rPr lang="en-US" sz="1500" dirty="0"/>
              <a:t> </a:t>
            </a:r>
            <a:r>
              <a:rPr lang="en-US" sz="1500" dirty="0" err="1"/>
              <a:t>hataların</a:t>
            </a:r>
            <a:r>
              <a:rPr lang="en-US" sz="1500" dirty="0"/>
              <a:t> </a:t>
            </a:r>
            <a:r>
              <a:rPr lang="en-US" sz="1500" dirty="0" err="1"/>
              <a:t>bulunması</a:t>
            </a:r>
            <a:r>
              <a:rPr lang="en-US" sz="1500" dirty="0"/>
              <a:t> </a:t>
            </a:r>
            <a:r>
              <a:rPr lang="en-US" sz="1500" dirty="0" err="1"/>
              <a:t>için</a:t>
            </a:r>
            <a:r>
              <a:rPr lang="tr-TR" sz="1500" dirty="0"/>
              <a:t> </a:t>
            </a:r>
            <a:r>
              <a:rPr lang="en-US" sz="1500" dirty="0"/>
              <a:t>de </a:t>
            </a:r>
            <a:r>
              <a:rPr lang="en-US" sz="1500" dirty="0" err="1"/>
              <a:t>kullanılabilir</a:t>
            </a:r>
            <a:r>
              <a:rPr lang="en-US" sz="1500" dirty="0"/>
              <a:t> (</a:t>
            </a:r>
            <a:r>
              <a:rPr lang="en-US" sz="1500" dirty="0" err="1"/>
              <a:t>örn</a:t>
            </a:r>
            <a:r>
              <a:rPr lang="en-US" sz="1500" dirty="0"/>
              <a:t>. </a:t>
            </a:r>
            <a:r>
              <a:rPr lang="en-US" sz="1500" dirty="0" err="1"/>
              <a:t>sistem</a:t>
            </a:r>
            <a:r>
              <a:rPr lang="en-US" sz="1500" dirty="0"/>
              <a:t> </a:t>
            </a:r>
            <a:r>
              <a:rPr lang="en-US" sz="1500" dirty="0" err="1"/>
              <a:t>aynı</a:t>
            </a:r>
            <a:r>
              <a:rPr lang="en-US" sz="1500" dirty="0"/>
              <a:t> </a:t>
            </a:r>
            <a:r>
              <a:rPr lang="en-US" sz="1500" dirty="0" err="1"/>
              <a:t>anda</a:t>
            </a:r>
            <a:r>
              <a:rPr lang="en-US" sz="1500" dirty="0"/>
              <a:t> 10.000 </a:t>
            </a:r>
            <a:r>
              <a:rPr lang="en-US" sz="1500" dirty="0" err="1"/>
              <a:t>kullanıcıyı</a:t>
            </a:r>
            <a:r>
              <a:rPr lang="en-US" sz="1500" dirty="0"/>
              <a:t> </a:t>
            </a:r>
            <a:r>
              <a:rPr lang="en-US" sz="1500" dirty="0" err="1"/>
              <a:t>desteklemektedir</a:t>
            </a:r>
            <a:r>
              <a:rPr lang="en-US" sz="1500" dirty="0"/>
              <a:t>).</a:t>
            </a:r>
          </a:p>
        </p:txBody>
      </p:sp>
    </p:spTree>
    <p:extLst>
      <p:ext uri="{BB962C8B-B14F-4D97-AF65-F5344CB8AC3E}">
        <p14:creationId xmlns:p14="http://schemas.microsoft.com/office/powerpoint/2010/main" val="28578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F767-3411-47B8-85F5-C2720E5522C8}"/>
              </a:ext>
            </a:extLst>
          </p:cNvPr>
          <p:cNvSpPr>
            <a:spLocks noGrp="1"/>
          </p:cNvSpPr>
          <p:nvPr>
            <p:ph type="title"/>
          </p:nvPr>
        </p:nvSpPr>
        <p:spPr/>
        <p:txBody>
          <a:bodyPr/>
          <a:lstStyle/>
          <a:p>
            <a:r>
              <a:rPr lang="tr-TR" dirty="0"/>
              <a:t>Karar Tablosu Tekniği</a:t>
            </a:r>
          </a:p>
        </p:txBody>
      </p:sp>
      <p:sp>
        <p:nvSpPr>
          <p:cNvPr id="3" name="Slide Number Placeholder 2">
            <a:extLst>
              <a:ext uri="{FF2B5EF4-FFF2-40B4-BE49-F238E27FC236}">
                <a16:creationId xmlns:a16="http://schemas.microsoft.com/office/drawing/2014/main" id="{1A644093-2081-4486-9A51-5996549DE571}"/>
              </a:ext>
            </a:extLst>
          </p:cNvPr>
          <p:cNvSpPr>
            <a:spLocks noGrp="1"/>
          </p:cNvSpPr>
          <p:nvPr>
            <p:ph type="sldNum" sz="quarter" idx="12"/>
          </p:nvPr>
        </p:nvSpPr>
        <p:spPr/>
        <p:txBody>
          <a:bodyPr/>
          <a:lstStyle/>
          <a:p>
            <a:fld id="{9FF96B15-8338-45D5-A943-561235072D66}" type="slidenum">
              <a:rPr lang="en-US" noProof="0" smtClean="0"/>
              <a:t>12</a:t>
            </a:fld>
            <a:endParaRPr lang="en-US" noProof="0" dirty="0"/>
          </a:p>
        </p:txBody>
      </p:sp>
      <p:sp>
        <p:nvSpPr>
          <p:cNvPr id="4" name="Text Placeholder 3">
            <a:extLst>
              <a:ext uri="{FF2B5EF4-FFF2-40B4-BE49-F238E27FC236}">
                <a16:creationId xmlns:a16="http://schemas.microsoft.com/office/drawing/2014/main" id="{8DFE26F9-7134-40FC-BE7D-75A202B1E36F}"/>
              </a:ext>
            </a:extLst>
          </p:cNvPr>
          <p:cNvSpPr>
            <a:spLocks noGrp="1"/>
          </p:cNvSpPr>
          <p:nvPr>
            <p:ph type="body" sz="quarter" idx="13"/>
          </p:nvPr>
        </p:nvSpPr>
        <p:spPr>
          <a:xfrm>
            <a:off x="278250" y="2444538"/>
            <a:ext cx="6499740" cy="4108450"/>
          </a:xfrm>
        </p:spPr>
        <p:txBody>
          <a:bodyPr>
            <a:normAutofit fontScale="25000" lnSpcReduction="20000"/>
          </a:bodyPr>
          <a:lstStyle/>
          <a:p>
            <a:pPr algn="l"/>
            <a:r>
              <a:rPr lang="tr-TR" sz="7200" dirty="0"/>
              <a:t>Gereksinim ya da iş kurallarına bağlı olarak testi yapılacak koşulların sayısının fazla olduğu durumlarda tercih edilir. Bu koşullar çok fazla olduğunda mevcut durum için bir tablo oluşturulur ve bu durumlar sonucunda çıkacak sonuçlar tabloya yerleştirilir. </a:t>
            </a:r>
          </a:p>
          <a:p>
            <a:pPr algn="l"/>
            <a:r>
              <a:rPr lang="tr-TR" sz="7200" dirty="0"/>
              <a:t>Karar tablosu oluşturulurken sırası ile adımlar takip edilebilir:</a:t>
            </a:r>
          </a:p>
          <a:p>
            <a:pPr algn="l"/>
            <a:r>
              <a:rPr lang="tr-TR" sz="7200" dirty="0"/>
              <a:t>1- Koşullar (Örneğin Evet, Hayır) ve gerçekleşecek aksiyonlar uygun sırayla listelenir. En önemli koşul ilk sütuna yazılır ve birden fazla koşulun olan son sütuna eklenir.</a:t>
            </a:r>
          </a:p>
          <a:p>
            <a:pPr algn="l"/>
            <a:r>
              <a:rPr lang="tr-TR" sz="7200" dirty="0"/>
              <a:t>2- Olası kombinasyon sayısı hesaplanır ve sütunlar açılır.</a:t>
            </a:r>
          </a:p>
          <a:p>
            <a:pPr algn="l"/>
            <a:r>
              <a:rPr lang="tr-TR" sz="7200" dirty="0"/>
              <a:t>3- Tüm kombinasyonlar hesaba katılır ve benzersiz olmasına dikkat edilir.</a:t>
            </a:r>
          </a:p>
          <a:p>
            <a:pPr algn="l"/>
            <a:r>
              <a:rPr lang="tr-TR" sz="7200" dirty="0"/>
              <a:t>4- Oluşan tablo sadeleştirilir.</a:t>
            </a:r>
          </a:p>
          <a:p>
            <a:endParaRPr lang="tr-TR" dirty="0"/>
          </a:p>
        </p:txBody>
      </p:sp>
      <p:pic>
        <p:nvPicPr>
          <p:cNvPr id="5" name="Picture 4">
            <a:extLst>
              <a:ext uri="{FF2B5EF4-FFF2-40B4-BE49-F238E27FC236}">
                <a16:creationId xmlns:a16="http://schemas.microsoft.com/office/drawing/2014/main" id="{12390180-AB51-44C0-91E2-03B492CB1861}"/>
              </a:ext>
            </a:extLst>
          </p:cNvPr>
          <p:cNvPicPr>
            <a:picLocks noChangeAspect="1"/>
          </p:cNvPicPr>
          <p:nvPr/>
        </p:nvPicPr>
        <p:blipFill>
          <a:blip r:embed="rId3"/>
          <a:stretch>
            <a:fillRect/>
          </a:stretch>
        </p:blipFill>
        <p:spPr>
          <a:xfrm>
            <a:off x="6777990" y="2343150"/>
            <a:ext cx="5257149" cy="4311226"/>
          </a:xfrm>
          <a:prstGeom prst="rect">
            <a:avLst/>
          </a:prstGeom>
        </p:spPr>
      </p:pic>
    </p:spTree>
    <p:extLst>
      <p:ext uri="{BB962C8B-B14F-4D97-AF65-F5344CB8AC3E}">
        <p14:creationId xmlns:p14="http://schemas.microsoft.com/office/powerpoint/2010/main" val="312962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6633" y="919880"/>
            <a:ext cx="8761413" cy="706964"/>
          </a:xfrm>
        </p:spPr>
        <p:txBody>
          <a:bodyPr/>
          <a:lstStyle/>
          <a:p>
            <a:r>
              <a:rPr lang="en-US" dirty="0"/>
              <a:t>Durum </a:t>
            </a:r>
            <a:r>
              <a:rPr lang="tr-TR" dirty="0" err="1"/>
              <a:t>G</a:t>
            </a:r>
            <a:r>
              <a:rPr lang="en-US" dirty="0" err="1"/>
              <a:t>eçişi</a:t>
            </a:r>
            <a:r>
              <a:rPr lang="en-US" dirty="0"/>
              <a:t> </a:t>
            </a:r>
            <a:r>
              <a:rPr lang="tr-TR" dirty="0" err="1"/>
              <a:t>T</a:t>
            </a:r>
            <a:r>
              <a:rPr lang="en-US" dirty="0" err="1"/>
              <a:t>ekniği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13</a:t>
            </a:fld>
            <a:endParaRPr lang="en-US" noProof="0" dirty="0"/>
          </a:p>
        </p:txBody>
      </p:sp>
      <p:sp>
        <p:nvSpPr>
          <p:cNvPr id="4" name="Text Placeholder 3"/>
          <p:cNvSpPr>
            <a:spLocks noGrp="1"/>
          </p:cNvSpPr>
          <p:nvPr>
            <p:ph type="body" sz="quarter" idx="13"/>
          </p:nvPr>
        </p:nvSpPr>
        <p:spPr>
          <a:xfrm>
            <a:off x="462579" y="2406650"/>
            <a:ext cx="11465467" cy="4241576"/>
          </a:xfrm>
        </p:spPr>
        <p:txBody>
          <a:bodyPr>
            <a:noAutofit/>
          </a:bodyPr>
          <a:lstStyle/>
          <a:p>
            <a:pPr algn="l"/>
            <a:r>
              <a:rPr lang="en-US" sz="1600" dirty="0"/>
              <a:t>Durum </a:t>
            </a:r>
            <a:r>
              <a:rPr lang="en-US" sz="1600" dirty="0" err="1"/>
              <a:t>geçişi</a:t>
            </a:r>
            <a:r>
              <a:rPr lang="en-US" sz="1600" dirty="0"/>
              <a:t> </a:t>
            </a:r>
            <a:r>
              <a:rPr lang="en-US" sz="1600" dirty="0" err="1"/>
              <a:t>tekniği</a:t>
            </a:r>
            <a:r>
              <a:rPr lang="en-US" sz="1600" dirty="0"/>
              <a:t>, </a:t>
            </a:r>
            <a:r>
              <a:rPr lang="en-US" sz="1600" dirty="0" err="1"/>
              <a:t>geçerli</a:t>
            </a:r>
            <a:r>
              <a:rPr lang="en-US" sz="1600" dirty="0"/>
              <a:t> </a:t>
            </a:r>
            <a:r>
              <a:rPr lang="en-US" sz="1600" dirty="0" err="1"/>
              <a:t>ve</a:t>
            </a:r>
            <a:r>
              <a:rPr lang="en-US" sz="1600" dirty="0"/>
              <a:t> </a:t>
            </a:r>
            <a:r>
              <a:rPr lang="en-US" sz="1600" dirty="0" err="1"/>
              <a:t>geçersiz</a:t>
            </a:r>
            <a:r>
              <a:rPr lang="en-US" sz="1600" dirty="0"/>
              <a:t> </a:t>
            </a:r>
            <a:r>
              <a:rPr lang="en-US" sz="1600" dirty="0" err="1"/>
              <a:t>geçişler</a:t>
            </a:r>
            <a:r>
              <a:rPr lang="en-US" sz="1600" dirty="0"/>
              <a:t> </a:t>
            </a:r>
            <a:r>
              <a:rPr lang="en-US" sz="1600" dirty="0" err="1"/>
              <a:t>vasıtasıyla</a:t>
            </a:r>
            <a:r>
              <a:rPr lang="en-US" sz="1600" dirty="0"/>
              <a:t> </a:t>
            </a:r>
            <a:r>
              <a:rPr lang="en-US" sz="1600" dirty="0" err="1"/>
              <a:t>yazılımın</a:t>
            </a:r>
            <a:r>
              <a:rPr lang="en-US" sz="1600" dirty="0"/>
              <a:t> </a:t>
            </a:r>
            <a:r>
              <a:rPr lang="en-US" sz="1600" dirty="0" err="1"/>
              <a:t>tanımlı</a:t>
            </a:r>
            <a:r>
              <a:rPr lang="en-US" sz="1600" dirty="0"/>
              <a:t> </a:t>
            </a:r>
            <a:r>
              <a:rPr lang="en-US" sz="1600" dirty="0" err="1"/>
              <a:t>durumlara</a:t>
            </a:r>
            <a:r>
              <a:rPr lang="en-US" sz="1600" dirty="0"/>
              <a:t> </a:t>
            </a:r>
            <a:r>
              <a:rPr lang="en-US" sz="1600" dirty="0" err="1"/>
              <a:t>girme</a:t>
            </a:r>
            <a:r>
              <a:rPr lang="en-US" sz="1600" dirty="0"/>
              <a:t> </a:t>
            </a:r>
            <a:r>
              <a:rPr lang="en-US" sz="1600" dirty="0" err="1"/>
              <a:t>ve</a:t>
            </a:r>
            <a:r>
              <a:rPr lang="en-US" sz="1600" dirty="0"/>
              <a:t> </a:t>
            </a:r>
            <a:r>
              <a:rPr lang="en-US" sz="1600" dirty="0" err="1"/>
              <a:t>tanımlı</a:t>
            </a:r>
            <a:r>
              <a:rPr lang="tr-TR" sz="1600" dirty="0"/>
              <a:t> </a:t>
            </a:r>
            <a:r>
              <a:rPr lang="en-US" sz="1600" dirty="0" err="1"/>
              <a:t>durumlardan</a:t>
            </a:r>
            <a:r>
              <a:rPr lang="tr-TR" sz="1600" dirty="0"/>
              <a:t> </a:t>
            </a:r>
            <a:r>
              <a:rPr lang="en-US" sz="1600" dirty="0" err="1"/>
              <a:t>çıkma</a:t>
            </a:r>
            <a:r>
              <a:rPr lang="en-US" sz="1600" dirty="0"/>
              <a:t> </a:t>
            </a:r>
            <a:r>
              <a:rPr lang="en-US" sz="1600" dirty="0" err="1"/>
              <a:t>becerisini</a:t>
            </a:r>
            <a:r>
              <a:rPr lang="en-US" sz="1600" dirty="0"/>
              <a:t> test </a:t>
            </a:r>
            <a:r>
              <a:rPr lang="en-US" sz="1600" dirty="0" err="1"/>
              <a:t>etmek</a:t>
            </a:r>
            <a:r>
              <a:rPr lang="en-US" sz="1600" dirty="0"/>
              <a:t> </a:t>
            </a:r>
            <a:r>
              <a:rPr lang="en-US" sz="1600" dirty="0" err="1"/>
              <a:t>için</a:t>
            </a:r>
            <a:r>
              <a:rPr lang="en-US" sz="1600" dirty="0"/>
              <a:t> </a:t>
            </a:r>
            <a:r>
              <a:rPr lang="en-US" sz="1600" dirty="0" err="1"/>
              <a:t>kullanılır</a:t>
            </a:r>
            <a:r>
              <a:rPr lang="en-US" sz="1600" dirty="0"/>
              <a:t>. </a:t>
            </a:r>
            <a:r>
              <a:rPr lang="en-US" sz="1600" dirty="0" err="1"/>
              <a:t>Olaylar</a:t>
            </a:r>
            <a:r>
              <a:rPr lang="en-US" sz="1600" dirty="0"/>
              <a:t>, </a:t>
            </a:r>
            <a:r>
              <a:rPr lang="en-US" sz="1600" dirty="0" err="1"/>
              <a:t>yazılımın</a:t>
            </a:r>
            <a:r>
              <a:rPr lang="en-US" sz="1600" dirty="0"/>
              <a:t> </a:t>
            </a:r>
            <a:r>
              <a:rPr lang="en-US" sz="1600" dirty="0" err="1"/>
              <a:t>bir</a:t>
            </a:r>
            <a:r>
              <a:rPr lang="en-US" sz="1600" dirty="0"/>
              <a:t> </a:t>
            </a:r>
            <a:r>
              <a:rPr lang="en-US" sz="1600" dirty="0" err="1"/>
              <a:t>durumdan</a:t>
            </a:r>
            <a:r>
              <a:rPr lang="en-US" sz="1600" dirty="0"/>
              <a:t> </a:t>
            </a:r>
            <a:r>
              <a:rPr lang="en-US" sz="1600" dirty="0" err="1"/>
              <a:t>diğerine</a:t>
            </a:r>
            <a:r>
              <a:rPr lang="en-US" sz="1600" dirty="0"/>
              <a:t> </a:t>
            </a:r>
            <a:r>
              <a:rPr lang="en-US" sz="1600" dirty="0" err="1"/>
              <a:t>geçişine</a:t>
            </a:r>
            <a:r>
              <a:rPr lang="en-US" sz="1600" dirty="0"/>
              <a:t> </a:t>
            </a:r>
            <a:r>
              <a:rPr lang="en-US" sz="1600" dirty="0" err="1"/>
              <a:t>ve</a:t>
            </a:r>
            <a:r>
              <a:rPr lang="en-US" sz="1600" dirty="0"/>
              <a:t> </a:t>
            </a:r>
            <a:r>
              <a:rPr lang="en-US" sz="1600" dirty="0" err="1"/>
              <a:t>çeşitli</a:t>
            </a:r>
            <a:r>
              <a:rPr lang="tr-TR" sz="1600" dirty="0"/>
              <a:t> </a:t>
            </a:r>
            <a:r>
              <a:rPr lang="en-US" sz="1600" dirty="0" err="1"/>
              <a:t>faaliyetlerde</a:t>
            </a:r>
            <a:r>
              <a:rPr lang="tr-TR" sz="1600" dirty="0"/>
              <a:t> </a:t>
            </a:r>
            <a:r>
              <a:rPr lang="en-US" sz="1600" dirty="0" err="1"/>
              <a:t>bulunmasına</a:t>
            </a:r>
            <a:r>
              <a:rPr lang="en-US" sz="1600" dirty="0"/>
              <a:t> </a:t>
            </a:r>
            <a:r>
              <a:rPr lang="en-US" sz="1600" dirty="0" err="1"/>
              <a:t>yol</a:t>
            </a:r>
            <a:r>
              <a:rPr lang="en-US" sz="1600" dirty="0"/>
              <a:t> </a:t>
            </a:r>
            <a:r>
              <a:rPr lang="en-US" sz="1600" dirty="0" err="1"/>
              <a:t>açar</a:t>
            </a:r>
            <a:r>
              <a:rPr lang="en-US" sz="1600" dirty="0"/>
              <a:t>.</a:t>
            </a:r>
            <a:r>
              <a:rPr lang="tr-TR" sz="1600" dirty="0"/>
              <a:t> </a:t>
            </a:r>
            <a:r>
              <a:rPr lang="en-US" sz="1600" dirty="0"/>
              <a:t>Durum </a:t>
            </a:r>
            <a:r>
              <a:rPr lang="en-US" sz="1600" dirty="0" err="1"/>
              <a:t>geçişleri</a:t>
            </a:r>
            <a:r>
              <a:rPr lang="en-US" sz="1600" dirty="0"/>
              <a:t>, </a:t>
            </a:r>
            <a:r>
              <a:rPr lang="en-US" sz="1600" dirty="0" err="1"/>
              <a:t>grafik</a:t>
            </a:r>
            <a:r>
              <a:rPr lang="en-US" sz="1600" dirty="0"/>
              <a:t> </a:t>
            </a:r>
            <a:r>
              <a:rPr lang="en-US" sz="1600" dirty="0" err="1"/>
              <a:t>formatında</a:t>
            </a:r>
            <a:r>
              <a:rPr lang="en-US" sz="1600" dirty="0"/>
              <a:t> </a:t>
            </a:r>
            <a:r>
              <a:rPr lang="en-US" sz="1600" dirty="0" err="1"/>
              <a:t>durumlar</a:t>
            </a:r>
            <a:r>
              <a:rPr lang="en-US" sz="1600" dirty="0"/>
              <a:t> </a:t>
            </a:r>
            <a:r>
              <a:rPr lang="en-US" sz="1600" dirty="0" err="1"/>
              <a:t>arasındaki</a:t>
            </a:r>
            <a:r>
              <a:rPr lang="en-US" sz="1600" dirty="0"/>
              <a:t> </a:t>
            </a:r>
            <a:r>
              <a:rPr lang="en-US" sz="1600" dirty="0" err="1"/>
              <a:t>geçerli</a:t>
            </a:r>
            <a:r>
              <a:rPr lang="en-US" sz="1600" dirty="0"/>
              <a:t> </a:t>
            </a:r>
            <a:r>
              <a:rPr lang="en-US" sz="1600" dirty="0" err="1"/>
              <a:t>geçişlerin</a:t>
            </a:r>
            <a:r>
              <a:rPr lang="en-US" sz="1600" dirty="0"/>
              <a:t> </a:t>
            </a:r>
            <a:r>
              <a:rPr lang="en-US" sz="1600" dirty="0" err="1"/>
              <a:t>tümünü</a:t>
            </a:r>
            <a:r>
              <a:rPr lang="en-US" sz="1600" dirty="0"/>
              <a:t> </a:t>
            </a:r>
            <a:r>
              <a:rPr lang="en-US" sz="1600" dirty="0" err="1"/>
              <a:t>gösteren</a:t>
            </a:r>
            <a:r>
              <a:rPr lang="en-US" sz="1600" dirty="0"/>
              <a:t> durum </a:t>
            </a:r>
            <a:r>
              <a:rPr lang="en-US" sz="1600" dirty="0" err="1"/>
              <a:t>geçişi</a:t>
            </a:r>
            <a:r>
              <a:rPr lang="en-US" sz="1600" dirty="0"/>
              <a:t> </a:t>
            </a:r>
            <a:r>
              <a:rPr lang="en-US" sz="1600" dirty="0" err="1"/>
              <a:t>şeması</a:t>
            </a:r>
            <a:r>
              <a:rPr lang="en-US" sz="1600" dirty="0"/>
              <a:t> </a:t>
            </a:r>
            <a:r>
              <a:rPr lang="en-US" sz="1600" dirty="0" err="1"/>
              <a:t>şeklinde</a:t>
            </a:r>
            <a:r>
              <a:rPr lang="tr-TR" sz="1600" dirty="0"/>
              <a:t> </a:t>
            </a:r>
            <a:r>
              <a:rPr lang="en-US" sz="1600" dirty="0" err="1"/>
              <a:t>ya</a:t>
            </a:r>
            <a:r>
              <a:rPr lang="en-US" sz="1600" dirty="0"/>
              <a:t> da hem </a:t>
            </a:r>
            <a:r>
              <a:rPr lang="en-US" sz="1600" dirty="0" err="1"/>
              <a:t>geçerli</a:t>
            </a:r>
            <a:r>
              <a:rPr lang="en-US" sz="1600" dirty="0"/>
              <a:t> hem de </a:t>
            </a:r>
            <a:r>
              <a:rPr lang="en-US" sz="1600" dirty="0" err="1"/>
              <a:t>geçersiz</a:t>
            </a:r>
            <a:r>
              <a:rPr lang="en-US" sz="1600" dirty="0"/>
              <a:t> </a:t>
            </a:r>
            <a:r>
              <a:rPr lang="en-US" sz="1600" dirty="0" err="1"/>
              <a:t>tüm</a:t>
            </a:r>
            <a:r>
              <a:rPr lang="en-US" sz="1600" dirty="0"/>
              <a:t> </a:t>
            </a:r>
            <a:r>
              <a:rPr lang="en-US" sz="1600" dirty="0" err="1"/>
              <a:t>olası</a:t>
            </a:r>
            <a:r>
              <a:rPr lang="en-US" sz="1600" dirty="0"/>
              <a:t> </a:t>
            </a:r>
            <a:r>
              <a:rPr lang="en-US" sz="1600" dirty="0" err="1"/>
              <a:t>geçişleri</a:t>
            </a:r>
            <a:r>
              <a:rPr lang="en-US" sz="1600" dirty="0"/>
              <a:t> </a:t>
            </a:r>
            <a:r>
              <a:rPr lang="en-US" sz="1600" dirty="0" err="1"/>
              <a:t>gösteren</a:t>
            </a:r>
            <a:r>
              <a:rPr lang="tr-TR" sz="1600" dirty="0"/>
              <a:t> </a:t>
            </a:r>
            <a:r>
              <a:rPr lang="en-US" sz="1600" dirty="0"/>
              <a:t>durum </a:t>
            </a:r>
            <a:r>
              <a:rPr lang="en-US" sz="1600" dirty="0" err="1"/>
              <a:t>tablosu</a:t>
            </a:r>
            <a:r>
              <a:rPr lang="en-US" sz="1600" dirty="0"/>
              <a:t> </a:t>
            </a:r>
            <a:r>
              <a:rPr lang="en-US" sz="1600" dirty="0" err="1"/>
              <a:t>şeklinde</a:t>
            </a:r>
            <a:r>
              <a:rPr lang="en-US" sz="1600" dirty="0"/>
              <a:t> </a:t>
            </a:r>
            <a:r>
              <a:rPr lang="en-US" sz="1600" dirty="0" err="1"/>
              <a:t>takip</a:t>
            </a:r>
            <a:r>
              <a:rPr lang="en-US" sz="1600" dirty="0"/>
              <a:t> </a:t>
            </a:r>
            <a:r>
              <a:rPr lang="en-US" sz="1600" dirty="0" err="1"/>
              <a:t>edilebilir</a:t>
            </a:r>
            <a:r>
              <a:rPr lang="en-US" sz="1600" dirty="0"/>
              <a:t>.</a:t>
            </a:r>
            <a:endParaRPr lang="tr-TR" sz="1600" dirty="0"/>
          </a:p>
          <a:p>
            <a:pPr marL="857250" indent="-857250" algn="l">
              <a:buFont typeface="Arial" panose="020B0604020202020204" pitchFamily="34" charset="0"/>
              <a:buChar char="•"/>
            </a:pPr>
            <a:r>
              <a:rPr lang="en-US" sz="1600" dirty="0" err="1"/>
              <a:t>Gömülü</a:t>
            </a:r>
            <a:r>
              <a:rPr lang="tr-TR" sz="1600" dirty="0"/>
              <a:t> </a:t>
            </a:r>
            <a:r>
              <a:rPr lang="en-US" sz="1600" dirty="0" err="1"/>
              <a:t>yazılım</a:t>
            </a:r>
            <a:r>
              <a:rPr lang="en-US" sz="1600" dirty="0"/>
              <a:t>, web </a:t>
            </a:r>
            <a:r>
              <a:rPr lang="en-US" sz="1600" dirty="0" err="1"/>
              <a:t>ve</a:t>
            </a:r>
            <a:r>
              <a:rPr lang="en-US" sz="1600" dirty="0"/>
              <a:t> </a:t>
            </a:r>
            <a:r>
              <a:rPr lang="en-US" sz="1600" dirty="0" err="1"/>
              <a:t>işleme</a:t>
            </a:r>
            <a:r>
              <a:rPr lang="en-US" sz="1600" dirty="0"/>
              <a:t> </a:t>
            </a:r>
            <a:r>
              <a:rPr lang="en-US" sz="1600" dirty="0" err="1"/>
              <a:t>dayalı</a:t>
            </a:r>
            <a:r>
              <a:rPr lang="en-US" sz="1600" dirty="0"/>
              <a:t> </a:t>
            </a:r>
            <a:r>
              <a:rPr lang="en-US" sz="1600" dirty="0" err="1"/>
              <a:t>yazılımlar</a:t>
            </a:r>
            <a:r>
              <a:rPr lang="en-US" sz="1600" dirty="0"/>
              <a:t>, </a:t>
            </a:r>
            <a:r>
              <a:rPr lang="en-US" sz="1600" dirty="0" err="1"/>
              <a:t>bu</a:t>
            </a:r>
            <a:r>
              <a:rPr lang="en-US" sz="1600" dirty="0"/>
              <a:t> test </a:t>
            </a:r>
            <a:r>
              <a:rPr lang="en-US" sz="1600" dirty="0" err="1"/>
              <a:t>tekniği</a:t>
            </a:r>
            <a:r>
              <a:rPr lang="en-US" sz="1600" dirty="0"/>
              <a:t> </a:t>
            </a:r>
            <a:r>
              <a:rPr lang="en-US" sz="1600" dirty="0" err="1"/>
              <a:t>açısından</a:t>
            </a:r>
            <a:r>
              <a:rPr lang="en-US" sz="1600" dirty="0"/>
              <a:t> </a:t>
            </a:r>
            <a:r>
              <a:rPr lang="en-US" sz="1600" dirty="0" err="1"/>
              <a:t>en</a:t>
            </a:r>
            <a:r>
              <a:rPr lang="tr-TR" sz="1600" dirty="0"/>
              <a:t> </a:t>
            </a:r>
            <a:r>
              <a:rPr lang="en-US" sz="1600" dirty="0"/>
              <a:t>ideal </a:t>
            </a:r>
            <a:r>
              <a:rPr lang="en-US" sz="1600" dirty="0" err="1"/>
              <a:t>adaylardır</a:t>
            </a:r>
            <a:r>
              <a:rPr lang="en-US" sz="1600" dirty="0"/>
              <a:t>. </a:t>
            </a:r>
            <a:r>
              <a:rPr lang="en-US" sz="1600" dirty="0" err="1"/>
              <a:t>Kontrol</a:t>
            </a:r>
            <a:r>
              <a:rPr lang="en-US" sz="1600" dirty="0"/>
              <a:t> </a:t>
            </a:r>
            <a:r>
              <a:rPr lang="en-US" sz="1600" dirty="0" err="1"/>
              <a:t>sistemleri</a:t>
            </a:r>
            <a:r>
              <a:rPr lang="en-US" sz="1600" dirty="0"/>
              <a:t>, </a:t>
            </a:r>
            <a:r>
              <a:rPr lang="en-US" sz="1600" dirty="0" err="1"/>
              <a:t>diğer</a:t>
            </a:r>
            <a:r>
              <a:rPr lang="en-US" sz="1600" dirty="0"/>
              <a:t> </a:t>
            </a:r>
            <a:r>
              <a:rPr lang="en-US" sz="1600" dirty="0" err="1"/>
              <a:t>bir</a:t>
            </a:r>
            <a:r>
              <a:rPr lang="en-US" sz="1600" dirty="0"/>
              <a:t> </a:t>
            </a:r>
            <a:r>
              <a:rPr lang="en-US" sz="1600" dirty="0" err="1"/>
              <a:t>deyişle</a:t>
            </a:r>
            <a:r>
              <a:rPr lang="tr-TR" sz="1600" dirty="0"/>
              <a:t> </a:t>
            </a:r>
            <a:r>
              <a:rPr lang="en-US" sz="1600" dirty="0" err="1"/>
              <a:t>trafik</a:t>
            </a:r>
            <a:r>
              <a:rPr lang="en-US" sz="1600" dirty="0"/>
              <a:t> </a:t>
            </a:r>
            <a:r>
              <a:rPr lang="en-US" sz="1600" dirty="0" err="1"/>
              <a:t>ışığı</a:t>
            </a:r>
            <a:r>
              <a:rPr lang="en-US" sz="1600" dirty="0"/>
              <a:t> </a:t>
            </a:r>
            <a:r>
              <a:rPr lang="en-US" sz="1600" dirty="0" err="1"/>
              <a:t>kontrol</a:t>
            </a:r>
            <a:r>
              <a:rPr lang="en-US" sz="1600" dirty="0"/>
              <a:t> </a:t>
            </a:r>
            <a:r>
              <a:rPr lang="en-US" sz="1600" dirty="0" err="1"/>
              <a:t>birimleri</a:t>
            </a:r>
            <a:r>
              <a:rPr lang="tr-TR" sz="1600" dirty="0"/>
              <a:t> </a:t>
            </a:r>
            <a:r>
              <a:rPr lang="en-US" sz="1600" dirty="0"/>
              <a:t>de </a:t>
            </a:r>
            <a:r>
              <a:rPr lang="en-US" sz="1600" dirty="0" err="1"/>
              <a:t>bu</a:t>
            </a:r>
            <a:r>
              <a:rPr lang="en-US" sz="1600" dirty="0"/>
              <a:t> test </a:t>
            </a:r>
            <a:r>
              <a:rPr lang="en-US" sz="1600" dirty="0" err="1"/>
              <a:t>tekniği</a:t>
            </a:r>
            <a:r>
              <a:rPr lang="en-US" sz="1600" dirty="0"/>
              <a:t> </a:t>
            </a:r>
            <a:r>
              <a:rPr lang="en-US" sz="1600" dirty="0" err="1"/>
              <a:t>açısından</a:t>
            </a:r>
            <a:r>
              <a:rPr lang="en-US" sz="1600" dirty="0"/>
              <a:t> ideal </a:t>
            </a:r>
            <a:r>
              <a:rPr lang="en-US" sz="1600" dirty="0" err="1"/>
              <a:t>adaylardır</a:t>
            </a:r>
            <a:endParaRPr lang="tr-TR" sz="1600" dirty="0"/>
          </a:p>
          <a:p>
            <a:pPr marL="857250" indent="-857250" algn="l">
              <a:buFont typeface="Arial" panose="020B0604020202020204" pitchFamily="34" charset="0"/>
              <a:buChar char="•"/>
            </a:pPr>
            <a:r>
              <a:rPr lang="en-US" sz="1600" dirty="0" err="1"/>
              <a:t>Yazılımda</a:t>
            </a:r>
            <a:r>
              <a:rPr lang="en-US" sz="1600" dirty="0"/>
              <a:t> </a:t>
            </a:r>
            <a:r>
              <a:rPr lang="en-US" sz="1600" dirty="0" err="1"/>
              <a:t>bir</a:t>
            </a:r>
            <a:r>
              <a:rPr lang="tr-TR" sz="1600" dirty="0"/>
              <a:t> </a:t>
            </a:r>
            <a:r>
              <a:rPr lang="en-US" sz="1600" dirty="0" err="1"/>
              <a:t>kullanıcı</a:t>
            </a:r>
            <a:r>
              <a:rPr lang="en-US" sz="1600" dirty="0"/>
              <a:t> </a:t>
            </a:r>
            <a:r>
              <a:rPr lang="en-US" sz="1600" dirty="0" err="1"/>
              <a:t>arayüzü</a:t>
            </a:r>
            <a:r>
              <a:rPr lang="en-US" sz="1600" dirty="0"/>
              <a:t> </a:t>
            </a:r>
            <a:r>
              <a:rPr lang="en-US" sz="1600" dirty="0" err="1"/>
              <a:t>bulunuyorsa</a:t>
            </a:r>
            <a:r>
              <a:rPr lang="en-US" sz="1600" dirty="0"/>
              <a:t> </a:t>
            </a:r>
            <a:r>
              <a:rPr lang="en-US" sz="1600" dirty="0" err="1"/>
              <a:t>kullanıcıya</a:t>
            </a:r>
            <a:r>
              <a:rPr lang="en-US" sz="1600" dirty="0"/>
              <a:t> </a:t>
            </a:r>
            <a:r>
              <a:rPr lang="en-US" sz="1600" dirty="0" err="1"/>
              <a:t>yönelik</a:t>
            </a:r>
            <a:r>
              <a:rPr lang="en-US" sz="1600" dirty="0"/>
              <a:t> </a:t>
            </a:r>
            <a:r>
              <a:rPr lang="en-US" sz="1600" dirty="0" err="1"/>
              <a:t>görüntülenen</a:t>
            </a:r>
            <a:r>
              <a:rPr lang="en-US" sz="1600" dirty="0"/>
              <a:t> </a:t>
            </a:r>
            <a:r>
              <a:rPr lang="en-US" sz="1600" dirty="0" err="1"/>
              <a:t>çok</a:t>
            </a:r>
            <a:r>
              <a:rPr lang="en-US" sz="1600" dirty="0"/>
              <a:t> </a:t>
            </a:r>
            <a:r>
              <a:rPr lang="en-US" sz="1600" dirty="0" err="1"/>
              <a:t>sayıda</a:t>
            </a:r>
            <a:r>
              <a:rPr lang="tr-TR" sz="1600" dirty="0"/>
              <a:t> </a:t>
            </a:r>
            <a:r>
              <a:rPr lang="en-US" sz="1600" dirty="0" err="1"/>
              <a:t>ekran</a:t>
            </a:r>
            <a:r>
              <a:rPr lang="en-US" sz="1600" dirty="0"/>
              <a:t>, </a:t>
            </a:r>
            <a:r>
              <a:rPr lang="en-US" sz="1600" dirty="0" err="1"/>
              <a:t>yaygın</a:t>
            </a:r>
            <a:r>
              <a:rPr lang="en-US" sz="1600" dirty="0"/>
              <a:t> </a:t>
            </a:r>
            <a:r>
              <a:rPr lang="en-US" sz="1600" dirty="0" err="1"/>
              <a:t>olarak</a:t>
            </a:r>
            <a:r>
              <a:rPr lang="en-US" sz="1600" dirty="0"/>
              <a:t> </a:t>
            </a:r>
            <a:r>
              <a:rPr lang="en-US" sz="1600" dirty="0" err="1"/>
              <a:t>durumları</a:t>
            </a:r>
            <a:r>
              <a:rPr lang="en-US" sz="1600" dirty="0"/>
              <a:t> </a:t>
            </a:r>
            <a:r>
              <a:rPr lang="en-US" sz="1600" dirty="0" err="1"/>
              <a:t>tanımlamak</a:t>
            </a:r>
            <a:r>
              <a:rPr lang="en-US" sz="1600" dirty="0"/>
              <a:t> </a:t>
            </a:r>
            <a:r>
              <a:rPr lang="en-US" sz="1600" dirty="0" err="1"/>
              <a:t>için</a:t>
            </a:r>
            <a:r>
              <a:rPr lang="tr-TR" sz="1600" dirty="0"/>
              <a:t> </a:t>
            </a:r>
            <a:r>
              <a:rPr lang="en-US" sz="1600" dirty="0" err="1"/>
              <a:t>kullanılır</a:t>
            </a:r>
            <a:r>
              <a:rPr lang="en-US" sz="1600" dirty="0"/>
              <a:t>. </a:t>
            </a:r>
            <a:r>
              <a:rPr lang="en-US" sz="1600" dirty="0" err="1"/>
              <a:t>Gömülü</a:t>
            </a:r>
            <a:r>
              <a:rPr lang="en-US" sz="1600" dirty="0"/>
              <a:t> </a:t>
            </a:r>
            <a:r>
              <a:rPr lang="en-US" sz="1600" dirty="0" err="1"/>
              <a:t>yazılımlarda</a:t>
            </a:r>
            <a:r>
              <a:rPr lang="en-US" sz="1600" dirty="0"/>
              <a:t> </a:t>
            </a:r>
            <a:r>
              <a:rPr lang="en-US" sz="1600" dirty="0" err="1"/>
              <a:t>durumlar</a:t>
            </a:r>
            <a:r>
              <a:rPr lang="en-US" sz="1600" dirty="0"/>
              <a:t>, </a:t>
            </a:r>
            <a:r>
              <a:rPr lang="en-US" sz="1600" dirty="0" err="1"/>
              <a:t>donanımın</a:t>
            </a:r>
            <a:r>
              <a:rPr lang="en-US" sz="1600" dirty="0"/>
              <a:t> </a:t>
            </a:r>
            <a:r>
              <a:rPr lang="en-US" sz="1600" dirty="0" err="1"/>
              <a:t>karşılaşacağı</a:t>
            </a:r>
            <a:r>
              <a:rPr lang="en-US" sz="1600" dirty="0"/>
              <a:t> </a:t>
            </a:r>
            <a:r>
              <a:rPr lang="en-US" sz="1600" dirty="0" err="1"/>
              <a:t>durumlara</a:t>
            </a:r>
            <a:r>
              <a:rPr lang="en-US" sz="1600" dirty="0"/>
              <a:t> </a:t>
            </a:r>
            <a:r>
              <a:rPr lang="en-US" sz="1600" dirty="0" err="1"/>
              <a:t>bağlı</a:t>
            </a:r>
            <a:r>
              <a:rPr lang="en-US" sz="1600" dirty="0"/>
              <a:t> </a:t>
            </a:r>
            <a:r>
              <a:rPr lang="en-US" sz="1600" dirty="0" err="1"/>
              <a:t>olabilir</a:t>
            </a:r>
            <a:r>
              <a:rPr lang="en-US" sz="1600" dirty="0"/>
              <a:t>.</a:t>
            </a:r>
            <a:endParaRPr lang="tr-TR" sz="1600" dirty="0"/>
          </a:p>
          <a:p>
            <a:pPr marL="857250" indent="-857250" algn="l">
              <a:buFont typeface="Arial" panose="020B0604020202020204" pitchFamily="34" charset="0"/>
              <a:buChar char="•"/>
            </a:pPr>
            <a:r>
              <a:rPr lang="en-US" sz="1600" dirty="0"/>
              <a:t>Kabul </a:t>
            </a:r>
            <a:r>
              <a:rPr lang="en-US" sz="1600" dirty="0" err="1"/>
              <a:t>edilebilir</a:t>
            </a:r>
            <a:r>
              <a:rPr lang="en-US" sz="1600" dirty="0"/>
              <a:t> minimum</a:t>
            </a:r>
            <a:r>
              <a:rPr lang="tr-TR" sz="1600" dirty="0"/>
              <a:t> </a:t>
            </a:r>
            <a:r>
              <a:rPr lang="en-US" sz="1600" dirty="0" err="1"/>
              <a:t>kapsam</a:t>
            </a:r>
            <a:r>
              <a:rPr lang="en-US" sz="1600" dirty="0"/>
              <a:t>, her </a:t>
            </a:r>
            <a:r>
              <a:rPr lang="en-US" sz="1600" dirty="0" err="1"/>
              <a:t>durumun</a:t>
            </a:r>
            <a:r>
              <a:rPr lang="en-US" sz="1600" dirty="0"/>
              <a:t> </a:t>
            </a:r>
            <a:r>
              <a:rPr lang="en-US" sz="1600" dirty="0" err="1"/>
              <a:t>ve</a:t>
            </a:r>
            <a:r>
              <a:rPr lang="en-US" sz="1600" dirty="0"/>
              <a:t> </a:t>
            </a:r>
            <a:r>
              <a:rPr lang="en-US" sz="1600" dirty="0" err="1"/>
              <a:t>geçişin</a:t>
            </a:r>
            <a:r>
              <a:rPr lang="en-US" sz="1600" dirty="0"/>
              <a:t> </a:t>
            </a:r>
            <a:r>
              <a:rPr lang="en-US" sz="1600" dirty="0" err="1"/>
              <a:t>sağlanması</a:t>
            </a:r>
            <a:r>
              <a:rPr lang="en-US" sz="1600" dirty="0"/>
              <a:t> </a:t>
            </a:r>
            <a:r>
              <a:rPr lang="en-US" sz="1600" dirty="0" err="1"/>
              <a:t>şeklindedir</a:t>
            </a:r>
            <a:r>
              <a:rPr lang="en-US" sz="1600" dirty="0"/>
              <a:t>. %100 </a:t>
            </a:r>
            <a:r>
              <a:rPr lang="en-US" sz="1600" dirty="0" err="1"/>
              <a:t>geçiş</a:t>
            </a:r>
            <a:r>
              <a:rPr lang="en-US" sz="1600" dirty="0"/>
              <a:t> </a:t>
            </a:r>
            <a:r>
              <a:rPr lang="en-US" sz="1600" dirty="0" err="1"/>
              <a:t>kapsamı</a:t>
            </a:r>
            <a:r>
              <a:rPr lang="en-US" sz="1600" dirty="0"/>
              <a:t> </a:t>
            </a:r>
            <a:r>
              <a:rPr lang="en-US" sz="1600" dirty="0" err="1"/>
              <a:t>sistem</a:t>
            </a:r>
            <a:r>
              <a:rPr lang="en-US" sz="1600" dirty="0"/>
              <a:t> </a:t>
            </a:r>
            <a:r>
              <a:rPr lang="en-US" sz="1600" dirty="0" err="1"/>
              <a:t>tasarımını</a:t>
            </a:r>
            <a:r>
              <a:rPr lang="en-US" sz="1600" dirty="0"/>
              <a:t> </a:t>
            </a:r>
            <a:r>
              <a:rPr lang="en-US" sz="1600" dirty="0" err="1"/>
              <a:t>ya</a:t>
            </a:r>
            <a:r>
              <a:rPr lang="en-US" sz="1600" dirty="0"/>
              <a:t> da durum </a:t>
            </a:r>
            <a:r>
              <a:rPr lang="en-US" sz="1600" dirty="0" err="1"/>
              <a:t>geçişi</a:t>
            </a:r>
            <a:r>
              <a:rPr lang="en-US" sz="1600" dirty="0"/>
              <a:t> </a:t>
            </a:r>
            <a:r>
              <a:rPr lang="en-US" sz="1600" dirty="0" err="1"/>
              <a:t>modelinin</a:t>
            </a:r>
            <a:r>
              <a:rPr lang="en-US" sz="1600" dirty="0"/>
              <a:t> </a:t>
            </a:r>
            <a:r>
              <a:rPr lang="en-US" sz="1600" dirty="0" err="1"/>
              <a:t>kusurlu</a:t>
            </a:r>
            <a:r>
              <a:rPr lang="en-US" sz="1600" dirty="0"/>
              <a:t> </a:t>
            </a:r>
            <a:r>
              <a:rPr lang="en-US" sz="1600" dirty="0" err="1"/>
              <a:t>olmaması</a:t>
            </a:r>
            <a:r>
              <a:rPr lang="en-US" sz="1600" dirty="0"/>
              <a:t> </a:t>
            </a:r>
            <a:r>
              <a:rPr lang="en-US" sz="1600" dirty="0" err="1"/>
              <a:t>şartıyla</a:t>
            </a:r>
            <a:r>
              <a:rPr lang="en-US" sz="1600" dirty="0"/>
              <a:t> her </a:t>
            </a:r>
            <a:r>
              <a:rPr lang="en-US" sz="1600" dirty="0" err="1"/>
              <a:t>durumun</a:t>
            </a:r>
            <a:r>
              <a:rPr lang="en-US" sz="1600" dirty="0"/>
              <a:t> </a:t>
            </a:r>
            <a:r>
              <a:rPr lang="en-US" sz="1600" dirty="0" err="1"/>
              <a:t>ziyaret</a:t>
            </a:r>
            <a:r>
              <a:rPr lang="en-US" sz="1600" dirty="0"/>
              <a:t> </a:t>
            </a:r>
            <a:r>
              <a:rPr lang="en-US" sz="1600" dirty="0" err="1"/>
              <a:t>edildiğine</a:t>
            </a:r>
            <a:r>
              <a:rPr lang="en-US" sz="1600" dirty="0"/>
              <a:t> </a:t>
            </a:r>
            <a:r>
              <a:rPr lang="en-US" sz="1600" dirty="0" err="1"/>
              <a:t>ve</a:t>
            </a:r>
            <a:r>
              <a:rPr lang="en-US" sz="1600" dirty="0"/>
              <a:t> her </a:t>
            </a:r>
            <a:r>
              <a:rPr lang="en-US" sz="1600" dirty="0" err="1"/>
              <a:t>geçişin</a:t>
            </a:r>
            <a:r>
              <a:rPr lang="en-US" sz="1600" dirty="0"/>
              <a:t> </a:t>
            </a:r>
            <a:r>
              <a:rPr lang="en-US" sz="1600" dirty="0" err="1"/>
              <a:t>denendiğine</a:t>
            </a:r>
            <a:r>
              <a:rPr lang="en-US" sz="1600" dirty="0"/>
              <a:t> </a:t>
            </a:r>
            <a:r>
              <a:rPr lang="en-US" sz="1600" dirty="0" err="1"/>
              <a:t>ilişkin</a:t>
            </a:r>
            <a:r>
              <a:rPr lang="en-US" sz="1600" dirty="0"/>
              <a:t> </a:t>
            </a:r>
            <a:r>
              <a:rPr lang="en-US" sz="1600" dirty="0" err="1"/>
              <a:t>bir</a:t>
            </a:r>
            <a:r>
              <a:rPr lang="en-US" sz="1600" dirty="0"/>
              <a:t> </a:t>
            </a:r>
            <a:r>
              <a:rPr lang="tr-TR" sz="1600" dirty="0"/>
              <a:t>g</a:t>
            </a:r>
            <a:r>
              <a:rPr lang="en-US" sz="1600" dirty="0" err="1"/>
              <a:t>aranti</a:t>
            </a:r>
            <a:r>
              <a:rPr lang="en-US" sz="1600" dirty="0"/>
              <a:t> </a:t>
            </a:r>
            <a:r>
              <a:rPr lang="en-US" sz="1600" dirty="0" err="1"/>
              <a:t>niteliğindedir</a:t>
            </a:r>
            <a:r>
              <a:rPr lang="en-US" sz="1600" dirty="0"/>
              <a:t>.</a:t>
            </a:r>
            <a:endParaRPr lang="tr-TR" sz="1600" dirty="0"/>
          </a:p>
          <a:p>
            <a:pPr marL="857250" indent="-857250" algn="l">
              <a:buFont typeface="Arial" panose="020B0604020202020204" pitchFamily="34" charset="0"/>
              <a:buChar char="•"/>
            </a:pPr>
            <a:r>
              <a:rPr lang="en-US" sz="1600" dirty="0" err="1"/>
              <a:t>Yanlış</a:t>
            </a:r>
            <a:r>
              <a:rPr lang="en-US" sz="1600" dirty="0"/>
              <a:t> </a:t>
            </a:r>
            <a:r>
              <a:rPr lang="en-US" sz="1600" dirty="0" err="1"/>
              <a:t>işlem</a:t>
            </a:r>
            <a:r>
              <a:rPr lang="en-US" sz="1600" dirty="0"/>
              <a:t>, </a:t>
            </a:r>
            <a:r>
              <a:rPr lang="en-US" sz="1600" dirty="0" err="1"/>
              <a:t>yanlış</a:t>
            </a:r>
            <a:r>
              <a:rPr lang="en-US" sz="1600" dirty="0"/>
              <a:t> </a:t>
            </a:r>
            <a:r>
              <a:rPr lang="en-US" sz="1600" dirty="0" err="1"/>
              <a:t>ya</a:t>
            </a:r>
            <a:r>
              <a:rPr lang="en-US" sz="1600" dirty="0"/>
              <a:t> da </a:t>
            </a:r>
            <a:r>
              <a:rPr lang="en-US" sz="1600" dirty="0" err="1"/>
              <a:t>desteklenmeyen</a:t>
            </a:r>
            <a:r>
              <a:rPr lang="en-US" sz="1600" dirty="0"/>
              <a:t> </a:t>
            </a:r>
            <a:r>
              <a:rPr lang="en-US" sz="1600" dirty="0" err="1"/>
              <a:t>geçişler</a:t>
            </a:r>
            <a:r>
              <a:rPr lang="en-US" sz="1600" dirty="0"/>
              <a:t>, </a:t>
            </a:r>
            <a:r>
              <a:rPr lang="en-US" sz="1600" dirty="0" err="1"/>
              <a:t>çıkışı</a:t>
            </a:r>
            <a:r>
              <a:rPr lang="en-US" sz="1600" dirty="0"/>
              <a:t> </a:t>
            </a:r>
            <a:r>
              <a:rPr lang="en-US" sz="1600" dirty="0" err="1"/>
              <a:t>bulunmayan</a:t>
            </a:r>
            <a:r>
              <a:rPr lang="en-US" sz="1600" dirty="0"/>
              <a:t> </a:t>
            </a:r>
            <a:r>
              <a:rPr lang="en-US" sz="1600" dirty="0" err="1"/>
              <a:t>durumlar</a:t>
            </a:r>
            <a:r>
              <a:rPr lang="en-US" sz="1600" dirty="0"/>
              <a:t> </a:t>
            </a:r>
            <a:r>
              <a:rPr lang="en-US" sz="1600" dirty="0" err="1"/>
              <a:t>ve</a:t>
            </a:r>
            <a:r>
              <a:rPr lang="en-US" sz="1600" dirty="0"/>
              <a:t> </a:t>
            </a:r>
            <a:r>
              <a:rPr lang="en-US" sz="1600" dirty="0" err="1"/>
              <a:t>mevcut</a:t>
            </a:r>
            <a:r>
              <a:rPr lang="en-US" sz="1600" dirty="0"/>
              <a:t> </a:t>
            </a:r>
            <a:r>
              <a:rPr lang="en-US" sz="1600" dirty="0" err="1"/>
              <a:t>olmayan</a:t>
            </a:r>
            <a:r>
              <a:rPr lang="en-US" sz="1600" dirty="0"/>
              <a:t> </a:t>
            </a:r>
            <a:r>
              <a:rPr lang="en-US" sz="1600" dirty="0" err="1"/>
              <a:t>durumlar</a:t>
            </a:r>
            <a:r>
              <a:rPr lang="en-US" sz="1600" dirty="0"/>
              <a:t> </a:t>
            </a:r>
            <a:r>
              <a:rPr lang="en-US" sz="1600" dirty="0" err="1"/>
              <a:t>tipik</a:t>
            </a:r>
            <a:r>
              <a:rPr lang="en-US" sz="1600" dirty="0"/>
              <a:t> </a:t>
            </a:r>
            <a:r>
              <a:rPr lang="en-US" sz="1600" dirty="0" err="1"/>
              <a:t>hatalar</a:t>
            </a:r>
            <a:r>
              <a:rPr lang="tr-TR" sz="1600" dirty="0"/>
              <a:t> </a:t>
            </a:r>
            <a:r>
              <a:rPr lang="en-US" sz="1600" dirty="0" err="1"/>
              <a:t>arasında</a:t>
            </a:r>
            <a:r>
              <a:rPr lang="en-US" sz="1600" dirty="0"/>
              <a:t> </a:t>
            </a:r>
            <a:r>
              <a:rPr lang="en-US" sz="1600" dirty="0" err="1"/>
              <a:t>yer</a:t>
            </a:r>
            <a:r>
              <a:rPr lang="en-US" sz="1600" dirty="0"/>
              <a:t> </a:t>
            </a:r>
            <a:r>
              <a:rPr lang="en-US" sz="1600" dirty="0" err="1"/>
              <a:t>almaktadır</a:t>
            </a:r>
            <a:endParaRPr lang="en-US" sz="1600" dirty="0"/>
          </a:p>
        </p:txBody>
      </p:sp>
    </p:spTree>
    <p:extLst>
      <p:ext uri="{BB962C8B-B14F-4D97-AF65-F5344CB8AC3E}">
        <p14:creationId xmlns:p14="http://schemas.microsoft.com/office/powerpoint/2010/main" val="390957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936" y="1028069"/>
            <a:ext cx="8761413" cy="706964"/>
          </a:xfrm>
        </p:spPr>
        <p:txBody>
          <a:bodyPr/>
          <a:lstStyle/>
          <a:p>
            <a:r>
              <a:rPr lang="tr-TR" dirty="0"/>
              <a:t>Hata Tahmin Tekniği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sp>
        <p:nvSpPr>
          <p:cNvPr id="4" name="Text Placeholder 3"/>
          <p:cNvSpPr>
            <a:spLocks noGrp="1"/>
          </p:cNvSpPr>
          <p:nvPr>
            <p:ph type="body" sz="quarter" idx="13"/>
          </p:nvPr>
        </p:nvSpPr>
        <p:spPr>
          <a:xfrm>
            <a:off x="666974" y="2406650"/>
            <a:ext cx="11155680" cy="4241576"/>
          </a:xfrm>
        </p:spPr>
        <p:txBody>
          <a:bodyPr>
            <a:noAutofit/>
          </a:bodyPr>
          <a:lstStyle/>
          <a:p>
            <a:pPr algn="l"/>
            <a:r>
              <a:rPr lang="en-US" sz="1600" dirty="0" err="1"/>
              <a:t>Kombinasyonlu</a:t>
            </a:r>
            <a:r>
              <a:rPr lang="en-US" sz="1600" dirty="0"/>
              <a:t> test her </a:t>
            </a:r>
            <a:r>
              <a:rPr lang="en-US" sz="1600" dirty="0" err="1"/>
              <a:t>biri</a:t>
            </a:r>
            <a:r>
              <a:rPr lang="en-US" sz="1600" dirty="0"/>
              <a:t> </a:t>
            </a:r>
            <a:r>
              <a:rPr lang="en-US" sz="1600" dirty="0" err="1"/>
              <a:t>çok</a:t>
            </a:r>
            <a:r>
              <a:rPr lang="en-US" sz="1600" dirty="0"/>
              <a:t> </a:t>
            </a:r>
            <a:r>
              <a:rPr lang="en-US" sz="1600" dirty="0" err="1"/>
              <a:t>sayıda</a:t>
            </a:r>
            <a:r>
              <a:rPr lang="en-US" sz="1600" dirty="0"/>
              <a:t> </a:t>
            </a:r>
            <a:r>
              <a:rPr lang="en-US" sz="1600" dirty="0" err="1"/>
              <a:t>değer</a:t>
            </a:r>
            <a:r>
              <a:rPr lang="en-US" sz="1600" dirty="0"/>
              <a:t> </a:t>
            </a:r>
            <a:r>
              <a:rPr lang="en-US" sz="1600" dirty="0" err="1"/>
              <a:t>içeren</a:t>
            </a:r>
            <a:r>
              <a:rPr lang="en-US" sz="1600" dirty="0"/>
              <a:t> </a:t>
            </a:r>
            <a:r>
              <a:rPr lang="en-US" sz="1600" dirty="0" err="1"/>
              <a:t>çeşitli</a:t>
            </a:r>
            <a:r>
              <a:rPr lang="en-US" sz="1600" dirty="0"/>
              <a:t> </a:t>
            </a:r>
            <a:r>
              <a:rPr lang="en-US" sz="1600" dirty="0" err="1"/>
              <a:t>parametrelere</a:t>
            </a:r>
            <a:r>
              <a:rPr lang="en-US" sz="1600" dirty="0"/>
              <a:t> </a:t>
            </a:r>
            <a:r>
              <a:rPr lang="en-US" sz="1600" dirty="0" err="1"/>
              <a:t>sahip</a:t>
            </a:r>
            <a:r>
              <a:rPr lang="en-US" sz="1600" dirty="0"/>
              <a:t> </a:t>
            </a:r>
            <a:r>
              <a:rPr lang="en-US" sz="1600" dirty="0" err="1"/>
              <a:t>yazılımlar</a:t>
            </a:r>
            <a:r>
              <a:rPr lang="en-US" sz="1600" dirty="0"/>
              <a:t> test </a:t>
            </a:r>
            <a:r>
              <a:rPr lang="en-US" sz="1600" dirty="0" err="1"/>
              <a:t>edilirken</a:t>
            </a:r>
            <a:r>
              <a:rPr lang="en-US" sz="1600" dirty="0"/>
              <a:t> </a:t>
            </a:r>
            <a:r>
              <a:rPr lang="en-US" sz="1600" dirty="0" err="1"/>
              <a:t>kullanılır</a:t>
            </a:r>
            <a:r>
              <a:rPr lang="en-US" sz="1600" dirty="0"/>
              <a:t>.</a:t>
            </a:r>
            <a:r>
              <a:rPr lang="tr-TR" sz="1600" dirty="0"/>
              <a:t> </a:t>
            </a:r>
            <a:r>
              <a:rPr lang="en-US" sz="1600" dirty="0" err="1"/>
              <a:t>Parametreler</a:t>
            </a:r>
            <a:r>
              <a:rPr lang="en-US" sz="1600" dirty="0"/>
              <a:t> </a:t>
            </a:r>
            <a:r>
              <a:rPr lang="en-US" sz="1600" dirty="0" err="1"/>
              <a:t>bağımsız</a:t>
            </a:r>
            <a:r>
              <a:rPr lang="en-US" sz="1600" dirty="0"/>
              <a:t> </a:t>
            </a:r>
            <a:r>
              <a:rPr lang="en-US" sz="1600" dirty="0" err="1"/>
              <a:t>olmalı</a:t>
            </a:r>
            <a:r>
              <a:rPr lang="en-US" sz="1600" dirty="0"/>
              <a:t> </a:t>
            </a:r>
            <a:r>
              <a:rPr lang="en-US" sz="1600" dirty="0" err="1"/>
              <a:t>ve</a:t>
            </a:r>
            <a:r>
              <a:rPr lang="en-US" sz="1600" dirty="0"/>
              <a:t> </a:t>
            </a:r>
            <a:r>
              <a:rPr lang="en-US" sz="1600" dirty="0" err="1"/>
              <a:t>herhangi</a:t>
            </a:r>
            <a:r>
              <a:rPr lang="en-US" sz="1600" dirty="0"/>
              <a:t> </a:t>
            </a:r>
            <a:r>
              <a:rPr lang="en-US" sz="1600" dirty="0" err="1"/>
              <a:t>bir</a:t>
            </a:r>
            <a:r>
              <a:rPr lang="en-US" sz="1600" dirty="0"/>
              <a:t> </a:t>
            </a:r>
            <a:r>
              <a:rPr lang="en-US" sz="1600" dirty="0" err="1"/>
              <a:t>etmene</a:t>
            </a:r>
            <a:r>
              <a:rPr lang="en-US" sz="1600" dirty="0"/>
              <a:t> </a:t>
            </a:r>
            <a:r>
              <a:rPr lang="en-US" sz="1600" dirty="0" err="1"/>
              <a:t>dair</a:t>
            </a:r>
            <a:r>
              <a:rPr lang="en-US" sz="1600" dirty="0"/>
              <a:t> </a:t>
            </a:r>
            <a:r>
              <a:rPr lang="en-US" sz="1600" dirty="0" err="1"/>
              <a:t>herhangi</a:t>
            </a:r>
            <a:r>
              <a:rPr lang="en-US" sz="1600" dirty="0"/>
              <a:t> </a:t>
            </a:r>
            <a:r>
              <a:rPr lang="en-US" sz="1600" dirty="0" err="1"/>
              <a:t>bir</a:t>
            </a:r>
            <a:r>
              <a:rPr lang="en-US" sz="1600" dirty="0"/>
              <a:t> </a:t>
            </a:r>
            <a:r>
              <a:rPr lang="en-US" sz="1600" dirty="0" err="1"/>
              <a:t>seçeneğin</a:t>
            </a:r>
            <a:r>
              <a:rPr lang="en-US" sz="1600" dirty="0"/>
              <a:t>, </a:t>
            </a:r>
            <a:r>
              <a:rPr lang="en-US" sz="1600" dirty="0" err="1"/>
              <a:t>diğer</a:t>
            </a:r>
            <a:r>
              <a:rPr lang="en-US" sz="1600" dirty="0"/>
              <a:t> </a:t>
            </a:r>
            <a:r>
              <a:rPr lang="en-US" sz="1600" dirty="0" err="1"/>
              <a:t>etmenin</a:t>
            </a:r>
            <a:r>
              <a:rPr lang="en-US" sz="1600" dirty="0"/>
              <a:t> </a:t>
            </a:r>
            <a:r>
              <a:rPr lang="en-US" sz="1600" dirty="0" err="1"/>
              <a:t>herhangi</a:t>
            </a:r>
            <a:r>
              <a:rPr lang="en-US" sz="1600" dirty="0"/>
              <a:t> </a:t>
            </a:r>
            <a:r>
              <a:rPr lang="en-US" sz="1600" dirty="0" err="1"/>
              <a:t>bir</a:t>
            </a:r>
            <a:r>
              <a:rPr lang="en-US" sz="1600" dirty="0"/>
              <a:t> </a:t>
            </a:r>
            <a:r>
              <a:rPr lang="en-US" sz="1600" dirty="0" err="1"/>
              <a:t>seçeneğiyle</a:t>
            </a:r>
            <a:r>
              <a:rPr lang="tr-TR" sz="1600" dirty="0"/>
              <a:t> </a:t>
            </a:r>
            <a:r>
              <a:rPr lang="en-US" sz="1600" dirty="0" err="1"/>
              <a:t>bir</a:t>
            </a:r>
            <a:r>
              <a:rPr lang="en-US" sz="1600" dirty="0"/>
              <a:t> </a:t>
            </a:r>
            <a:r>
              <a:rPr lang="en-US" sz="1600" dirty="0" err="1"/>
              <a:t>arada</a:t>
            </a:r>
            <a:r>
              <a:rPr lang="en-US" sz="1600" dirty="0"/>
              <a:t> </a:t>
            </a:r>
            <a:r>
              <a:rPr lang="en-US" sz="1600" dirty="0" err="1"/>
              <a:t>kullanılabilmesi</a:t>
            </a:r>
            <a:r>
              <a:rPr lang="en-US" sz="1600" dirty="0"/>
              <a:t> </a:t>
            </a:r>
            <a:r>
              <a:rPr lang="en-US" sz="1600" dirty="0" err="1"/>
              <a:t>açısından</a:t>
            </a:r>
            <a:r>
              <a:rPr lang="en-US" sz="1600" dirty="0"/>
              <a:t> </a:t>
            </a:r>
            <a:r>
              <a:rPr lang="en-US" sz="1600" dirty="0" err="1"/>
              <a:t>uyumlu</a:t>
            </a:r>
            <a:r>
              <a:rPr lang="en-US" sz="1600" dirty="0"/>
              <a:t> </a:t>
            </a:r>
            <a:r>
              <a:rPr lang="en-US" sz="1600" dirty="0" err="1"/>
              <a:t>olmalıdır</a:t>
            </a:r>
            <a:r>
              <a:rPr lang="en-US" sz="1600" dirty="0"/>
              <a:t>.</a:t>
            </a:r>
            <a:endParaRPr lang="tr-TR" sz="1600" dirty="0"/>
          </a:p>
          <a:p>
            <a:pPr marL="857250" indent="-857250" algn="l">
              <a:buFont typeface="Arial" panose="020B0604020202020204" pitchFamily="34" charset="0"/>
              <a:buChar char="•"/>
            </a:pPr>
            <a:r>
              <a:rPr lang="en-US" sz="1600" dirty="0" err="1"/>
              <a:t>Bazı</a:t>
            </a:r>
            <a:r>
              <a:rPr lang="en-US" sz="1600" dirty="0"/>
              <a:t> test</a:t>
            </a:r>
            <a:r>
              <a:rPr lang="tr-TR" sz="1600" dirty="0"/>
              <a:t> </a:t>
            </a:r>
            <a:r>
              <a:rPr lang="en-US" sz="1600" dirty="0" err="1"/>
              <a:t>senaryoları</a:t>
            </a:r>
            <a:r>
              <a:rPr lang="en-US" sz="1600" dirty="0"/>
              <a:t>, </a:t>
            </a:r>
            <a:r>
              <a:rPr lang="en-US" sz="1600" dirty="0" err="1"/>
              <a:t>çok</a:t>
            </a:r>
            <a:r>
              <a:rPr lang="en-US" sz="1600" dirty="0"/>
              <a:t> </a:t>
            </a:r>
            <a:r>
              <a:rPr lang="en-US" sz="1600" dirty="0" err="1"/>
              <a:t>sayıda</a:t>
            </a:r>
            <a:r>
              <a:rPr lang="en-US" sz="1600" dirty="0"/>
              <a:t> </a:t>
            </a:r>
            <a:r>
              <a:rPr lang="en-US" sz="1600" dirty="0" err="1"/>
              <a:t>girdi</a:t>
            </a:r>
            <a:r>
              <a:rPr lang="en-US" sz="1600" dirty="0"/>
              <a:t> </a:t>
            </a:r>
            <a:r>
              <a:rPr lang="en-US" sz="1600" dirty="0" err="1"/>
              <a:t>alanı</a:t>
            </a:r>
            <a:r>
              <a:rPr lang="en-US" sz="1600" dirty="0"/>
              <a:t> </a:t>
            </a:r>
            <a:r>
              <a:rPr lang="en-US" sz="1600" dirty="0" err="1"/>
              <a:t>içeren</a:t>
            </a:r>
            <a:r>
              <a:rPr lang="en-US" sz="1600" dirty="0"/>
              <a:t> </a:t>
            </a:r>
            <a:r>
              <a:rPr lang="en-US" sz="1600" dirty="0" err="1"/>
              <a:t>örneklerde</a:t>
            </a:r>
            <a:r>
              <a:rPr lang="en-US" sz="1600" dirty="0"/>
              <a:t> </a:t>
            </a:r>
            <a:r>
              <a:rPr lang="en-US" sz="1600" dirty="0" err="1"/>
              <a:t>olduğu</a:t>
            </a:r>
            <a:r>
              <a:rPr lang="en-US" sz="1600" dirty="0"/>
              <a:t> </a:t>
            </a:r>
            <a:r>
              <a:rPr lang="en-US" sz="1600" dirty="0" err="1"/>
              <a:t>gibi</a:t>
            </a:r>
            <a:r>
              <a:rPr lang="tr-TR" sz="1600" dirty="0"/>
              <a:t> </a:t>
            </a:r>
            <a:r>
              <a:rPr lang="en-US" sz="1600" dirty="0" err="1"/>
              <a:t>çok</a:t>
            </a:r>
            <a:r>
              <a:rPr lang="en-US" sz="1600" dirty="0"/>
              <a:t> </a:t>
            </a:r>
            <a:r>
              <a:rPr lang="en-US" sz="1600" dirty="0" err="1"/>
              <a:t>sayıda</a:t>
            </a:r>
            <a:r>
              <a:rPr lang="en-US" sz="1600" dirty="0"/>
              <a:t> </a:t>
            </a:r>
            <a:r>
              <a:rPr lang="en-US" sz="1600" dirty="0" err="1"/>
              <a:t>olası</a:t>
            </a:r>
            <a:r>
              <a:rPr lang="en-US" sz="1600" dirty="0"/>
              <a:t> </a:t>
            </a:r>
            <a:r>
              <a:rPr lang="en-US" sz="1600" dirty="0" err="1"/>
              <a:t>değeri</a:t>
            </a:r>
            <a:r>
              <a:rPr lang="en-US" sz="1600" dirty="0"/>
              <a:t> </a:t>
            </a:r>
            <a:r>
              <a:rPr lang="en-US" sz="1600" dirty="0" err="1"/>
              <a:t>içeren</a:t>
            </a:r>
            <a:r>
              <a:rPr lang="en-US" sz="1600" dirty="0"/>
              <a:t> </a:t>
            </a:r>
            <a:r>
              <a:rPr lang="en-US" sz="1600" dirty="0" err="1"/>
              <a:t>çok</a:t>
            </a:r>
            <a:r>
              <a:rPr lang="en-US" sz="1600" dirty="0"/>
              <a:t> </a:t>
            </a:r>
            <a:r>
              <a:rPr lang="en-US" sz="1600" dirty="0" err="1"/>
              <a:t>sayıda</a:t>
            </a:r>
            <a:r>
              <a:rPr lang="en-US" sz="1600" dirty="0"/>
              <a:t> </a:t>
            </a:r>
            <a:r>
              <a:rPr lang="en-US" sz="1600" dirty="0" err="1"/>
              <a:t>parametre</a:t>
            </a:r>
            <a:r>
              <a:rPr lang="tr-TR" sz="1600" dirty="0"/>
              <a:t> </a:t>
            </a:r>
            <a:r>
              <a:rPr lang="en-US" sz="1600" dirty="0" err="1"/>
              <a:t>içermektedir</a:t>
            </a:r>
            <a:r>
              <a:rPr lang="en-US" sz="1600" dirty="0"/>
              <a:t>. Bu</a:t>
            </a:r>
            <a:r>
              <a:rPr lang="tr-TR" sz="1600" dirty="0"/>
              <a:t> </a:t>
            </a:r>
            <a:r>
              <a:rPr lang="en-US" sz="1600" dirty="0" err="1"/>
              <a:t>durumda</a:t>
            </a:r>
            <a:r>
              <a:rPr lang="en-US" sz="1600" dirty="0"/>
              <a:t> </a:t>
            </a:r>
            <a:r>
              <a:rPr lang="en-US" sz="1600" dirty="0" err="1"/>
              <a:t>parametre</a:t>
            </a:r>
            <a:r>
              <a:rPr lang="en-US" sz="1600" dirty="0"/>
              <a:t> </a:t>
            </a:r>
            <a:r>
              <a:rPr lang="en-US" sz="1600" dirty="0" err="1"/>
              <a:t>değerlerinden</a:t>
            </a:r>
            <a:r>
              <a:rPr lang="en-US" sz="1600" dirty="0"/>
              <a:t> </a:t>
            </a:r>
            <a:r>
              <a:rPr lang="en-US" sz="1600" dirty="0" err="1"/>
              <a:t>oluşan</a:t>
            </a:r>
            <a:r>
              <a:rPr lang="en-US" sz="1600" dirty="0"/>
              <a:t> </a:t>
            </a:r>
            <a:r>
              <a:rPr lang="en-US" sz="1600" dirty="0" err="1"/>
              <a:t>kombinasyon</a:t>
            </a:r>
            <a:r>
              <a:rPr lang="en-US" sz="1600" dirty="0"/>
              <a:t>, test</a:t>
            </a:r>
            <a:r>
              <a:rPr lang="tr-TR" sz="1600" dirty="0"/>
              <a:t> </a:t>
            </a:r>
            <a:r>
              <a:rPr lang="en-US" sz="1600" dirty="0" err="1"/>
              <a:t>senaryolarına</a:t>
            </a:r>
            <a:r>
              <a:rPr lang="en-US" sz="1600" dirty="0"/>
              <a:t> </a:t>
            </a:r>
            <a:r>
              <a:rPr lang="en-US" sz="1600" dirty="0" err="1"/>
              <a:t>yönelik</a:t>
            </a:r>
            <a:r>
              <a:rPr lang="en-US" sz="1600" dirty="0"/>
              <a:t> </a:t>
            </a:r>
            <a:r>
              <a:rPr lang="en-US" sz="1600" dirty="0" err="1"/>
              <a:t>girdi</a:t>
            </a:r>
            <a:r>
              <a:rPr lang="en-US" sz="1600" dirty="0"/>
              <a:t> </a:t>
            </a:r>
            <a:r>
              <a:rPr lang="en-US" sz="1600" dirty="0" err="1"/>
              <a:t>verilerini</a:t>
            </a:r>
            <a:r>
              <a:rPr lang="tr-TR" sz="1600" dirty="0"/>
              <a:t> </a:t>
            </a:r>
            <a:r>
              <a:rPr lang="en-US" sz="1600" dirty="0" err="1"/>
              <a:t>oluşturur</a:t>
            </a:r>
            <a:r>
              <a:rPr lang="en-US" sz="1600" dirty="0"/>
              <a:t>.</a:t>
            </a:r>
            <a:endParaRPr lang="tr-TR" sz="1600" dirty="0"/>
          </a:p>
          <a:p>
            <a:pPr marL="857250" indent="-857250" algn="l">
              <a:buFont typeface="Arial" panose="020B0604020202020204" pitchFamily="34" charset="0"/>
              <a:buChar char="•"/>
            </a:pPr>
            <a:r>
              <a:rPr lang="en-US" sz="1600" dirty="0"/>
              <a:t>Bu </a:t>
            </a:r>
            <a:r>
              <a:rPr lang="en-US" sz="1600" dirty="0" err="1"/>
              <a:t>tekniklerdeki</a:t>
            </a:r>
            <a:r>
              <a:rPr lang="en-US" sz="1600" dirty="0"/>
              <a:t> </a:t>
            </a:r>
            <a:r>
              <a:rPr lang="en-US" sz="1600" dirty="0" err="1"/>
              <a:t>en</a:t>
            </a:r>
            <a:r>
              <a:rPr lang="en-US" sz="1600" dirty="0"/>
              <a:t> </a:t>
            </a:r>
            <a:r>
              <a:rPr lang="en-US" sz="1600" dirty="0" err="1"/>
              <a:t>büyük</a:t>
            </a:r>
            <a:r>
              <a:rPr lang="en-US" sz="1600" dirty="0"/>
              <a:t> </a:t>
            </a:r>
            <a:r>
              <a:rPr lang="en-US" sz="1600" dirty="0" err="1"/>
              <a:t>kısıt</a:t>
            </a:r>
            <a:r>
              <a:rPr lang="en-US" sz="1600" dirty="0"/>
              <a:t>, </a:t>
            </a:r>
            <a:r>
              <a:rPr lang="en-US" sz="1600" dirty="0" err="1"/>
              <a:t>birkaç</a:t>
            </a:r>
            <a:r>
              <a:rPr lang="en-US" sz="1600" dirty="0"/>
              <a:t> </a:t>
            </a:r>
            <a:r>
              <a:rPr lang="en-US" sz="1600" dirty="0" err="1"/>
              <a:t>testin</a:t>
            </a:r>
            <a:r>
              <a:rPr lang="en-US" sz="1600" dirty="0"/>
              <a:t> </a:t>
            </a:r>
            <a:r>
              <a:rPr lang="en-US" sz="1600" dirty="0" err="1"/>
              <a:t>sonuçlarının</a:t>
            </a:r>
            <a:r>
              <a:rPr lang="en-US" sz="1600" dirty="0"/>
              <a:t> </a:t>
            </a:r>
            <a:r>
              <a:rPr lang="en-US" sz="1600" dirty="0" err="1"/>
              <a:t>tüm</a:t>
            </a:r>
            <a:r>
              <a:rPr lang="en-US" sz="1600" dirty="0"/>
              <a:t> </a:t>
            </a:r>
            <a:r>
              <a:rPr lang="en-US" sz="1600" dirty="0" err="1"/>
              <a:t>testleri</a:t>
            </a:r>
            <a:r>
              <a:rPr lang="en-US" sz="1600" dirty="0"/>
              <a:t> </a:t>
            </a:r>
            <a:r>
              <a:rPr lang="en-US" sz="1600" dirty="0" err="1"/>
              <a:t>temsil</a:t>
            </a:r>
            <a:r>
              <a:rPr lang="en-US" sz="1600" dirty="0"/>
              <a:t> </a:t>
            </a:r>
            <a:r>
              <a:rPr lang="en-US" sz="1600" dirty="0" err="1"/>
              <a:t>ettiği</a:t>
            </a:r>
            <a:r>
              <a:rPr lang="en-US" sz="1600" dirty="0"/>
              <a:t> </a:t>
            </a:r>
            <a:r>
              <a:rPr lang="en-US" sz="1600" dirty="0" err="1"/>
              <a:t>ve</a:t>
            </a:r>
            <a:r>
              <a:rPr lang="en-US" sz="1600" dirty="0"/>
              <a:t> </a:t>
            </a:r>
            <a:r>
              <a:rPr lang="en-US" sz="1600" dirty="0" err="1"/>
              <a:t>söz</a:t>
            </a:r>
            <a:r>
              <a:rPr lang="en-US" sz="1600" dirty="0"/>
              <a:t> </a:t>
            </a:r>
            <a:r>
              <a:rPr lang="en-US" sz="1600" dirty="0" err="1"/>
              <a:t>konusu</a:t>
            </a:r>
            <a:r>
              <a:rPr lang="en-US" sz="1600" dirty="0"/>
              <a:t> </a:t>
            </a:r>
            <a:r>
              <a:rPr lang="en-US" sz="1600" dirty="0" err="1"/>
              <a:t>birkaç</a:t>
            </a:r>
            <a:r>
              <a:rPr lang="en-US" sz="1600" dirty="0"/>
              <a:t> </a:t>
            </a:r>
            <a:r>
              <a:rPr lang="en-US" sz="1600" dirty="0" err="1"/>
              <a:t>testin</a:t>
            </a:r>
            <a:r>
              <a:rPr lang="en-US" sz="1600" dirty="0"/>
              <a:t> </a:t>
            </a:r>
            <a:r>
              <a:rPr lang="en-US" sz="1600" dirty="0" err="1"/>
              <a:t>beklenen</a:t>
            </a:r>
            <a:r>
              <a:rPr lang="tr-TR" sz="1600" dirty="0"/>
              <a:t> </a:t>
            </a:r>
            <a:r>
              <a:rPr lang="en-US" sz="1600" dirty="0" err="1"/>
              <a:t>kullanımı</a:t>
            </a:r>
            <a:r>
              <a:rPr lang="en-US" sz="1600" dirty="0"/>
              <a:t> </a:t>
            </a:r>
            <a:r>
              <a:rPr lang="en-US" sz="1600" dirty="0" err="1"/>
              <a:t>temsil</a:t>
            </a:r>
            <a:r>
              <a:rPr lang="en-US" sz="1600" dirty="0"/>
              <a:t> </a:t>
            </a:r>
            <a:r>
              <a:rPr lang="en-US" sz="1600" dirty="0" err="1"/>
              <a:t>ettiği</a:t>
            </a:r>
            <a:r>
              <a:rPr lang="en-US" sz="1600" dirty="0"/>
              <a:t> </a:t>
            </a:r>
            <a:r>
              <a:rPr lang="en-US" sz="1600" dirty="0" err="1"/>
              <a:t>varsayımıdır</a:t>
            </a:r>
            <a:r>
              <a:rPr lang="en-US" sz="1600" dirty="0"/>
              <a:t>. </a:t>
            </a:r>
            <a:r>
              <a:rPr lang="en-US" sz="1600" dirty="0" err="1"/>
              <a:t>Belirli</a:t>
            </a:r>
            <a:r>
              <a:rPr lang="en-US" sz="1600" dirty="0"/>
              <a:t> </a:t>
            </a:r>
            <a:r>
              <a:rPr lang="en-US" sz="1600" dirty="0" err="1"/>
              <a:t>değişkenler</a:t>
            </a:r>
            <a:r>
              <a:rPr lang="en-US" sz="1600" dirty="0"/>
              <a:t> </a:t>
            </a:r>
            <a:r>
              <a:rPr lang="en-US" sz="1600" dirty="0" err="1"/>
              <a:t>arasında</a:t>
            </a:r>
            <a:r>
              <a:rPr lang="en-US" sz="1600" dirty="0"/>
              <a:t> </a:t>
            </a:r>
            <a:r>
              <a:rPr lang="en-US" sz="1600" dirty="0" err="1"/>
              <a:t>beklenmedik</a:t>
            </a:r>
            <a:r>
              <a:rPr lang="en-US" sz="1600" dirty="0"/>
              <a:t> </a:t>
            </a:r>
            <a:r>
              <a:rPr lang="en-US" sz="1600" dirty="0" err="1"/>
              <a:t>bir</a:t>
            </a:r>
            <a:r>
              <a:rPr lang="en-US" sz="1600" dirty="0"/>
              <a:t> </a:t>
            </a:r>
            <a:r>
              <a:rPr lang="en-US" sz="1600" dirty="0" err="1"/>
              <a:t>etkileşim</a:t>
            </a:r>
            <a:r>
              <a:rPr lang="en-US" sz="1600" dirty="0"/>
              <a:t> </a:t>
            </a:r>
            <a:r>
              <a:rPr lang="en-US" sz="1600" dirty="0" err="1"/>
              <a:t>olması</a:t>
            </a:r>
            <a:r>
              <a:rPr lang="en-US" sz="1600" dirty="0"/>
              <a:t> </a:t>
            </a:r>
            <a:r>
              <a:rPr lang="en-US" sz="1600" dirty="0" err="1"/>
              <a:t>durumunda</a:t>
            </a:r>
            <a:r>
              <a:rPr lang="en-US" sz="1600" dirty="0"/>
              <a:t> </a:t>
            </a:r>
            <a:r>
              <a:rPr lang="en-US" sz="1600" dirty="0" err="1"/>
              <a:t>ilgili</a:t>
            </a:r>
            <a:r>
              <a:rPr lang="tr-TR" sz="1600" dirty="0"/>
              <a:t> </a:t>
            </a:r>
            <a:r>
              <a:rPr lang="en-US" sz="1600" dirty="0" err="1"/>
              <a:t>kombinasyonun</a:t>
            </a:r>
            <a:r>
              <a:rPr lang="en-US" sz="1600" dirty="0"/>
              <a:t> test </a:t>
            </a:r>
            <a:r>
              <a:rPr lang="en-US" sz="1600" dirty="0" err="1"/>
              <a:t>edilmemesi</a:t>
            </a:r>
            <a:r>
              <a:rPr lang="en-US" sz="1600" dirty="0"/>
              <a:t> </a:t>
            </a:r>
            <a:r>
              <a:rPr lang="en-US" sz="1600" dirty="0" err="1"/>
              <a:t>halinde</a:t>
            </a:r>
            <a:r>
              <a:rPr lang="en-US" sz="1600" dirty="0"/>
              <a:t> </a:t>
            </a:r>
            <a:r>
              <a:rPr lang="en-US" sz="1600" dirty="0" err="1"/>
              <a:t>söz</a:t>
            </a:r>
            <a:r>
              <a:rPr lang="en-US" sz="1600" dirty="0"/>
              <a:t> </a:t>
            </a:r>
            <a:r>
              <a:rPr lang="en-US" sz="1600" dirty="0" err="1"/>
              <a:t>konusu</a:t>
            </a:r>
            <a:r>
              <a:rPr lang="en-US" sz="1600" dirty="0"/>
              <a:t> </a:t>
            </a:r>
            <a:r>
              <a:rPr lang="en-US" sz="1600" dirty="0" err="1"/>
              <a:t>etkileşim</a:t>
            </a:r>
            <a:r>
              <a:rPr lang="en-US" sz="1600" dirty="0"/>
              <a:t> </a:t>
            </a:r>
            <a:r>
              <a:rPr lang="en-US" sz="1600" dirty="0" err="1"/>
              <a:t>tespit</a:t>
            </a:r>
            <a:r>
              <a:rPr lang="en-US" sz="1600" dirty="0"/>
              <a:t> </a:t>
            </a:r>
            <a:r>
              <a:rPr lang="en-US" sz="1600" dirty="0" err="1"/>
              <a:t>edilemeyecektir</a:t>
            </a:r>
            <a:r>
              <a:rPr lang="en-US" sz="1600" dirty="0"/>
              <a:t>.</a:t>
            </a:r>
            <a:endParaRPr lang="tr-TR" sz="1600" dirty="0"/>
          </a:p>
          <a:p>
            <a:pPr marL="857250" indent="-857250" algn="l">
              <a:buFont typeface="Arial" panose="020B0604020202020204" pitchFamily="34" charset="0"/>
              <a:buChar char="•"/>
            </a:pPr>
            <a:r>
              <a:rPr lang="en-US" sz="1600" dirty="0" err="1"/>
              <a:t>Çeşitli</a:t>
            </a:r>
            <a:r>
              <a:rPr lang="en-US" sz="1600" dirty="0"/>
              <a:t> </a:t>
            </a:r>
            <a:r>
              <a:rPr lang="en-US" sz="1600" dirty="0" err="1"/>
              <a:t>kapsam</a:t>
            </a:r>
            <a:r>
              <a:rPr lang="en-US" sz="1600" dirty="0"/>
              <a:t> </a:t>
            </a:r>
            <a:r>
              <a:rPr lang="en-US" sz="1600" dirty="0" err="1"/>
              <a:t>seviyeleri</a:t>
            </a:r>
            <a:r>
              <a:rPr lang="en-US" sz="1600" dirty="0"/>
              <a:t> </a:t>
            </a:r>
            <a:r>
              <a:rPr lang="en-US" sz="1600" dirty="0" err="1"/>
              <a:t>bulunmaktadır</a:t>
            </a:r>
            <a:r>
              <a:rPr lang="en-US" sz="1600" dirty="0"/>
              <a:t>. </a:t>
            </a:r>
            <a:r>
              <a:rPr lang="en-US" sz="1600" dirty="0" err="1"/>
              <a:t>En</a:t>
            </a:r>
            <a:r>
              <a:rPr lang="en-US" sz="1600" dirty="0"/>
              <a:t> </a:t>
            </a:r>
            <a:r>
              <a:rPr lang="en-US" sz="1600" dirty="0" err="1"/>
              <a:t>düşük</a:t>
            </a:r>
            <a:r>
              <a:rPr lang="en-US" sz="1600" dirty="0"/>
              <a:t> </a:t>
            </a:r>
            <a:r>
              <a:rPr lang="en-US" sz="1600" dirty="0" err="1"/>
              <a:t>kapsam</a:t>
            </a:r>
            <a:r>
              <a:rPr lang="en-US" sz="1600" dirty="0"/>
              <a:t>, 1-yönlü </a:t>
            </a:r>
            <a:r>
              <a:rPr lang="en-US" sz="1600" dirty="0" err="1"/>
              <a:t>ya</a:t>
            </a:r>
            <a:r>
              <a:rPr lang="en-US" sz="1600" dirty="0"/>
              <a:t> da </a:t>
            </a:r>
            <a:r>
              <a:rPr lang="en-US" sz="1600" dirty="0" err="1"/>
              <a:t>tekil</a:t>
            </a:r>
            <a:r>
              <a:rPr lang="en-US" sz="1600" dirty="0"/>
              <a:t> </a:t>
            </a:r>
            <a:r>
              <a:rPr lang="en-US" sz="1600" dirty="0" err="1"/>
              <a:t>kapsamdır</a:t>
            </a:r>
            <a:r>
              <a:rPr lang="en-US" sz="1600" dirty="0"/>
              <a:t>. </a:t>
            </a:r>
            <a:r>
              <a:rPr lang="en-US" sz="1600" dirty="0" err="1"/>
              <a:t>Seçilen</a:t>
            </a:r>
            <a:r>
              <a:rPr lang="en-US" sz="1600" dirty="0"/>
              <a:t> </a:t>
            </a:r>
            <a:r>
              <a:rPr lang="en-US" sz="1600" dirty="0" err="1"/>
              <a:t>kombinasyonların</a:t>
            </a:r>
            <a:r>
              <a:rPr lang="en-US" sz="1600" dirty="0"/>
              <a:t> </a:t>
            </a:r>
            <a:r>
              <a:rPr lang="en-US" sz="1600" dirty="0" err="1"/>
              <a:t>en</a:t>
            </a:r>
            <a:r>
              <a:rPr lang="tr-TR" sz="1600" dirty="0"/>
              <a:t> </a:t>
            </a:r>
            <a:r>
              <a:rPr lang="en-US" sz="1600" dirty="0" err="1"/>
              <a:t>azından</a:t>
            </a:r>
            <a:r>
              <a:rPr lang="en-US" sz="1600" dirty="0"/>
              <a:t> </a:t>
            </a:r>
            <a:r>
              <a:rPr lang="en-US" sz="1600" dirty="0" err="1"/>
              <a:t>birindeki</a:t>
            </a:r>
            <a:r>
              <a:rPr lang="en-US" sz="1600" dirty="0"/>
              <a:t> her </a:t>
            </a:r>
            <a:r>
              <a:rPr lang="en-US" sz="1600" dirty="0" err="1"/>
              <a:t>parametrenin</a:t>
            </a:r>
            <a:r>
              <a:rPr lang="en-US" sz="1600" dirty="0"/>
              <a:t> </a:t>
            </a:r>
            <a:r>
              <a:rPr lang="en-US" sz="1600" dirty="0" err="1"/>
              <a:t>değerinin</a:t>
            </a:r>
            <a:r>
              <a:rPr lang="en-US" sz="1600" dirty="0"/>
              <a:t> </a:t>
            </a:r>
            <a:r>
              <a:rPr lang="en-US" sz="1600" dirty="0" err="1"/>
              <a:t>bulunması</a:t>
            </a:r>
            <a:r>
              <a:rPr lang="en-US" sz="1600" dirty="0"/>
              <a:t> </a:t>
            </a:r>
            <a:r>
              <a:rPr lang="en-US" sz="1600" dirty="0" err="1"/>
              <a:t>gerekir</a:t>
            </a:r>
            <a:r>
              <a:rPr lang="tr-TR" sz="1600" dirty="0"/>
              <a:t>. </a:t>
            </a:r>
            <a:r>
              <a:rPr lang="en-US" sz="1600" dirty="0"/>
              <a:t>Test n-</a:t>
            </a:r>
            <a:r>
              <a:rPr lang="en-US" sz="1600" dirty="0" err="1"/>
              <a:t>yönlü</a:t>
            </a:r>
            <a:r>
              <a:rPr lang="en-US" sz="1600" dirty="0"/>
              <a:t> </a:t>
            </a:r>
            <a:r>
              <a:rPr lang="en-US" sz="1600" dirty="0" err="1"/>
              <a:t>kapsam</a:t>
            </a:r>
            <a:r>
              <a:rPr lang="en-US" sz="1600" dirty="0"/>
              <a:t> </a:t>
            </a:r>
            <a:r>
              <a:rPr lang="en-US" sz="1600" dirty="0" err="1"/>
              <a:t>şeklinde</a:t>
            </a:r>
            <a:r>
              <a:rPr lang="tr-TR" sz="1600" dirty="0"/>
              <a:t> </a:t>
            </a:r>
            <a:r>
              <a:rPr lang="en-US" sz="1600" dirty="0" err="1"/>
              <a:t>genişletilebilir</a:t>
            </a:r>
            <a:r>
              <a:rPr lang="en-US" sz="1600" dirty="0"/>
              <a:t>. </a:t>
            </a:r>
            <a:r>
              <a:rPr lang="en-US" sz="1600" dirty="0" err="1"/>
              <a:t>Burada</a:t>
            </a:r>
            <a:r>
              <a:rPr lang="en-US" sz="1600" dirty="0"/>
              <a:t>, </a:t>
            </a:r>
            <a:r>
              <a:rPr lang="en-US" sz="1600" dirty="0" err="1"/>
              <a:t>seçilen</a:t>
            </a:r>
            <a:r>
              <a:rPr lang="en-US" sz="1600" dirty="0"/>
              <a:t> </a:t>
            </a:r>
            <a:r>
              <a:rPr lang="en-US" sz="1600" dirty="0" err="1"/>
              <a:t>kombinasyon</a:t>
            </a:r>
            <a:r>
              <a:rPr lang="en-US" sz="1600" dirty="0"/>
              <a:t> </a:t>
            </a:r>
            <a:r>
              <a:rPr lang="en-US" sz="1600" dirty="0" err="1"/>
              <a:t>kümelerine</a:t>
            </a:r>
            <a:r>
              <a:rPr lang="en-US" sz="1600" dirty="0"/>
              <a:t> n </a:t>
            </a:r>
            <a:r>
              <a:rPr lang="en-US" sz="1600" dirty="0" err="1"/>
              <a:t>parametreden</a:t>
            </a:r>
            <a:r>
              <a:rPr lang="en-US" sz="1600" dirty="0"/>
              <a:t> </a:t>
            </a:r>
            <a:r>
              <a:rPr lang="en-US" sz="1600" dirty="0" err="1"/>
              <a:t>oluşan</a:t>
            </a:r>
            <a:r>
              <a:rPr lang="en-US" sz="1600" dirty="0"/>
              <a:t> </a:t>
            </a:r>
            <a:r>
              <a:rPr lang="en-US" sz="1600" dirty="0" err="1"/>
              <a:t>kümelerin</a:t>
            </a:r>
            <a:r>
              <a:rPr lang="en-US" sz="1600" dirty="0"/>
              <a:t> alt </a:t>
            </a:r>
            <a:r>
              <a:rPr lang="en-US" sz="1600" dirty="0" err="1"/>
              <a:t>kombinasyon</a:t>
            </a:r>
            <a:r>
              <a:rPr lang="en-US" sz="1600" dirty="0"/>
              <a:t> </a:t>
            </a:r>
            <a:r>
              <a:rPr lang="en-US" sz="1600" dirty="0" err="1"/>
              <a:t>değerlerinin</a:t>
            </a:r>
            <a:r>
              <a:rPr lang="tr-TR" sz="1600" dirty="0"/>
              <a:t> </a:t>
            </a:r>
            <a:r>
              <a:rPr lang="en-US" sz="1600" dirty="0" err="1"/>
              <a:t>girilmesi</a:t>
            </a:r>
            <a:r>
              <a:rPr lang="en-US" sz="1600" dirty="0"/>
              <a:t> </a:t>
            </a:r>
            <a:r>
              <a:rPr lang="en-US" sz="1600" dirty="0" err="1"/>
              <a:t>gerekir</a:t>
            </a:r>
            <a:r>
              <a:rPr lang="en-US" sz="1600" dirty="0"/>
              <a:t>.</a:t>
            </a:r>
            <a:endParaRPr lang="tr-TR" sz="1600" dirty="0"/>
          </a:p>
          <a:p>
            <a:pPr marL="857250" indent="-857250" algn="l">
              <a:buFont typeface="Arial" panose="020B0604020202020204" pitchFamily="34" charset="0"/>
              <a:buChar char="•"/>
            </a:pPr>
            <a:r>
              <a:rPr lang="en-US" sz="1600" dirty="0"/>
              <a:t>Bu </a:t>
            </a:r>
            <a:r>
              <a:rPr lang="en-US" sz="1600" dirty="0" err="1"/>
              <a:t>tür</a:t>
            </a:r>
            <a:r>
              <a:rPr lang="en-US" sz="1600" dirty="0"/>
              <a:t> </a:t>
            </a:r>
            <a:r>
              <a:rPr lang="en-US" sz="1600" dirty="0" err="1"/>
              <a:t>bir</a:t>
            </a:r>
            <a:r>
              <a:rPr lang="en-US" sz="1600" dirty="0"/>
              <a:t> </a:t>
            </a:r>
            <a:r>
              <a:rPr lang="en-US" sz="1600" dirty="0" err="1"/>
              <a:t>testle</a:t>
            </a:r>
            <a:r>
              <a:rPr lang="en-US" sz="1600" dirty="0"/>
              <a:t> </a:t>
            </a:r>
            <a:r>
              <a:rPr lang="en-US" sz="1600" dirty="0" err="1"/>
              <a:t>tespit</a:t>
            </a:r>
            <a:r>
              <a:rPr lang="en-US" sz="1600" dirty="0"/>
              <a:t> </a:t>
            </a:r>
            <a:r>
              <a:rPr lang="en-US" sz="1600" dirty="0" err="1"/>
              <a:t>edilen</a:t>
            </a:r>
            <a:r>
              <a:rPr lang="en-US" sz="1600" dirty="0"/>
              <a:t> </a:t>
            </a:r>
            <a:r>
              <a:rPr lang="en-US" sz="1600" dirty="0" err="1"/>
              <a:t>en</a:t>
            </a:r>
            <a:r>
              <a:rPr lang="en-US" sz="1600" dirty="0"/>
              <a:t> </a:t>
            </a:r>
            <a:r>
              <a:rPr lang="en-US" sz="1600" dirty="0" err="1"/>
              <a:t>yaygın</a:t>
            </a:r>
            <a:r>
              <a:rPr lang="en-US" sz="1600" dirty="0"/>
              <a:t> </a:t>
            </a:r>
            <a:r>
              <a:rPr lang="en-US" sz="1600" dirty="0" err="1"/>
              <a:t>hatalar</a:t>
            </a:r>
            <a:r>
              <a:rPr lang="en-US" sz="1600" dirty="0"/>
              <a:t>, </a:t>
            </a:r>
            <a:r>
              <a:rPr lang="en-US" sz="1600" dirty="0" err="1"/>
              <a:t>çok</a:t>
            </a:r>
            <a:r>
              <a:rPr lang="en-US" sz="1600" dirty="0"/>
              <a:t> </a:t>
            </a:r>
            <a:r>
              <a:rPr lang="en-US" sz="1600" dirty="0" err="1"/>
              <a:t>sayıda</a:t>
            </a:r>
            <a:r>
              <a:rPr lang="en-US" sz="1600" dirty="0"/>
              <a:t> </a:t>
            </a:r>
            <a:r>
              <a:rPr lang="en-US" sz="1600" dirty="0" err="1"/>
              <a:t>parametrenin</a:t>
            </a:r>
            <a:r>
              <a:rPr lang="en-US" sz="1600" dirty="0"/>
              <a:t> </a:t>
            </a:r>
            <a:r>
              <a:rPr lang="en-US" sz="1600" dirty="0" err="1"/>
              <a:t>değerlerinin</a:t>
            </a:r>
            <a:r>
              <a:rPr lang="en-US" sz="1600" dirty="0"/>
              <a:t> </a:t>
            </a:r>
            <a:r>
              <a:rPr lang="en-US" sz="1600" dirty="0" err="1"/>
              <a:t>bir</a:t>
            </a:r>
            <a:r>
              <a:rPr lang="en-US" sz="1600" dirty="0"/>
              <a:t> </a:t>
            </a:r>
            <a:r>
              <a:rPr lang="en-US" sz="1600" dirty="0" err="1"/>
              <a:t>araya</a:t>
            </a:r>
            <a:r>
              <a:rPr lang="en-US" sz="1600" dirty="0"/>
              <a:t> </a:t>
            </a:r>
            <a:r>
              <a:rPr lang="en-US" sz="1600" dirty="0" err="1"/>
              <a:t>getirilmesi</a:t>
            </a:r>
            <a:r>
              <a:rPr lang="en-US" sz="1600" dirty="0"/>
              <a:t> </a:t>
            </a:r>
            <a:r>
              <a:rPr lang="en-US" sz="1600" dirty="0" err="1"/>
              <a:t>sırasında</a:t>
            </a:r>
            <a:r>
              <a:rPr lang="en-US" sz="1600" dirty="0"/>
              <a:t> </a:t>
            </a:r>
            <a:r>
              <a:rPr lang="en-US" sz="1600" dirty="0" err="1"/>
              <a:t>ortaya</a:t>
            </a:r>
            <a:r>
              <a:rPr lang="tr-TR" sz="1600" dirty="0"/>
              <a:t> </a:t>
            </a:r>
            <a:r>
              <a:rPr lang="en-US" sz="1600" dirty="0" err="1"/>
              <a:t>çıkan</a:t>
            </a:r>
            <a:r>
              <a:rPr lang="en-US" sz="1600" dirty="0"/>
              <a:t> </a:t>
            </a:r>
            <a:r>
              <a:rPr lang="en-US" sz="1600" dirty="0" err="1"/>
              <a:t>hatalardır</a:t>
            </a:r>
            <a:r>
              <a:rPr lang="en-US" sz="1600" dirty="0"/>
              <a:t>.</a:t>
            </a:r>
          </a:p>
        </p:txBody>
      </p:sp>
    </p:spTree>
    <p:extLst>
      <p:ext uri="{BB962C8B-B14F-4D97-AF65-F5344CB8AC3E}">
        <p14:creationId xmlns:p14="http://schemas.microsoft.com/office/powerpoint/2010/main" val="158154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1941" y="802434"/>
            <a:ext cx="8761413" cy="706964"/>
          </a:xfrm>
        </p:spPr>
        <p:txBody>
          <a:bodyPr/>
          <a:lstStyle/>
          <a:p>
            <a:r>
              <a:rPr lang="tr-TR" dirty="0"/>
              <a:t>Test Suite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5" name="Picture 4"/>
          <p:cNvPicPr>
            <a:picLocks noChangeAspect="1"/>
          </p:cNvPicPr>
          <p:nvPr/>
        </p:nvPicPr>
        <p:blipFill>
          <a:blip r:embed="rId2"/>
          <a:stretch>
            <a:fillRect/>
          </a:stretch>
        </p:blipFill>
        <p:spPr>
          <a:xfrm>
            <a:off x="1402178" y="1955380"/>
            <a:ext cx="8950362" cy="4762743"/>
          </a:xfrm>
          <a:prstGeom prst="rect">
            <a:avLst/>
          </a:prstGeom>
        </p:spPr>
      </p:pic>
    </p:spTree>
    <p:extLst>
      <p:ext uri="{BB962C8B-B14F-4D97-AF65-F5344CB8AC3E}">
        <p14:creationId xmlns:p14="http://schemas.microsoft.com/office/powerpoint/2010/main" val="89929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846" y="1149477"/>
            <a:ext cx="8761413" cy="706964"/>
          </a:xfrm>
        </p:spPr>
        <p:txBody>
          <a:bodyPr/>
          <a:lstStyle/>
          <a:p>
            <a:r>
              <a:rPr lang="tr-TR" dirty="0"/>
              <a:t>Test Plan</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16</a:t>
            </a:fld>
            <a:endParaRPr lang="en-US" noProof="0" dirty="0"/>
          </a:p>
        </p:txBody>
      </p:sp>
      <p:sp>
        <p:nvSpPr>
          <p:cNvPr id="7" name="Rectangle 6"/>
          <p:cNvSpPr/>
          <p:nvPr/>
        </p:nvSpPr>
        <p:spPr>
          <a:xfrm>
            <a:off x="645457" y="2363683"/>
            <a:ext cx="11349317" cy="4247317"/>
          </a:xfrm>
          <a:prstGeom prst="rect">
            <a:avLst/>
          </a:prstGeom>
        </p:spPr>
        <p:txBody>
          <a:bodyPr wrap="square">
            <a:spAutoFit/>
          </a:bodyPr>
          <a:lstStyle/>
          <a:p>
            <a:r>
              <a:rPr lang="en-US" dirty="0" err="1">
                <a:solidFill>
                  <a:srgbClr val="000000"/>
                </a:solidFill>
                <a:latin typeface="Open Sans"/>
              </a:rPr>
              <a:t>Yazılımın</a:t>
            </a:r>
            <a:r>
              <a:rPr lang="en-US" dirty="0">
                <a:solidFill>
                  <a:srgbClr val="000000"/>
                </a:solidFill>
                <a:latin typeface="Open Sans"/>
              </a:rPr>
              <a:t> </a:t>
            </a:r>
            <a:r>
              <a:rPr lang="en-US" dirty="0" err="1">
                <a:solidFill>
                  <a:srgbClr val="000000"/>
                </a:solidFill>
                <a:latin typeface="Open Sans"/>
              </a:rPr>
              <a:t>tamamı</a:t>
            </a:r>
            <a:r>
              <a:rPr lang="en-US" dirty="0">
                <a:solidFill>
                  <a:srgbClr val="000000"/>
                </a:solidFill>
                <a:latin typeface="Open Sans"/>
              </a:rPr>
              <a:t> </a:t>
            </a:r>
            <a:r>
              <a:rPr lang="en-US" dirty="0" err="1">
                <a:solidFill>
                  <a:srgbClr val="000000"/>
                </a:solidFill>
                <a:latin typeface="Open Sans"/>
              </a:rPr>
              <a:t>veya</a:t>
            </a:r>
            <a:r>
              <a:rPr lang="en-US" dirty="0">
                <a:solidFill>
                  <a:srgbClr val="000000"/>
                </a:solidFill>
                <a:latin typeface="Open Sans"/>
              </a:rPr>
              <a:t> </a:t>
            </a:r>
            <a:r>
              <a:rPr lang="en-US" dirty="0" err="1">
                <a:solidFill>
                  <a:srgbClr val="000000"/>
                </a:solidFill>
                <a:latin typeface="Open Sans"/>
              </a:rPr>
              <a:t>bir</a:t>
            </a:r>
            <a:r>
              <a:rPr lang="en-US" dirty="0">
                <a:solidFill>
                  <a:srgbClr val="000000"/>
                </a:solidFill>
                <a:latin typeface="Open Sans"/>
              </a:rPr>
              <a:t> </a:t>
            </a:r>
            <a:r>
              <a:rPr lang="en-US" dirty="0" err="1">
                <a:solidFill>
                  <a:srgbClr val="000000"/>
                </a:solidFill>
                <a:latin typeface="Open Sans"/>
              </a:rPr>
              <a:t>kısmına</a:t>
            </a:r>
            <a:r>
              <a:rPr lang="en-US" dirty="0">
                <a:solidFill>
                  <a:srgbClr val="000000"/>
                </a:solidFill>
                <a:latin typeface="Open Sans"/>
              </a:rPr>
              <a:t> </a:t>
            </a:r>
            <a:r>
              <a:rPr lang="en-US" dirty="0" err="1">
                <a:solidFill>
                  <a:srgbClr val="000000"/>
                </a:solidFill>
                <a:latin typeface="Open Sans"/>
              </a:rPr>
              <a:t>yönelik</a:t>
            </a:r>
            <a:r>
              <a:rPr lang="en-US" dirty="0">
                <a:solidFill>
                  <a:srgbClr val="000000"/>
                </a:solidFill>
                <a:latin typeface="Open Sans"/>
              </a:rPr>
              <a:t> test </a:t>
            </a:r>
            <a:r>
              <a:rPr lang="en-US" dirty="0" err="1">
                <a:solidFill>
                  <a:srgbClr val="000000"/>
                </a:solidFill>
                <a:latin typeface="Open Sans"/>
              </a:rPr>
              <a:t>planlama</a:t>
            </a:r>
            <a:r>
              <a:rPr lang="en-US" dirty="0">
                <a:solidFill>
                  <a:srgbClr val="000000"/>
                </a:solidFill>
                <a:latin typeface="Open Sans"/>
              </a:rPr>
              <a:t> </a:t>
            </a:r>
            <a:r>
              <a:rPr lang="en-US" dirty="0" err="1">
                <a:solidFill>
                  <a:srgbClr val="000000"/>
                </a:solidFill>
                <a:latin typeface="Open Sans"/>
              </a:rPr>
              <a:t>işlemleri</a:t>
            </a:r>
            <a:r>
              <a:rPr lang="en-US" dirty="0">
                <a:solidFill>
                  <a:srgbClr val="000000"/>
                </a:solidFill>
                <a:latin typeface="Open Sans"/>
              </a:rPr>
              <a:t> </a:t>
            </a:r>
            <a:r>
              <a:rPr lang="en-US" dirty="0" err="1">
                <a:solidFill>
                  <a:srgbClr val="000000"/>
                </a:solidFill>
                <a:latin typeface="Open Sans"/>
              </a:rPr>
              <a:t>şunları</a:t>
            </a:r>
            <a:r>
              <a:rPr lang="en-US" dirty="0">
                <a:solidFill>
                  <a:srgbClr val="000000"/>
                </a:solidFill>
                <a:latin typeface="Open Sans"/>
              </a:rPr>
              <a:t> </a:t>
            </a:r>
            <a:r>
              <a:rPr lang="en-US" dirty="0" err="1">
                <a:solidFill>
                  <a:srgbClr val="000000"/>
                </a:solidFill>
                <a:latin typeface="Open Sans"/>
              </a:rPr>
              <a:t>içerebilir</a:t>
            </a:r>
            <a:r>
              <a:rPr lang="en-US" dirty="0">
                <a:solidFill>
                  <a:srgbClr val="000000"/>
                </a:solidFill>
                <a:latin typeface="Open Sans"/>
              </a:rPr>
              <a:t>: </a:t>
            </a:r>
          </a:p>
          <a:p>
            <a:r>
              <a:rPr lang="en-US" dirty="0">
                <a:solidFill>
                  <a:srgbClr val="000000"/>
                </a:solidFill>
                <a:latin typeface="Open Sans"/>
              </a:rPr>
              <a:t> </a:t>
            </a:r>
            <a:r>
              <a:rPr lang="en-US" dirty="0" err="1">
                <a:solidFill>
                  <a:srgbClr val="000000"/>
                </a:solidFill>
                <a:latin typeface="Open Sans"/>
              </a:rPr>
              <a:t>Kapsamı</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riskleri</a:t>
            </a:r>
            <a:r>
              <a:rPr lang="en-US" dirty="0">
                <a:solidFill>
                  <a:srgbClr val="000000"/>
                </a:solidFill>
                <a:latin typeface="Open Sans"/>
              </a:rPr>
              <a:t> </a:t>
            </a:r>
            <a:r>
              <a:rPr lang="en-US" dirty="0" err="1">
                <a:solidFill>
                  <a:srgbClr val="000000"/>
                </a:solidFill>
                <a:latin typeface="Open Sans"/>
              </a:rPr>
              <a:t>tanımlama</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testin</a:t>
            </a:r>
            <a:r>
              <a:rPr lang="en-US" dirty="0">
                <a:solidFill>
                  <a:srgbClr val="000000"/>
                </a:solidFill>
                <a:latin typeface="Open Sans"/>
              </a:rPr>
              <a:t> </a:t>
            </a:r>
            <a:r>
              <a:rPr lang="en-US" dirty="0" err="1">
                <a:solidFill>
                  <a:srgbClr val="000000"/>
                </a:solidFill>
                <a:latin typeface="Open Sans"/>
              </a:rPr>
              <a:t>hedeflerini</a:t>
            </a:r>
            <a:r>
              <a:rPr lang="en-US" dirty="0">
                <a:solidFill>
                  <a:srgbClr val="000000"/>
                </a:solidFill>
                <a:latin typeface="Open Sans"/>
              </a:rPr>
              <a:t> </a:t>
            </a:r>
            <a:r>
              <a:rPr lang="en-US" dirty="0" err="1">
                <a:solidFill>
                  <a:srgbClr val="000000"/>
                </a:solidFill>
                <a:latin typeface="Open Sans"/>
              </a:rPr>
              <a:t>belirleme</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seviyelerinin</a:t>
            </a:r>
            <a:r>
              <a:rPr lang="en-US" dirty="0">
                <a:solidFill>
                  <a:srgbClr val="000000"/>
                </a:solidFill>
                <a:latin typeface="Open Sans"/>
              </a:rPr>
              <a:t>, </a:t>
            </a:r>
            <a:r>
              <a:rPr lang="en-US" dirty="0" err="1">
                <a:solidFill>
                  <a:srgbClr val="000000"/>
                </a:solidFill>
                <a:latin typeface="Open Sans"/>
              </a:rPr>
              <a:t>giriş</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çıkış</a:t>
            </a:r>
            <a:r>
              <a:rPr lang="en-US" dirty="0">
                <a:solidFill>
                  <a:srgbClr val="000000"/>
                </a:solidFill>
                <a:latin typeface="Open Sans"/>
              </a:rPr>
              <a:t> </a:t>
            </a:r>
            <a:r>
              <a:rPr lang="en-US" dirty="0" err="1">
                <a:solidFill>
                  <a:srgbClr val="000000"/>
                </a:solidFill>
                <a:latin typeface="Open Sans"/>
              </a:rPr>
              <a:t>kriterinin</a:t>
            </a:r>
            <a:r>
              <a:rPr lang="en-US" dirty="0">
                <a:solidFill>
                  <a:srgbClr val="000000"/>
                </a:solidFill>
                <a:latin typeface="Open Sans"/>
              </a:rPr>
              <a:t> </a:t>
            </a:r>
            <a:r>
              <a:rPr lang="en-US" dirty="0" err="1">
                <a:solidFill>
                  <a:srgbClr val="000000"/>
                </a:solidFill>
                <a:latin typeface="Open Sans"/>
              </a:rPr>
              <a:t>tanımı</a:t>
            </a:r>
            <a:r>
              <a:rPr lang="en-US" dirty="0">
                <a:solidFill>
                  <a:srgbClr val="000000"/>
                </a:solidFill>
                <a:latin typeface="Open Sans"/>
              </a:rPr>
              <a:t> da </a:t>
            </a:r>
            <a:r>
              <a:rPr lang="en-US" dirty="0" err="1">
                <a:solidFill>
                  <a:srgbClr val="000000"/>
                </a:solidFill>
                <a:latin typeface="Open Sans"/>
              </a:rPr>
              <a:t>dahil</a:t>
            </a:r>
            <a:r>
              <a:rPr lang="en-US" dirty="0">
                <a:solidFill>
                  <a:srgbClr val="000000"/>
                </a:solidFill>
                <a:latin typeface="Open Sans"/>
              </a:rPr>
              <a:t> </a:t>
            </a:r>
            <a:r>
              <a:rPr lang="en-US" dirty="0" err="1">
                <a:solidFill>
                  <a:srgbClr val="000000"/>
                </a:solidFill>
                <a:latin typeface="Open Sans"/>
              </a:rPr>
              <a:t>testin</a:t>
            </a:r>
            <a:r>
              <a:rPr lang="en-US" dirty="0">
                <a:solidFill>
                  <a:srgbClr val="000000"/>
                </a:solidFill>
                <a:latin typeface="Open Sans"/>
              </a:rPr>
              <a:t> </a:t>
            </a:r>
            <a:r>
              <a:rPr lang="en-US" dirty="0" err="1">
                <a:solidFill>
                  <a:srgbClr val="000000"/>
                </a:solidFill>
                <a:latin typeface="Open Sans"/>
              </a:rPr>
              <a:t>genel</a:t>
            </a:r>
            <a:r>
              <a:rPr lang="en-US" dirty="0">
                <a:solidFill>
                  <a:srgbClr val="000000"/>
                </a:solidFill>
                <a:latin typeface="Open Sans"/>
              </a:rPr>
              <a:t> </a:t>
            </a:r>
            <a:r>
              <a:rPr lang="en-US" dirty="0" err="1">
                <a:solidFill>
                  <a:srgbClr val="000000"/>
                </a:solidFill>
                <a:latin typeface="Open Sans"/>
              </a:rPr>
              <a:t>yaklaşımını</a:t>
            </a:r>
            <a:r>
              <a:rPr lang="en-US" dirty="0">
                <a:solidFill>
                  <a:srgbClr val="000000"/>
                </a:solidFill>
                <a:latin typeface="Open Sans"/>
              </a:rPr>
              <a:t> </a:t>
            </a:r>
            <a:r>
              <a:rPr lang="en-US" dirty="0" err="1">
                <a:solidFill>
                  <a:srgbClr val="000000"/>
                </a:solidFill>
                <a:latin typeface="Open Sans"/>
              </a:rPr>
              <a:t>tanımlama</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aktivitelerini</a:t>
            </a:r>
            <a:r>
              <a:rPr lang="en-US" dirty="0">
                <a:solidFill>
                  <a:srgbClr val="000000"/>
                </a:solidFill>
                <a:latin typeface="Open Sans"/>
              </a:rPr>
              <a:t> </a:t>
            </a:r>
            <a:r>
              <a:rPr lang="en-US" dirty="0" err="1">
                <a:solidFill>
                  <a:srgbClr val="000000"/>
                </a:solidFill>
                <a:latin typeface="Open Sans"/>
              </a:rPr>
              <a:t>yazılım</a:t>
            </a:r>
            <a:r>
              <a:rPr lang="en-US" dirty="0">
                <a:solidFill>
                  <a:srgbClr val="000000"/>
                </a:solidFill>
                <a:latin typeface="Open Sans"/>
              </a:rPr>
              <a:t> </a:t>
            </a:r>
            <a:r>
              <a:rPr lang="en-US" dirty="0" err="1">
                <a:solidFill>
                  <a:srgbClr val="000000"/>
                </a:solidFill>
                <a:latin typeface="Open Sans"/>
              </a:rPr>
              <a:t>yaşam</a:t>
            </a:r>
            <a:r>
              <a:rPr lang="en-US" dirty="0">
                <a:solidFill>
                  <a:srgbClr val="000000"/>
                </a:solidFill>
                <a:latin typeface="Open Sans"/>
              </a:rPr>
              <a:t> </a:t>
            </a:r>
            <a:r>
              <a:rPr lang="en-US" dirty="0" err="1">
                <a:solidFill>
                  <a:srgbClr val="000000"/>
                </a:solidFill>
                <a:latin typeface="Open Sans"/>
              </a:rPr>
              <a:t>döngüsü</a:t>
            </a:r>
            <a:r>
              <a:rPr lang="en-US" dirty="0">
                <a:solidFill>
                  <a:srgbClr val="000000"/>
                </a:solidFill>
                <a:latin typeface="Open Sans"/>
              </a:rPr>
              <a:t> </a:t>
            </a:r>
            <a:r>
              <a:rPr lang="en-US" dirty="0" err="1">
                <a:solidFill>
                  <a:srgbClr val="000000"/>
                </a:solidFill>
                <a:latin typeface="Open Sans"/>
              </a:rPr>
              <a:t>adımlarıyla</a:t>
            </a:r>
            <a:r>
              <a:rPr lang="en-US" dirty="0">
                <a:solidFill>
                  <a:srgbClr val="000000"/>
                </a:solidFill>
                <a:latin typeface="Open Sans"/>
              </a:rPr>
              <a:t> (alma, </a:t>
            </a:r>
            <a:r>
              <a:rPr lang="en-US" dirty="0" err="1">
                <a:solidFill>
                  <a:srgbClr val="000000"/>
                </a:solidFill>
                <a:latin typeface="Open Sans"/>
              </a:rPr>
              <a:t>sağlama</a:t>
            </a:r>
            <a:r>
              <a:rPr lang="en-US" dirty="0">
                <a:solidFill>
                  <a:srgbClr val="000000"/>
                </a:solidFill>
                <a:latin typeface="Open Sans"/>
              </a:rPr>
              <a:t>, </a:t>
            </a:r>
            <a:r>
              <a:rPr lang="en-US" dirty="0" err="1">
                <a:solidFill>
                  <a:srgbClr val="000000"/>
                </a:solidFill>
                <a:latin typeface="Open Sans"/>
              </a:rPr>
              <a:t>geliştirme</a:t>
            </a:r>
            <a:r>
              <a:rPr lang="en-US" dirty="0">
                <a:solidFill>
                  <a:srgbClr val="000000"/>
                </a:solidFill>
                <a:latin typeface="Open Sans"/>
              </a:rPr>
              <a:t>, </a:t>
            </a:r>
            <a:r>
              <a:rPr lang="en-US" dirty="0" err="1">
                <a:solidFill>
                  <a:srgbClr val="000000"/>
                </a:solidFill>
                <a:latin typeface="Open Sans"/>
              </a:rPr>
              <a:t>operasyon</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bakım</a:t>
            </a:r>
            <a:r>
              <a:rPr lang="en-US" dirty="0">
                <a:solidFill>
                  <a:srgbClr val="000000"/>
                </a:solidFill>
                <a:latin typeface="Open Sans"/>
              </a:rPr>
              <a:t>) </a:t>
            </a:r>
            <a:r>
              <a:rPr lang="en-US" dirty="0" err="1">
                <a:solidFill>
                  <a:srgbClr val="000000"/>
                </a:solidFill>
                <a:latin typeface="Open Sans"/>
              </a:rPr>
              <a:t>entegre</a:t>
            </a:r>
            <a:r>
              <a:rPr lang="en-US" dirty="0">
                <a:solidFill>
                  <a:srgbClr val="000000"/>
                </a:solidFill>
                <a:latin typeface="Open Sans"/>
              </a:rPr>
              <a:t> </a:t>
            </a:r>
            <a:r>
              <a:rPr lang="en-US" dirty="0" err="1">
                <a:solidFill>
                  <a:srgbClr val="000000"/>
                </a:solidFill>
                <a:latin typeface="Open Sans"/>
              </a:rPr>
              <a:t>etme</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koordine</a:t>
            </a:r>
            <a:r>
              <a:rPr lang="en-US" dirty="0">
                <a:solidFill>
                  <a:srgbClr val="000000"/>
                </a:solidFill>
                <a:latin typeface="Open Sans"/>
              </a:rPr>
              <a:t> </a:t>
            </a:r>
            <a:r>
              <a:rPr lang="en-US" dirty="0" err="1">
                <a:solidFill>
                  <a:srgbClr val="000000"/>
                </a:solidFill>
                <a:latin typeface="Open Sans"/>
              </a:rPr>
              <a:t>etme</a:t>
            </a:r>
            <a:r>
              <a:rPr lang="en-US" dirty="0">
                <a:solidFill>
                  <a:srgbClr val="000000"/>
                </a:solidFill>
                <a:latin typeface="Open Sans"/>
              </a:rPr>
              <a:t> </a:t>
            </a:r>
          </a:p>
          <a:p>
            <a:r>
              <a:rPr lang="en-US" dirty="0">
                <a:solidFill>
                  <a:srgbClr val="000000"/>
                </a:solidFill>
                <a:latin typeface="Open Sans"/>
              </a:rPr>
              <a:t> </a:t>
            </a:r>
            <a:r>
              <a:rPr lang="en-US" dirty="0" err="1">
                <a:solidFill>
                  <a:srgbClr val="000000"/>
                </a:solidFill>
                <a:latin typeface="Open Sans"/>
              </a:rPr>
              <a:t>Neyin</a:t>
            </a:r>
            <a:r>
              <a:rPr lang="en-US" dirty="0">
                <a:solidFill>
                  <a:srgbClr val="000000"/>
                </a:solidFill>
                <a:latin typeface="Open Sans"/>
              </a:rPr>
              <a:t> test </a:t>
            </a:r>
            <a:r>
              <a:rPr lang="en-US" dirty="0" err="1">
                <a:solidFill>
                  <a:srgbClr val="000000"/>
                </a:solidFill>
                <a:latin typeface="Open Sans"/>
              </a:rPr>
              <a:t>edileceği</a:t>
            </a:r>
            <a:r>
              <a:rPr lang="en-US" dirty="0">
                <a:solidFill>
                  <a:srgbClr val="000000"/>
                </a:solidFill>
                <a:latin typeface="Open Sans"/>
              </a:rPr>
              <a:t>, </a:t>
            </a:r>
            <a:r>
              <a:rPr lang="en-US" dirty="0" err="1">
                <a:solidFill>
                  <a:srgbClr val="000000"/>
                </a:solidFill>
                <a:latin typeface="Open Sans"/>
              </a:rPr>
              <a:t>hangi</a:t>
            </a:r>
            <a:r>
              <a:rPr lang="en-US" dirty="0">
                <a:solidFill>
                  <a:srgbClr val="000000"/>
                </a:solidFill>
                <a:latin typeface="Open Sans"/>
              </a:rPr>
              <a:t> </a:t>
            </a:r>
            <a:r>
              <a:rPr lang="en-US" dirty="0" err="1">
                <a:solidFill>
                  <a:srgbClr val="000000"/>
                </a:solidFill>
                <a:latin typeface="Open Sans"/>
              </a:rPr>
              <a:t>rollerin</a:t>
            </a:r>
            <a:r>
              <a:rPr lang="en-US" dirty="0">
                <a:solidFill>
                  <a:srgbClr val="000000"/>
                </a:solidFill>
                <a:latin typeface="Open Sans"/>
              </a:rPr>
              <a:t> test </a:t>
            </a:r>
            <a:r>
              <a:rPr lang="en-US" dirty="0" err="1">
                <a:solidFill>
                  <a:srgbClr val="000000"/>
                </a:solidFill>
                <a:latin typeface="Open Sans"/>
              </a:rPr>
              <a:t>işlemlerini</a:t>
            </a:r>
            <a:r>
              <a:rPr lang="en-US" dirty="0">
                <a:solidFill>
                  <a:srgbClr val="000000"/>
                </a:solidFill>
                <a:latin typeface="Open Sans"/>
              </a:rPr>
              <a:t> </a:t>
            </a:r>
            <a:r>
              <a:rPr lang="en-US" dirty="0" err="1">
                <a:solidFill>
                  <a:srgbClr val="000000"/>
                </a:solidFill>
                <a:latin typeface="Open Sans"/>
              </a:rPr>
              <a:t>uygulayacağı</a:t>
            </a:r>
            <a:r>
              <a:rPr lang="en-US" dirty="0">
                <a:solidFill>
                  <a:srgbClr val="000000"/>
                </a:solidFill>
                <a:latin typeface="Open Sans"/>
              </a:rPr>
              <a:t>, test </a:t>
            </a:r>
            <a:r>
              <a:rPr lang="en-US" dirty="0" err="1">
                <a:solidFill>
                  <a:srgbClr val="000000"/>
                </a:solidFill>
                <a:latin typeface="Open Sans"/>
              </a:rPr>
              <a:t>işlemlerinin</a:t>
            </a:r>
            <a:r>
              <a:rPr lang="en-US" dirty="0">
                <a:solidFill>
                  <a:srgbClr val="000000"/>
                </a:solidFill>
                <a:latin typeface="Open Sans"/>
              </a:rPr>
              <a:t> </a:t>
            </a:r>
            <a:r>
              <a:rPr lang="en-US" dirty="0" err="1">
                <a:solidFill>
                  <a:srgbClr val="000000"/>
                </a:solidFill>
                <a:latin typeface="Open Sans"/>
              </a:rPr>
              <a:t>nasıl</a:t>
            </a:r>
            <a:r>
              <a:rPr lang="en-US" dirty="0">
                <a:solidFill>
                  <a:srgbClr val="000000"/>
                </a:solidFill>
                <a:latin typeface="Open Sans"/>
              </a:rPr>
              <a:t> </a:t>
            </a:r>
            <a:r>
              <a:rPr lang="en-US" dirty="0" err="1">
                <a:solidFill>
                  <a:srgbClr val="000000"/>
                </a:solidFill>
                <a:latin typeface="Open Sans"/>
              </a:rPr>
              <a:t>yapılması</a:t>
            </a:r>
            <a:r>
              <a:rPr lang="en-US" dirty="0">
                <a:solidFill>
                  <a:srgbClr val="000000"/>
                </a:solidFill>
                <a:latin typeface="Open Sans"/>
              </a:rPr>
              <a:t> </a:t>
            </a:r>
            <a:r>
              <a:rPr lang="en-US" dirty="0" err="1">
                <a:solidFill>
                  <a:srgbClr val="000000"/>
                </a:solidFill>
                <a:latin typeface="Open Sans"/>
              </a:rPr>
              <a:t>gerektiği</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test </a:t>
            </a:r>
            <a:r>
              <a:rPr lang="en-US" dirty="0" err="1">
                <a:solidFill>
                  <a:srgbClr val="000000"/>
                </a:solidFill>
                <a:latin typeface="Open Sans"/>
              </a:rPr>
              <a:t>sonuçlarının</a:t>
            </a:r>
            <a:r>
              <a:rPr lang="en-US" dirty="0">
                <a:solidFill>
                  <a:srgbClr val="000000"/>
                </a:solidFill>
                <a:latin typeface="Open Sans"/>
              </a:rPr>
              <a:t> </a:t>
            </a:r>
            <a:r>
              <a:rPr lang="en-US" dirty="0" err="1">
                <a:solidFill>
                  <a:srgbClr val="000000"/>
                </a:solidFill>
                <a:latin typeface="Open Sans"/>
              </a:rPr>
              <a:t>nasıl</a:t>
            </a:r>
            <a:r>
              <a:rPr lang="en-US" dirty="0">
                <a:solidFill>
                  <a:srgbClr val="000000"/>
                </a:solidFill>
                <a:latin typeface="Open Sans"/>
              </a:rPr>
              <a:t> </a:t>
            </a:r>
            <a:r>
              <a:rPr lang="en-US" dirty="0" err="1">
                <a:solidFill>
                  <a:srgbClr val="000000"/>
                </a:solidFill>
                <a:latin typeface="Open Sans"/>
              </a:rPr>
              <a:t>değerlendirilmesi</a:t>
            </a:r>
            <a:r>
              <a:rPr lang="en-US" dirty="0">
                <a:solidFill>
                  <a:srgbClr val="000000"/>
                </a:solidFill>
                <a:latin typeface="Open Sans"/>
              </a:rPr>
              <a:t> </a:t>
            </a:r>
            <a:r>
              <a:rPr lang="en-US" dirty="0" err="1">
                <a:solidFill>
                  <a:srgbClr val="000000"/>
                </a:solidFill>
                <a:latin typeface="Open Sans"/>
              </a:rPr>
              <a:t>gerektiği</a:t>
            </a:r>
            <a:r>
              <a:rPr lang="en-US" dirty="0">
                <a:solidFill>
                  <a:srgbClr val="000000"/>
                </a:solidFill>
                <a:latin typeface="Open Sans"/>
              </a:rPr>
              <a:t> </a:t>
            </a:r>
            <a:r>
              <a:rPr lang="en-US" dirty="0" err="1">
                <a:solidFill>
                  <a:srgbClr val="000000"/>
                </a:solidFill>
                <a:latin typeface="Open Sans"/>
              </a:rPr>
              <a:t>ile</a:t>
            </a:r>
            <a:r>
              <a:rPr lang="en-US" dirty="0">
                <a:solidFill>
                  <a:srgbClr val="000000"/>
                </a:solidFill>
                <a:latin typeface="Open Sans"/>
              </a:rPr>
              <a:t> </a:t>
            </a:r>
            <a:r>
              <a:rPr lang="en-US" dirty="0" err="1">
                <a:solidFill>
                  <a:srgbClr val="000000"/>
                </a:solidFill>
                <a:latin typeface="Open Sans"/>
              </a:rPr>
              <a:t>ilgili</a:t>
            </a:r>
            <a:r>
              <a:rPr lang="en-US" dirty="0">
                <a:solidFill>
                  <a:srgbClr val="000000"/>
                </a:solidFill>
                <a:latin typeface="Open Sans"/>
              </a:rPr>
              <a:t> </a:t>
            </a:r>
            <a:r>
              <a:rPr lang="en-US" dirty="0" err="1">
                <a:solidFill>
                  <a:srgbClr val="000000"/>
                </a:solidFill>
                <a:latin typeface="Open Sans"/>
              </a:rPr>
              <a:t>kararlar</a:t>
            </a:r>
            <a:r>
              <a:rPr lang="en-US" dirty="0">
                <a:solidFill>
                  <a:srgbClr val="000000"/>
                </a:solidFill>
                <a:latin typeface="Open Sans"/>
              </a:rPr>
              <a:t> </a:t>
            </a:r>
            <a:r>
              <a:rPr lang="en-US" dirty="0" err="1">
                <a:solidFill>
                  <a:srgbClr val="000000"/>
                </a:solidFill>
                <a:latin typeface="Open Sans"/>
              </a:rPr>
              <a:t>verme</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analizi</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tasarım</a:t>
            </a:r>
            <a:r>
              <a:rPr lang="en-US" dirty="0">
                <a:solidFill>
                  <a:srgbClr val="000000"/>
                </a:solidFill>
                <a:latin typeface="Open Sans"/>
              </a:rPr>
              <a:t> </a:t>
            </a:r>
            <a:r>
              <a:rPr lang="en-US" dirty="0" err="1">
                <a:solidFill>
                  <a:srgbClr val="000000"/>
                </a:solidFill>
                <a:latin typeface="Open Sans"/>
              </a:rPr>
              <a:t>aktivitelerinin</a:t>
            </a:r>
            <a:r>
              <a:rPr lang="en-US" dirty="0">
                <a:solidFill>
                  <a:srgbClr val="000000"/>
                </a:solidFill>
                <a:latin typeface="Open Sans"/>
              </a:rPr>
              <a:t> zaman </a:t>
            </a:r>
            <a:r>
              <a:rPr lang="en-US" dirty="0" err="1">
                <a:solidFill>
                  <a:srgbClr val="000000"/>
                </a:solidFill>
                <a:latin typeface="Open Sans"/>
              </a:rPr>
              <a:t>planlamasını</a:t>
            </a:r>
            <a:r>
              <a:rPr lang="en-US" dirty="0">
                <a:solidFill>
                  <a:srgbClr val="000000"/>
                </a:solidFill>
                <a:latin typeface="Open Sans"/>
              </a:rPr>
              <a:t> </a:t>
            </a:r>
            <a:r>
              <a:rPr lang="en-US" dirty="0" err="1">
                <a:solidFill>
                  <a:srgbClr val="000000"/>
                </a:solidFill>
                <a:latin typeface="Open Sans"/>
              </a:rPr>
              <a:t>yapma</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uyarlama</a:t>
            </a:r>
            <a:r>
              <a:rPr lang="en-US" dirty="0">
                <a:solidFill>
                  <a:srgbClr val="000000"/>
                </a:solidFill>
                <a:latin typeface="Open Sans"/>
              </a:rPr>
              <a:t>, </a:t>
            </a:r>
            <a:r>
              <a:rPr lang="en-US" dirty="0" err="1">
                <a:solidFill>
                  <a:srgbClr val="000000"/>
                </a:solidFill>
                <a:latin typeface="Open Sans"/>
              </a:rPr>
              <a:t>yürütme</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değerlendirmenin</a:t>
            </a:r>
            <a:r>
              <a:rPr lang="en-US" dirty="0">
                <a:solidFill>
                  <a:srgbClr val="000000"/>
                </a:solidFill>
                <a:latin typeface="Open Sans"/>
              </a:rPr>
              <a:t> zaman </a:t>
            </a:r>
            <a:r>
              <a:rPr lang="en-US" dirty="0" err="1">
                <a:solidFill>
                  <a:srgbClr val="000000"/>
                </a:solidFill>
                <a:latin typeface="Open Sans"/>
              </a:rPr>
              <a:t>planlamasını</a:t>
            </a:r>
            <a:r>
              <a:rPr lang="en-US" dirty="0">
                <a:solidFill>
                  <a:srgbClr val="000000"/>
                </a:solidFill>
                <a:latin typeface="Open Sans"/>
              </a:rPr>
              <a:t> </a:t>
            </a:r>
            <a:r>
              <a:rPr lang="en-US" dirty="0" err="1">
                <a:solidFill>
                  <a:srgbClr val="000000"/>
                </a:solidFill>
                <a:latin typeface="Open Sans"/>
              </a:rPr>
              <a:t>yapma</a:t>
            </a:r>
            <a:r>
              <a:rPr lang="en-US" dirty="0">
                <a:solidFill>
                  <a:srgbClr val="000000"/>
                </a:solidFill>
                <a:latin typeface="Open Sans"/>
              </a:rPr>
              <a:t> </a:t>
            </a:r>
          </a:p>
          <a:p>
            <a:r>
              <a:rPr lang="en-US" dirty="0">
                <a:solidFill>
                  <a:srgbClr val="000000"/>
                </a:solidFill>
                <a:latin typeface="Open Sans"/>
              </a:rPr>
              <a:t> </a:t>
            </a:r>
            <a:r>
              <a:rPr lang="en-US" dirty="0" err="1">
                <a:solidFill>
                  <a:srgbClr val="000000"/>
                </a:solidFill>
                <a:latin typeface="Open Sans"/>
              </a:rPr>
              <a:t>Tanımlanan</a:t>
            </a:r>
            <a:r>
              <a:rPr lang="en-US" dirty="0">
                <a:solidFill>
                  <a:srgbClr val="000000"/>
                </a:solidFill>
                <a:latin typeface="Open Sans"/>
              </a:rPr>
              <a:t> </a:t>
            </a:r>
            <a:r>
              <a:rPr lang="en-US" dirty="0" err="1">
                <a:solidFill>
                  <a:srgbClr val="000000"/>
                </a:solidFill>
                <a:latin typeface="Open Sans"/>
              </a:rPr>
              <a:t>aktiviteler</a:t>
            </a:r>
            <a:r>
              <a:rPr lang="en-US" dirty="0">
                <a:solidFill>
                  <a:srgbClr val="000000"/>
                </a:solidFill>
                <a:latin typeface="Open Sans"/>
              </a:rPr>
              <a:t> </a:t>
            </a:r>
            <a:r>
              <a:rPr lang="en-US" dirty="0" err="1">
                <a:solidFill>
                  <a:srgbClr val="000000"/>
                </a:solidFill>
                <a:latin typeface="Open Sans"/>
              </a:rPr>
              <a:t>için</a:t>
            </a:r>
            <a:r>
              <a:rPr lang="en-US" dirty="0">
                <a:solidFill>
                  <a:srgbClr val="000000"/>
                </a:solidFill>
                <a:latin typeface="Open Sans"/>
              </a:rPr>
              <a:t> </a:t>
            </a:r>
            <a:r>
              <a:rPr lang="en-US" dirty="0" err="1">
                <a:solidFill>
                  <a:srgbClr val="000000"/>
                </a:solidFill>
                <a:latin typeface="Open Sans"/>
              </a:rPr>
              <a:t>kaynakları</a:t>
            </a:r>
            <a:r>
              <a:rPr lang="en-US" dirty="0">
                <a:solidFill>
                  <a:srgbClr val="000000"/>
                </a:solidFill>
                <a:latin typeface="Open Sans"/>
              </a:rPr>
              <a:t> </a:t>
            </a:r>
            <a:r>
              <a:rPr lang="en-US" dirty="0" err="1">
                <a:solidFill>
                  <a:srgbClr val="000000"/>
                </a:solidFill>
                <a:latin typeface="Open Sans"/>
              </a:rPr>
              <a:t>atama</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dokümantasyonu</a:t>
            </a:r>
            <a:r>
              <a:rPr lang="en-US" dirty="0">
                <a:solidFill>
                  <a:srgbClr val="000000"/>
                </a:solidFill>
                <a:latin typeface="Open Sans"/>
              </a:rPr>
              <a:t> </a:t>
            </a:r>
            <a:r>
              <a:rPr lang="en-US" dirty="0" err="1">
                <a:solidFill>
                  <a:srgbClr val="000000"/>
                </a:solidFill>
                <a:latin typeface="Open Sans"/>
              </a:rPr>
              <a:t>için</a:t>
            </a:r>
            <a:r>
              <a:rPr lang="en-US" dirty="0">
                <a:solidFill>
                  <a:srgbClr val="000000"/>
                </a:solidFill>
                <a:latin typeface="Open Sans"/>
              </a:rPr>
              <a:t> </a:t>
            </a:r>
            <a:r>
              <a:rPr lang="en-US" dirty="0" err="1">
                <a:solidFill>
                  <a:srgbClr val="000000"/>
                </a:solidFill>
                <a:latin typeface="Open Sans"/>
              </a:rPr>
              <a:t>miktarı</a:t>
            </a:r>
            <a:r>
              <a:rPr lang="en-US" dirty="0">
                <a:solidFill>
                  <a:srgbClr val="000000"/>
                </a:solidFill>
                <a:latin typeface="Open Sans"/>
              </a:rPr>
              <a:t>, </a:t>
            </a:r>
            <a:r>
              <a:rPr lang="en-US" dirty="0" err="1">
                <a:solidFill>
                  <a:srgbClr val="000000"/>
                </a:solidFill>
                <a:latin typeface="Open Sans"/>
              </a:rPr>
              <a:t>ayrıntı</a:t>
            </a:r>
            <a:r>
              <a:rPr lang="en-US" dirty="0">
                <a:solidFill>
                  <a:srgbClr val="000000"/>
                </a:solidFill>
                <a:latin typeface="Open Sans"/>
              </a:rPr>
              <a:t> </a:t>
            </a:r>
            <a:r>
              <a:rPr lang="en-US" dirty="0" err="1">
                <a:solidFill>
                  <a:srgbClr val="000000"/>
                </a:solidFill>
                <a:latin typeface="Open Sans"/>
              </a:rPr>
              <a:t>seviyesini</a:t>
            </a:r>
            <a:r>
              <a:rPr lang="en-US" dirty="0">
                <a:solidFill>
                  <a:srgbClr val="000000"/>
                </a:solidFill>
                <a:latin typeface="Open Sans"/>
              </a:rPr>
              <a:t>, </a:t>
            </a:r>
            <a:r>
              <a:rPr lang="en-US" dirty="0" err="1">
                <a:solidFill>
                  <a:srgbClr val="000000"/>
                </a:solidFill>
                <a:latin typeface="Open Sans"/>
              </a:rPr>
              <a:t>yapıyı</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şablonları</a:t>
            </a:r>
            <a:r>
              <a:rPr lang="en-US" dirty="0">
                <a:solidFill>
                  <a:srgbClr val="000000"/>
                </a:solidFill>
                <a:latin typeface="Open Sans"/>
              </a:rPr>
              <a:t> </a:t>
            </a:r>
            <a:r>
              <a:rPr lang="en-US" dirty="0" err="1">
                <a:solidFill>
                  <a:srgbClr val="000000"/>
                </a:solidFill>
                <a:latin typeface="Open Sans"/>
              </a:rPr>
              <a:t>tanımlama</a:t>
            </a:r>
            <a:r>
              <a:rPr lang="en-US" dirty="0">
                <a:solidFill>
                  <a:srgbClr val="000000"/>
                </a:solidFill>
                <a:latin typeface="Open Sans"/>
              </a:rPr>
              <a:t> </a:t>
            </a:r>
          </a:p>
          <a:p>
            <a:r>
              <a:rPr lang="en-US" dirty="0">
                <a:solidFill>
                  <a:srgbClr val="000000"/>
                </a:solidFill>
                <a:latin typeface="Open Sans"/>
              </a:rPr>
              <a:t> Test </a:t>
            </a:r>
            <a:r>
              <a:rPr lang="en-US" dirty="0" err="1">
                <a:solidFill>
                  <a:srgbClr val="000000"/>
                </a:solidFill>
                <a:latin typeface="Open Sans"/>
              </a:rPr>
              <a:t>hazırlığı</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yürütme</a:t>
            </a:r>
            <a:r>
              <a:rPr lang="en-US" dirty="0">
                <a:solidFill>
                  <a:srgbClr val="000000"/>
                </a:solidFill>
                <a:latin typeface="Open Sans"/>
              </a:rPr>
              <a:t>, </a:t>
            </a:r>
            <a:r>
              <a:rPr lang="en-US" dirty="0" err="1">
                <a:solidFill>
                  <a:srgbClr val="000000"/>
                </a:solidFill>
                <a:latin typeface="Open Sans"/>
              </a:rPr>
              <a:t>hata</a:t>
            </a:r>
            <a:r>
              <a:rPr lang="en-US" dirty="0">
                <a:solidFill>
                  <a:srgbClr val="000000"/>
                </a:solidFill>
                <a:latin typeface="Open Sans"/>
              </a:rPr>
              <a:t> </a:t>
            </a:r>
            <a:r>
              <a:rPr lang="en-US" dirty="0" err="1">
                <a:solidFill>
                  <a:srgbClr val="000000"/>
                </a:solidFill>
                <a:latin typeface="Open Sans"/>
              </a:rPr>
              <a:t>çözümleme</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risk </a:t>
            </a:r>
            <a:r>
              <a:rPr lang="en-US" dirty="0" err="1">
                <a:solidFill>
                  <a:srgbClr val="000000"/>
                </a:solidFill>
                <a:latin typeface="Open Sans"/>
              </a:rPr>
              <a:t>konularını</a:t>
            </a:r>
            <a:r>
              <a:rPr lang="en-US" dirty="0">
                <a:solidFill>
                  <a:srgbClr val="000000"/>
                </a:solidFill>
                <a:latin typeface="Open Sans"/>
              </a:rPr>
              <a:t> </a:t>
            </a:r>
            <a:r>
              <a:rPr lang="en-US" dirty="0" err="1">
                <a:solidFill>
                  <a:srgbClr val="000000"/>
                </a:solidFill>
                <a:latin typeface="Open Sans"/>
              </a:rPr>
              <a:t>monitörlemek</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kontrol</a:t>
            </a:r>
            <a:r>
              <a:rPr lang="en-US" dirty="0">
                <a:solidFill>
                  <a:srgbClr val="000000"/>
                </a:solidFill>
                <a:latin typeface="Open Sans"/>
              </a:rPr>
              <a:t> </a:t>
            </a:r>
            <a:r>
              <a:rPr lang="en-US" dirty="0" err="1">
                <a:solidFill>
                  <a:srgbClr val="000000"/>
                </a:solidFill>
                <a:latin typeface="Open Sans"/>
              </a:rPr>
              <a:t>etmek</a:t>
            </a:r>
            <a:r>
              <a:rPr lang="en-US" dirty="0">
                <a:solidFill>
                  <a:srgbClr val="000000"/>
                </a:solidFill>
                <a:latin typeface="Open Sans"/>
              </a:rPr>
              <a:t> </a:t>
            </a:r>
            <a:r>
              <a:rPr lang="en-US" dirty="0" err="1">
                <a:solidFill>
                  <a:srgbClr val="000000"/>
                </a:solidFill>
                <a:latin typeface="Open Sans"/>
              </a:rPr>
              <a:t>için</a:t>
            </a:r>
            <a:r>
              <a:rPr lang="en-US" dirty="0">
                <a:solidFill>
                  <a:srgbClr val="000000"/>
                </a:solidFill>
                <a:latin typeface="Open Sans"/>
              </a:rPr>
              <a:t> </a:t>
            </a:r>
            <a:r>
              <a:rPr lang="en-US" dirty="0" err="1">
                <a:solidFill>
                  <a:srgbClr val="000000"/>
                </a:solidFill>
                <a:latin typeface="Open Sans"/>
              </a:rPr>
              <a:t>metrikleri</a:t>
            </a:r>
            <a:r>
              <a:rPr lang="en-US" dirty="0">
                <a:solidFill>
                  <a:srgbClr val="000000"/>
                </a:solidFill>
                <a:latin typeface="Open Sans"/>
              </a:rPr>
              <a:t> </a:t>
            </a:r>
            <a:r>
              <a:rPr lang="en-US" dirty="0" err="1">
                <a:solidFill>
                  <a:srgbClr val="000000"/>
                </a:solidFill>
                <a:latin typeface="Open Sans"/>
              </a:rPr>
              <a:t>seçme</a:t>
            </a:r>
            <a:r>
              <a:rPr lang="en-US" dirty="0">
                <a:solidFill>
                  <a:srgbClr val="000000"/>
                </a:solidFill>
                <a:latin typeface="Open Sans"/>
              </a:rPr>
              <a:t> </a:t>
            </a:r>
          </a:p>
          <a:p>
            <a:r>
              <a:rPr lang="en-US" dirty="0">
                <a:solidFill>
                  <a:srgbClr val="000000"/>
                </a:solidFill>
                <a:latin typeface="Open Sans"/>
              </a:rPr>
              <a:t> </a:t>
            </a:r>
            <a:r>
              <a:rPr lang="en-US" dirty="0" err="1">
                <a:solidFill>
                  <a:srgbClr val="000000"/>
                </a:solidFill>
                <a:latin typeface="Open Sans"/>
              </a:rPr>
              <a:t>Yeniden</a:t>
            </a:r>
            <a:r>
              <a:rPr lang="en-US" dirty="0">
                <a:solidFill>
                  <a:srgbClr val="000000"/>
                </a:solidFill>
                <a:latin typeface="Open Sans"/>
              </a:rPr>
              <a:t> </a:t>
            </a:r>
            <a:r>
              <a:rPr lang="en-US" dirty="0" err="1">
                <a:solidFill>
                  <a:srgbClr val="000000"/>
                </a:solidFill>
                <a:latin typeface="Open Sans"/>
              </a:rPr>
              <a:t>üretilebilir</a:t>
            </a:r>
            <a:r>
              <a:rPr lang="en-US" dirty="0">
                <a:solidFill>
                  <a:srgbClr val="000000"/>
                </a:solidFill>
                <a:latin typeface="Open Sans"/>
              </a:rPr>
              <a:t> test </a:t>
            </a:r>
            <a:r>
              <a:rPr lang="en-US" dirty="0" err="1">
                <a:solidFill>
                  <a:srgbClr val="000000"/>
                </a:solidFill>
                <a:latin typeface="Open Sans"/>
              </a:rPr>
              <a:t>hazırlığını</a:t>
            </a:r>
            <a:r>
              <a:rPr lang="en-US" dirty="0">
                <a:solidFill>
                  <a:srgbClr val="000000"/>
                </a:solidFill>
                <a:latin typeface="Open Sans"/>
              </a:rPr>
              <a:t> </a:t>
            </a:r>
            <a:r>
              <a:rPr lang="en-US" dirty="0" err="1">
                <a:solidFill>
                  <a:srgbClr val="000000"/>
                </a:solidFill>
                <a:latin typeface="Open Sans"/>
              </a:rPr>
              <a:t>ve</a:t>
            </a:r>
            <a:r>
              <a:rPr lang="en-US" dirty="0">
                <a:solidFill>
                  <a:srgbClr val="000000"/>
                </a:solidFill>
                <a:latin typeface="Open Sans"/>
              </a:rPr>
              <a:t> </a:t>
            </a:r>
            <a:r>
              <a:rPr lang="en-US" dirty="0" err="1">
                <a:solidFill>
                  <a:srgbClr val="000000"/>
                </a:solidFill>
                <a:latin typeface="Open Sans"/>
              </a:rPr>
              <a:t>yürütmeyi</a:t>
            </a:r>
            <a:r>
              <a:rPr lang="en-US" dirty="0">
                <a:solidFill>
                  <a:srgbClr val="000000"/>
                </a:solidFill>
                <a:latin typeface="Open Sans"/>
              </a:rPr>
              <a:t> </a:t>
            </a:r>
            <a:r>
              <a:rPr lang="en-US" dirty="0" err="1">
                <a:solidFill>
                  <a:srgbClr val="000000"/>
                </a:solidFill>
                <a:latin typeface="Open Sans"/>
              </a:rPr>
              <a:t>sağlamak</a:t>
            </a:r>
            <a:r>
              <a:rPr lang="en-US" dirty="0">
                <a:solidFill>
                  <a:srgbClr val="000000"/>
                </a:solidFill>
                <a:latin typeface="Open Sans"/>
              </a:rPr>
              <a:t> </a:t>
            </a:r>
            <a:r>
              <a:rPr lang="en-US" dirty="0" err="1">
                <a:solidFill>
                  <a:srgbClr val="000000"/>
                </a:solidFill>
                <a:latin typeface="Open Sans"/>
              </a:rPr>
              <a:t>amacıyla</a:t>
            </a:r>
            <a:r>
              <a:rPr lang="en-US" dirty="0">
                <a:solidFill>
                  <a:srgbClr val="000000"/>
                </a:solidFill>
                <a:latin typeface="Open Sans"/>
              </a:rPr>
              <a:t> test </a:t>
            </a:r>
            <a:r>
              <a:rPr lang="en-US" dirty="0" err="1">
                <a:solidFill>
                  <a:srgbClr val="000000"/>
                </a:solidFill>
                <a:latin typeface="Open Sans"/>
              </a:rPr>
              <a:t>prosedürlerinin</a:t>
            </a:r>
            <a:r>
              <a:rPr lang="en-US" dirty="0">
                <a:solidFill>
                  <a:srgbClr val="000000"/>
                </a:solidFill>
                <a:latin typeface="Open Sans"/>
              </a:rPr>
              <a:t> </a:t>
            </a:r>
            <a:r>
              <a:rPr lang="en-US" dirty="0" err="1">
                <a:solidFill>
                  <a:srgbClr val="000000"/>
                </a:solidFill>
                <a:latin typeface="Open Sans"/>
              </a:rPr>
              <a:t>ayrıntı</a:t>
            </a:r>
            <a:r>
              <a:rPr lang="en-US" dirty="0">
                <a:solidFill>
                  <a:srgbClr val="000000"/>
                </a:solidFill>
                <a:latin typeface="Open Sans"/>
              </a:rPr>
              <a:t> </a:t>
            </a:r>
            <a:r>
              <a:rPr lang="en-US" dirty="0" err="1">
                <a:solidFill>
                  <a:srgbClr val="000000"/>
                </a:solidFill>
                <a:latin typeface="Open Sans"/>
              </a:rPr>
              <a:t>seviyesini</a:t>
            </a:r>
            <a:r>
              <a:rPr lang="en-US" dirty="0">
                <a:solidFill>
                  <a:srgbClr val="000000"/>
                </a:solidFill>
                <a:latin typeface="Open Sans"/>
              </a:rPr>
              <a:t> </a:t>
            </a:r>
            <a:r>
              <a:rPr lang="en-US" dirty="0" err="1">
                <a:solidFill>
                  <a:srgbClr val="000000"/>
                </a:solidFill>
                <a:latin typeface="Open Sans"/>
              </a:rPr>
              <a:t>belirleme</a:t>
            </a:r>
            <a:r>
              <a:rPr lang="en-US" dirty="0">
                <a:solidFill>
                  <a:srgbClr val="000000"/>
                </a:solidFill>
                <a:latin typeface="Open Sans"/>
              </a:rPr>
              <a:t> </a:t>
            </a:r>
          </a:p>
        </p:txBody>
      </p:sp>
    </p:spTree>
    <p:extLst>
      <p:ext uri="{BB962C8B-B14F-4D97-AF65-F5344CB8AC3E}">
        <p14:creationId xmlns:p14="http://schemas.microsoft.com/office/powerpoint/2010/main" val="382506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101" y="897020"/>
            <a:ext cx="2975983" cy="706964"/>
          </a:xfrm>
        </p:spPr>
        <p:txBody>
          <a:bodyPr/>
          <a:lstStyle/>
          <a:p>
            <a:r>
              <a:rPr lang="tr-TR" dirty="0"/>
              <a:t>QUIZ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17</a:t>
            </a:fld>
            <a:endParaRPr lang="en-US" noProof="0" dirty="0"/>
          </a:p>
        </p:txBody>
      </p:sp>
      <p:sp>
        <p:nvSpPr>
          <p:cNvPr id="4" name="Text Placeholder 3"/>
          <p:cNvSpPr>
            <a:spLocks noGrp="1"/>
          </p:cNvSpPr>
          <p:nvPr>
            <p:ph type="body" sz="quarter" idx="13"/>
          </p:nvPr>
        </p:nvSpPr>
        <p:spPr>
          <a:xfrm>
            <a:off x="107577" y="3062866"/>
            <a:ext cx="11607500" cy="3477682"/>
          </a:xfrm>
        </p:spPr>
        <p:txBody>
          <a:bodyPr>
            <a:normAutofit fontScale="47500" lnSpcReduction="20000"/>
          </a:bodyPr>
          <a:lstStyle/>
          <a:p>
            <a:r>
              <a:rPr lang="tr-TR" dirty="0"/>
              <a:t>Aşağıda linki bulunan </a:t>
            </a:r>
            <a:r>
              <a:rPr lang="tr-TR" dirty="0" err="1"/>
              <a:t>Letgo</a:t>
            </a:r>
            <a:r>
              <a:rPr lang="tr-TR" dirty="0"/>
              <a:t> web sayfasında </a:t>
            </a:r>
            <a:r>
              <a:rPr lang="tr-TR" dirty="0" err="1"/>
              <a:t>search</a:t>
            </a:r>
            <a:r>
              <a:rPr lang="tr-TR" dirty="0"/>
              <a:t> kısmına odaklanarak 5 tane test Case tasarlayarak, testleri gerçekleştiriniz. Test sonuçlarını raporlayınız.</a:t>
            </a:r>
          </a:p>
          <a:p>
            <a:r>
              <a:rPr lang="tr-TR" dirty="0" err="1"/>
              <a:t>Örn</a:t>
            </a:r>
            <a:r>
              <a:rPr lang="tr-TR" dirty="0"/>
              <a:t>: Kayıtlı olmayan bir kullanıcı bir ürün aramak istediğinde.</a:t>
            </a:r>
          </a:p>
          <a:p>
            <a:r>
              <a:rPr lang="en-US" dirty="0"/>
              <a:t>https://www.letgo.com</a:t>
            </a:r>
            <a:r>
              <a:rPr lang="tr-TR" dirty="0"/>
              <a:t>/</a:t>
            </a:r>
          </a:p>
          <a:p>
            <a:r>
              <a:rPr lang="tr-TR" dirty="0"/>
              <a:t>Not: Tasarladığınız test </a:t>
            </a:r>
            <a:r>
              <a:rPr lang="tr-TR" dirty="0" err="1"/>
              <a:t>case’leri</a:t>
            </a:r>
            <a:r>
              <a:rPr lang="tr-TR" dirty="0"/>
              <a:t> </a:t>
            </a:r>
            <a:r>
              <a:rPr lang="tr-TR" dirty="0" err="1"/>
              <a:t>excel</a:t>
            </a:r>
            <a:r>
              <a:rPr lang="tr-TR" dirty="0"/>
              <a:t> </a:t>
            </a:r>
            <a:r>
              <a:rPr lang="tr-TR" dirty="0" err="1"/>
              <a:t>tablosuda</a:t>
            </a:r>
            <a:r>
              <a:rPr lang="tr-TR" dirty="0"/>
              <a:t> başlıkları aşağıdaki gibi olacak şekilde iletiniz.</a:t>
            </a:r>
          </a:p>
          <a:p>
            <a:endParaRPr lang="tr-TR" dirty="0"/>
          </a:p>
          <a:p>
            <a:endParaRPr lang="tr-TR" dirty="0"/>
          </a:p>
          <a:p>
            <a:endParaRPr lang="en-US" dirty="0"/>
          </a:p>
        </p:txBody>
      </p:sp>
      <p:pic>
        <p:nvPicPr>
          <p:cNvPr id="5" name="Picture 4"/>
          <p:cNvPicPr>
            <a:picLocks noChangeAspect="1"/>
          </p:cNvPicPr>
          <p:nvPr/>
        </p:nvPicPr>
        <p:blipFill>
          <a:blip r:embed="rId3"/>
          <a:stretch>
            <a:fillRect/>
          </a:stretch>
        </p:blipFill>
        <p:spPr>
          <a:xfrm>
            <a:off x="905939" y="5771085"/>
            <a:ext cx="10010775" cy="866775"/>
          </a:xfrm>
          <a:prstGeom prst="rect">
            <a:avLst/>
          </a:prstGeom>
        </p:spPr>
      </p:pic>
    </p:spTree>
    <p:extLst>
      <p:ext uri="{BB962C8B-B14F-4D97-AF65-F5344CB8AC3E}">
        <p14:creationId xmlns:p14="http://schemas.microsoft.com/office/powerpoint/2010/main" val="394258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Autofit/>
          </a:bodyPr>
          <a:lstStyle/>
          <a:p>
            <a:r>
              <a:rPr lang="tr-TR" sz="1600" dirty="0"/>
              <a:t>Yazılım Test metodolojileri</a:t>
            </a:r>
            <a:endParaRPr lang="en-US" sz="1600"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a:t>Unit</a:t>
            </a:r>
            <a:r>
              <a:rPr lang="tr-TR" dirty="0"/>
              <a:t> (Birim) Test - </a:t>
            </a:r>
            <a:r>
              <a:rPr lang="tr-TR" dirty="0" err="1"/>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a:t>TDD - </a:t>
            </a:r>
            <a:r>
              <a:rPr lang="tr-TR" dirty="0" err="1"/>
              <a:t>Mocking</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a:t>Statik Test - Kod Analizi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a:t>CI/CD Süreçleri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a:solidFill>
                  <a:srgbClr val="FF0000"/>
                </a:solidFill>
              </a:rPr>
              <a:t>Test </a:t>
            </a:r>
            <a:r>
              <a:rPr lang="tr-TR" dirty="0" err="1">
                <a:solidFill>
                  <a:srgbClr val="FF0000"/>
                </a:solidFill>
              </a:rPr>
              <a:t>case</a:t>
            </a:r>
            <a:r>
              <a:rPr lang="tr-TR" dirty="0">
                <a:solidFill>
                  <a:srgbClr val="FF0000"/>
                </a:solidFill>
              </a:rPr>
              <a:t> dizayn teknikleri</a:t>
            </a:r>
            <a:endParaRPr lang="en-US" dirty="0">
              <a:solidFill>
                <a:srgbClr val="FF0000"/>
              </a:solidFill>
            </a:endParaRPr>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a:t>Çevik Yazılım – Farklı Alanlarda Test</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a:t>API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a:t>Performans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a:t>UI/UX Testleri</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a:t>Test Otomasyona Giriş </a:t>
            </a:r>
            <a:r>
              <a:rPr lang="tr-TR" dirty="0" err="1"/>
              <a:t>Selenium</a:t>
            </a:r>
            <a:r>
              <a:rPr lang="tr-TR" dirty="0"/>
              <a:t> IDE</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err="1"/>
              <a:t>Selenium</a:t>
            </a:r>
            <a:r>
              <a:rPr lang="tr-TR" dirty="0"/>
              <a:t> Web Driver</a:t>
            </a:r>
            <a:endParaRPr lang="en-US" dirty="0"/>
          </a:p>
        </p:txBody>
      </p:sp>
      <p:sp>
        <p:nvSpPr>
          <p:cNvPr id="3" name="Text Placeholder 2">
            <a:extLst>
              <a:ext uri="{FF2B5EF4-FFF2-40B4-BE49-F238E27FC236}">
                <a16:creationId xmlns:a16="http://schemas.microsoft.com/office/drawing/2014/main" id="{14DFCBA0-023D-4FA6-99DB-2AFD430B78C5}"/>
              </a:ext>
            </a:extLst>
          </p:cNvPr>
          <p:cNvSpPr>
            <a:spLocks noGrp="1"/>
          </p:cNvSpPr>
          <p:nvPr>
            <p:ph type="body" sz="quarter" idx="16"/>
          </p:nvPr>
        </p:nvSpPr>
        <p:spPr>
          <a:xfrm>
            <a:off x="5292562" y="5961684"/>
            <a:ext cx="3936279" cy="396984"/>
          </a:xfrm>
        </p:spPr>
        <p:txBody>
          <a:bodyPr>
            <a:normAutofit fontScale="92500" lnSpcReduction="10000"/>
          </a:bodyPr>
          <a:lstStyle/>
          <a:p>
            <a:r>
              <a:rPr lang="tr-TR" sz="1700" dirty="0"/>
              <a:t>Mobil</a:t>
            </a:r>
            <a:r>
              <a:rPr lang="tr-TR" dirty="0"/>
              <a:t> </a:t>
            </a:r>
            <a:r>
              <a:rPr lang="tr-TR" sz="1700" dirty="0"/>
              <a:t>Test</a:t>
            </a:r>
            <a:endParaRPr lang="en-US" sz="1700" dirty="0"/>
          </a:p>
        </p:txBody>
      </p:sp>
    </p:spTree>
    <p:extLst>
      <p:ext uri="{BB962C8B-B14F-4D97-AF65-F5344CB8AC3E}">
        <p14:creationId xmlns:p14="http://schemas.microsoft.com/office/powerpoint/2010/main" val="39355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614" y="1180932"/>
            <a:ext cx="8761413" cy="706964"/>
          </a:xfrm>
        </p:spPr>
        <p:txBody>
          <a:bodyPr/>
          <a:lstStyle/>
          <a:p>
            <a:r>
              <a:rPr lang="en-US" dirty="0"/>
              <a:t>Test</a:t>
            </a:r>
            <a:r>
              <a:rPr lang="tr-TR" dirty="0"/>
              <a:t> Case – Test </a:t>
            </a:r>
            <a:r>
              <a:rPr lang="tr-TR" dirty="0" err="1"/>
              <a:t>Scenario</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4" name="Text Placeholder 3"/>
          <p:cNvSpPr>
            <a:spLocks noGrp="1"/>
          </p:cNvSpPr>
          <p:nvPr>
            <p:ph type="body" sz="quarter" idx="13"/>
          </p:nvPr>
        </p:nvSpPr>
        <p:spPr>
          <a:xfrm>
            <a:off x="780288" y="2406650"/>
            <a:ext cx="10887456" cy="1823974"/>
          </a:xfrm>
        </p:spPr>
        <p:txBody>
          <a:bodyPr>
            <a:normAutofit fontScale="32500" lnSpcReduction="20000"/>
          </a:bodyPr>
          <a:lstStyle/>
          <a:p>
            <a:pPr algn="l"/>
            <a:r>
              <a:rPr lang="en-US" b="1" dirty="0"/>
              <a:t>TEST </a:t>
            </a:r>
            <a:r>
              <a:rPr lang="tr-TR" b="1" dirty="0"/>
              <a:t>CASE</a:t>
            </a:r>
            <a:r>
              <a:rPr lang="en-US" dirty="0"/>
              <a:t>, </a:t>
            </a:r>
            <a:r>
              <a:rPr lang="en-US" dirty="0" err="1"/>
              <a:t>yazılım</a:t>
            </a:r>
            <a:r>
              <a:rPr lang="en-US" dirty="0"/>
              <a:t> </a:t>
            </a:r>
            <a:r>
              <a:rPr lang="en-US" dirty="0" err="1"/>
              <a:t>uygulamanızın</a:t>
            </a:r>
            <a:r>
              <a:rPr lang="en-US" dirty="0"/>
              <a:t> </a:t>
            </a:r>
            <a:r>
              <a:rPr lang="en-US" dirty="0" err="1"/>
              <a:t>belirli</a:t>
            </a:r>
            <a:r>
              <a:rPr lang="en-US" dirty="0"/>
              <a:t> </a:t>
            </a:r>
            <a:r>
              <a:rPr lang="en-US" dirty="0" err="1"/>
              <a:t>bir</a:t>
            </a:r>
            <a:r>
              <a:rPr lang="en-US" dirty="0"/>
              <a:t> </a:t>
            </a:r>
            <a:r>
              <a:rPr lang="en-US" dirty="0" err="1"/>
              <a:t>özelliğini</a:t>
            </a:r>
            <a:r>
              <a:rPr lang="en-US" dirty="0"/>
              <a:t> </a:t>
            </a:r>
            <a:r>
              <a:rPr lang="en-US" dirty="0" err="1"/>
              <a:t>veya</a:t>
            </a:r>
            <a:r>
              <a:rPr lang="en-US" dirty="0"/>
              <a:t> </a:t>
            </a:r>
            <a:r>
              <a:rPr lang="en-US" dirty="0" err="1"/>
              <a:t>işlevselliğini</a:t>
            </a:r>
            <a:r>
              <a:rPr lang="en-US" dirty="0"/>
              <a:t> </a:t>
            </a:r>
            <a:r>
              <a:rPr lang="en-US" dirty="0" err="1"/>
              <a:t>doğrulamak</a:t>
            </a:r>
            <a:r>
              <a:rPr lang="en-US" dirty="0"/>
              <a:t> </a:t>
            </a:r>
            <a:r>
              <a:rPr lang="en-US" dirty="0" err="1"/>
              <a:t>için</a:t>
            </a:r>
            <a:r>
              <a:rPr lang="en-US" dirty="0"/>
              <a:t> </a:t>
            </a:r>
            <a:r>
              <a:rPr lang="en-US" dirty="0" err="1"/>
              <a:t>yürütülen</a:t>
            </a:r>
            <a:r>
              <a:rPr lang="en-US" dirty="0"/>
              <a:t> </a:t>
            </a:r>
            <a:r>
              <a:rPr lang="en-US" dirty="0" err="1"/>
              <a:t>bir</a:t>
            </a:r>
            <a:r>
              <a:rPr lang="en-US" dirty="0"/>
              <a:t> </a:t>
            </a:r>
            <a:r>
              <a:rPr lang="en-US" dirty="0" err="1"/>
              <a:t>dizi</a:t>
            </a:r>
            <a:r>
              <a:rPr lang="en-US" dirty="0"/>
              <a:t> </a:t>
            </a:r>
            <a:r>
              <a:rPr lang="en-US" dirty="0" err="1"/>
              <a:t>eylemdir</a:t>
            </a:r>
            <a:r>
              <a:rPr lang="en-US" dirty="0"/>
              <a:t>. </a:t>
            </a:r>
            <a:r>
              <a:rPr lang="en-US" dirty="0" err="1"/>
              <a:t>Bir</a:t>
            </a:r>
            <a:r>
              <a:rPr lang="en-US" dirty="0"/>
              <a:t> Test </a:t>
            </a:r>
            <a:r>
              <a:rPr lang="en-US" dirty="0" err="1"/>
              <a:t>Durumu</a:t>
            </a:r>
            <a:r>
              <a:rPr lang="en-US" dirty="0"/>
              <a:t>, </a:t>
            </a:r>
            <a:r>
              <a:rPr lang="en-US" dirty="0" err="1"/>
              <a:t>herhangi</a:t>
            </a:r>
            <a:r>
              <a:rPr lang="en-US" dirty="0"/>
              <a:t> </a:t>
            </a:r>
            <a:r>
              <a:rPr lang="en-US" dirty="0" err="1"/>
              <a:t>bir</a:t>
            </a:r>
            <a:r>
              <a:rPr lang="en-US" dirty="0"/>
              <a:t> </a:t>
            </a:r>
            <a:r>
              <a:rPr lang="en-US" dirty="0" err="1"/>
              <a:t>gereksinimi</a:t>
            </a:r>
            <a:r>
              <a:rPr lang="en-US" dirty="0"/>
              <a:t> </a:t>
            </a:r>
            <a:r>
              <a:rPr lang="en-US" dirty="0" err="1"/>
              <a:t>doğrulamak</a:t>
            </a:r>
            <a:r>
              <a:rPr lang="en-US" dirty="0"/>
              <a:t> </a:t>
            </a:r>
            <a:r>
              <a:rPr lang="en-US" dirty="0" err="1"/>
              <a:t>için</a:t>
            </a:r>
            <a:r>
              <a:rPr lang="en-US" dirty="0"/>
              <a:t> </a:t>
            </a:r>
            <a:r>
              <a:rPr lang="en-US" dirty="0" err="1"/>
              <a:t>belirli</a:t>
            </a:r>
            <a:r>
              <a:rPr lang="en-US" dirty="0"/>
              <a:t> test </a:t>
            </a:r>
            <a:r>
              <a:rPr lang="en-US" dirty="0" err="1"/>
              <a:t>senaryosu</a:t>
            </a:r>
            <a:r>
              <a:rPr lang="en-US" dirty="0"/>
              <a:t> </a:t>
            </a:r>
            <a:r>
              <a:rPr lang="en-US" dirty="0" err="1"/>
              <a:t>için</a:t>
            </a:r>
            <a:r>
              <a:rPr lang="en-US" dirty="0"/>
              <a:t> </a:t>
            </a:r>
            <a:r>
              <a:rPr lang="en-US" dirty="0" err="1"/>
              <a:t>geliştirilmiş</a:t>
            </a:r>
            <a:r>
              <a:rPr lang="en-US" dirty="0"/>
              <a:t> test </a:t>
            </a:r>
            <a:r>
              <a:rPr lang="en-US" dirty="0" err="1"/>
              <a:t>adımları</a:t>
            </a:r>
            <a:r>
              <a:rPr lang="en-US" dirty="0"/>
              <a:t>, test </a:t>
            </a:r>
            <a:r>
              <a:rPr lang="en-US" dirty="0" err="1"/>
              <a:t>verileri</a:t>
            </a:r>
            <a:r>
              <a:rPr lang="en-US" dirty="0"/>
              <a:t>, </a:t>
            </a:r>
            <a:r>
              <a:rPr lang="en-US" dirty="0" err="1"/>
              <a:t>ön</a:t>
            </a:r>
            <a:r>
              <a:rPr lang="en-US" dirty="0"/>
              <a:t> </a:t>
            </a:r>
            <a:r>
              <a:rPr lang="en-US" dirty="0" err="1"/>
              <a:t>koşul</a:t>
            </a:r>
            <a:r>
              <a:rPr lang="en-US" dirty="0"/>
              <a:t>, son </a:t>
            </a:r>
            <a:r>
              <a:rPr lang="en-US" dirty="0" err="1"/>
              <a:t>koşul</a:t>
            </a:r>
            <a:r>
              <a:rPr lang="en-US" dirty="0"/>
              <a:t> </a:t>
            </a:r>
            <a:r>
              <a:rPr lang="en-US" dirty="0" err="1"/>
              <a:t>içerir</a:t>
            </a:r>
            <a:r>
              <a:rPr lang="en-US" dirty="0"/>
              <a:t>. Test </a:t>
            </a:r>
            <a:r>
              <a:rPr lang="en-US" dirty="0" err="1"/>
              <a:t>durumu</a:t>
            </a:r>
            <a:r>
              <a:rPr lang="en-US" dirty="0"/>
              <a:t>, </a:t>
            </a:r>
            <a:r>
              <a:rPr lang="en-US" dirty="0" err="1"/>
              <a:t>bir</a:t>
            </a:r>
            <a:r>
              <a:rPr lang="en-US" dirty="0"/>
              <a:t> test </a:t>
            </a:r>
            <a:r>
              <a:rPr lang="en-US" dirty="0" err="1"/>
              <a:t>mühendisinin</a:t>
            </a:r>
            <a:r>
              <a:rPr lang="en-US" dirty="0"/>
              <a:t> </a:t>
            </a:r>
            <a:r>
              <a:rPr lang="en-US" dirty="0" err="1"/>
              <a:t>müşterinin</a:t>
            </a:r>
            <a:r>
              <a:rPr lang="en-US" dirty="0"/>
              <a:t> </a:t>
            </a:r>
            <a:r>
              <a:rPr lang="en-US" dirty="0" err="1"/>
              <a:t>gereksinimlerine</a:t>
            </a:r>
            <a:r>
              <a:rPr lang="en-US" dirty="0"/>
              <a:t> </a:t>
            </a:r>
            <a:r>
              <a:rPr lang="en-US" dirty="0" err="1"/>
              <a:t>göre</a:t>
            </a:r>
            <a:r>
              <a:rPr lang="en-US" dirty="0"/>
              <a:t> </a:t>
            </a:r>
            <a:r>
              <a:rPr lang="en-US" dirty="0" err="1"/>
              <a:t>çalışıp</a:t>
            </a:r>
            <a:r>
              <a:rPr lang="en-US" dirty="0"/>
              <a:t> </a:t>
            </a:r>
            <a:r>
              <a:rPr lang="en-US" dirty="0" err="1"/>
              <a:t>çalışmadığını</a:t>
            </a:r>
            <a:r>
              <a:rPr lang="en-US" dirty="0"/>
              <a:t> </a:t>
            </a:r>
            <a:r>
              <a:rPr lang="en-US" dirty="0" err="1"/>
              <a:t>belirlemek</a:t>
            </a:r>
            <a:r>
              <a:rPr lang="en-US" dirty="0"/>
              <a:t> </a:t>
            </a:r>
            <a:r>
              <a:rPr lang="en-US" dirty="0" err="1"/>
              <a:t>için</a:t>
            </a:r>
            <a:r>
              <a:rPr lang="en-US" dirty="0"/>
              <a:t> </a:t>
            </a:r>
            <a:r>
              <a:rPr lang="en-US" dirty="0" err="1"/>
              <a:t>beklenen</a:t>
            </a:r>
            <a:r>
              <a:rPr lang="en-US" dirty="0"/>
              <a:t> </a:t>
            </a:r>
            <a:r>
              <a:rPr lang="en-US" dirty="0" err="1"/>
              <a:t>ve</a:t>
            </a:r>
            <a:r>
              <a:rPr lang="en-US" dirty="0"/>
              <a:t> </a:t>
            </a:r>
            <a:r>
              <a:rPr lang="en-US" dirty="0" err="1"/>
              <a:t>gerçek</a:t>
            </a:r>
            <a:r>
              <a:rPr lang="en-US" dirty="0"/>
              <a:t> </a:t>
            </a:r>
            <a:r>
              <a:rPr lang="en-US" dirty="0" err="1"/>
              <a:t>sonuçları</a:t>
            </a:r>
            <a:r>
              <a:rPr lang="en-US" dirty="0"/>
              <a:t> </a:t>
            </a:r>
            <a:r>
              <a:rPr lang="en-US" dirty="0" err="1"/>
              <a:t>karşılaştırabilen</a:t>
            </a:r>
            <a:r>
              <a:rPr lang="en-US" dirty="0"/>
              <a:t> </a:t>
            </a:r>
            <a:r>
              <a:rPr lang="en-US" dirty="0" err="1"/>
              <a:t>belirli</a:t>
            </a:r>
            <a:r>
              <a:rPr lang="en-US" dirty="0"/>
              <a:t> </a:t>
            </a:r>
            <a:r>
              <a:rPr lang="en-US" dirty="0" err="1"/>
              <a:t>değişkenleri</a:t>
            </a:r>
            <a:r>
              <a:rPr lang="en-US" dirty="0"/>
              <a:t> </a:t>
            </a:r>
            <a:r>
              <a:rPr lang="en-US" dirty="0" err="1"/>
              <a:t>veya</a:t>
            </a:r>
            <a:r>
              <a:rPr lang="en-US" dirty="0"/>
              <a:t> </a:t>
            </a:r>
            <a:r>
              <a:rPr lang="en-US" dirty="0" err="1"/>
              <a:t>koşulları</a:t>
            </a:r>
            <a:r>
              <a:rPr lang="en-US" dirty="0"/>
              <a:t> </a:t>
            </a:r>
            <a:r>
              <a:rPr lang="en-US" dirty="0" err="1"/>
              <a:t>içerir</a:t>
            </a:r>
            <a:r>
              <a:rPr lang="en-US" dirty="0"/>
              <a:t>.</a:t>
            </a:r>
          </a:p>
        </p:txBody>
      </p:sp>
      <p:sp>
        <p:nvSpPr>
          <p:cNvPr id="5" name="Rectangle 4"/>
          <p:cNvSpPr/>
          <p:nvPr/>
        </p:nvSpPr>
        <p:spPr>
          <a:xfrm>
            <a:off x="780288" y="4230624"/>
            <a:ext cx="10643616" cy="2554545"/>
          </a:xfrm>
          <a:prstGeom prst="rect">
            <a:avLst/>
          </a:prstGeom>
        </p:spPr>
        <p:txBody>
          <a:bodyPr wrap="square">
            <a:spAutoFit/>
          </a:bodyPr>
          <a:lstStyle/>
          <a:p>
            <a:r>
              <a:rPr lang="en-US" sz="2000" b="1" dirty="0">
                <a:solidFill>
                  <a:schemeClr val="tx1">
                    <a:lumMod val="75000"/>
                    <a:lumOff val="25000"/>
                  </a:schemeClr>
                </a:solidFill>
              </a:rPr>
              <a:t>Test </a:t>
            </a:r>
            <a:r>
              <a:rPr lang="en-US" sz="2000" b="1" dirty="0" err="1">
                <a:solidFill>
                  <a:schemeClr val="tx1">
                    <a:lumMod val="75000"/>
                    <a:lumOff val="25000"/>
                  </a:schemeClr>
                </a:solidFill>
              </a:rPr>
              <a:t>senaryoları</a:t>
            </a:r>
            <a:r>
              <a:rPr lang="en-US" sz="2000" b="1" dirty="0">
                <a:solidFill>
                  <a:schemeClr val="tx1">
                    <a:lumMod val="75000"/>
                    <a:lumOff val="25000"/>
                  </a:schemeClr>
                </a:solidFill>
              </a:rPr>
              <a:t> </a:t>
            </a:r>
            <a:r>
              <a:rPr lang="en-US" sz="2000" dirty="0" err="1">
                <a:solidFill>
                  <a:schemeClr val="tx1">
                    <a:lumMod val="75000"/>
                    <a:lumOff val="25000"/>
                  </a:schemeClr>
                </a:solidFill>
              </a:rPr>
              <a:t>oldukça</a:t>
            </a:r>
            <a:r>
              <a:rPr lang="en-US" sz="2000" dirty="0">
                <a:solidFill>
                  <a:schemeClr val="tx1">
                    <a:lumMod val="75000"/>
                    <a:lumOff val="25000"/>
                  </a:schemeClr>
                </a:solidFill>
              </a:rPr>
              <a:t> </a:t>
            </a:r>
            <a:r>
              <a:rPr lang="en-US" sz="2000" dirty="0" err="1">
                <a:solidFill>
                  <a:schemeClr val="tx1">
                    <a:lumMod val="75000"/>
                    <a:lumOff val="25000"/>
                  </a:schemeClr>
                </a:solidFill>
              </a:rPr>
              <a:t>belirsizdir</a:t>
            </a:r>
            <a:r>
              <a:rPr lang="en-US" sz="2000" dirty="0">
                <a:solidFill>
                  <a:schemeClr val="tx1">
                    <a:lumMod val="75000"/>
                    <a:lumOff val="25000"/>
                  </a:schemeClr>
                </a:solidFill>
              </a:rPr>
              <a:t> </a:t>
            </a:r>
            <a:r>
              <a:rPr lang="en-US" sz="2000" dirty="0" err="1">
                <a:solidFill>
                  <a:schemeClr val="tx1">
                    <a:lumMod val="75000"/>
                    <a:lumOff val="25000"/>
                  </a:schemeClr>
                </a:solidFill>
              </a:rPr>
              <a:t>ve</a:t>
            </a:r>
            <a:r>
              <a:rPr lang="en-US" sz="2000" dirty="0">
                <a:solidFill>
                  <a:schemeClr val="tx1">
                    <a:lumMod val="75000"/>
                    <a:lumOff val="25000"/>
                  </a:schemeClr>
                </a:solidFill>
              </a:rPr>
              <a:t> </a:t>
            </a:r>
            <a:r>
              <a:rPr lang="en-US" sz="2000" dirty="0" err="1">
                <a:solidFill>
                  <a:schemeClr val="tx1">
                    <a:lumMod val="75000"/>
                    <a:lumOff val="25000"/>
                  </a:schemeClr>
                </a:solidFill>
              </a:rPr>
              <a:t>çok</a:t>
            </a:r>
            <a:r>
              <a:rPr lang="en-US" sz="2000" dirty="0">
                <a:solidFill>
                  <a:schemeClr val="tx1">
                    <a:lumMod val="75000"/>
                    <a:lumOff val="25000"/>
                  </a:schemeClr>
                </a:solidFill>
              </a:rPr>
              <a:t> </a:t>
            </a:r>
            <a:r>
              <a:rPr lang="en-US" sz="2000" dirty="0" err="1">
                <a:solidFill>
                  <a:schemeClr val="tx1">
                    <a:lumMod val="75000"/>
                    <a:lumOff val="25000"/>
                  </a:schemeClr>
                </a:solidFill>
              </a:rPr>
              <a:t>çeşitli</a:t>
            </a:r>
            <a:r>
              <a:rPr lang="en-US" sz="2000" dirty="0">
                <a:solidFill>
                  <a:schemeClr val="tx1">
                    <a:lumMod val="75000"/>
                    <a:lumOff val="25000"/>
                  </a:schemeClr>
                </a:solidFill>
              </a:rPr>
              <a:t> </a:t>
            </a:r>
            <a:r>
              <a:rPr lang="en-US" sz="2000" dirty="0" err="1">
                <a:solidFill>
                  <a:schemeClr val="tx1">
                    <a:lumMod val="75000"/>
                    <a:lumOff val="25000"/>
                  </a:schemeClr>
                </a:solidFill>
              </a:rPr>
              <a:t>olasılıkları</a:t>
            </a:r>
            <a:r>
              <a:rPr lang="en-US" sz="2000" dirty="0">
                <a:solidFill>
                  <a:schemeClr val="tx1">
                    <a:lumMod val="75000"/>
                    <a:lumOff val="25000"/>
                  </a:schemeClr>
                </a:solidFill>
              </a:rPr>
              <a:t> </a:t>
            </a:r>
            <a:r>
              <a:rPr lang="en-US" sz="2000" dirty="0" err="1">
                <a:solidFill>
                  <a:schemeClr val="tx1">
                    <a:lumMod val="75000"/>
                    <a:lumOff val="25000"/>
                  </a:schemeClr>
                </a:solidFill>
              </a:rPr>
              <a:t>kapsar</a:t>
            </a:r>
            <a:r>
              <a:rPr lang="tr-TR" sz="2000" dirty="0">
                <a:solidFill>
                  <a:schemeClr val="tx1">
                    <a:lumMod val="75000"/>
                    <a:lumOff val="25000"/>
                  </a:schemeClr>
                </a:solidFill>
              </a:rPr>
              <a:t>.</a:t>
            </a:r>
          </a:p>
          <a:p>
            <a:endParaRPr lang="tr-TR" sz="2000" dirty="0">
              <a:solidFill>
                <a:schemeClr val="tx1">
                  <a:lumMod val="75000"/>
                  <a:lumOff val="25000"/>
                </a:schemeClr>
              </a:solidFill>
            </a:endParaRPr>
          </a:p>
          <a:p>
            <a:r>
              <a:rPr lang="en-US" sz="2000" dirty="0">
                <a:solidFill>
                  <a:schemeClr val="tx1">
                    <a:lumMod val="75000"/>
                    <a:lumOff val="25000"/>
                  </a:schemeClr>
                </a:solidFill>
              </a:rPr>
              <a:t>For a </a:t>
            </a:r>
            <a:r>
              <a:rPr lang="en-US" sz="2000" b="1" dirty="0">
                <a:solidFill>
                  <a:schemeClr val="tx1">
                    <a:lumMod val="75000"/>
                    <a:lumOff val="25000"/>
                  </a:schemeClr>
                </a:solidFill>
                <a:hlinkClick r:id="rId3"/>
              </a:rPr>
              <a:t>Test Scenario</a:t>
            </a:r>
            <a:r>
              <a:rPr lang="en-US" sz="2000" dirty="0">
                <a:solidFill>
                  <a:schemeClr val="tx1">
                    <a:lumMod val="75000"/>
                    <a:lumOff val="25000"/>
                  </a:schemeClr>
                </a:solidFill>
              </a:rPr>
              <a:t>: Check Login Functionality there many possible test cases are:</a:t>
            </a:r>
          </a:p>
          <a:p>
            <a:r>
              <a:rPr lang="en-US" sz="2000" dirty="0">
                <a:solidFill>
                  <a:schemeClr val="tx1">
                    <a:lumMod val="75000"/>
                    <a:lumOff val="25000"/>
                  </a:schemeClr>
                </a:solidFill>
              </a:rPr>
              <a:t>Test Case 1: Check results on entering valid User Id &amp; Password</a:t>
            </a:r>
          </a:p>
          <a:p>
            <a:r>
              <a:rPr lang="en-US" sz="2000" dirty="0">
                <a:solidFill>
                  <a:schemeClr val="tx1">
                    <a:lumMod val="75000"/>
                    <a:lumOff val="25000"/>
                  </a:schemeClr>
                </a:solidFill>
              </a:rPr>
              <a:t>Test Case 2: Check results on entering Invalid User ID &amp; Password</a:t>
            </a:r>
          </a:p>
          <a:p>
            <a:r>
              <a:rPr lang="en-US" sz="2000" dirty="0">
                <a:solidFill>
                  <a:schemeClr val="tx1">
                    <a:lumMod val="75000"/>
                    <a:lumOff val="25000"/>
                  </a:schemeClr>
                </a:solidFill>
              </a:rPr>
              <a:t>Test Case 3: Check response when a User ID is Empty &amp; Login Button is pressed, and many more</a:t>
            </a: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11338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2285" y="998411"/>
            <a:ext cx="8761413" cy="706964"/>
          </a:xfrm>
        </p:spPr>
        <p:txBody>
          <a:bodyPr/>
          <a:lstStyle/>
          <a:p>
            <a:r>
              <a:rPr lang="tr-TR" dirty="0"/>
              <a:t>Test </a:t>
            </a:r>
            <a:r>
              <a:rPr lang="tr-TR" dirty="0" err="1"/>
              <a:t>Scenario</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1026" name="Picture 2" descr="https://www.guru99.com/images/1/test-cases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950" y="1276887"/>
            <a:ext cx="3922072" cy="25121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30408" y="2213182"/>
            <a:ext cx="4378122" cy="369332"/>
          </a:xfrm>
          <a:prstGeom prst="rect">
            <a:avLst/>
          </a:prstGeom>
        </p:spPr>
        <p:txBody>
          <a:bodyPr wrap="none">
            <a:spAutoFit/>
          </a:bodyPr>
          <a:lstStyle/>
          <a:p>
            <a:r>
              <a:rPr lang="en-US" b="1" dirty="0" err="1">
                <a:solidFill>
                  <a:srgbClr val="222222"/>
                </a:solidFill>
                <a:latin typeface="Source Sans Pro"/>
              </a:rPr>
              <a:t>Adım</a:t>
            </a:r>
            <a:r>
              <a:rPr lang="en-US" b="1" dirty="0">
                <a:solidFill>
                  <a:srgbClr val="222222"/>
                </a:solidFill>
                <a:latin typeface="Source Sans Pro"/>
              </a:rPr>
              <a:t> 1)</a:t>
            </a:r>
            <a:r>
              <a:rPr lang="en-US" dirty="0">
                <a:solidFill>
                  <a:srgbClr val="222222"/>
                </a:solidFill>
                <a:latin typeface="Source Sans Pro"/>
              </a:rPr>
              <a:t> </a:t>
            </a:r>
            <a:r>
              <a:rPr lang="en-US" dirty="0" err="1">
                <a:solidFill>
                  <a:srgbClr val="222222"/>
                </a:solidFill>
                <a:latin typeface="Source Sans Pro"/>
              </a:rPr>
              <a:t>Senaryo</a:t>
            </a:r>
            <a:r>
              <a:rPr lang="en-US" dirty="0">
                <a:solidFill>
                  <a:srgbClr val="222222"/>
                </a:solidFill>
                <a:latin typeface="Source Sans Pro"/>
              </a:rPr>
              <a:t> </a:t>
            </a:r>
            <a:r>
              <a:rPr lang="en-US" dirty="0" err="1">
                <a:solidFill>
                  <a:srgbClr val="222222"/>
                </a:solidFill>
                <a:latin typeface="Source Sans Pro"/>
              </a:rPr>
              <a:t>için</a:t>
            </a:r>
            <a:r>
              <a:rPr lang="en-US" dirty="0">
                <a:solidFill>
                  <a:srgbClr val="222222"/>
                </a:solidFill>
                <a:latin typeface="Source Sans Pro"/>
              </a:rPr>
              <a:t> </a:t>
            </a:r>
            <a:r>
              <a:rPr lang="en-US" dirty="0" err="1">
                <a:solidFill>
                  <a:srgbClr val="222222"/>
                </a:solidFill>
                <a:latin typeface="Source Sans Pro"/>
              </a:rPr>
              <a:t>basit</a:t>
            </a:r>
            <a:r>
              <a:rPr lang="en-US" dirty="0">
                <a:solidFill>
                  <a:srgbClr val="222222"/>
                </a:solidFill>
                <a:latin typeface="Source Sans Pro"/>
              </a:rPr>
              <a:t> </a:t>
            </a:r>
            <a:r>
              <a:rPr lang="en-US" dirty="0" err="1">
                <a:solidFill>
                  <a:srgbClr val="222222"/>
                </a:solidFill>
                <a:latin typeface="Source Sans Pro"/>
              </a:rPr>
              <a:t>bir</a:t>
            </a:r>
            <a:r>
              <a:rPr lang="en-US" dirty="0">
                <a:solidFill>
                  <a:srgbClr val="222222"/>
                </a:solidFill>
                <a:latin typeface="Source Sans Pro"/>
              </a:rPr>
              <a:t> test </a:t>
            </a:r>
            <a:r>
              <a:rPr lang="en-US" dirty="0" err="1">
                <a:solidFill>
                  <a:srgbClr val="222222"/>
                </a:solidFill>
                <a:latin typeface="Source Sans Pro"/>
              </a:rPr>
              <a:t>örneği</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84830923"/>
              </p:ext>
            </p:extLst>
          </p:nvPr>
        </p:nvGraphicFramePr>
        <p:xfrm>
          <a:off x="399796" y="2621280"/>
          <a:ext cx="7256780" cy="947092"/>
        </p:xfrm>
        <a:graphic>
          <a:graphicData uri="http://schemas.openxmlformats.org/drawingml/2006/table">
            <a:tbl>
              <a:tblPr/>
              <a:tblGrid>
                <a:gridCol w="3628390">
                  <a:extLst>
                    <a:ext uri="{9D8B030D-6E8A-4147-A177-3AD203B41FA5}">
                      <a16:colId xmlns:a16="http://schemas.microsoft.com/office/drawing/2014/main" val="2990116287"/>
                    </a:ext>
                  </a:extLst>
                </a:gridCol>
                <a:gridCol w="3628390">
                  <a:extLst>
                    <a:ext uri="{9D8B030D-6E8A-4147-A177-3AD203B41FA5}">
                      <a16:colId xmlns:a16="http://schemas.microsoft.com/office/drawing/2014/main" val="3366623452"/>
                    </a:ext>
                  </a:extLst>
                </a:gridCol>
              </a:tblGrid>
              <a:tr h="339670">
                <a:tc>
                  <a:txBody>
                    <a:bodyPr/>
                    <a:lstStyle/>
                    <a:p>
                      <a:pPr algn="l" fontAlgn="t"/>
                      <a:r>
                        <a:rPr lang="en-US" sz="1500" b="1">
                          <a:effectLst/>
                        </a:rPr>
                        <a:t>Test durumu #</a:t>
                      </a:r>
                    </a:p>
                  </a:txBody>
                  <a:tcPr marL="65323" marR="65323" marT="65323" marB="65323">
                    <a:lnL w="9525" cap="flat" cmpd="sng" algn="ctr">
                      <a:solidFill>
                        <a:srgbClr val="A01CA3"/>
                      </a:solidFill>
                      <a:prstDash val="solid"/>
                      <a:round/>
                      <a:headEnd type="none" w="med" len="med"/>
                      <a:tailEnd type="none" w="med" len="med"/>
                    </a:lnL>
                    <a:lnR w="9525" cap="flat" cmpd="sng" algn="ctr">
                      <a:solidFill>
                        <a:srgbClr val="E032A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Durumu Açıklaması</a:t>
                      </a:r>
                    </a:p>
                  </a:txBody>
                  <a:tcPr marL="65323" marR="65323" marT="65323" marB="65323">
                    <a:lnL w="9525" cap="flat" cmpd="sng" algn="ctr">
                      <a:solidFill>
                        <a:srgbClr val="E032A3"/>
                      </a:solidFill>
                      <a:prstDash val="solid"/>
                      <a:round/>
                      <a:headEnd type="none" w="med" len="med"/>
                      <a:tailEnd type="none" w="med" len="med"/>
                    </a:lnL>
                    <a:lnR w="12700" cap="flat" cmpd="sng" algn="ctr">
                      <a:solidFill>
                        <a:srgbClr val="6084A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808795189"/>
                  </a:ext>
                </a:extLst>
              </a:tr>
              <a:tr h="486605">
                <a:tc>
                  <a:txBody>
                    <a:bodyPr/>
                    <a:lstStyle/>
                    <a:p>
                      <a:pPr algn="l" fontAlgn="t"/>
                      <a:r>
                        <a:rPr lang="en-US" sz="1500" dirty="0">
                          <a:effectLst/>
                        </a:rPr>
                        <a:t>1</a:t>
                      </a:r>
                    </a:p>
                  </a:txBody>
                  <a:tcPr marL="65323" marR="65323" marT="65323" marB="65323">
                    <a:lnL w="12700" cap="flat" cmpd="sng" algn="ctr">
                      <a:solidFill>
                        <a:srgbClr val="E085A7"/>
                      </a:solidFill>
                      <a:prstDash val="solid"/>
                      <a:round/>
                      <a:headEnd type="none" w="med" len="med"/>
                      <a:tailEnd type="none" w="med" len="med"/>
                    </a:lnL>
                    <a:lnR w="12700" cap="flat" cmpd="sng" algn="ctr">
                      <a:solidFill>
                        <a:srgbClr val="A084A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84A7"/>
                      </a:solidFill>
                      <a:prstDash val="solid"/>
                      <a:round/>
                      <a:headEnd type="none" w="med" len="med"/>
                      <a:tailEnd type="none" w="med" len="med"/>
                    </a:lnB>
                    <a:solidFill>
                      <a:srgbClr val="FFFFFF"/>
                    </a:solidFill>
                  </a:tcPr>
                </a:tc>
                <a:tc>
                  <a:txBody>
                    <a:bodyPr/>
                    <a:lstStyle/>
                    <a:p>
                      <a:pPr algn="l" fontAlgn="t"/>
                      <a:r>
                        <a:rPr lang="en-US" sz="1500" dirty="0" err="1">
                          <a:effectLst/>
                        </a:rPr>
                        <a:t>Geçerli</a:t>
                      </a:r>
                      <a:r>
                        <a:rPr lang="en-US" sz="1500" dirty="0">
                          <a:effectLst/>
                        </a:rPr>
                        <a:t> e-</a:t>
                      </a:r>
                      <a:r>
                        <a:rPr lang="en-US" sz="1500" dirty="0" err="1">
                          <a:effectLst/>
                        </a:rPr>
                        <a:t>posta</a:t>
                      </a:r>
                      <a:r>
                        <a:rPr lang="en-US" sz="1500" dirty="0">
                          <a:effectLst/>
                        </a:rPr>
                        <a:t> </a:t>
                      </a:r>
                      <a:r>
                        <a:rPr lang="en-US" sz="1500" dirty="0" err="1">
                          <a:effectLst/>
                        </a:rPr>
                        <a:t>ve</a:t>
                      </a:r>
                      <a:r>
                        <a:rPr lang="en-US" sz="1500" dirty="0">
                          <a:effectLst/>
                        </a:rPr>
                        <a:t> </a:t>
                      </a:r>
                      <a:r>
                        <a:rPr lang="en-US" sz="1500" dirty="0" err="1">
                          <a:effectLst/>
                        </a:rPr>
                        <a:t>şifre</a:t>
                      </a:r>
                      <a:r>
                        <a:rPr lang="en-US" sz="1500" dirty="0">
                          <a:effectLst/>
                        </a:rPr>
                        <a:t> </a:t>
                      </a:r>
                      <a:r>
                        <a:rPr lang="en-US" sz="1500" dirty="0" err="1">
                          <a:effectLst/>
                        </a:rPr>
                        <a:t>girildiğinde</a:t>
                      </a:r>
                      <a:r>
                        <a:rPr lang="en-US" sz="1500" dirty="0">
                          <a:effectLst/>
                        </a:rPr>
                        <a:t> </a:t>
                      </a:r>
                      <a:r>
                        <a:rPr lang="en-US" sz="1500" dirty="0" err="1">
                          <a:effectLst/>
                        </a:rPr>
                        <a:t>yanıtı</a:t>
                      </a:r>
                      <a:r>
                        <a:rPr lang="en-US" sz="1500" dirty="0">
                          <a:effectLst/>
                        </a:rPr>
                        <a:t> </a:t>
                      </a:r>
                      <a:r>
                        <a:rPr lang="en-US" sz="1500" dirty="0" err="1">
                          <a:effectLst/>
                        </a:rPr>
                        <a:t>kontrol</a:t>
                      </a:r>
                      <a:r>
                        <a:rPr lang="en-US" sz="1500" dirty="0">
                          <a:effectLst/>
                        </a:rPr>
                        <a:t> </a:t>
                      </a:r>
                      <a:r>
                        <a:rPr lang="en-US" sz="1500" dirty="0" err="1">
                          <a:effectLst/>
                        </a:rPr>
                        <a:t>edin</a:t>
                      </a:r>
                      <a:endParaRPr lang="en-US" sz="1500" dirty="0">
                        <a:effectLst/>
                      </a:endParaRPr>
                    </a:p>
                  </a:txBody>
                  <a:tcPr marL="65323" marR="65323" marT="65323" marB="65323">
                    <a:lnL w="12700" cap="flat" cmpd="sng" algn="ctr">
                      <a:solidFill>
                        <a:srgbClr val="A084A7"/>
                      </a:solidFill>
                      <a:prstDash val="solid"/>
                      <a:round/>
                      <a:headEnd type="none" w="med" len="med"/>
                      <a:tailEnd type="none" w="med" len="med"/>
                    </a:lnL>
                    <a:lnR w="12700" cap="flat" cmpd="sng" algn="ctr">
                      <a:solidFill>
                        <a:srgbClr val="4084A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84A7"/>
                      </a:solidFill>
                      <a:prstDash val="solid"/>
                      <a:round/>
                      <a:headEnd type="none" w="med" len="med"/>
                      <a:tailEnd type="none" w="med" len="med"/>
                    </a:lnB>
                    <a:solidFill>
                      <a:srgbClr val="FFFFFF"/>
                    </a:solidFill>
                  </a:tcPr>
                </a:tc>
                <a:extLst>
                  <a:ext uri="{0D108BD9-81ED-4DB2-BD59-A6C34878D82A}">
                    <a16:rowId xmlns:a16="http://schemas.microsoft.com/office/drawing/2014/main" val="3883988153"/>
                  </a:ext>
                </a:extLst>
              </a:tr>
            </a:tbl>
          </a:graphicData>
        </a:graphic>
      </p:graphicFrame>
      <p:sp>
        <p:nvSpPr>
          <p:cNvPr id="13" name="Rectangle 12"/>
          <p:cNvSpPr/>
          <p:nvPr/>
        </p:nvSpPr>
        <p:spPr>
          <a:xfrm>
            <a:off x="630408" y="3683033"/>
            <a:ext cx="7989335" cy="369332"/>
          </a:xfrm>
          <a:prstGeom prst="rect">
            <a:avLst/>
          </a:prstGeom>
        </p:spPr>
        <p:txBody>
          <a:bodyPr wrap="square">
            <a:spAutoFit/>
          </a:bodyPr>
          <a:lstStyle/>
          <a:p>
            <a:r>
              <a:rPr lang="en-US" b="1" dirty="0" err="1">
                <a:solidFill>
                  <a:srgbClr val="222222"/>
                </a:solidFill>
                <a:latin typeface="Source Sans Pro"/>
              </a:rPr>
              <a:t>Adım</a:t>
            </a:r>
            <a:r>
              <a:rPr lang="en-US" b="1" dirty="0">
                <a:solidFill>
                  <a:srgbClr val="222222"/>
                </a:solidFill>
                <a:latin typeface="Source Sans Pro"/>
              </a:rPr>
              <a:t> 2)</a:t>
            </a:r>
            <a:r>
              <a:rPr lang="en-US" dirty="0">
                <a:solidFill>
                  <a:srgbClr val="222222"/>
                </a:solidFill>
                <a:latin typeface="Source Sans Pro"/>
              </a:rPr>
              <a:t> Test </a:t>
            </a:r>
            <a:r>
              <a:rPr lang="en-US" dirty="0" err="1">
                <a:solidFill>
                  <a:srgbClr val="222222"/>
                </a:solidFill>
                <a:latin typeface="Source Sans Pro"/>
              </a:rPr>
              <a:t>senaryosunu</a:t>
            </a:r>
            <a:r>
              <a:rPr lang="en-US" dirty="0">
                <a:solidFill>
                  <a:srgbClr val="222222"/>
                </a:solidFill>
                <a:latin typeface="Source Sans Pro"/>
              </a:rPr>
              <a:t> </a:t>
            </a:r>
            <a:r>
              <a:rPr lang="en-US" dirty="0" err="1">
                <a:solidFill>
                  <a:srgbClr val="222222"/>
                </a:solidFill>
                <a:latin typeface="Source Sans Pro"/>
              </a:rPr>
              <a:t>yürütmek</a:t>
            </a:r>
            <a:r>
              <a:rPr lang="en-US" dirty="0">
                <a:solidFill>
                  <a:srgbClr val="222222"/>
                </a:solidFill>
                <a:latin typeface="Source Sans Pro"/>
              </a:rPr>
              <a:t> </a:t>
            </a:r>
            <a:r>
              <a:rPr lang="en-US" dirty="0" err="1">
                <a:solidFill>
                  <a:srgbClr val="222222"/>
                </a:solidFill>
                <a:latin typeface="Source Sans Pro"/>
              </a:rPr>
              <a:t>için</a:t>
            </a:r>
            <a:r>
              <a:rPr lang="en-US" dirty="0">
                <a:solidFill>
                  <a:srgbClr val="222222"/>
                </a:solidFill>
                <a:latin typeface="Source Sans Pro"/>
              </a:rPr>
              <a:t> Test </a:t>
            </a:r>
            <a:r>
              <a:rPr lang="en-US" dirty="0" err="1">
                <a:solidFill>
                  <a:srgbClr val="222222"/>
                </a:solidFill>
                <a:latin typeface="Source Sans Pro"/>
              </a:rPr>
              <a:t>Verilerine</a:t>
            </a:r>
            <a:r>
              <a:rPr lang="en-US" dirty="0">
                <a:solidFill>
                  <a:srgbClr val="222222"/>
                </a:solidFill>
                <a:latin typeface="Source Sans Pro"/>
              </a:rPr>
              <a:t> </a:t>
            </a:r>
            <a:r>
              <a:rPr lang="en-US" dirty="0" err="1">
                <a:solidFill>
                  <a:srgbClr val="222222"/>
                </a:solidFill>
                <a:latin typeface="Source Sans Pro"/>
              </a:rPr>
              <a:t>ihtiyacınız</a:t>
            </a:r>
            <a:r>
              <a:rPr lang="en-US" dirty="0">
                <a:solidFill>
                  <a:srgbClr val="222222"/>
                </a:solidFill>
                <a:latin typeface="Source Sans Pro"/>
              </a:rPr>
              <a:t> </a:t>
            </a:r>
            <a:r>
              <a:rPr lang="en-US" dirty="0" err="1">
                <a:solidFill>
                  <a:srgbClr val="222222"/>
                </a:solidFill>
                <a:latin typeface="Source Sans Pro"/>
              </a:rPr>
              <a:t>olacaktır</a:t>
            </a:r>
            <a:r>
              <a:rPr lang="en-US" dirty="0">
                <a:solidFill>
                  <a:srgbClr val="222222"/>
                </a:solidFill>
                <a:latin typeface="Source Sans Pro"/>
              </a:rPr>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467537957"/>
              </p:ext>
            </p:extLst>
          </p:nvPr>
        </p:nvGraphicFramePr>
        <p:xfrm>
          <a:off x="399796" y="4117961"/>
          <a:ext cx="10371843" cy="947092"/>
        </p:xfrm>
        <a:graphic>
          <a:graphicData uri="http://schemas.openxmlformats.org/drawingml/2006/table">
            <a:tbl>
              <a:tblPr/>
              <a:tblGrid>
                <a:gridCol w="3457281">
                  <a:extLst>
                    <a:ext uri="{9D8B030D-6E8A-4147-A177-3AD203B41FA5}">
                      <a16:colId xmlns:a16="http://schemas.microsoft.com/office/drawing/2014/main" val="3744408951"/>
                    </a:ext>
                  </a:extLst>
                </a:gridCol>
                <a:gridCol w="3457281">
                  <a:extLst>
                    <a:ext uri="{9D8B030D-6E8A-4147-A177-3AD203B41FA5}">
                      <a16:colId xmlns:a16="http://schemas.microsoft.com/office/drawing/2014/main" val="305605041"/>
                    </a:ext>
                  </a:extLst>
                </a:gridCol>
                <a:gridCol w="3457281">
                  <a:extLst>
                    <a:ext uri="{9D8B030D-6E8A-4147-A177-3AD203B41FA5}">
                      <a16:colId xmlns:a16="http://schemas.microsoft.com/office/drawing/2014/main" val="3176466732"/>
                    </a:ext>
                  </a:extLst>
                </a:gridCol>
              </a:tblGrid>
              <a:tr h="271940">
                <a:tc>
                  <a:txBody>
                    <a:bodyPr/>
                    <a:lstStyle/>
                    <a:p>
                      <a:pPr algn="l" fontAlgn="t"/>
                      <a:r>
                        <a:rPr lang="en-US" sz="1500" b="1">
                          <a:effectLst/>
                        </a:rPr>
                        <a:t>Test durumu #</a:t>
                      </a:r>
                    </a:p>
                  </a:txBody>
                  <a:tcPr marL="65323" marR="65323" marT="65323" marB="65323">
                    <a:lnL w="9525" cap="flat" cmpd="sng" algn="ctr">
                      <a:solidFill>
                        <a:srgbClr val="90EA30"/>
                      </a:solidFill>
                      <a:prstDash val="solid"/>
                      <a:round/>
                      <a:headEnd type="none" w="med" len="med"/>
                      <a:tailEnd type="none" w="med" len="med"/>
                    </a:lnL>
                    <a:lnR w="9525" cap="flat" cmpd="sng" algn="ctr">
                      <a:solidFill>
                        <a:srgbClr val="10FA3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Durumu Açıklaması</a:t>
                      </a:r>
                    </a:p>
                  </a:txBody>
                  <a:tcPr marL="65323" marR="65323" marT="65323" marB="65323">
                    <a:lnL w="9525" cap="flat" cmpd="sng" algn="ctr">
                      <a:solidFill>
                        <a:srgbClr val="10FA30"/>
                      </a:solidFill>
                      <a:prstDash val="solid"/>
                      <a:round/>
                      <a:headEnd type="none" w="med" len="med"/>
                      <a:tailEnd type="none" w="med" len="med"/>
                    </a:lnL>
                    <a:lnR w="9525" cap="flat" cmpd="sng" algn="ctr">
                      <a:solidFill>
                        <a:srgbClr val="10033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verisi</a:t>
                      </a:r>
                    </a:p>
                  </a:txBody>
                  <a:tcPr marL="65323" marR="65323" marT="65323" marB="65323">
                    <a:lnL w="9525" cap="flat" cmpd="sng" algn="ctr">
                      <a:solidFill>
                        <a:srgbClr val="100331"/>
                      </a:solidFill>
                      <a:prstDash val="solid"/>
                      <a:round/>
                      <a:headEnd type="none" w="med" len="med"/>
                      <a:tailEnd type="none" w="med" len="med"/>
                    </a:lnL>
                    <a:lnR w="12700" cap="flat" cmpd="sng" algn="ctr">
                      <a:solidFill>
                        <a:srgbClr val="F0323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503562455"/>
                  </a:ext>
                </a:extLst>
              </a:tr>
              <a:tr h="486899">
                <a:tc>
                  <a:txBody>
                    <a:bodyPr/>
                    <a:lstStyle/>
                    <a:p>
                      <a:pPr algn="l" fontAlgn="t"/>
                      <a:r>
                        <a:rPr lang="en-US" sz="1500" dirty="0">
                          <a:effectLst/>
                        </a:rPr>
                        <a:t>1</a:t>
                      </a:r>
                    </a:p>
                  </a:txBody>
                  <a:tcPr marL="65323" marR="65323" marT="65323" marB="65323">
                    <a:lnL w="12700" cap="flat" cmpd="sng" algn="ctr">
                      <a:solidFill>
                        <a:srgbClr val="303837"/>
                      </a:solidFill>
                      <a:prstDash val="solid"/>
                      <a:round/>
                      <a:headEnd type="none" w="med" len="med"/>
                      <a:tailEnd type="none" w="med" len="med"/>
                    </a:lnL>
                    <a:lnR w="12700" cap="flat" cmpd="sng" algn="ctr">
                      <a:solidFill>
                        <a:srgbClr val="30343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3237"/>
                      </a:solidFill>
                      <a:prstDash val="solid"/>
                      <a:round/>
                      <a:headEnd type="none" w="med" len="med"/>
                      <a:tailEnd type="none" w="med" len="med"/>
                    </a:lnB>
                    <a:solidFill>
                      <a:srgbClr val="FFFFFF"/>
                    </a:solidFill>
                  </a:tcPr>
                </a:tc>
                <a:tc>
                  <a:txBody>
                    <a:bodyPr/>
                    <a:lstStyle/>
                    <a:p>
                      <a:pPr algn="l" fontAlgn="t"/>
                      <a:r>
                        <a:rPr lang="en-US" sz="1500" dirty="0" err="1">
                          <a:effectLst/>
                        </a:rPr>
                        <a:t>Geçerli</a:t>
                      </a:r>
                      <a:r>
                        <a:rPr lang="en-US" sz="1500" dirty="0">
                          <a:effectLst/>
                        </a:rPr>
                        <a:t> e-</a:t>
                      </a:r>
                      <a:r>
                        <a:rPr lang="en-US" sz="1500" dirty="0" err="1">
                          <a:effectLst/>
                        </a:rPr>
                        <a:t>posta</a:t>
                      </a:r>
                      <a:r>
                        <a:rPr lang="en-US" sz="1500" dirty="0">
                          <a:effectLst/>
                        </a:rPr>
                        <a:t> </a:t>
                      </a:r>
                      <a:r>
                        <a:rPr lang="en-US" sz="1500" dirty="0" err="1">
                          <a:effectLst/>
                        </a:rPr>
                        <a:t>ve</a:t>
                      </a:r>
                      <a:r>
                        <a:rPr lang="en-US" sz="1500" dirty="0">
                          <a:effectLst/>
                        </a:rPr>
                        <a:t> </a:t>
                      </a:r>
                      <a:r>
                        <a:rPr lang="en-US" sz="1500" dirty="0" err="1">
                          <a:effectLst/>
                        </a:rPr>
                        <a:t>şifre</a:t>
                      </a:r>
                      <a:r>
                        <a:rPr lang="en-US" sz="1500" dirty="0">
                          <a:effectLst/>
                        </a:rPr>
                        <a:t> </a:t>
                      </a:r>
                      <a:r>
                        <a:rPr lang="en-US" sz="1500" dirty="0" err="1">
                          <a:effectLst/>
                        </a:rPr>
                        <a:t>girildiğinde</a:t>
                      </a:r>
                      <a:r>
                        <a:rPr lang="en-US" sz="1500" dirty="0">
                          <a:effectLst/>
                        </a:rPr>
                        <a:t> </a:t>
                      </a:r>
                      <a:r>
                        <a:rPr lang="en-US" sz="1500" dirty="0" err="1">
                          <a:effectLst/>
                        </a:rPr>
                        <a:t>yanıtı</a:t>
                      </a:r>
                      <a:r>
                        <a:rPr lang="en-US" sz="1500" dirty="0">
                          <a:effectLst/>
                        </a:rPr>
                        <a:t> </a:t>
                      </a:r>
                      <a:r>
                        <a:rPr lang="en-US" sz="1500" dirty="0" err="1">
                          <a:effectLst/>
                        </a:rPr>
                        <a:t>kontrol</a:t>
                      </a:r>
                      <a:r>
                        <a:rPr lang="en-US" sz="1500" dirty="0">
                          <a:effectLst/>
                        </a:rPr>
                        <a:t> </a:t>
                      </a:r>
                      <a:r>
                        <a:rPr lang="en-US" sz="1500" dirty="0" err="1">
                          <a:effectLst/>
                        </a:rPr>
                        <a:t>edin</a:t>
                      </a:r>
                      <a:endParaRPr lang="en-US" sz="1500" dirty="0">
                        <a:effectLst/>
                      </a:endParaRPr>
                    </a:p>
                  </a:txBody>
                  <a:tcPr marL="65323" marR="65323" marT="65323" marB="65323">
                    <a:lnL w="12700" cap="flat" cmpd="sng" algn="ctr">
                      <a:solidFill>
                        <a:srgbClr val="303437"/>
                      </a:solidFill>
                      <a:prstDash val="solid"/>
                      <a:round/>
                      <a:headEnd type="none" w="med" len="med"/>
                      <a:tailEnd type="none" w="med" len="med"/>
                    </a:lnL>
                    <a:lnR w="12700" cap="flat" cmpd="sng" algn="ctr">
                      <a:solidFill>
                        <a:srgbClr val="10323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3437"/>
                      </a:solidFill>
                      <a:prstDash val="solid"/>
                      <a:round/>
                      <a:headEnd type="none" w="med" len="med"/>
                      <a:tailEnd type="none" w="med" len="med"/>
                    </a:lnB>
                    <a:solidFill>
                      <a:srgbClr val="FFFFFF"/>
                    </a:solidFill>
                  </a:tcPr>
                </a:tc>
                <a:tc>
                  <a:txBody>
                    <a:bodyPr/>
                    <a:lstStyle/>
                    <a:p>
                      <a:pPr algn="l" fontAlgn="t"/>
                      <a:r>
                        <a:rPr lang="pt-BR" sz="1500" dirty="0">
                          <a:effectLst/>
                        </a:rPr>
                        <a:t>E-posta: </a:t>
                      </a:r>
                      <a:r>
                        <a:rPr lang="tr-TR" sz="1500" u="none" strike="noStrike" dirty="0">
                          <a:solidFill>
                            <a:srgbClr val="04B8E6"/>
                          </a:solidFill>
                          <a:effectLst/>
                          <a:hlinkClick r:id="rId4"/>
                        </a:rPr>
                        <a:t>xxx</a:t>
                      </a:r>
                      <a:r>
                        <a:rPr lang="pt-BR" sz="1500" u="none" strike="noStrike" dirty="0">
                          <a:solidFill>
                            <a:srgbClr val="04B8E6"/>
                          </a:solidFill>
                          <a:effectLst/>
                          <a:hlinkClick r:id="rId4"/>
                        </a:rPr>
                        <a:t>@email.com</a:t>
                      </a:r>
                      <a:r>
                        <a:rPr lang="pt-BR" sz="1500" dirty="0">
                          <a:effectLst/>
                        </a:rPr>
                        <a:t> Şifre: </a:t>
                      </a:r>
                      <a:r>
                        <a:rPr lang="tr-TR" sz="1500" dirty="0" err="1">
                          <a:effectLst/>
                        </a:rPr>
                        <a:t>passs</a:t>
                      </a:r>
                      <a:endParaRPr lang="pt-BR" sz="1500" dirty="0">
                        <a:effectLst/>
                      </a:endParaRPr>
                    </a:p>
                  </a:txBody>
                  <a:tcPr marL="65323" marR="65323" marT="65323" marB="65323">
                    <a:lnL w="12700" cap="flat" cmpd="sng" algn="ctr">
                      <a:solidFill>
                        <a:srgbClr val="103237"/>
                      </a:solidFill>
                      <a:prstDash val="solid"/>
                      <a:round/>
                      <a:headEnd type="none" w="med" len="med"/>
                      <a:tailEnd type="none" w="med" len="med"/>
                    </a:lnL>
                    <a:lnR w="12700" cap="flat" cmpd="sng" algn="ctr">
                      <a:solidFill>
                        <a:srgbClr val="10393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3937"/>
                      </a:solidFill>
                      <a:prstDash val="solid"/>
                      <a:round/>
                      <a:headEnd type="none" w="med" len="med"/>
                      <a:tailEnd type="none" w="med" len="med"/>
                    </a:lnB>
                    <a:solidFill>
                      <a:srgbClr val="FFFFFF"/>
                    </a:solidFill>
                  </a:tcPr>
                </a:tc>
                <a:extLst>
                  <a:ext uri="{0D108BD9-81ED-4DB2-BD59-A6C34878D82A}">
                    <a16:rowId xmlns:a16="http://schemas.microsoft.com/office/drawing/2014/main" val="2138507621"/>
                  </a:ext>
                </a:extLst>
              </a:tr>
            </a:tbl>
          </a:graphicData>
        </a:graphic>
      </p:graphicFrame>
      <p:sp>
        <p:nvSpPr>
          <p:cNvPr id="15" name="Rectangle 14"/>
          <p:cNvSpPr/>
          <p:nvPr/>
        </p:nvSpPr>
        <p:spPr>
          <a:xfrm>
            <a:off x="630408" y="5142310"/>
            <a:ext cx="10452120" cy="369332"/>
          </a:xfrm>
          <a:prstGeom prst="rect">
            <a:avLst/>
          </a:prstGeom>
        </p:spPr>
        <p:txBody>
          <a:bodyPr wrap="square">
            <a:spAutoFit/>
          </a:bodyPr>
          <a:lstStyle/>
          <a:p>
            <a:r>
              <a:rPr lang="en-US" b="1" dirty="0" err="1">
                <a:solidFill>
                  <a:srgbClr val="222222"/>
                </a:solidFill>
                <a:latin typeface="Source Sans Pro"/>
              </a:rPr>
              <a:t>Adım</a:t>
            </a:r>
            <a:r>
              <a:rPr lang="en-US" b="1" dirty="0">
                <a:solidFill>
                  <a:srgbClr val="222222"/>
                </a:solidFill>
                <a:latin typeface="Source Sans Pro"/>
              </a:rPr>
              <a:t> 3)</a:t>
            </a:r>
            <a:r>
              <a:rPr lang="en-US" dirty="0">
                <a:solidFill>
                  <a:srgbClr val="222222"/>
                </a:solidFill>
                <a:latin typeface="Source Sans Pro"/>
              </a:rPr>
              <a:t> </a:t>
            </a:r>
            <a:r>
              <a:rPr lang="en-US" dirty="0" err="1">
                <a:solidFill>
                  <a:srgbClr val="222222"/>
                </a:solidFill>
                <a:latin typeface="Source Sans Pro"/>
              </a:rPr>
              <a:t>Bir</a:t>
            </a:r>
            <a:r>
              <a:rPr lang="en-US" dirty="0">
                <a:solidFill>
                  <a:srgbClr val="222222"/>
                </a:solidFill>
                <a:latin typeface="Source Sans Pro"/>
              </a:rPr>
              <a:t> test </a:t>
            </a:r>
            <a:r>
              <a:rPr lang="en-US" dirty="0" err="1">
                <a:solidFill>
                  <a:srgbClr val="222222"/>
                </a:solidFill>
                <a:latin typeface="Source Sans Pro"/>
              </a:rPr>
              <a:t>senaryosu</a:t>
            </a:r>
            <a:r>
              <a:rPr lang="en-US" dirty="0">
                <a:solidFill>
                  <a:srgbClr val="222222"/>
                </a:solidFill>
                <a:latin typeface="Source Sans Pro"/>
              </a:rPr>
              <a:t> </a:t>
            </a:r>
            <a:r>
              <a:rPr lang="en-US" dirty="0" err="1">
                <a:solidFill>
                  <a:srgbClr val="222222"/>
                </a:solidFill>
                <a:latin typeface="Source Sans Pro"/>
              </a:rPr>
              <a:t>yürütmek</a:t>
            </a:r>
            <a:r>
              <a:rPr lang="en-US" dirty="0">
                <a:solidFill>
                  <a:srgbClr val="222222"/>
                </a:solidFill>
                <a:latin typeface="Source Sans Pro"/>
              </a:rPr>
              <a:t> </a:t>
            </a:r>
            <a:r>
              <a:rPr lang="en-US" dirty="0" err="1">
                <a:solidFill>
                  <a:srgbClr val="222222"/>
                </a:solidFill>
                <a:latin typeface="Source Sans Pro"/>
              </a:rPr>
              <a:t>için</a:t>
            </a:r>
            <a:r>
              <a:rPr lang="en-US" dirty="0">
                <a:solidFill>
                  <a:srgbClr val="222222"/>
                </a:solidFill>
                <a:latin typeface="Source Sans Pro"/>
              </a:rPr>
              <a:t>,</a:t>
            </a:r>
            <a:r>
              <a:rPr lang="tr-TR" dirty="0">
                <a:solidFill>
                  <a:srgbClr val="222222"/>
                </a:solidFill>
                <a:latin typeface="Source Sans Pro"/>
              </a:rPr>
              <a:t> bir dizi eylem gerçekleştirmesi gerekir</a:t>
            </a:r>
            <a:r>
              <a:rPr lang="en-US" dirty="0">
                <a:solidFill>
                  <a:srgbClr val="222222"/>
                </a:solidFill>
                <a:latin typeface="Source Sans Pro"/>
              </a:rPr>
              <a:t> </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2043281834"/>
              </p:ext>
            </p:extLst>
          </p:nvPr>
        </p:nvGraphicFramePr>
        <p:xfrm>
          <a:off x="430280" y="5511643"/>
          <a:ext cx="10883896" cy="1175692"/>
        </p:xfrm>
        <a:graphic>
          <a:graphicData uri="http://schemas.openxmlformats.org/drawingml/2006/table">
            <a:tbl>
              <a:tblPr/>
              <a:tblGrid>
                <a:gridCol w="2720974">
                  <a:extLst>
                    <a:ext uri="{9D8B030D-6E8A-4147-A177-3AD203B41FA5}">
                      <a16:colId xmlns:a16="http://schemas.microsoft.com/office/drawing/2014/main" val="589329046"/>
                    </a:ext>
                  </a:extLst>
                </a:gridCol>
                <a:gridCol w="2720974">
                  <a:extLst>
                    <a:ext uri="{9D8B030D-6E8A-4147-A177-3AD203B41FA5}">
                      <a16:colId xmlns:a16="http://schemas.microsoft.com/office/drawing/2014/main" val="1543501134"/>
                    </a:ext>
                  </a:extLst>
                </a:gridCol>
                <a:gridCol w="2720974">
                  <a:extLst>
                    <a:ext uri="{9D8B030D-6E8A-4147-A177-3AD203B41FA5}">
                      <a16:colId xmlns:a16="http://schemas.microsoft.com/office/drawing/2014/main" val="1202916915"/>
                    </a:ext>
                  </a:extLst>
                </a:gridCol>
                <a:gridCol w="2720974">
                  <a:extLst>
                    <a:ext uri="{9D8B030D-6E8A-4147-A177-3AD203B41FA5}">
                      <a16:colId xmlns:a16="http://schemas.microsoft.com/office/drawing/2014/main" val="447087120"/>
                    </a:ext>
                  </a:extLst>
                </a:gridCol>
              </a:tblGrid>
              <a:tr h="342283">
                <a:tc>
                  <a:txBody>
                    <a:bodyPr/>
                    <a:lstStyle/>
                    <a:p>
                      <a:pPr algn="l" fontAlgn="t"/>
                      <a:r>
                        <a:rPr lang="en-US" sz="1500" b="1">
                          <a:effectLst/>
                        </a:rPr>
                        <a:t>Test durumu #</a:t>
                      </a:r>
                    </a:p>
                  </a:txBody>
                  <a:tcPr marL="65323" marR="65323" marT="65323" marB="65323">
                    <a:lnL w="9525" cap="flat" cmpd="sng" algn="ctr">
                      <a:solidFill>
                        <a:srgbClr val="30109A"/>
                      </a:solidFill>
                      <a:prstDash val="solid"/>
                      <a:round/>
                      <a:headEnd type="none" w="med" len="med"/>
                      <a:tailEnd type="none" w="med" len="med"/>
                    </a:lnL>
                    <a:lnR w="9525" cap="flat" cmpd="sng" algn="ctr">
                      <a:solidFill>
                        <a:srgbClr val="701A9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Durumu Açıklaması</a:t>
                      </a:r>
                    </a:p>
                  </a:txBody>
                  <a:tcPr marL="65323" marR="65323" marT="65323" marB="65323">
                    <a:lnL w="9525" cap="flat" cmpd="sng" algn="ctr">
                      <a:solidFill>
                        <a:srgbClr val="701A9A"/>
                      </a:solidFill>
                      <a:prstDash val="solid"/>
                      <a:round/>
                      <a:headEnd type="none" w="med" len="med"/>
                      <a:tailEnd type="none" w="med" len="med"/>
                    </a:lnL>
                    <a:lnR w="9525" cap="flat" cmpd="sng" algn="ctr">
                      <a:solidFill>
                        <a:srgbClr val="30119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dirty="0">
                          <a:effectLst/>
                        </a:rPr>
                        <a:t>Test </a:t>
                      </a:r>
                      <a:r>
                        <a:rPr lang="en-US" sz="1500" b="1" dirty="0" err="1">
                          <a:effectLst/>
                        </a:rPr>
                        <a:t>Adımları</a:t>
                      </a:r>
                      <a:endParaRPr lang="en-US" sz="1500" b="1" dirty="0">
                        <a:effectLst/>
                      </a:endParaRPr>
                    </a:p>
                  </a:txBody>
                  <a:tcPr marL="65323" marR="65323" marT="65323" marB="65323">
                    <a:lnL w="9525" cap="flat" cmpd="sng" algn="ctr">
                      <a:solidFill>
                        <a:srgbClr val="30119A"/>
                      </a:solidFill>
                      <a:prstDash val="solid"/>
                      <a:round/>
                      <a:headEnd type="none" w="med" len="med"/>
                      <a:tailEnd type="none" w="med" len="med"/>
                    </a:lnL>
                    <a:lnR w="9525" cap="flat" cmpd="sng" algn="ctr">
                      <a:solidFill>
                        <a:srgbClr val="30199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verisi</a:t>
                      </a:r>
                    </a:p>
                  </a:txBody>
                  <a:tcPr marL="65323" marR="65323" marT="65323" marB="65323">
                    <a:lnL w="9525" cap="flat" cmpd="sng" algn="ctr">
                      <a:solidFill>
                        <a:srgbClr val="30199A"/>
                      </a:solidFill>
                      <a:prstDash val="solid"/>
                      <a:round/>
                      <a:headEnd type="none" w="med" len="med"/>
                      <a:tailEnd type="none" w="med" len="med"/>
                    </a:lnL>
                    <a:lnR w="12700" cap="flat" cmpd="sng" algn="ctr">
                      <a:solidFill>
                        <a:srgbClr val="30A52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371074289"/>
                  </a:ext>
                </a:extLst>
              </a:tr>
              <a:tr h="693179">
                <a:tc>
                  <a:txBody>
                    <a:bodyPr/>
                    <a:lstStyle/>
                    <a:p>
                      <a:pPr algn="l" fontAlgn="t"/>
                      <a:r>
                        <a:rPr lang="en-US" sz="1500" dirty="0">
                          <a:effectLst/>
                        </a:rPr>
                        <a:t>1</a:t>
                      </a:r>
                    </a:p>
                  </a:txBody>
                  <a:tcPr marL="65323" marR="65323" marT="65323" marB="65323">
                    <a:lnL w="12700" cap="flat" cmpd="sng" algn="ctr">
                      <a:solidFill>
                        <a:srgbClr val="D0A12C"/>
                      </a:solidFill>
                      <a:prstDash val="solid"/>
                      <a:round/>
                      <a:headEnd type="none" w="med" len="med"/>
                      <a:tailEnd type="none" w="med" len="med"/>
                    </a:lnL>
                    <a:lnR w="12700" cap="flat" cmpd="sng" algn="ctr">
                      <a:solidFill>
                        <a:srgbClr val="10A72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A72C"/>
                      </a:solidFill>
                      <a:prstDash val="solid"/>
                      <a:round/>
                      <a:headEnd type="none" w="med" len="med"/>
                      <a:tailEnd type="none" w="med" len="med"/>
                    </a:lnB>
                    <a:solidFill>
                      <a:srgbClr val="FFFFFF"/>
                    </a:solidFill>
                  </a:tcPr>
                </a:tc>
                <a:tc>
                  <a:txBody>
                    <a:bodyPr/>
                    <a:lstStyle/>
                    <a:p>
                      <a:pPr algn="l" fontAlgn="t"/>
                      <a:r>
                        <a:rPr lang="en-US" sz="1500" dirty="0" err="1">
                          <a:effectLst/>
                        </a:rPr>
                        <a:t>Geçerli</a:t>
                      </a:r>
                      <a:r>
                        <a:rPr lang="en-US" sz="1500" dirty="0">
                          <a:effectLst/>
                        </a:rPr>
                        <a:t> e-</a:t>
                      </a:r>
                      <a:r>
                        <a:rPr lang="en-US" sz="1500" dirty="0" err="1">
                          <a:effectLst/>
                        </a:rPr>
                        <a:t>posta</a:t>
                      </a:r>
                      <a:r>
                        <a:rPr lang="en-US" sz="1500" dirty="0">
                          <a:effectLst/>
                        </a:rPr>
                        <a:t> </a:t>
                      </a:r>
                      <a:r>
                        <a:rPr lang="en-US" sz="1500" dirty="0" err="1">
                          <a:effectLst/>
                        </a:rPr>
                        <a:t>ve</a:t>
                      </a:r>
                      <a:r>
                        <a:rPr lang="en-US" sz="1500" dirty="0">
                          <a:effectLst/>
                        </a:rPr>
                        <a:t> </a:t>
                      </a:r>
                      <a:r>
                        <a:rPr lang="en-US" sz="1500" dirty="0" err="1">
                          <a:effectLst/>
                        </a:rPr>
                        <a:t>şifre</a:t>
                      </a:r>
                      <a:r>
                        <a:rPr lang="en-US" sz="1500" dirty="0">
                          <a:effectLst/>
                        </a:rPr>
                        <a:t> </a:t>
                      </a:r>
                      <a:r>
                        <a:rPr lang="en-US" sz="1500" dirty="0" err="1">
                          <a:effectLst/>
                        </a:rPr>
                        <a:t>girildiğinde</a:t>
                      </a:r>
                      <a:r>
                        <a:rPr lang="en-US" sz="1500" dirty="0">
                          <a:effectLst/>
                        </a:rPr>
                        <a:t> </a:t>
                      </a:r>
                      <a:r>
                        <a:rPr lang="en-US" sz="1500" dirty="0" err="1">
                          <a:effectLst/>
                        </a:rPr>
                        <a:t>yanıtı</a:t>
                      </a:r>
                      <a:r>
                        <a:rPr lang="en-US" sz="1500" dirty="0">
                          <a:effectLst/>
                        </a:rPr>
                        <a:t> </a:t>
                      </a:r>
                      <a:r>
                        <a:rPr lang="en-US" sz="1500" dirty="0" err="1">
                          <a:effectLst/>
                        </a:rPr>
                        <a:t>kontrol</a:t>
                      </a:r>
                      <a:r>
                        <a:rPr lang="en-US" sz="1500" dirty="0">
                          <a:effectLst/>
                        </a:rPr>
                        <a:t> </a:t>
                      </a:r>
                      <a:r>
                        <a:rPr lang="en-US" sz="1500" dirty="0" err="1">
                          <a:effectLst/>
                        </a:rPr>
                        <a:t>edin</a:t>
                      </a:r>
                      <a:endParaRPr lang="en-US" sz="1500" dirty="0">
                        <a:effectLst/>
                      </a:endParaRPr>
                    </a:p>
                  </a:txBody>
                  <a:tcPr marL="65323" marR="65323" marT="65323" marB="65323">
                    <a:lnL w="12700" cap="flat" cmpd="sng" algn="ctr">
                      <a:solidFill>
                        <a:srgbClr val="10A72C"/>
                      </a:solidFill>
                      <a:prstDash val="solid"/>
                      <a:round/>
                      <a:headEnd type="none" w="med" len="med"/>
                      <a:tailEnd type="none" w="med" len="med"/>
                    </a:lnL>
                    <a:lnR w="12700" cap="flat" cmpd="sng" algn="ctr">
                      <a:solidFill>
                        <a:srgbClr val="70A22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A62C"/>
                      </a:solidFill>
                      <a:prstDash val="solid"/>
                      <a:round/>
                      <a:headEnd type="none" w="med" len="med"/>
                      <a:tailEnd type="none" w="med" len="med"/>
                    </a:lnB>
                    <a:solidFill>
                      <a:srgbClr val="FFFFFF"/>
                    </a:solidFill>
                  </a:tcPr>
                </a:tc>
                <a:tc>
                  <a:txBody>
                    <a:bodyPr/>
                    <a:lstStyle/>
                    <a:p>
                      <a:pPr algn="l" fontAlgn="t"/>
                      <a:r>
                        <a:rPr lang="en-US" sz="1500" dirty="0">
                          <a:effectLst/>
                        </a:rPr>
                        <a:t>1) E-</a:t>
                      </a:r>
                      <a:r>
                        <a:rPr lang="en-US" sz="1500" dirty="0" err="1">
                          <a:effectLst/>
                        </a:rPr>
                        <a:t>posta</a:t>
                      </a:r>
                      <a:r>
                        <a:rPr lang="en-US" sz="1500" dirty="0">
                          <a:effectLst/>
                        </a:rPr>
                        <a:t> </a:t>
                      </a:r>
                      <a:r>
                        <a:rPr lang="en-US" sz="1500" dirty="0" err="1">
                          <a:effectLst/>
                        </a:rPr>
                        <a:t>Adresini</a:t>
                      </a:r>
                      <a:r>
                        <a:rPr lang="en-US" sz="1500" dirty="0">
                          <a:effectLst/>
                        </a:rPr>
                        <a:t> </a:t>
                      </a:r>
                      <a:r>
                        <a:rPr lang="en-US" sz="1500" dirty="0" err="1">
                          <a:effectLst/>
                        </a:rPr>
                        <a:t>Girin</a:t>
                      </a:r>
                      <a:endParaRPr lang="en-US" sz="1500" dirty="0">
                        <a:effectLst/>
                      </a:endParaRPr>
                    </a:p>
                    <a:p>
                      <a:pPr algn="l" fontAlgn="t"/>
                      <a:r>
                        <a:rPr lang="en-US" sz="1500" dirty="0">
                          <a:effectLst/>
                        </a:rPr>
                        <a:t>2) </a:t>
                      </a:r>
                      <a:r>
                        <a:rPr lang="en-US" sz="1500" dirty="0" err="1">
                          <a:effectLst/>
                        </a:rPr>
                        <a:t>Şifre</a:t>
                      </a:r>
                      <a:r>
                        <a:rPr lang="en-US" sz="1500" dirty="0">
                          <a:effectLst/>
                        </a:rPr>
                        <a:t> </a:t>
                      </a:r>
                      <a:r>
                        <a:rPr lang="en-US" sz="1500" dirty="0" err="1">
                          <a:effectLst/>
                        </a:rPr>
                        <a:t>Girin</a:t>
                      </a:r>
                      <a:endParaRPr lang="en-US" sz="1500" dirty="0">
                        <a:effectLst/>
                      </a:endParaRPr>
                    </a:p>
                    <a:p>
                      <a:pPr algn="l" fontAlgn="t"/>
                      <a:r>
                        <a:rPr lang="en-US" sz="1500" dirty="0">
                          <a:effectLst/>
                        </a:rPr>
                        <a:t>3) </a:t>
                      </a:r>
                      <a:r>
                        <a:rPr lang="en-US" sz="1500" dirty="0" err="1">
                          <a:effectLst/>
                        </a:rPr>
                        <a:t>Oturum</a:t>
                      </a:r>
                      <a:r>
                        <a:rPr lang="en-US" sz="1500" dirty="0">
                          <a:effectLst/>
                        </a:rPr>
                        <a:t> </a:t>
                      </a:r>
                      <a:r>
                        <a:rPr lang="en-US" sz="1500" dirty="0" err="1">
                          <a:effectLst/>
                        </a:rPr>
                        <a:t>Aç'ı</a:t>
                      </a:r>
                      <a:r>
                        <a:rPr lang="en-US" sz="1500" dirty="0">
                          <a:effectLst/>
                        </a:rPr>
                        <a:t> </a:t>
                      </a:r>
                      <a:r>
                        <a:rPr lang="en-US" sz="1500" dirty="0" err="1">
                          <a:effectLst/>
                        </a:rPr>
                        <a:t>tıklayın</a:t>
                      </a:r>
                      <a:endParaRPr lang="en-US" sz="1500" dirty="0">
                        <a:effectLst/>
                      </a:endParaRPr>
                    </a:p>
                  </a:txBody>
                  <a:tcPr marL="65323" marR="65323" marT="65323" marB="65323">
                    <a:lnL w="12700" cap="flat" cmpd="sng" algn="ctr">
                      <a:solidFill>
                        <a:srgbClr val="70A22C"/>
                      </a:solidFill>
                      <a:prstDash val="solid"/>
                      <a:round/>
                      <a:headEnd type="none" w="med" len="med"/>
                      <a:tailEnd type="none" w="med" len="med"/>
                    </a:lnL>
                    <a:lnR w="12700" cap="flat" cmpd="sng" algn="ctr">
                      <a:solidFill>
                        <a:srgbClr val="70A82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A72C"/>
                      </a:solidFill>
                      <a:prstDash val="solid"/>
                      <a:round/>
                      <a:headEnd type="none" w="med" len="med"/>
                      <a:tailEnd type="none" w="med" len="med"/>
                    </a:lnB>
                    <a:solidFill>
                      <a:srgbClr val="FFFFFF"/>
                    </a:solidFill>
                  </a:tcPr>
                </a:tc>
                <a:tc>
                  <a:txBody>
                    <a:bodyPr/>
                    <a:lstStyle/>
                    <a:p>
                      <a:pPr algn="l" fontAlgn="t"/>
                      <a:r>
                        <a:rPr lang="pt-BR" sz="1500" dirty="0">
                          <a:effectLst/>
                        </a:rPr>
                        <a:t>E-posta: </a:t>
                      </a:r>
                      <a:r>
                        <a:rPr lang="tr-TR" sz="1500" u="none" strike="noStrike" dirty="0">
                          <a:solidFill>
                            <a:srgbClr val="04B8E6"/>
                          </a:solidFill>
                          <a:effectLst/>
                          <a:hlinkClick r:id="rId4"/>
                        </a:rPr>
                        <a:t>xxx</a:t>
                      </a:r>
                      <a:r>
                        <a:rPr lang="pt-BR" sz="1500" u="none" strike="noStrike" dirty="0">
                          <a:solidFill>
                            <a:srgbClr val="04B8E6"/>
                          </a:solidFill>
                          <a:effectLst/>
                          <a:hlinkClick r:id="rId4"/>
                        </a:rPr>
                        <a:t>@email.com</a:t>
                      </a:r>
                      <a:r>
                        <a:rPr lang="pt-BR" sz="1500" dirty="0">
                          <a:effectLst/>
                        </a:rPr>
                        <a:t> </a:t>
                      </a:r>
                      <a:r>
                        <a:rPr lang="tr-TR" sz="1500" dirty="0">
                          <a:effectLst/>
                        </a:rPr>
                        <a:t> </a:t>
                      </a:r>
                    </a:p>
                    <a:p>
                      <a:pPr algn="l" fontAlgn="t"/>
                      <a:r>
                        <a:rPr lang="pt-BR" sz="1500" dirty="0">
                          <a:effectLst/>
                        </a:rPr>
                        <a:t>Şifre: </a:t>
                      </a:r>
                      <a:r>
                        <a:rPr lang="tr-TR" sz="1500" dirty="0" err="1">
                          <a:effectLst/>
                        </a:rPr>
                        <a:t>passs</a:t>
                      </a:r>
                      <a:endParaRPr lang="pt-BR" sz="1500" dirty="0">
                        <a:effectLst/>
                      </a:endParaRPr>
                    </a:p>
                  </a:txBody>
                  <a:tcPr marL="65323" marR="65323" marT="65323" marB="65323">
                    <a:lnL w="12700" cap="flat" cmpd="sng" algn="ctr">
                      <a:solidFill>
                        <a:srgbClr val="70A82C"/>
                      </a:solidFill>
                      <a:prstDash val="solid"/>
                      <a:round/>
                      <a:headEnd type="none" w="med" len="med"/>
                      <a:tailEnd type="none" w="med" len="med"/>
                    </a:lnL>
                    <a:lnR w="12700" cap="flat" cmpd="sng" algn="ctr">
                      <a:solidFill>
                        <a:srgbClr val="30A52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A32C"/>
                      </a:solidFill>
                      <a:prstDash val="solid"/>
                      <a:round/>
                      <a:headEnd type="none" w="med" len="med"/>
                      <a:tailEnd type="none" w="med" len="med"/>
                    </a:lnB>
                    <a:solidFill>
                      <a:srgbClr val="FFFFFF"/>
                    </a:solidFill>
                  </a:tcPr>
                </a:tc>
                <a:extLst>
                  <a:ext uri="{0D108BD9-81ED-4DB2-BD59-A6C34878D82A}">
                    <a16:rowId xmlns:a16="http://schemas.microsoft.com/office/drawing/2014/main" val="520209422"/>
                  </a:ext>
                </a:extLst>
              </a:tr>
            </a:tbl>
          </a:graphicData>
        </a:graphic>
      </p:graphicFrame>
    </p:spTree>
    <p:extLst>
      <p:ext uri="{BB962C8B-B14F-4D97-AF65-F5344CB8AC3E}">
        <p14:creationId xmlns:p14="http://schemas.microsoft.com/office/powerpoint/2010/main" val="151435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558" y="980784"/>
            <a:ext cx="8761413" cy="706964"/>
          </a:xfrm>
        </p:spPr>
        <p:txBody>
          <a:bodyPr/>
          <a:lstStyle/>
          <a:p>
            <a:r>
              <a:rPr lang="tr-TR" dirty="0"/>
              <a:t>Test </a:t>
            </a:r>
            <a:r>
              <a:rPr lang="tr-TR" dirty="0" err="1"/>
              <a:t>Scenario</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pic>
        <p:nvPicPr>
          <p:cNvPr id="1026" name="Picture 2" descr="https://www.guru99.com/images/1/test-cases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3755" y="1273706"/>
            <a:ext cx="3123809" cy="2000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57029" y="2274142"/>
            <a:ext cx="7684535" cy="646331"/>
          </a:xfrm>
          <a:prstGeom prst="rect">
            <a:avLst/>
          </a:prstGeom>
        </p:spPr>
        <p:txBody>
          <a:bodyPr wrap="square">
            <a:spAutoFit/>
          </a:bodyPr>
          <a:lstStyle/>
          <a:p>
            <a:r>
              <a:rPr lang="en-US" b="1" dirty="0" err="1"/>
              <a:t>Adım</a:t>
            </a:r>
            <a:r>
              <a:rPr lang="en-US" b="1" dirty="0"/>
              <a:t> 4)</a:t>
            </a:r>
            <a:r>
              <a:rPr lang="en-US" dirty="0"/>
              <a:t> Test </a:t>
            </a:r>
            <a:r>
              <a:rPr lang="en-US" dirty="0" err="1"/>
              <a:t>senaryolarının</a:t>
            </a:r>
            <a:r>
              <a:rPr lang="en-US" dirty="0"/>
              <a:t> </a:t>
            </a:r>
            <a:r>
              <a:rPr lang="en-US" dirty="0" err="1"/>
              <a:t>amacı</a:t>
            </a:r>
            <a:r>
              <a:rPr lang="en-US" dirty="0"/>
              <a:t>, </a:t>
            </a:r>
            <a:r>
              <a:rPr lang="en-US" dirty="0" err="1"/>
              <a:t>beklenen</a:t>
            </a:r>
            <a:r>
              <a:rPr lang="en-US" dirty="0"/>
              <a:t> </a:t>
            </a:r>
            <a:r>
              <a:rPr lang="en-US" dirty="0" err="1"/>
              <a:t>bir</a:t>
            </a:r>
            <a:r>
              <a:rPr lang="en-US" dirty="0"/>
              <a:t> </a:t>
            </a:r>
            <a:r>
              <a:rPr lang="en-US" dirty="0" err="1"/>
              <a:t>sonuç</a:t>
            </a:r>
            <a:r>
              <a:rPr lang="en-US" dirty="0"/>
              <a:t> </a:t>
            </a:r>
            <a:r>
              <a:rPr lang="en-US" dirty="0" err="1"/>
              <a:t>için</a:t>
            </a:r>
            <a:r>
              <a:rPr lang="tr-TR" dirty="0"/>
              <a:t> </a:t>
            </a:r>
            <a:r>
              <a:rPr lang="en-US" dirty="0" err="1"/>
              <a:t>davranış</a:t>
            </a:r>
            <a:r>
              <a:rPr lang="tr-TR" dirty="0"/>
              <a:t>ı</a:t>
            </a:r>
            <a:r>
              <a:rPr lang="en-US" dirty="0"/>
              <a:t> </a:t>
            </a:r>
            <a:r>
              <a:rPr lang="en-US" dirty="0" err="1"/>
              <a:t>kontrol</a:t>
            </a:r>
            <a:r>
              <a:rPr lang="en-US" dirty="0"/>
              <a:t> </a:t>
            </a:r>
            <a:r>
              <a:rPr lang="en-US" dirty="0" err="1"/>
              <a:t>etmektir</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500409926"/>
              </p:ext>
            </p:extLst>
          </p:nvPr>
        </p:nvGraphicFramePr>
        <p:xfrm>
          <a:off x="357029" y="2941530"/>
          <a:ext cx="8713820" cy="1404292"/>
        </p:xfrm>
        <a:graphic>
          <a:graphicData uri="http://schemas.openxmlformats.org/drawingml/2006/table">
            <a:tbl>
              <a:tblPr/>
              <a:tblGrid>
                <a:gridCol w="1325163">
                  <a:extLst>
                    <a:ext uri="{9D8B030D-6E8A-4147-A177-3AD203B41FA5}">
                      <a16:colId xmlns:a16="http://schemas.microsoft.com/office/drawing/2014/main" val="1767440452"/>
                    </a:ext>
                  </a:extLst>
                </a:gridCol>
                <a:gridCol w="2980333">
                  <a:extLst>
                    <a:ext uri="{9D8B030D-6E8A-4147-A177-3AD203B41FA5}">
                      <a16:colId xmlns:a16="http://schemas.microsoft.com/office/drawing/2014/main" val="3545862761"/>
                    </a:ext>
                  </a:extLst>
                </a:gridCol>
                <a:gridCol w="2229869">
                  <a:extLst>
                    <a:ext uri="{9D8B030D-6E8A-4147-A177-3AD203B41FA5}">
                      <a16:colId xmlns:a16="http://schemas.microsoft.com/office/drawing/2014/main" val="3229188870"/>
                    </a:ext>
                  </a:extLst>
                </a:gridCol>
                <a:gridCol w="2178455">
                  <a:extLst>
                    <a:ext uri="{9D8B030D-6E8A-4147-A177-3AD203B41FA5}">
                      <a16:colId xmlns:a16="http://schemas.microsoft.com/office/drawing/2014/main" val="3101753594"/>
                    </a:ext>
                  </a:extLst>
                </a:gridCol>
              </a:tblGrid>
              <a:tr h="403148">
                <a:tc>
                  <a:txBody>
                    <a:bodyPr/>
                    <a:lstStyle/>
                    <a:p>
                      <a:pPr algn="l" fontAlgn="t"/>
                      <a:r>
                        <a:rPr lang="en-US" sz="1500" b="1">
                          <a:effectLst/>
                        </a:rPr>
                        <a:t>Test durumu #</a:t>
                      </a:r>
                    </a:p>
                  </a:txBody>
                  <a:tcPr marL="65323" marR="65323" marT="65323" marB="65323">
                    <a:lnL w="9525" cap="flat" cmpd="sng" algn="ctr">
                      <a:solidFill>
                        <a:srgbClr val="507E12"/>
                      </a:solidFill>
                      <a:prstDash val="solid"/>
                      <a:round/>
                      <a:headEnd type="none" w="med" len="med"/>
                      <a:tailEnd type="none" w="med" len="med"/>
                    </a:lnL>
                    <a:lnR w="9525" cap="flat" cmpd="sng" algn="ctr">
                      <a:solidFill>
                        <a:srgbClr val="5094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dirty="0">
                          <a:effectLst/>
                        </a:rPr>
                        <a:t>Test </a:t>
                      </a:r>
                      <a:r>
                        <a:rPr lang="en-US" sz="1500" b="1" dirty="0" err="1">
                          <a:effectLst/>
                        </a:rPr>
                        <a:t>Durumu</a:t>
                      </a:r>
                      <a:r>
                        <a:rPr lang="en-US" sz="1500" b="1" dirty="0">
                          <a:effectLst/>
                        </a:rPr>
                        <a:t> </a:t>
                      </a:r>
                      <a:r>
                        <a:rPr lang="en-US" sz="1500" b="1" dirty="0" err="1">
                          <a:effectLst/>
                        </a:rPr>
                        <a:t>Açıklaması</a:t>
                      </a:r>
                      <a:endParaRPr lang="en-US" sz="1500" b="1" dirty="0">
                        <a:effectLst/>
                      </a:endParaRPr>
                    </a:p>
                  </a:txBody>
                  <a:tcPr marL="65323" marR="65323" marT="65323" marB="65323">
                    <a:lnL w="9525" cap="flat" cmpd="sng" algn="ctr">
                      <a:solidFill>
                        <a:srgbClr val="509412"/>
                      </a:solidFill>
                      <a:prstDash val="solid"/>
                      <a:round/>
                      <a:headEnd type="none" w="med" len="med"/>
                      <a:tailEnd type="none" w="med" len="med"/>
                    </a:lnL>
                    <a:lnR w="9525" cap="flat" cmpd="sng" algn="ctr">
                      <a:solidFill>
                        <a:srgbClr val="1097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verisi</a:t>
                      </a:r>
                    </a:p>
                  </a:txBody>
                  <a:tcPr marL="65323" marR="65323" marT="65323" marB="65323">
                    <a:lnL w="9525" cap="flat" cmpd="sng" algn="ctr">
                      <a:solidFill>
                        <a:srgbClr val="109712"/>
                      </a:solidFill>
                      <a:prstDash val="solid"/>
                      <a:round/>
                      <a:headEnd type="none" w="med" len="med"/>
                      <a:tailEnd type="none" w="med" len="med"/>
                    </a:lnL>
                    <a:lnR w="9525" cap="flat" cmpd="sng" algn="ctr">
                      <a:solidFill>
                        <a:srgbClr val="D090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Beklenen Sonuç</a:t>
                      </a:r>
                    </a:p>
                  </a:txBody>
                  <a:tcPr marL="65323" marR="65323" marT="65323" marB="65323">
                    <a:lnL w="9525" cap="flat" cmpd="sng" algn="ctr">
                      <a:solidFill>
                        <a:srgbClr val="D09012"/>
                      </a:solidFill>
                      <a:prstDash val="solid"/>
                      <a:round/>
                      <a:headEnd type="none" w="med" len="med"/>
                      <a:tailEnd type="none" w="med" len="med"/>
                    </a:lnL>
                    <a:lnR w="12700" cap="flat" cmpd="sng" algn="ctr">
                      <a:solidFill>
                        <a:srgbClr val="90E72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407531425"/>
                  </a:ext>
                </a:extLst>
              </a:tr>
              <a:tr h="559924">
                <a:tc>
                  <a:txBody>
                    <a:bodyPr/>
                    <a:lstStyle/>
                    <a:p>
                      <a:pPr algn="l" fontAlgn="t"/>
                      <a:r>
                        <a:rPr lang="en-US" sz="1500">
                          <a:effectLst/>
                        </a:rPr>
                        <a:t>1</a:t>
                      </a:r>
                    </a:p>
                  </a:txBody>
                  <a:tcPr marL="65323" marR="65323" marT="65323" marB="65323">
                    <a:lnL w="12700" cap="flat" cmpd="sng" algn="ctr">
                      <a:solidFill>
                        <a:srgbClr val="30E22E"/>
                      </a:solidFill>
                      <a:prstDash val="solid"/>
                      <a:round/>
                      <a:headEnd type="none" w="med" len="med"/>
                      <a:tailEnd type="none" w="med" len="med"/>
                    </a:lnL>
                    <a:lnR w="12700" cap="flat" cmpd="sng" algn="ctr">
                      <a:solidFill>
                        <a:srgbClr val="90E22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E82E"/>
                      </a:solidFill>
                      <a:prstDash val="solid"/>
                      <a:round/>
                      <a:headEnd type="none" w="med" len="med"/>
                      <a:tailEnd type="none" w="med" len="med"/>
                    </a:lnB>
                    <a:solidFill>
                      <a:srgbClr val="FFFFFF"/>
                    </a:solidFill>
                  </a:tcPr>
                </a:tc>
                <a:tc>
                  <a:txBody>
                    <a:bodyPr/>
                    <a:lstStyle/>
                    <a:p>
                      <a:pPr algn="l" fontAlgn="t"/>
                      <a:r>
                        <a:rPr lang="en-US" sz="1500">
                          <a:effectLst/>
                        </a:rPr>
                        <a:t>Geçerli e-posta ve şifre girildiğinde yanıtı kontrol edin</a:t>
                      </a:r>
                    </a:p>
                  </a:txBody>
                  <a:tcPr marL="65323" marR="65323" marT="65323" marB="65323">
                    <a:lnL w="12700" cap="flat" cmpd="sng" algn="ctr">
                      <a:solidFill>
                        <a:srgbClr val="90E22E"/>
                      </a:solidFill>
                      <a:prstDash val="solid"/>
                      <a:round/>
                      <a:headEnd type="none" w="med" len="med"/>
                      <a:tailEnd type="none" w="med" len="med"/>
                    </a:lnL>
                    <a:lnR w="12700" cap="flat" cmpd="sng" algn="ctr">
                      <a:solidFill>
                        <a:srgbClr val="10E82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E32E"/>
                      </a:solidFill>
                      <a:prstDash val="solid"/>
                      <a:round/>
                      <a:headEnd type="none" w="med" len="med"/>
                      <a:tailEnd type="none" w="med" len="med"/>
                    </a:lnB>
                    <a:solidFill>
                      <a:srgbClr val="FFFFFF"/>
                    </a:solidFill>
                  </a:tcPr>
                </a:tc>
                <a:tc>
                  <a:txBody>
                    <a:bodyPr/>
                    <a:lstStyle/>
                    <a:p>
                      <a:pPr algn="l" fontAlgn="t"/>
                      <a:r>
                        <a:rPr lang="pt-BR" sz="1500" dirty="0">
                          <a:effectLst/>
                        </a:rPr>
                        <a:t>E-posta: </a:t>
                      </a:r>
                      <a:r>
                        <a:rPr lang="tr-TR" sz="1500" u="none" strike="noStrike" dirty="0">
                          <a:solidFill>
                            <a:srgbClr val="04B8E6"/>
                          </a:solidFill>
                          <a:effectLst/>
                          <a:hlinkClick r:id="rId4"/>
                        </a:rPr>
                        <a:t>xxx</a:t>
                      </a:r>
                      <a:r>
                        <a:rPr lang="pt-BR" sz="1500" u="none" strike="noStrike" dirty="0">
                          <a:solidFill>
                            <a:srgbClr val="04B8E6"/>
                          </a:solidFill>
                          <a:effectLst/>
                          <a:hlinkClick r:id="rId4"/>
                        </a:rPr>
                        <a:t>@email.com</a:t>
                      </a:r>
                      <a:endParaRPr lang="tr-TR" sz="1500" dirty="0">
                        <a:effectLst/>
                      </a:endParaRPr>
                    </a:p>
                    <a:p>
                      <a:pPr algn="l" fontAlgn="t"/>
                      <a:r>
                        <a:rPr lang="pt-BR" sz="1500" dirty="0">
                          <a:effectLst/>
                        </a:rPr>
                        <a:t>Şifre: </a:t>
                      </a:r>
                      <a:r>
                        <a:rPr lang="tr-TR" sz="1500" dirty="0" err="1">
                          <a:effectLst/>
                        </a:rPr>
                        <a:t>passs</a:t>
                      </a:r>
                      <a:endParaRPr lang="pt-BR" sz="1500" dirty="0">
                        <a:effectLst/>
                      </a:endParaRPr>
                    </a:p>
                  </a:txBody>
                  <a:tcPr marL="65323" marR="65323" marT="65323" marB="65323">
                    <a:lnL w="12700" cap="flat" cmpd="sng" algn="ctr">
                      <a:solidFill>
                        <a:srgbClr val="10E82E"/>
                      </a:solidFill>
                      <a:prstDash val="solid"/>
                      <a:round/>
                      <a:headEnd type="none" w="med" len="med"/>
                      <a:tailEnd type="none" w="med" len="med"/>
                    </a:lnL>
                    <a:lnR w="12700" cap="flat" cmpd="sng" algn="ctr">
                      <a:solidFill>
                        <a:srgbClr val="90E82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E22E"/>
                      </a:solidFill>
                      <a:prstDash val="solid"/>
                      <a:round/>
                      <a:headEnd type="none" w="med" len="med"/>
                      <a:tailEnd type="none" w="med" len="med"/>
                    </a:lnB>
                    <a:solidFill>
                      <a:srgbClr val="FFFFFF"/>
                    </a:solidFill>
                  </a:tcPr>
                </a:tc>
                <a:tc>
                  <a:txBody>
                    <a:bodyPr/>
                    <a:lstStyle/>
                    <a:p>
                      <a:pPr algn="l" fontAlgn="t"/>
                      <a:r>
                        <a:rPr lang="en-US" sz="1500" dirty="0" err="1">
                          <a:effectLst/>
                        </a:rPr>
                        <a:t>Giriş</a:t>
                      </a:r>
                      <a:r>
                        <a:rPr lang="en-US" sz="1500" dirty="0">
                          <a:effectLst/>
                        </a:rPr>
                        <a:t> </a:t>
                      </a:r>
                      <a:r>
                        <a:rPr lang="en-US" sz="1500" dirty="0" err="1">
                          <a:effectLst/>
                        </a:rPr>
                        <a:t>başarılı</a:t>
                      </a:r>
                      <a:r>
                        <a:rPr lang="en-US" sz="1500" dirty="0">
                          <a:effectLst/>
                        </a:rPr>
                        <a:t> </a:t>
                      </a:r>
                      <a:r>
                        <a:rPr lang="en-US" sz="1500" dirty="0" err="1">
                          <a:effectLst/>
                        </a:rPr>
                        <a:t>olma</a:t>
                      </a:r>
                      <a:r>
                        <a:rPr lang="tr-TR" sz="1500" dirty="0" err="1">
                          <a:effectLst/>
                        </a:rPr>
                        <a:t>lı</a:t>
                      </a:r>
                      <a:endParaRPr lang="en-US" sz="1500" dirty="0">
                        <a:effectLst/>
                      </a:endParaRPr>
                    </a:p>
                  </a:txBody>
                  <a:tcPr marL="65323" marR="65323" marT="65323" marB="65323">
                    <a:lnL w="12700" cap="flat" cmpd="sng" algn="ctr">
                      <a:solidFill>
                        <a:srgbClr val="90E82E"/>
                      </a:solidFill>
                      <a:prstDash val="solid"/>
                      <a:round/>
                      <a:headEnd type="none" w="med" len="med"/>
                      <a:tailEnd type="none" w="med" len="med"/>
                    </a:lnL>
                    <a:lnR w="12700" cap="flat" cmpd="sng" algn="ctr">
                      <a:solidFill>
                        <a:srgbClr val="B0E42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E62E"/>
                      </a:solidFill>
                      <a:prstDash val="solid"/>
                      <a:round/>
                      <a:headEnd type="none" w="med" len="med"/>
                      <a:tailEnd type="none" w="med" len="med"/>
                    </a:lnB>
                    <a:solidFill>
                      <a:srgbClr val="FFFFFF"/>
                    </a:solidFill>
                  </a:tcPr>
                </a:tc>
                <a:extLst>
                  <a:ext uri="{0D108BD9-81ED-4DB2-BD59-A6C34878D82A}">
                    <a16:rowId xmlns:a16="http://schemas.microsoft.com/office/drawing/2014/main" val="254741509"/>
                  </a:ext>
                </a:extLst>
              </a:tr>
            </a:tbl>
          </a:graphicData>
        </a:graphic>
      </p:graphicFrame>
      <p:sp>
        <p:nvSpPr>
          <p:cNvPr id="5" name="Rectangle 4"/>
          <p:cNvSpPr/>
          <p:nvPr/>
        </p:nvSpPr>
        <p:spPr>
          <a:xfrm>
            <a:off x="357028" y="4479143"/>
            <a:ext cx="11152220" cy="646331"/>
          </a:xfrm>
          <a:prstGeom prst="rect">
            <a:avLst/>
          </a:prstGeom>
        </p:spPr>
        <p:txBody>
          <a:bodyPr wrap="square">
            <a:spAutoFit/>
          </a:bodyPr>
          <a:lstStyle/>
          <a:p>
            <a:r>
              <a:rPr lang="en-US" dirty="0"/>
              <a:t>Test </a:t>
            </a:r>
            <a:r>
              <a:rPr lang="en-US" dirty="0" err="1"/>
              <a:t>yürütme</a:t>
            </a:r>
            <a:r>
              <a:rPr lang="en-US" dirty="0"/>
              <a:t> </a:t>
            </a:r>
            <a:r>
              <a:rPr lang="en-US" dirty="0" err="1"/>
              <a:t>süresi</a:t>
            </a:r>
            <a:r>
              <a:rPr lang="en-US" dirty="0"/>
              <a:t> </a:t>
            </a:r>
            <a:r>
              <a:rPr lang="en-US" dirty="0" err="1"/>
              <a:t>boyunca</a:t>
            </a:r>
            <a:r>
              <a:rPr lang="en-US" dirty="0"/>
              <a:t>, test </a:t>
            </a:r>
            <a:r>
              <a:rPr lang="en-US" dirty="0" err="1"/>
              <a:t>cihazı</a:t>
            </a:r>
            <a:r>
              <a:rPr lang="en-US" dirty="0"/>
              <a:t> </a:t>
            </a:r>
            <a:r>
              <a:rPr lang="en-US" dirty="0" err="1"/>
              <a:t>beklenen</a:t>
            </a:r>
            <a:r>
              <a:rPr lang="en-US" dirty="0"/>
              <a:t> </a:t>
            </a:r>
            <a:r>
              <a:rPr lang="en-US" dirty="0" err="1"/>
              <a:t>sonuçları</a:t>
            </a:r>
            <a:r>
              <a:rPr lang="en-US" dirty="0"/>
              <a:t> </a:t>
            </a:r>
            <a:r>
              <a:rPr lang="en-US" dirty="0" err="1"/>
              <a:t>gerçek</a:t>
            </a:r>
            <a:r>
              <a:rPr lang="en-US" dirty="0"/>
              <a:t> </a:t>
            </a:r>
            <a:r>
              <a:rPr lang="en-US" dirty="0" err="1"/>
              <a:t>sonuçlara</a:t>
            </a:r>
            <a:r>
              <a:rPr lang="en-US" dirty="0"/>
              <a:t> </a:t>
            </a:r>
            <a:r>
              <a:rPr lang="en-US" dirty="0" err="1"/>
              <a:t>karşı</a:t>
            </a:r>
            <a:r>
              <a:rPr lang="en-US" dirty="0"/>
              <a:t> </a:t>
            </a:r>
            <a:r>
              <a:rPr lang="en-US" dirty="0" err="1"/>
              <a:t>kontrol</a:t>
            </a:r>
            <a:r>
              <a:rPr lang="en-US" dirty="0"/>
              <a:t> </a:t>
            </a:r>
            <a:r>
              <a:rPr lang="en-US" dirty="0" err="1"/>
              <a:t>edecek</a:t>
            </a:r>
            <a:r>
              <a:rPr lang="en-US" dirty="0"/>
              <a:t> </a:t>
            </a:r>
            <a:r>
              <a:rPr lang="en-US" dirty="0" err="1"/>
              <a:t>ve</a:t>
            </a:r>
            <a:r>
              <a:rPr lang="en-US" dirty="0"/>
              <a:t> </a:t>
            </a:r>
            <a:r>
              <a:rPr lang="en-US" dirty="0" err="1"/>
              <a:t>bir</a:t>
            </a:r>
            <a:r>
              <a:rPr lang="en-US" dirty="0"/>
              <a:t> </a:t>
            </a:r>
            <a:r>
              <a:rPr lang="en-US" dirty="0" err="1"/>
              <a:t>başarılı</a:t>
            </a:r>
            <a:r>
              <a:rPr lang="en-US" dirty="0"/>
              <a:t> </a:t>
            </a:r>
            <a:r>
              <a:rPr lang="en-US" dirty="0" err="1"/>
              <a:t>veya</a:t>
            </a:r>
            <a:r>
              <a:rPr lang="en-US" dirty="0"/>
              <a:t> </a:t>
            </a:r>
            <a:r>
              <a:rPr lang="en-US" dirty="0" err="1"/>
              <a:t>başarısız</a:t>
            </a:r>
            <a:r>
              <a:rPr lang="en-US" dirty="0"/>
              <a:t> </a:t>
            </a:r>
            <a:r>
              <a:rPr lang="en-US" dirty="0" err="1"/>
              <a:t>durumu</a:t>
            </a:r>
            <a:r>
              <a:rPr lang="en-US" dirty="0"/>
              <a:t> </a:t>
            </a:r>
            <a:r>
              <a:rPr lang="en-US" dirty="0" err="1"/>
              <a:t>atayacaktır</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val="4151751472"/>
              </p:ext>
            </p:extLst>
          </p:nvPr>
        </p:nvGraphicFramePr>
        <p:xfrm>
          <a:off x="499871" y="5125474"/>
          <a:ext cx="11009376" cy="1632892"/>
        </p:xfrm>
        <a:graphic>
          <a:graphicData uri="http://schemas.openxmlformats.org/drawingml/2006/table">
            <a:tbl>
              <a:tblPr/>
              <a:tblGrid>
                <a:gridCol w="1834896">
                  <a:extLst>
                    <a:ext uri="{9D8B030D-6E8A-4147-A177-3AD203B41FA5}">
                      <a16:colId xmlns:a16="http://schemas.microsoft.com/office/drawing/2014/main" val="3594924257"/>
                    </a:ext>
                  </a:extLst>
                </a:gridCol>
                <a:gridCol w="1834896">
                  <a:extLst>
                    <a:ext uri="{9D8B030D-6E8A-4147-A177-3AD203B41FA5}">
                      <a16:colId xmlns:a16="http://schemas.microsoft.com/office/drawing/2014/main" val="1647535860"/>
                    </a:ext>
                  </a:extLst>
                </a:gridCol>
                <a:gridCol w="1834896">
                  <a:extLst>
                    <a:ext uri="{9D8B030D-6E8A-4147-A177-3AD203B41FA5}">
                      <a16:colId xmlns:a16="http://schemas.microsoft.com/office/drawing/2014/main" val="3193809431"/>
                    </a:ext>
                  </a:extLst>
                </a:gridCol>
                <a:gridCol w="1834896">
                  <a:extLst>
                    <a:ext uri="{9D8B030D-6E8A-4147-A177-3AD203B41FA5}">
                      <a16:colId xmlns:a16="http://schemas.microsoft.com/office/drawing/2014/main" val="4142366537"/>
                    </a:ext>
                  </a:extLst>
                </a:gridCol>
                <a:gridCol w="1834896">
                  <a:extLst>
                    <a:ext uri="{9D8B030D-6E8A-4147-A177-3AD203B41FA5}">
                      <a16:colId xmlns:a16="http://schemas.microsoft.com/office/drawing/2014/main" val="2290879193"/>
                    </a:ext>
                  </a:extLst>
                </a:gridCol>
                <a:gridCol w="1834896">
                  <a:extLst>
                    <a:ext uri="{9D8B030D-6E8A-4147-A177-3AD203B41FA5}">
                      <a16:colId xmlns:a16="http://schemas.microsoft.com/office/drawing/2014/main" val="1775805466"/>
                    </a:ext>
                  </a:extLst>
                </a:gridCol>
              </a:tblGrid>
              <a:tr h="478485">
                <a:tc>
                  <a:txBody>
                    <a:bodyPr/>
                    <a:lstStyle/>
                    <a:p>
                      <a:pPr algn="l" fontAlgn="t"/>
                      <a:r>
                        <a:rPr lang="en-US" sz="1500" b="1">
                          <a:effectLst/>
                        </a:rPr>
                        <a:t>Test durumu #</a:t>
                      </a:r>
                    </a:p>
                  </a:txBody>
                  <a:tcPr marL="65323" marR="65323" marT="65323" marB="65323">
                    <a:lnL w="9525" cap="flat" cmpd="sng" algn="ctr">
                      <a:solidFill>
                        <a:srgbClr val="A0CD36"/>
                      </a:solidFill>
                      <a:prstDash val="solid"/>
                      <a:round/>
                      <a:headEnd type="none" w="med" len="med"/>
                      <a:tailEnd type="none" w="med" len="med"/>
                    </a:lnL>
                    <a:lnR w="9525" cap="flat" cmpd="sng" algn="ctr">
                      <a:solidFill>
                        <a:srgbClr val="60E33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Durumu Açıklaması</a:t>
                      </a:r>
                    </a:p>
                  </a:txBody>
                  <a:tcPr marL="65323" marR="65323" marT="65323" marB="65323">
                    <a:lnL w="9525" cap="flat" cmpd="sng" algn="ctr">
                      <a:solidFill>
                        <a:srgbClr val="60E336"/>
                      </a:solidFill>
                      <a:prstDash val="solid"/>
                      <a:round/>
                      <a:headEnd type="none" w="med" len="med"/>
                      <a:tailEnd type="none" w="med" len="med"/>
                    </a:lnL>
                    <a:lnR w="9525" cap="flat" cmpd="sng" algn="ctr">
                      <a:solidFill>
                        <a:srgbClr val="A0E33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Test verisi</a:t>
                      </a:r>
                    </a:p>
                  </a:txBody>
                  <a:tcPr marL="65323" marR="65323" marT="65323" marB="65323">
                    <a:lnL w="9525" cap="flat" cmpd="sng" algn="ctr">
                      <a:solidFill>
                        <a:srgbClr val="A0E336"/>
                      </a:solidFill>
                      <a:prstDash val="solid"/>
                      <a:round/>
                      <a:headEnd type="none" w="med" len="med"/>
                      <a:tailEnd type="none" w="med" len="med"/>
                    </a:lnL>
                    <a:lnR w="9525" cap="flat" cmpd="sng" algn="ctr">
                      <a:solidFill>
                        <a:srgbClr val="20D53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Beklenen Sonuç</a:t>
                      </a:r>
                    </a:p>
                  </a:txBody>
                  <a:tcPr marL="65323" marR="65323" marT="65323" marB="65323">
                    <a:lnL w="9525" cap="flat" cmpd="sng" algn="ctr">
                      <a:solidFill>
                        <a:srgbClr val="20D536"/>
                      </a:solidFill>
                      <a:prstDash val="solid"/>
                      <a:round/>
                      <a:headEnd type="none" w="med" len="med"/>
                      <a:tailEnd type="none" w="med" len="med"/>
                    </a:lnL>
                    <a:lnR w="9525" cap="flat" cmpd="sng" algn="ctr">
                      <a:solidFill>
                        <a:srgbClr val="20D53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Gerçek sonuç</a:t>
                      </a:r>
                    </a:p>
                  </a:txBody>
                  <a:tcPr marL="65323" marR="65323" marT="65323" marB="65323">
                    <a:lnL w="9525" cap="flat" cmpd="sng" algn="ctr">
                      <a:solidFill>
                        <a:srgbClr val="20D536"/>
                      </a:solidFill>
                      <a:prstDash val="solid"/>
                      <a:round/>
                      <a:headEnd type="none" w="med" len="med"/>
                      <a:tailEnd type="none" w="med" len="med"/>
                    </a:lnL>
                    <a:lnR w="9525" cap="flat" cmpd="sng" algn="ctr">
                      <a:solidFill>
                        <a:srgbClr val="60E03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Başarılı / Başarısız</a:t>
                      </a:r>
                    </a:p>
                  </a:txBody>
                  <a:tcPr marL="65323" marR="65323" marT="65323" marB="65323">
                    <a:lnL w="9525" cap="flat" cmpd="sng" algn="ctr">
                      <a:solidFill>
                        <a:srgbClr val="60E036"/>
                      </a:solidFill>
                      <a:prstDash val="solid"/>
                      <a:round/>
                      <a:headEnd type="none" w="med" len="med"/>
                      <a:tailEnd type="none" w="med" len="med"/>
                    </a:lnL>
                    <a:lnR w="12700" cap="flat" cmpd="sng" algn="ctr">
                      <a:solidFill>
                        <a:srgbClr val="006A2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003235046"/>
                  </a:ext>
                </a:extLst>
              </a:tr>
              <a:tr h="850629">
                <a:tc>
                  <a:txBody>
                    <a:bodyPr/>
                    <a:lstStyle/>
                    <a:p>
                      <a:pPr algn="l" fontAlgn="t"/>
                      <a:r>
                        <a:rPr lang="en-US" sz="1500">
                          <a:effectLst/>
                        </a:rPr>
                        <a:t>1</a:t>
                      </a:r>
                    </a:p>
                  </a:txBody>
                  <a:tcPr marL="65323" marR="65323" marT="65323" marB="65323">
                    <a:lnL w="12700" cap="flat" cmpd="sng" algn="ctr">
                      <a:solidFill>
                        <a:srgbClr val="606E2F"/>
                      </a:solidFill>
                      <a:prstDash val="solid"/>
                      <a:round/>
                      <a:headEnd type="none" w="med" len="med"/>
                      <a:tailEnd type="none" w="med" len="med"/>
                    </a:lnL>
                    <a:lnR w="12700" cap="flat" cmpd="sng" algn="ctr">
                      <a:solidFill>
                        <a:srgbClr val="406E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E2F"/>
                      </a:solidFill>
                      <a:prstDash val="solid"/>
                      <a:round/>
                      <a:headEnd type="none" w="med" len="med"/>
                      <a:tailEnd type="none" w="med" len="med"/>
                    </a:lnB>
                    <a:solidFill>
                      <a:srgbClr val="FFFFFF"/>
                    </a:solidFill>
                  </a:tcPr>
                </a:tc>
                <a:tc>
                  <a:txBody>
                    <a:bodyPr/>
                    <a:lstStyle/>
                    <a:p>
                      <a:pPr algn="l" fontAlgn="t"/>
                      <a:r>
                        <a:rPr lang="en-US" sz="1500">
                          <a:effectLst/>
                        </a:rPr>
                        <a:t>Geçerli e-posta ve şifre girildiğinde yanıtı kontrol edin</a:t>
                      </a:r>
                    </a:p>
                  </a:txBody>
                  <a:tcPr marL="65323" marR="65323" marT="65323" marB="65323">
                    <a:lnL w="12700" cap="flat" cmpd="sng" algn="ctr">
                      <a:solidFill>
                        <a:srgbClr val="406E2F"/>
                      </a:solidFill>
                      <a:prstDash val="solid"/>
                      <a:round/>
                      <a:headEnd type="none" w="med" len="med"/>
                      <a:tailEnd type="none" w="med" len="med"/>
                    </a:lnL>
                    <a:lnR w="12700" cap="flat" cmpd="sng" algn="ctr">
                      <a:solidFill>
                        <a:srgbClr val="C06E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6D2F"/>
                      </a:solidFill>
                      <a:prstDash val="solid"/>
                      <a:round/>
                      <a:headEnd type="none" w="med" len="med"/>
                      <a:tailEnd type="none" w="med" len="med"/>
                    </a:lnB>
                    <a:solidFill>
                      <a:srgbClr val="FFFFFF"/>
                    </a:solidFill>
                  </a:tcPr>
                </a:tc>
                <a:tc>
                  <a:txBody>
                    <a:bodyPr/>
                    <a:lstStyle/>
                    <a:p>
                      <a:pPr algn="l" fontAlgn="t"/>
                      <a:r>
                        <a:rPr lang="pt-BR" sz="1500" dirty="0">
                          <a:effectLst/>
                        </a:rPr>
                        <a:t>E-posta: </a:t>
                      </a:r>
                      <a:r>
                        <a:rPr lang="tr-TR" sz="1500" u="none" strike="noStrike" dirty="0">
                          <a:solidFill>
                            <a:srgbClr val="04B8E6"/>
                          </a:solidFill>
                          <a:effectLst/>
                          <a:hlinkClick r:id="rId4"/>
                        </a:rPr>
                        <a:t>xxx</a:t>
                      </a:r>
                      <a:r>
                        <a:rPr lang="pt-BR" sz="1500" u="none" strike="noStrike" dirty="0">
                          <a:solidFill>
                            <a:srgbClr val="04B8E6"/>
                          </a:solidFill>
                          <a:effectLst/>
                          <a:hlinkClick r:id="rId4"/>
                        </a:rPr>
                        <a:t>@email.com</a:t>
                      </a:r>
                      <a:endParaRPr lang="tr-TR" sz="1500" dirty="0">
                        <a:effectLst/>
                      </a:endParaRPr>
                    </a:p>
                    <a:p>
                      <a:pPr algn="l" fontAlgn="t"/>
                      <a:r>
                        <a:rPr lang="pt-BR" sz="1500" dirty="0">
                          <a:effectLst/>
                        </a:rPr>
                        <a:t>Şifre: </a:t>
                      </a:r>
                      <a:r>
                        <a:rPr lang="tr-TR" sz="1500" dirty="0" err="1">
                          <a:effectLst/>
                        </a:rPr>
                        <a:t>passs</a:t>
                      </a:r>
                      <a:endParaRPr lang="pt-BR" sz="1500" dirty="0">
                        <a:effectLst/>
                      </a:endParaRPr>
                    </a:p>
                  </a:txBody>
                  <a:tcPr marL="65323" marR="65323" marT="65323" marB="65323">
                    <a:lnL w="12700" cap="flat" cmpd="sng" algn="ctr">
                      <a:solidFill>
                        <a:srgbClr val="C06E2F"/>
                      </a:solidFill>
                      <a:prstDash val="solid"/>
                      <a:round/>
                      <a:headEnd type="none" w="med" len="med"/>
                      <a:tailEnd type="none" w="med" len="med"/>
                    </a:lnL>
                    <a:lnR w="12700" cap="flat" cmpd="sng" algn="ctr">
                      <a:solidFill>
                        <a:srgbClr val="E078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6E2F"/>
                      </a:solidFill>
                      <a:prstDash val="solid"/>
                      <a:round/>
                      <a:headEnd type="none" w="med" len="med"/>
                      <a:tailEnd type="none" w="med" len="med"/>
                    </a:lnB>
                    <a:solidFill>
                      <a:srgbClr val="FFFFFF"/>
                    </a:solidFill>
                  </a:tcPr>
                </a:tc>
                <a:tc>
                  <a:txBody>
                    <a:bodyPr/>
                    <a:lstStyle/>
                    <a:p>
                      <a:pPr algn="l" fontAlgn="t"/>
                      <a:r>
                        <a:rPr lang="en-US" sz="1500">
                          <a:effectLst/>
                        </a:rPr>
                        <a:t>Giriş başarılı olmalı</a:t>
                      </a:r>
                    </a:p>
                  </a:txBody>
                  <a:tcPr marL="65323" marR="65323" marT="65323" marB="65323">
                    <a:lnL w="12700" cap="flat" cmpd="sng" algn="ctr">
                      <a:solidFill>
                        <a:srgbClr val="E0782F"/>
                      </a:solidFill>
                      <a:prstDash val="solid"/>
                      <a:round/>
                      <a:headEnd type="none" w="med" len="med"/>
                      <a:tailEnd type="none" w="med" len="med"/>
                    </a:lnL>
                    <a:lnR w="12700" cap="flat" cmpd="sng" algn="ctr">
                      <a:solidFill>
                        <a:srgbClr val="6075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782F"/>
                      </a:solidFill>
                      <a:prstDash val="solid"/>
                      <a:round/>
                      <a:headEnd type="none" w="med" len="med"/>
                      <a:tailEnd type="none" w="med" len="med"/>
                    </a:lnB>
                    <a:solidFill>
                      <a:srgbClr val="FFFFFF"/>
                    </a:solidFill>
                  </a:tcPr>
                </a:tc>
                <a:tc>
                  <a:txBody>
                    <a:bodyPr/>
                    <a:lstStyle/>
                    <a:p>
                      <a:pPr algn="l" fontAlgn="t"/>
                      <a:r>
                        <a:rPr lang="en-US" sz="1500">
                          <a:effectLst/>
                        </a:rPr>
                        <a:t>Giriş başarılı</a:t>
                      </a:r>
                    </a:p>
                  </a:txBody>
                  <a:tcPr marL="65323" marR="65323" marT="65323" marB="65323">
                    <a:lnL w="12700" cap="flat" cmpd="sng" algn="ctr">
                      <a:solidFill>
                        <a:srgbClr val="60752F"/>
                      </a:solidFill>
                      <a:prstDash val="solid"/>
                      <a:round/>
                      <a:headEnd type="none" w="med" len="med"/>
                      <a:tailEnd type="none" w="med" len="med"/>
                    </a:lnL>
                    <a:lnR w="12700" cap="flat" cmpd="sng" algn="ctr">
                      <a:solidFill>
                        <a:srgbClr val="4076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20752F"/>
                      </a:solidFill>
                      <a:prstDash val="solid"/>
                      <a:round/>
                      <a:headEnd type="none" w="med" len="med"/>
                      <a:tailEnd type="none" w="med" len="med"/>
                    </a:lnB>
                    <a:solidFill>
                      <a:srgbClr val="FFFFFF"/>
                    </a:solidFill>
                  </a:tcPr>
                </a:tc>
                <a:tc>
                  <a:txBody>
                    <a:bodyPr/>
                    <a:lstStyle/>
                    <a:p>
                      <a:pPr algn="l" fontAlgn="t"/>
                      <a:r>
                        <a:rPr lang="en-US" sz="1500" dirty="0" err="1">
                          <a:effectLst/>
                        </a:rPr>
                        <a:t>Geçmek</a:t>
                      </a:r>
                      <a:endParaRPr lang="en-US" sz="1500" dirty="0">
                        <a:effectLst/>
                      </a:endParaRPr>
                    </a:p>
                  </a:txBody>
                  <a:tcPr marL="65323" marR="65323" marT="65323" marB="65323">
                    <a:lnL w="12700" cap="flat" cmpd="sng" algn="ctr">
                      <a:solidFill>
                        <a:srgbClr val="40762F"/>
                      </a:solidFill>
                      <a:prstDash val="solid"/>
                      <a:round/>
                      <a:headEnd type="none" w="med" len="med"/>
                      <a:tailEnd type="none" w="med" len="med"/>
                    </a:lnL>
                    <a:lnR w="12700" cap="flat" cmpd="sng" algn="ctr">
                      <a:solidFill>
                        <a:srgbClr val="80722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772F"/>
                      </a:solidFill>
                      <a:prstDash val="solid"/>
                      <a:round/>
                      <a:headEnd type="none" w="med" len="med"/>
                      <a:tailEnd type="none" w="med" len="med"/>
                    </a:lnB>
                    <a:solidFill>
                      <a:srgbClr val="FFFFFF"/>
                    </a:solidFill>
                  </a:tcPr>
                </a:tc>
                <a:extLst>
                  <a:ext uri="{0D108BD9-81ED-4DB2-BD59-A6C34878D82A}">
                    <a16:rowId xmlns:a16="http://schemas.microsoft.com/office/drawing/2014/main" val="213961122"/>
                  </a:ext>
                </a:extLst>
              </a:tr>
            </a:tbl>
          </a:graphicData>
        </a:graphic>
      </p:graphicFrame>
    </p:spTree>
    <p:extLst>
      <p:ext uri="{BB962C8B-B14F-4D97-AF65-F5344CB8AC3E}">
        <p14:creationId xmlns:p14="http://schemas.microsoft.com/office/powerpoint/2010/main" val="118182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334" y="801545"/>
            <a:ext cx="8761413" cy="706964"/>
          </a:xfrm>
        </p:spPr>
        <p:txBody>
          <a:bodyPr/>
          <a:lstStyle/>
          <a:p>
            <a:r>
              <a:rPr lang="tr-TR" dirty="0"/>
              <a:t>Test </a:t>
            </a:r>
            <a:r>
              <a:rPr lang="tr-TR" dirty="0" err="1"/>
              <a:t>Scenario</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623839" y="2374378"/>
            <a:ext cx="7153940" cy="3768238"/>
          </a:xfrm>
        </p:spPr>
        <p:txBody>
          <a:bodyPr>
            <a:normAutofit fontScale="40000" lnSpcReduction="20000"/>
          </a:bodyPr>
          <a:lstStyle/>
          <a:p>
            <a:r>
              <a:rPr lang="en-US" b="1" dirty="0" err="1"/>
              <a:t>Adım</a:t>
            </a:r>
            <a:r>
              <a:rPr lang="en-US" b="1" dirty="0"/>
              <a:t> 5)</a:t>
            </a:r>
            <a:r>
              <a:rPr lang="en-US" dirty="0"/>
              <a:t> Test </a:t>
            </a:r>
            <a:r>
              <a:rPr lang="en-US" dirty="0" err="1"/>
              <a:t>durumunuzun</a:t>
            </a:r>
            <a:r>
              <a:rPr lang="en-US" dirty="0"/>
              <a:t> </a:t>
            </a:r>
            <a:r>
              <a:rPr lang="en-US" dirty="0" err="1"/>
              <a:t>dışında</a:t>
            </a:r>
            <a:r>
              <a:rPr lang="en-US" dirty="0"/>
              <a:t>, </a:t>
            </a:r>
            <a:r>
              <a:rPr lang="en-US" dirty="0" err="1"/>
              <a:t>testin</a:t>
            </a:r>
            <a:r>
              <a:rPr lang="en-US" dirty="0"/>
              <a:t> </a:t>
            </a:r>
            <a:r>
              <a:rPr lang="en-US" dirty="0" err="1"/>
              <a:t>çalıştırılabilmesi</a:t>
            </a:r>
            <a:r>
              <a:rPr lang="en-US" dirty="0"/>
              <a:t> </a:t>
            </a:r>
            <a:r>
              <a:rPr lang="en-US" dirty="0" err="1"/>
              <a:t>için</a:t>
            </a:r>
            <a:r>
              <a:rPr lang="en-US" dirty="0"/>
              <a:t> </a:t>
            </a:r>
            <a:r>
              <a:rPr lang="en-US" dirty="0" err="1"/>
              <a:t>yerine</a:t>
            </a:r>
            <a:r>
              <a:rPr lang="en-US" dirty="0"/>
              <a:t> </a:t>
            </a:r>
            <a:r>
              <a:rPr lang="en-US" dirty="0" err="1"/>
              <a:t>getirilmesi</a:t>
            </a:r>
            <a:r>
              <a:rPr lang="en-US" dirty="0"/>
              <a:t> </a:t>
            </a:r>
            <a:r>
              <a:rPr lang="en-US" dirty="0" err="1"/>
              <a:t>gereken</a:t>
            </a:r>
            <a:r>
              <a:rPr lang="en-US" dirty="0"/>
              <a:t> </a:t>
            </a:r>
            <a:r>
              <a:rPr lang="en-US" dirty="0" err="1"/>
              <a:t>şeyleri</a:t>
            </a:r>
            <a:r>
              <a:rPr lang="en-US" dirty="0"/>
              <a:t> </a:t>
            </a:r>
            <a:r>
              <a:rPr lang="en-US" dirty="0" err="1"/>
              <a:t>belirten</a:t>
            </a:r>
            <a:r>
              <a:rPr lang="en-US" dirty="0"/>
              <a:t> </a:t>
            </a:r>
            <a:r>
              <a:rPr lang="en-US" dirty="0" err="1"/>
              <a:t>Ön</a:t>
            </a:r>
            <a:r>
              <a:rPr lang="en-US" dirty="0"/>
              <a:t> </a:t>
            </a:r>
            <a:r>
              <a:rPr lang="en-US" dirty="0" err="1"/>
              <a:t>Koşul</a:t>
            </a:r>
            <a:r>
              <a:rPr lang="en-US" dirty="0"/>
              <a:t> </a:t>
            </a:r>
            <a:r>
              <a:rPr lang="en-US" dirty="0" err="1"/>
              <a:t>gibi</a:t>
            </a:r>
            <a:r>
              <a:rPr lang="en-US" dirty="0"/>
              <a:t> </a:t>
            </a:r>
            <a:r>
              <a:rPr lang="en-US" dirty="0" err="1"/>
              <a:t>bir</a:t>
            </a:r>
            <a:r>
              <a:rPr lang="en-US" dirty="0"/>
              <a:t> </a:t>
            </a:r>
            <a:r>
              <a:rPr lang="en-US" dirty="0" err="1"/>
              <a:t>alan</a:t>
            </a:r>
            <a:r>
              <a:rPr lang="en-US" dirty="0"/>
              <a:t> </a:t>
            </a:r>
            <a:r>
              <a:rPr lang="en-US" dirty="0" err="1"/>
              <a:t>olabilir</a:t>
            </a:r>
            <a:r>
              <a:rPr lang="en-US" dirty="0"/>
              <a:t>. Test </a:t>
            </a:r>
            <a:r>
              <a:rPr lang="tr-TR" dirty="0" err="1"/>
              <a:t>case</a:t>
            </a:r>
            <a:r>
              <a:rPr lang="en-US" dirty="0"/>
              <a:t> </a:t>
            </a:r>
            <a:r>
              <a:rPr lang="en-US" dirty="0" err="1"/>
              <a:t>için</a:t>
            </a:r>
            <a:r>
              <a:rPr lang="en-US" dirty="0"/>
              <a:t>, test </a:t>
            </a:r>
            <a:r>
              <a:rPr lang="en-US" dirty="0" err="1"/>
              <a:t>edilen</a:t>
            </a:r>
            <a:r>
              <a:rPr lang="en-US" dirty="0"/>
              <a:t> </a:t>
            </a:r>
            <a:r>
              <a:rPr lang="en-US" dirty="0" err="1"/>
              <a:t>siteye</a:t>
            </a:r>
            <a:r>
              <a:rPr lang="en-US" dirty="0"/>
              <a:t> </a:t>
            </a:r>
            <a:r>
              <a:rPr lang="en-US" dirty="0" err="1"/>
              <a:t>erişebilmek</a:t>
            </a:r>
            <a:r>
              <a:rPr lang="en-US" dirty="0"/>
              <a:t> </a:t>
            </a:r>
            <a:r>
              <a:rPr lang="en-US" dirty="0" err="1"/>
              <a:t>için</a:t>
            </a:r>
            <a:r>
              <a:rPr lang="en-US" dirty="0"/>
              <a:t> </a:t>
            </a:r>
            <a:r>
              <a:rPr lang="en-US" dirty="0" err="1"/>
              <a:t>bir</a:t>
            </a:r>
            <a:r>
              <a:rPr lang="en-US" dirty="0"/>
              <a:t> </a:t>
            </a:r>
            <a:r>
              <a:rPr lang="en-US" dirty="0" err="1"/>
              <a:t>tarayıcı</a:t>
            </a:r>
            <a:r>
              <a:rPr lang="en-US" dirty="0"/>
              <a:t> </a:t>
            </a:r>
            <a:r>
              <a:rPr lang="en-US" dirty="0" err="1"/>
              <a:t>yüklü</a:t>
            </a:r>
            <a:r>
              <a:rPr lang="en-US" dirty="0"/>
              <a:t> </a:t>
            </a:r>
            <a:r>
              <a:rPr lang="en-US" dirty="0" err="1"/>
              <a:t>olması</a:t>
            </a:r>
            <a:r>
              <a:rPr lang="en-US" dirty="0"/>
              <a:t> </a:t>
            </a:r>
            <a:r>
              <a:rPr lang="en-US" dirty="0" err="1"/>
              <a:t>bir</a:t>
            </a:r>
            <a:r>
              <a:rPr lang="en-US" dirty="0"/>
              <a:t> </a:t>
            </a:r>
            <a:r>
              <a:rPr lang="en-US" dirty="0" err="1"/>
              <a:t>ön</a:t>
            </a:r>
            <a:r>
              <a:rPr lang="en-US" dirty="0"/>
              <a:t> </a:t>
            </a:r>
            <a:r>
              <a:rPr lang="en-US" dirty="0" err="1"/>
              <a:t>koşul</a:t>
            </a:r>
            <a:r>
              <a:rPr lang="en-US" dirty="0"/>
              <a:t> </a:t>
            </a:r>
            <a:r>
              <a:rPr lang="en-US" dirty="0" err="1"/>
              <a:t>olacaktır</a:t>
            </a:r>
            <a:r>
              <a:rPr lang="en-US" dirty="0"/>
              <a:t>. </a:t>
            </a:r>
            <a:r>
              <a:rPr lang="en-US" dirty="0" err="1"/>
              <a:t>Bir</a:t>
            </a:r>
            <a:r>
              <a:rPr lang="en-US" dirty="0"/>
              <a:t> test </a:t>
            </a:r>
            <a:r>
              <a:rPr lang="en-US" dirty="0" err="1"/>
              <a:t>senaryosu</a:t>
            </a:r>
            <a:r>
              <a:rPr lang="en-US" dirty="0"/>
              <a:t>, test </a:t>
            </a:r>
            <a:r>
              <a:rPr lang="tr-TR" dirty="0"/>
              <a:t>senaryosu</a:t>
            </a:r>
            <a:r>
              <a:rPr lang="en-US" dirty="0"/>
              <a:t> </a:t>
            </a:r>
            <a:r>
              <a:rPr lang="en-US" dirty="0" err="1"/>
              <a:t>tamamlandıktan</a:t>
            </a:r>
            <a:r>
              <a:rPr lang="en-US" dirty="0"/>
              <a:t> </a:t>
            </a:r>
            <a:r>
              <a:rPr lang="en-US" dirty="0" err="1"/>
              <a:t>sonra</a:t>
            </a:r>
            <a:r>
              <a:rPr lang="en-US" dirty="0"/>
              <a:t> </a:t>
            </a:r>
            <a:r>
              <a:rPr lang="en-US" dirty="0" err="1"/>
              <a:t>geçerli</a:t>
            </a:r>
            <a:r>
              <a:rPr lang="en-US" dirty="0"/>
              <a:t> </a:t>
            </a:r>
            <a:r>
              <a:rPr lang="en-US" dirty="0" err="1"/>
              <a:t>olan</a:t>
            </a:r>
            <a:r>
              <a:rPr lang="en-US" dirty="0"/>
              <a:t> her </a:t>
            </a:r>
            <a:r>
              <a:rPr lang="en-US" dirty="0" err="1"/>
              <a:t>şeyi</a:t>
            </a:r>
            <a:r>
              <a:rPr lang="en-US" dirty="0"/>
              <a:t> </a:t>
            </a:r>
            <a:r>
              <a:rPr lang="en-US" dirty="0" err="1"/>
              <a:t>belirten</a:t>
            </a:r>
            <a:r>
              <a:rPr lang="en-US" dirty="0"/>
              <a:t> Son </a:t>
            </a:r>
            <a:r>
              <a:rPr lang="en-US" dirty="0" err="1"/>
              <a:t>Koşullar</a:t>
            </a:r>
            <a:r>
              <a:rPr lang="en-US" dirty="0"/>
              <a:t> da </a:t>
            </a:r>
            <a:r>
              <a:rPr lang="en-US" dirty="0" err="1"/>
              <a:t>içerebilir</a:t>
            </a:r>
            <a:r>
              <a:rPr lang="en-US" dirty="0"/>
              <a:t>. Test </a:t>
            </a:r>
            <a:r>
              <a:rPr lang="en-US" dirty="0" err="1"/>
              <a:t>durumumuz</a:t>
            </a:r>
            <a:r>
              <a:rPr lang="en-US" dirty="0"/>
              <a:t> </a:t>
            </a:r>
            <a:r>
              <a:rPr lang="en-US" dirty="0" err="1"/>
              <a:t>için</a:t>
            </a:r>
            <a:r>
              <a:rPr lang="en-US" dirty="0"/>
              <a:t> </a:t>
            </a:r>
            <a:r>
              <a:rPr lang="en-US" dirty="0" err="1"/>
              <a:t>bir</a:t>
            </a:r>
            <a:r>
              <a:rPr lang="en-US" dirty="0"/>
              <a:t> son </a:t>
            </a:r>
            <a:r>
              <a:rPr lang="en-US" dirty="0" err="1"/>
              <a:t>koşul</a:t>
            </a:r>
            <a:r>
              <a:rPr lang="en-US" dirty="0"/>
              <a:t>, </a:t>
            </a:r>
            <a:r>
              <a:rPr lang="en-US" dirty="0" err="1"/>
              <a:t>oturum</a:t>
            </a:r>
            <a:r>
              <a:rPr lang="en-US" dirty="0"/>
              <a:t> </a:t>
            </a:r>
            <a:r>
              <a:rPr lang="en-US" dirty="0" err="1"/>
              <a:t>açma</a:t>
            </a:r>
            <a:r>
              <a:rPr lang="en-US" dirty="0"/>
              <a:t> </a:t>
            </a:r>
            <a:r>
              <a:rPr lang="en-US" dirty="0" err="1"/>
              <a:t>zamanı</a:t>
            </a:r>
            <a:r>
              <a:rPr lang="en-US" dirty="0"/>
              <a:t> </a:t>
            </a:r>
            <a:r>
              <a:rPr lang="en-US" dirty="0" err="1"/>
              <a:t>ve</a:t>
            </a:r>
            <a:r>
              <a:rPr lang="en-US" dirty="0"/>
              <a:t> </a:t>
            </a:r>
            <a:r>
              <a:rPr lang="en-US" dirty="0" err="1"/>
              <a:t>tarihi</a:t>
            </a:r>
            <a:r>
              <a:rPr lang="en-US" dirty="0"/>
              <a:t> </a:t>
            </a:r>
            <a:r>
              <a:rPr lang="en-US" dirty="0" err="1"/>
              <a:t>veritabanında</a:t>
            </a:r>
            <a:r>
              <a:rPr lang="en-US" dirty="0"/>
              <a:t> </a:t>
            </a:r>
            <a:r>
              <a:rPr lang="en-US" dirty="0" err="1"/>
              <a:t>saklanır</a:t>
            </a:r>
            <a:endParaRPr lang="en-US" dirty="0"/>
          </a:p>
        </p:txBody>
      </p:sp>
      <p:pic>
        <p:nvPicPr>
          <p:cNvPr id="5" name="Picture 2" descr="https://www.guru99.com/images/1/test-cases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971" y="2596897"/>
            <a:ext cx="4108079" cy="263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833" y="1063416"/>
            <a:ext cx="8761413" cy="706964"/>
          </a:xfrm>
        </p:spPr>
        <p:txBody>
          <a:bodyPr/>
          <a:lstStyle/>
          <a:p>
            <a:r>
              <a:rPr lang="tr-TR" dirty="0"/>
              <a:t>Test </a:t>
            </a:r>
            <a:r>
              <a:rPr lang="tr-TR" dirty="0" err="1"/>
              <a:t>Scenario</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graphicFrame>
        <p:nvGraphicFramePr>
          <p:cNvPr id="7" name="Table 6"/>
          <p:cNvGraphicFramePr>
            <a:graphicFrameLocks noGrp="1"/>
          </p:cNvGraphicFramePr>
          <p:nvPr>
            <p:extLst>
              <p:ext uri="{D42A27DB-BD31-4B8C-83A1-F6EECF244321}">
                <p14:modId xmlns:p14="http://schemas.microsoft.com/office/powerpoint/2010/main" val="3876391121"/>
              </p:ext>
            </p:extLst>
          </p:nvPr>
        </p:nvGraphicFramePr>
        <p:xfrm>
          <a:off x="1011221" y="2603500"/>
          <a:ext cx="10179519" cy="3462878"/>
        </p:xfrm>
        <a:graphic>
          <a:graphicData uri="http://schemas.openxmlformats.org/drawingml/2006/table">
            <a:tbl>
              <a:tblPr/>
              <a:tblGrid>
                <a:gridCol w="914398">
                  <a:extLst>
                    <a:ext uri="{9D8B030D-6E8A-4147-A177-3AD203B41FA5}">
                      <a16:colId xmlns:a16="http://schemas.microsoft.com/office/drawing/2014/main" val="3887442920"/>
                    </a:ext>
                  </a:extLst>
                </a:gridCol>
                <a:gridCol w="1398494">
                  <a:extLst>
                    <a:ext uri="{9D8B030D-6E8A-4147-A177-3AD203B41FA5}">
                      <a16:colId xmlns:a16="http://schemas.microsoft.com/office/drawing/2014/main" val="3837553045"/>
                    </a:ext>
                  </a:extLst>
                </a:gridCol>
                <a:gridCol w="2049759">
                  <a:extLst>
                    <a:ext uri="{9D8B030D-6E8A-4147-A177-3AD203B41FA5}">
                      <a16:colId xmlns:a16="http://schemas.microsoft.com/office/drawing/2014/main" val="867136710"/>
                    </a:ext>
                  </a:extLst>
                </a:gridCol>
                <a:gridCol w="1454217">
                  <a:extLst>
                    <a:ext uri="{9D8B030D-6E8A-4147-A177-3AD203B41FA5}">
                      <a16:colId xmlns:a16="http://schemas.microsoft.com/office/drawing/2014/main" val="1973872615"/>
                    </a:ext>
                  </a:extLst>
                </a:gridCol>
                <a:gridCol w="1454217">
                  <a:extLst>
                    <a:ext uri="{9D8B030D-6E8A-4147-A177-3AD203B41FA5}">
                      <a16:colId xmlns:a16="http://schemas.microsoft.com/office/drawing/2014/main" val="2208861633"/>
                    </a:ext>
                  </a:extLst>
                </a:gridCol>
                <a:gridCol w="1454217">
                  <a:extLst>
                    <a:ext uri="{9D8B030D-6E8A-4147-A177-3AD203B41FA5}">
                      <a16:colId xmlns:a16="http://schemas.microsoft.com/office/drawing/2014/main" val="3185953622"/>
                    </a:ext>
                  </a:extLst>
                </a:gridCol>
                <a:gridCol w="1454217">
                  <a:extLst>
                    <a:ext uri="{9D8B030D-6E8A-4147-A177-3AD203B41FA5}">
                      <a16:colId xmlns:a16="http://schemas.microsoft.com/office/drawing/2014/main" val="4004564300"/>
                    </a:ext>
                  </a:extLst>
                </a:gridCol>
              </a:tblGrid>
              <a:tr h="368896">
                <a:tc>
                  <a:txBody>
                    <a:bodyPr/>
                    <a:lstStyle/>
                    <a:p>
                      <a:pPr algn="l" fontAlgn="t"/>
                      <a:r>
                        <a:rPr lang="en-US" sz="1100" b="1" dirty="0">
                          <a:effectLst/>
                        </a:rPr>
                        <a:t>Test </a:t>
                      </a:r>
                      <a:r>
                        <a:rPr lang="tr-TR" sz="1100" b="1" dirty="0">
                          <a:effectLst/>
                        </a:rPr>
                        <a:t>Case </a:t>
                      </a:r>
                      <a:r>
                        <a:rPr lang="tr-TR" sz="1100" b="1" dirty="0" err="1">
                          <a:effectLst/>
                        </a:rPr>
                        <a:t>Id</a:t>
                      </a:r>
                      <a:endParaRPr lang="en-US" sz="1100" b="1" dirty="0">
                        <a:effectLst/>
                      </a:endParaRPr>
                    </a:p>
                  </a:txBody>
                  <a:tcPr marL="40097" marR="40097" marT="40097" marB="40097">
                    <a:lnL w="9525" cap="flat" cmpd="sng" algn="ctr">
                      <a:solidFill>
                        <a:srgbClr val="A00884"/>
                      </a:solidFill>
                      <a:prstDash val="solid"/>
                      <a:round/>
                      <a:headEnd type="none" w="med" len="med"/>
                      <a:tailEnd type="none" w="med" len="med"/>
                    </a:lnL>
                    <a:lnR w="9525" cap="flat" cmpd="sng" algn="ctr">
                      <a:solidFill>
                        <a:srgbClr val="E01C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dirty="0">
                          <a:effectLst/>
                        </a:rPr>
                        <a:t>Test </a:t>
                      </a:r>
                      <a:r>
                        <a:rPr lang="en-US" sz="1100" b="1" dirty="0" err="1">
                          <a:effectLst/>
                        </a:rPr>
                        <a:t>Senaryosu</a:t>
                      </a:r>
                      <a:endParaRPr lang="en-US" sz="1100" b="1" dirty="0">
                        <a:effectLst/>
                      </a:endParaRPr>
                    </a:p>
                  </a:txBody>
                  <a:tcPr marL="40097" marR="40097" marT="40097" marB="40097">
                    <a:lnL w="9525" cap="flat" cmpd="sng" algn="ctr">
                      <a:solidFill>
                        <a:srgbClr val="E01C84"/>
                      </a:solidFill>
                      <a:prstDash val="solid"/>
                      <a:round/>
                      <a:headEnd type="none" w="med" len="med"/>
                      <a:tailEnd type="none" w="med" len="med"/>
                    </a:lnL>
                    <a:lnR w="9525" cap="flat" cmpd="sng" algn="ctr">
                      <a:solidFill>
                        <a:srgbClr val="2021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Test Adımları</a:t>
                      </a:r>
                    </a:p>
                  </a:txBody>
                  <a:tcPr marL="40097" marR="40097" marT="40097" marB="40097">
                    <a:lnL w="9525" cap="flat" cmpd="sng" algn="ctr">
                      <a:solidFill>
                        <a:srgbClr val="202184"/>
                      </a:solidFill>
                      <a:prstDash val="solid"/>
                      <a:round/>
                      <a:headEnd type="none" w="med" len="med"/>
                      <a:tailEnd type="none" w="med" len="med"/>
                    </a:lnL>
                    <a:lnR w="9525" cap="flat" cmpd="sng" algn="ctr">
                      <a:solidFill>
                        <a:srgbClr val="202B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Test verisi</a:t>
                      </a:r>
                    </a:p>
                  </a:txBody>
                  <a:tcPr marL="40097" marR="40097" marT="40097" marB="40097">
                    <a:lnL w="9525" cap="flat" cmpd="sng" algn="ctr">
                      <a:solidFill>
                        <a:srgbClr val="202B84"/>
                      </a:solidFill>
                      <a:prstDash val="solid"/>
                      <a:round/>
                      <a:headEnd type="none" w="med" len="med"/>
                      <a:tailEnd type="none" w="med" len="med"/>
                    </a:lnL>
                    <a:lnR w="9525" cap="flat" cmpd="sng" algn="ctr">
                      <a:solidFill>
                        <a:srgbClr val="E02E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dirty="0" err="1">
                          <a:effectLst/>
                        </a:rPr>
                        <a:t>Beklenen</a:t>
                      </a:r>
                      <a:r>
                        <a:rPr lang="en-US" sz="1100" b="1" dirty="0">
                          <a:effectLst/>
                        </a:rPr>
                        <a:t> </a:t>
                      </a:r>
                      <a:r>
                        <a:rPr lang="en-US" sz="1100" b="1" dirty="0" err="1">
                          <a:effectLst/>
                        </a:rPr>
                        <a:t>sonuçlar</a:t>
                      </a:r>
                      <a:endParaRPr lang="tr-TR" sz="1100" b="1" dirty="0">
                        <a:effectLst/>
                      </a:endParaRPr>
                    </a:p>
                    <a:p>
                      <a:pPr algn="l" fontAlgn="t"/>
                      <a:r>
                        <a:rPr lang="tr-TR" sz="1100" b="1" dirty="0">
                          <a:effectLst/>
                        </a:rPr>
                        <a:t>(</a:t>
                      </a:r>
                      <a:r>
                        <a:rPr lang="tr-TR" sz="1100" b="1" dirty="0" err="1">
                          <a:effectLst/>
                        </a:rPr>
                        <a:t>Expected</a:t>
                      </a:r>
                      <a:r>
                        <a:rPr lang="tr-TR" sz="1100" b="1" dirty="0">
                          <a:effectLst/>
                        </a:rPr>
                        <a:t> </a:t>
                      </a:r>
                      <a:r>
                        <a:rPr lang="tr-TR" sz="1100" b="1" dirty="0" err="1">
                          <a:effectLst/>
                        </a:rPr>
                        <a:t>Result</a:t>
                      </a:r>
                      <a:r>
                        <a:rPr lang="tr-TR" sz="1100" b="1" dirty="0">
                          <a:effectLst/>
                        </a:rPr>
                        <a:t>)</a:t>
                      </a:r>
                      <a:endParaRPr lang="en-US" sz="1100" b="1" dirty="0">
                        <a:effectLst/>
                      </a:endParaRPr>
                    </a:p>
                  </a:txBody>
                  <a:tcPr marL="40097" marR="40097" marT="40097" marB="40097">
                    <a:lnL w="9525" cap="flat" cmpd="sng" algn="ctr">
                      <a:solidFill>
                        <a:srgbClr val="E02E84"/>
                      </a:solidFill>
                      <a:prstDash val="solid"/>
                      <a:round/>
                      <a:headEnd type="none" w="med" len="med"/>
                      <a:tailEnd type="none" w="med" len="med"/>
                    </a:lnL>
                    <a:lnR w="9525" cap="flat" cmpd="sng" algn="ctr">
                      <a:solidFill>
                        <a:srgbClr val="2029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dirty="0" err="1">
                          <a:effectLst/>
                        </a:rPr>
                        <a:t>Fiili</a:t>
                      </a:r>
                      <a:r>
                        <a:rPr lang="en-US" sz="1100" b="1" dirty="0">
                          <a:effectLst/>
                        </a:rPr>
                        <a:t> </a:t>
                      </a:r>
                      <a:r>
                        <a:rPr lang="en-US" sz="1100" b="1" dirty="0" err="1">
                          <a:effectLst/>
                        </a:rPr>
                        <a:t>sonuç</a:t>
                      </a:r>
                      <a:endParaRPr lang="tr-TR" sz="1100" b="1" dirty="0">
                        <a:effectLst/>
                      </a:endParaRPr>
                    </a:p>
                    <a:p>
                      <a:pPr algn="l" fontAlgn="t"/>
                      <a:r>
                        <a:rPr lang="tr-TR" sz="1100" b="1" dirty="0">
                          <a:effectLst/>
                        </a:rPr>
                        <a:t>(</a:t>
                      </a:r>
                      <a:r>
                        <a:rPr lang="tr-TR" sz="1100" b="1" dirty="0" err="1">
                          <a:effectLst/>
                        </a:rPr>
                        <a:t>Actual</a:t>
                      </a:r>
                      <a:r>
                        <a:rPr lang="tr-TR" sz="1100" b="1" baseline="0" dirty="0">
                          <a:effectLst/>
                        </a:rPr>
                        <a:t> </a:t>
                      </a:r>
                      <a:r>
                        <a:rPr lang="tr-TR" sz="1100" b="1" baseline="0" dirty="0" err="1">
                          <a:effectLst/>
                        </a:rPr>
                        <a:t>Result</a:t>
                      </a:r>
                      <a:r>
                        <a:rPr lang="tr-TR" sz="1100" b="1" dirty="0">
                          <a:effectLst/>
                        </a:rPr>
                        <a:t>)</a:t>
                      </a:r>
                      <a:endParaRPr lang="en-US" sz="1100" b="1" dirty="0">
                        <a:effectLst/>
                      </a:endParaRPr>
                    </a:p>
                  </a:txBody>
                  <a:tcPr marL="40097" marR="40097" marT="40097" marB="40097">
                    <a:lnL w="9525" cap="flat" cmpd="sng" algn="ctr">
                      <a:solidFill>
                        <a:srgbClr val="202984"/>
                      </a:solidFill>
                      <a:prstDash val="solid"/>
                      <a:round/>
                      <a:headEnd type="none" w="med" len="med"/>
                      <a:tailEnd type="none" w="med" len="med"/>
                    </a:lnL>
                    <a:lnR w="9525" cap="flat" cmpd="sng" algn="ctr">
                      <a:solidFill>
                        <a:srgbClr val="A033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100" b="1">
                          <a:effectLst/>
                        </a:rPr>
                        <a:t>Başarılı / Başarısız</a:t>
                      </a:r>
                    </a:p>
                  </a:txBody>
                  <a:tcPr marL="40097" marR="40097" marT="40097" marB="40097">
                    <a:lnL w="9525" cap="flat" cmpd="sng" algn="ctr">
                      <a:solidFill>
                        <a:srgbClr val="A03384"/>
                      </a:solidFill>
                      <a:prstDash val="solid"/>
                      <a:round/>
                      <a:headEnd type="none" w="med" len="med"/>
                      <a:tailEnd type="none" w="med" len="med"/>
                    </a:lnL>
                    <a:lnR w="12700" cap="flat" cmpd="sng" algn="ctr">
                      <a:solidFill>
                        <a:srgbClr val="10C2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725769980"/>
                  </a:ext>
                </a:extLst>
              </a:tr>
              <a:tr h="1523702">
                <a:tc>
                  <a:txBody>
                    <a:bodyPr/>
                    <a:lstStyle/>
                    <a:p>
                      <a:pPr algn="l" fontAlgn="t"/>
                      <a:r>
                        <a:rPr lang="en-US" sz="1100">
                          <a:effectLst/>
                        </a:rPr>
                        <a:t>TU01</a:t>
                      </a:r>
                    </a:p>
                  </a:txBody>
                  <a:tcPr marL="40097" marR="40097" marT="40097" marB="40097">
                    <a:lnL w="12700" cap="flat" cmpd="sng" algn="ctr">
                      <a:solidFill>
                        <a:srgbClr val="F0DAA5"/>
                      </a:solidFill>
                      <a:prstDash val="solid"/>
                      <a:round/>
                      <a:headEnd type="none" w="med" len="med"/>
                      <a:tailEnd type="none" w="med" len="med"/>
                    </a:lnL>
                    <a:lnR w="12700" cap="flat" cmpd="sng" algn="ctr">
                      <a:solidFill>
                        <a:srgbClr val="90D6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100">
                          <a:effectLst/>
                        </a:rPr>
                        <a:t>Müşteri Verilerini geçerli Verilerle Kontrol Edin</a:t>
                      </a:r>
                    </a:p>
                  </a:txBody>
                  <a:tcPr marL="40097" marR="40097" marT="40097" marB="40097">
                    <a:lnL w="12700" cap="flat" cmpd="sng" algn="ctr">
                      <a:solidFill>
                        <a:srgbClr val="90D6A5"/>
                      </a:solidFill>
                      <a:prstDash val="solid"/>
                      <a:round/>
                      <a:headEnd type="none" w="med" len="med"/>
                      <a:tailEnd type="none" w="med" len="med"/>
                    </a:lnL>
                    <a:lnR w="12700" cap="flat" cmpd="sng" algn="ctr">
                      <a:solidFill>
                        <a:srgbClr val="90D6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100" u="none" strike="noStrike" dirty="0">
                          <a:solidFill>
                            <a:srgbClr val="04B8E6"/>
                          </a:solidFill>
                          <a:effectLst/>
                          <a:hlinkClick r:id="rId3"/>
                        </a:rPr>
                        <a:t>Http://demo.</a:t>
                      </a:r>
                      <a:r>
                        <a:rPr lang="tr-TR" sz="1100" u="none" strike="noStrike" dirty="0">
                          <a:solidFill>
                            <a:srgbClr val="04B8E6"/>
                          </a:solidFill>
                          <a:effectLst/>
                          <a:hlinkClick r:id="rId3"/>
                        </a:rPr>
                        <a:t>xxx</a:t>
                      </a:r>
                      <a:r>
                        <a:rPr lang="en-US" sz="1100" u="none" strike="noStrike" dirty="0">
                          <a:solidFill>
                            <a:srgbClr val="04B8E6"/>
                          </a:solidFill>
                          <a:effectLst/>
                          <a:hlinkClick r:id="rId3"/>
                        </a:rPr>
                        <a:t>.com</a:t>
                      </a:r>
                      <a:r>
                        <a:rPr lang="en-US" sz="1100" dirty="0">
                          <a:effectLst/>
                        </a:rPr>
                        <a:t> </a:t>
                      </a:r>
                      <a:r>
                        <a:rPr lang="en-US" sz="1100" dirty="0" err="1">
                          <a:effectLst/>
                        </a:rPr>
                        <a:t>sitesine</a:t>
                      </a:r>
                      <a:r>
                        <a:rPr lang="en-US" sz="1100" dirty="0">
                          <a:effectLst/>
                        </a:rPr>
                        <a:t> </a:t>
                      </a:r>
                      <a:r>
                        <a:rPr lang="en-US" sz="1100" dirty="0" err="1">
                          <a:effectLst/>
                        </a:rPr>
                        <a:t>gidin</a:t>
                      </a:r>
                      <a:endParaRPr lang="en-US" sz="1100" dirty="0">
                        <a:effectLst/>
                      </a:endParaRPr>
                    </a:p>
                    <a:p>
                      <a:pPr algn="l" fontAlgn="t">
                        <a:buFont typeface="+mj-lt"/>
                        <a:buAutoNum type="arabicPeriod"/>
                      </a:pPr>
                      <a:r>
                        <a:rPr lang="en-US" sz="1100" dirty="0" err="1">
                          <a:effectLst/>
                        </a:rPr>
                        <a:t>UserId</a:t>
                      </a:r>
                      <a:r>
                        <a:rPr lang="en-US" sz="1100" dirty="0">
                          <a:effectLst/>
                        </a:rPr>
                        <a:t> </a:t>
                      </a:r>
                      <a:r>
                        <a:rPr lang="en-US" sz="1100" dirty="0" err="1">
                          <a:effectLst/>
                        </a:rPr>
                        <a:t>girin</a:t>
                      </a:r>
                      <a:endParaRPr lang="en-US" sz="1100" dirty="0">
                        <a:effectLst/>
                      </a:endParaRPr>
                    </a:p>
                    <a:p>
                      <a:pPr algn="l" fontAlgn="t">
                        <a:buFont typeface="+mj-lt"/>
                        <a:buAutoNum type="arabicPeriod"/>
                      </a:pPr>
                      <a:r>
                        <a:rPr lang="en-US" sz="1100" dirty="0" err="1">
                          <a:effectLst/>
                        </a:rPr>
                        <a:t>Parolanı</a:t>
                      </a:r>
                      <a:r>
                        <a:rPr lang="en-US" sz="1100" dirty="0">
                          <a:effectLst/>
                        </a:rPr>
                        <a:t> </a:t>
                      </a:r>
                      <a:r>
                        <a:rPr lang="en-US" sz="1100" dirty="0" err="1">
                          <a:effectLst/>
                        </a:rPr>
                        <a:t>Gir</a:t>
                      </a:r>
                      <a:endParaRPr lang="en-US" sz="1100" dirty="0">
                        <a:effectLst/>
                      </a:endParaRPr>
                    </a:p>
                    <a:p>
                      <a:pPr algn="l" fontAlgn="t">
                        <a:buFont typeface="+mj-lt"/>
                        <a:buAutoNum type="arabicPeriod"/>
                      </a:pPr>
                      <a:r>
                        <a:rPr lang="en-US" sz="1100" dirty="0" err="1">
                          <a:effectLst/>
                        </a:rPr>
                        <a:t>Gönder'i</a:t>
                      </a:r>
                      <a:r>
                        <a:rPr lang="en-US" sz="1100" dirty="0">
                          <a:effectLst/>
                        </a:rPr>
                        <a:t> </a:t>
                      </a:r>
                      <a:r>
                        <a:rPr lang="en-US" sz="1100" dirty="0" err="1">
                          <a:effectLst/>
                        </a:rPr>
                        <a:t>tıklayın</a:t>
                      </a:r>
                      <a:endParaRPr lang="en-US" sz="1100" dirty="0">
                        <a:effectLst/>
                      </a:endParaRPr>
                    </a:p>
                  </a:txBody>
                  <a:tcPr marL="40097" marR="40097" marT="40097" marB="40097">
                    <a:lnL w="12700" cap="flat" cmpd="sng" algn="ctr">
                      <a:solidFill>
                        <a:srgbClr val="90D6A5"/>
                      </a:solidFill>
                      <a:prstDash val="solid"/>
                      <a:round/>
                      <a:headEnd type="none" w="med" len="med"/>
                      <a:tailEnd type="none" w="med" len="med"/>
                    </a:lnL>
                    <a:lnR w="12700" cap="flat" cmpd="sng" algn="ctr">
                      <a:solidFill>
                        <a:srgbClr val="F0DA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err="1">
                          <a:effectLst/>
                        </a:rPr>
                        <a:t>Kullanıcı</a:t>
                      </a:r>
                      <a:r>
                        <a:rPr lang="en-US" sz="1100" dirty="0">
                          <a:effectLst/>
                        </a:rPr>
                        <a:t> </a:t>
                      </a:r>
                      <a:r>
                        <a:rPr lang="en-US" sz="1100" dirty="0" err="1">
                          <a:effectLst/>
                        </a:rPr>
                        <a:t>kimliği</a:t>
                      </a:r>
                      <a:r>
                        <a:rPr lang="en-US" sz="1100" dirty="0">
                          <a:effectLst/>
                        </a:rPr>
                        <a:t> = </a:t>
                      </a:r>
                      <a:r>
                        <a:rPr lang="tr-TR" sz="1100" dirty="0" err="1">
                          <a:effectLst/>
                        </a:rPr>
                        <a:t>username</a:t>
                      </a:r>
                      <a:r>
                        <a:rPr lang="en-US" sz="1100" dirty="0">
                          <a:effectLst/>
                        </a:rPr>
                        <a:t> </a:t>
                      </a:r>
                      <a:r>
                        <a:rPr lang="en-US" sz="1100" dirty="0" err="1">
                          <a:effectLst/>
                        </a:rPr>
                        <a:t>Şifre</a:t>
                      </a:r>
                      <a:r>
                        <a:rPr lang="en-US" sz="1100" dirty="0">
                          <a:effectLst/>
                        </a:rPr>
                        <a:t> = pass</a:t>
                      </a:r>
                    </a:p>
                  </a:txBody>
                  <a:tcPr marL="40097" marR="40097" marT="40097" marB="40097">
                    <a:lnL w="12700" cap="flat" cmpd="sng" algn="ctr">
                      <a:solidFill>
                        <a:srgbClr val="F0DAA5"/>
                      </a:solidFill>
                      <a:prstDash val="solid"/>
                      <a:round/>
                      <a:headEnd type="none" w="med" len="med"/>
                      <a:tailEnd type="none" w="med" len="med"/>
                    </a:lnL>
                    <a:lnR w="12700" cap="flat" cmpd="sng" algn="ctr">
                      <a:solidFill>
                        <a:srgbClr val="B0D7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err="1">
                          <a:effectLst/>
                        </a:rPr>
                        <a:t>Kullanıcı</a:t>
                      </a:r>
                      <a:r>
                        <a:rPr lang="en-US" sz="1100" dirty="0">
                          <a:effectLst/>
                        </a:rPr>
                        <a:t> </a:t>
                      </a:r>
                      <a:r>
                        <a:rPr lang="en-US" sz="1100" dirty="0" err="1">
                          <a:effectLst/>
                        </a:rPr>
                        <a:t>bir</a:t>
                      </a:r>
                      <a:r>
                        <a:rPr lang="en-US" sz="1100" dirty="0">
                          <a:effectLst/>
                        </a:rPr>
                        <a:t> </a:t>
                      </a:r>
                      <a:r>
                        <a:rPr lang="en-US" sz="1100" dirty="0" err="1">
                          <a:effectLst/>
                        </a:rPr>
                        <a:t>uygulamaya</a:t>
                      </a:r>
                      <a:r>
                        <a:rPr lang="en-US" sz="1100" dirty="0">
                          <a:effectLst/>
                        </a:rPr>
                        <a:t> </a:t>
                      </a:r>
                      <a:r>
                        <a:rPr lang="en-US" sz="1100" dirty="0" err="1">
                          <a:effectLst/>
                        </a:rPr>
                        <a:t>giriş</a:t>
                      </a:r>
                      <a:r>
                        <a:rPr lang="en-US" sz="1100" dirty="0">
                          <a:effectLst/>
                        </a:rPr>
                        <a:t> </a:t>
                      </a:r>
                      <a:r>
                        <a:rPr lang="en-US" sz="1100" dirty="0" err="1">
                          <a:effectLst/>
                        </a:rPr>
                        <a:t>yapmalıdır</a:t>
                      </a:r>
                      <a:endParaRPr lang="en-US" sz="1100" dirty="0">
                        <a:effectLst/>
                      </a:endParaRPr>
                    </a:p>
                  </a:txBody>
                  <a:tcPr marL="40097" marR="40097" marT="40097" marB="40097">
                    <a:lnL w="12700" cap="flat" cmpd="sng" algn="ctr">
                      <a:solidFill>
                        <a:srgbClr val="B0D7A5"/>
                      </a:solidFill>
                      <a:prstDash val="solid"/>
                      <a:round/>
                      <a:headEnd type="none" w="med" len="med"/>
                      <a:tailEnd type="none" w="med" len="med"/>
                    </a:lnL>
                    <a:lnR w="12700" cap="flat" cmpd="sng" algn="ctr">
                      <a:solidFill>
                        <a:srgbClr val="B0D7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err="1">
                          <a:effectLst/>
                        </a:rPr>
                        <a:t>Beklenildiği</a:t>
                      </a:r>
                      <a:r>
                        <a:rPr lang="en-US" sz="1100" dirty="0">
                          <a:effectLst/>
                        </a:rPr>
                        <a:t> </a:t>
                      </a:r>
                      <a:r>
                        <a:rPr lang="en-US" sz="1100" dirty="0" err="1">
                          <a:effectLst/>
                        </a:rPr>
                        <a:t>gibi</a:t>
                      </a:r>
                      <a:endParaRPr lang="en-US" sz="1100" dirty="0">
                        <a:effectLst/>
                      </a:endParaRPr>
                    </a:p>
                  </a:txBody>
                  <a:tcPr marL="40097" marR="40097" marT="40097" marB="40097">
                    <a:lnL w="12700" cap="flat" cmpd="sng" algn="ctr">
                      <a:solidFill>
                        <a:srgbClr val="B0D7A5"/>
                      </a:solidFill>
                      <a:prstDash val="solid"/>
                      <a:round/>
                      <a:headEnd type="none" w="med" len="med"/>
                      <a:tailEnd type="none" w="med" len="med"/>
                    </a:lnL>
                    <a:lnR w="12700" cap="flat" cmpd="sng" algn="ctr">
                      <a:solidFill>
                        <a:srgbClr val="90D6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dirty="0">
                          <a:effectLst/>
                        </a:rPr>
                        <a:t>Başarılı</a:t>
                      </a:r>
                      <a:endParaRPr lang="en-US" sz="1100" dirty="0">
                        <a:effectLst/>
                      </a:endParaRPr>
                    </a:p>
                  </a:txBody>
                  <a:tcPr marL="40097" marR="40097" marT="40097" marB="40097">
                    <a:lnL w="12700" cap="flat" cmpd="sng" algn="ctr">
                      <a:solidFill>
                        <a:srgbClr val="90D6A5"/>
                      </a:solidFill>
                      <a:prstDash val="solid"/>
                      <a:round/>
                      <a:headEnd type="none" w="med" len="med"/>
                      <a:tailEnd type="none" w="med" len="med"/>
                    </a:lnL>
                    <a:lnR w="12700" cap="flat" cmpd="sng" algn="ctr">
                      <a:solidFill>
                        <a:srgbClr val="B0D7A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2024221"/>
                  </a:ext>
                </a:extLst>
              </a:tr>
              <a:tr h="1523702">
                <a:tc>
                  <a:txBody>
                    <a:bodyPr/>
                    <a:lstStyle/>
                    <a:p>
                      <a:pPr algn="l" fontAlgn="t"/>
                      <a:r>
                        <a:rPr lang="en-US" sz="1100">
                          <a:effectLst/>
                        </a:rPr>
                        <a:t>TU02</a:t>
                      </a:r>
                    </a:p>
                  </a:txBody>
                  <a:tcPr marL="40097" marR="40097" marT="40097" marB="40097">
                    <a:lnL w="12700" cap="flat" cmpd="sng" algn="ctr">
                      <a:solidFill>
                        <a:srgbClr val="305FA5"/>
                      </a:solidFill>
                      <a:prstDash val="solid"/>
                      <a:round/>
                      <a:headEnd type="none" w="med" len="med"/>
                      <a:tailEnd type="none" w="med" len="med"/>
                    </a:lnL>
                    <a:lnR w="12700" cap="flat" cmpd="sng" algn="ctr">
                      <a:solidFill>
                        <a:srgbClr val="705F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tc>
                  <a:txBody>
                    <a:bodyPr/>
                    <a:lstStyle/>
                    <a:p>
                      <a:pPr algn="l" fontAlgn="t"/>
                      <a:r>
                        <a:rPr lang="en-US" sz="1100">
                          <a:effectLst/>
                        </a:rPr>
                        <a:t>Müşteri Girişini geçersiz Verilerle Kontrol Edin</a:t>
                      </a:r>
                    </a:p>
                  </a:txBody>
                  <a:tcPr marL="40097" marR="40097" marT="40097" marB="40097">
                    <a:lnL w="12700" cap="flat" cmpd="sng" algn="ctr">
                      <a:solidFill>
                        <a:srgbClr val="705FA5"/>
                      </a:solidFill>
                      <a:prstDash val="solid"/>
                      <a:round/>
                      <a:headEnd type="none" w="med" len="med"/>
                      <a:tailEnd type="none" w="med" len="med"/>
                    </a:lnL>
                    <a:lnR w="12700" cap="flat" cmpd="sng" algn="ctr">
                      <a:solidFill>
                        <a:srgbClr val="705F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DAA5"/>
                      </a:solidFill>
                      <a:prstDash val="solid"/>
                      <a:round/>
                      <a:headEnd type="none" w="med" len="med"/>
                      <a:tailEnd type="none" w="med" len="med"/>
                    </a:lnB>
                    <a:solidFill>
                      <a:srgbClr val="F9F9F9"/>
                    </a:solidFill>
                  </a:tcPr>
                </a:tc>
                <a:tc>
                  <a:txBody>
                    <a:bodyPr/>
                    <a:lstStyle/>
                    <a:p>
                      <a:pPr algn="l" fontAlgn="t">
                        <a:buFont typeface="+mj-lt"/>
                        <a:buAutoNum type="arabicPeriod"/>
                      </a:pPr>
                      <a:r>
                        <a:rPr lang="en-US" sz="1100" u="none" strike="noStrike" dirty="0">
                          <a:solidFill>
                            <a:schemeClr val="tx1"/>
                          </a:solidFill>
                          <a:effectLst/>
                          <a:hlinkClick r:id="rId3"/>
                        </a:rPr>
                        <a:t>Http://demo.</a:t>
                      </a:r>
                      <a:r>
                        <a:rPr lang="tr-TR" sz="1100" u="none" strike="noStrike" dirty="0">
                          <a:solidFill>
                            <a:schemeClr val="tx1"/>
                          </a:solidFill>
                          <a:effectLst/>
                          <a:hlinkClick r:id="rId3"/>
                        </a:rPr>
                        <a:t>xxx</a:t>
                      </a:r>
                      <a:r>
                        <a:rPr lang="en-US" sz="1100" u="none" strike="noStrike" dirty="0">
                          <a:solidFill>
                            <a:schemeClr val="tx1"/>
                          </a:solidFill>
                          <a:effectLst/>
                          <a:hlinkClick r:id="rId3"/>
                        </a:rPr>
                        <a:t>.com</a:t>
                      </a:r>
                      <a:r>
                        <a:rPr lang="en-US" sz="1100" dirty="0">
                          <a:solidFill>
                            <a:schemeClr val="tx1"/>
                          </a:solidFill>
                          <a:effectLst/>
                        </a:rPr>
                        <a:t> </a:t>
                      </a:r>
                      <a:r>
                        <a:rPr lang="en-US" sz="1100" dirty="0" err="1">
                          <a:solidFill>
                            <a:schemeClr val="tx1"/>
                          </a:solidFill>
                          <a:effectLst/>
                        </a:rPr>
                        <a:t>sitesine</a:t>
                      </a:r>
                      <a:r>
                        <a:rPr lang="en-US" sz="1100" dirty="0">
                          <a:solidFill>
                            <a:schemeClr val="tx1"/>
                          </a:solidFill>
                          <a:effectLst/>
                        </a:rPr>
                        <a:t> </a:t>
                      </a:r>
                      <a:r>
                        <a:rPr lang="en-US" sz="1100" dirty="0" err="1">
                          <a:solidFill>
                            <a:schemeClr val="tx1"/>
                          </a:solidFill>
                          <a:effectLst/>
                        </a:rPr>
                        <a:t>gidin</a:t>
                      </a:r>
                      <a:endParaRPr lang="en-US" sz="1100" dirty="0">
                        <a:solidFill>
                          <a:schemeClr val="tx1"/>
                        </a:solidFill>
                        <a:effectLst/>
                      </a:endParaRPr>
                    </a:p>
                    <a:p>
                      <a:pPr algn="l" fontAlgn="t">
                        <a:buFont typeface="+mj-lt"/>
                        <a:buAutoNum type="arabicPeriod"/>
                      </a:pPr>
                      <a:r>
                        <a:rPr lang="en-US" sz="1100" dirty="0" err="1">
                          <a:effectLst/>
                        </a:rPr>
                        <a:t>UserId</a:t>
                      </a:r>
                      <a:r>
                        <a:rPr lang="en-US" sz="1100" dirty="0">
                          <a:effectLst/>
                        </a:rPr>
                        <a:t> </a:t>
                      </a:r>
                      <a:r>
                        <a:rPr lang="en-US" sz="1100" dirty="0" err="1">
                          <a:effectLst/>
                        </a:rPr>
                        <a:t>girin</a:t>
                      </a:r>
                      <a:endParaRPr lang="en-US" sz="1100" dirty="0">
                        <a:effectLst/>
                      </a:endParaRPr>
                    </a:p>
                    <a:p>
                      <a:pPr algn="l" fontAlgn="t">
                        <a:buFont typeface="+mj-lt"/>
                        <a:buAutoNum type="arabicPeriod"/>
                      </a:pPr>
                      <a:r>
                        <a:rPr lang="en-US" sz="1100" dirty="0" err="1">
                          <a:effectLst/>
                        </a:rPr>
                        <a:t>Parolanı</a:t>
                      </a:r>
                      <a:r>
                        <a:rPr lang="en-US" sz="1100" dirty="0">
                          <a:effectLst/>
                        </a:rPr>
                        <a:t> </a:t>
                      </a:r>
                      <a:r>
                        <a:rPr lang="en-US" sz="1100" dirty="0" err="1">
                          <a:effectLst/>
                        </a:rPr>
                        <a:t>Gir</a:t>
                      </a:r>
                      <a:endParaRPr lang="en-US" sz="1100" dirty="0">
                        <a:effectLst/>
                      </a:endParaRPr>
                    </a:p>
                    <a:p>
                      <a:pPr algn="l" fontAlgn="t">
                        <a:buFont typeface="+mj-lt"/>
                        <a:buAutoNum type="arabicPeriod"/>
                      </a:pPr>
                      <a:r>
                        <a:rPr lang="en-US" sz="1100" dirty="0" err="1">
                          <a:effectLst/>
                        </a:rPr>
                        <a:t>Gönder'i</a:t>
                      </a:r>
                      <a:r>
                        <a:rPr lang="en-US" sz="1100" dirty="0">
                          <a:effectLst/>
                        </a:rPr>
                        <a:t> </a:t>
                      </a:r>
                      <a:r>
                        <a:rPr lang="en-US" sz="1100" dirty="0" err="1">
                          <a:effectLst/>
                        </a:rPr>
                        <a:t>tıklayın</a:t>
                      </a:r>
                      <a:endParaRPr lang="en-US" sz="1100" dirty="0">
                        <a:effectLst/>
                      </a:endParaRPr>
                    </a:p>
                  </a:txBody>
                  <a:tcPr marL="40097" marR="40097" marT="40097" marB="40097">
                    <a:lnL w="12700" cap="flat" cmpd="sng" algn="ctr">
                      <a:solidFill>
                        <a:srgbClr val="705FA5"/>
                      </a:solidFill>
                      <a:prstDash val="solid"/>
                      <a:round/>
                      <a:headEnd type="none" w="med" len="med"/>
                      <a:tailEnd type="none" w="med" len="med"/>
                    </a:lnL>
                    <a:lnR w="12700" cap="flat" cmpd="sng" algn="ctr">
                      <a:solidFill>
                        <a:srgbClr val="9068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tc>
                  <a:txBody>
                    <a:bodyPr/>
                    <a:lstStyle/>
                    <a:p>
                      <a:pPr algn="l" fontAlgn="t"/>
                      <a:r>
                        <a:rPr lang="en-US" sz="1100">
                          <a:effectLst/>
                        </a:rPr>
                        <a:t>Kullanıcı kimliği = guru99 Şifre = glass99</a:t>
                      </a:r>
                    </a:p>
                  </a:txBody>
                  <a:tcPr marL="40097" marR="40097" marT="40097" marB="40097">
                    <a:lnL w="12700" cap="flat" cmpd="sng" algn="ctr">
                      <a:solidFill>
                        <a:srgbClr val="9068A5"/>
                      </a:solidFill>
                      <a:prstDash val="solid"/>
                      <a:round/>
                      <a:headEnd type="none" w="med" len="med"/>
                      <a:tailEnd type="none" w="med" len="med"/>
                    </a:lnL>
                    <a:lnR w="12700" cap="flat" cmpd="sng" algn="ctr">
                      <a:solidFill>
                        <a:srgbClr val="9068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tc>
                  <a:txBody>
                    <a:bodyPr/>
                    <a:lstStyle/>
                    <a:p>
                      <a:pPr algn="l" fontAlgn="t"/>
                      <a:r>
                        <a:rPr lang="en-US" sz="1100">
                          <a:effectLst/>
                        </a:rPr>
                        <a:t>Kullanıcı bir uygulamaya giriş yapmamalıdır</a:t>
                      </a:r>
                    </a:p>
                  </a:txBody>
                  <a:tcPr marL="40097" marR="40097" marT="40097" marB="40097">
                    <a:lnL w="12700" cap="flat" cmpd="sng" algn="ctr">
                      <a:solidFill>
                        <a:srgbClr val="9068A5"/>
                      </a:solidFill>
                      <a:prstDash val="solid"/>
                      <a:round/>
                      <a:headEnd type="none" w="med" len="med"/>
                      <a:tailEnd type="none" w="med" len="med"/>
                    </a:lnL>
                    <a:lnR w="12700" cap="flat" cmpd="sng" algn="ctr">
                      <a:solidFill>
                        <a:srgbClr val="9068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tc>
                  <a:txBody>
                    <a:bodyPr/>
                    <a:lstStyle/>
                    <a:p>
                      <a:pPr algn="l" fontAlgn="t"/>
                      <a:r>
                        <a:rPr lang="en-US" sz="1100" dirty="0" err="1">
                          <a:effectLst/>
                        </a:rPr>
                        <a:t>Beklenildiği</a:t>
                      </a:r>
                      <a:r>
                        <a:rPr lang="en-US" sz="1100" dirty="0">
                          <a:effectLst/>
                        </a:rPr>
                        <a:t> </a:t>
                      </a:r>
                      <a:r>
                        <a:rPr lang="en-US" sz="1100" dirty="0" err="1">
                          <a:effectLst/>
                        </a:rPr>
                        <a:t>gibi</a:t>
                      </a:r>
                      <a:endParaRPr lang="en-US" sz="1100" dirty="0">
                        <a:effectLst/>
                      </a:endParaRPr>
                    </a:p>
                  </a:txBody>
                  <a:tcPr marL="40097" marR="40097" marT="40097" marB="40097">
                    <a:lnL w="12700" cap="flat" cmpd="sng" algn="ctr">
                      <a:solidFill>
                        <a:srgbClr val="9068A5"/>
                      </a:solidFill>
                      <a:prstDash val="solid"/>
                      <a:round/>
                      <a:headEnd type="none" w="med" len="med"/>
                      <a:tailEnd type="none" w="med" len="med"/>
                    </a:lnL>
                    <a:lnR w="12700" cap="flat" cmpd="sng" algn="ctr">
                      <a:solidFill>
                        <a:srgbClr val="9068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tc>
                  <a:txBody>
                    <a:bodyPr/>
                    <a:lstStyle/>
                    <a:p>
                      <a:pPr algn="l" fontAlgn="t"/>
                      <a:r>
                        <a:rPr lang="tr-TR" sz="1100" dirty="0">
                          <a:effectLst/>
                        </a:rPr>
                        <a:t>Başarısız</a:t>
                      </a:r>
                      <a:endParaRPr lang="en-US" sz="1100" dirty="0">
                        <a:effectLst/>
                      </a:endParaRPr>
                    </a:p>
                  </a:txBody>
                  <a:tcPr marL="40097" marR="40097" marT="40097" marB="40097">
                    <a:lnL w="12700" cap="flat" cmpd="sng" algn="ctr">
                      <a:solidFill>
                        <a:srgbClr val="9068A5"/>
                      </a:solidFill>
                      <a:prstDash val="solid"/>
                      <a:round/>
                      <a:headEnd type="none" w="med" len="med"/>
                      <a:tailEnd type="none" w="med" len="med"/>
                    </a:lnL>
                    <a:lnR w="12700" cap="flat" cmpd="sng" algn="ctr">
                      <a:solidFill>
                        <a:srgbClr val="F0DAA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D6A5"/>
                      </a:solidFill>
                      <a:prstDash val="solid"/>
                      <a:round/>
                      <a:headEnd type="none" w="med" len="med"/>
                      <a:tailEnd type="none" w="med" len="med"/>
                    </a:lnB>
                    <a:solidFill>
                      <a:srgbClr val="F9F9F9"/>
                    </a:solidFill>
                  </a:tcPr>
                </a:tc>
                <a:extLst>
                  <a:ext uri="{0D108BD9-81ED-4DB2-BD59-A6C34878D82A}">
                    <a16:rowId xmlns:a16="http://schemas.microsoft.com/office/drawing/2014/main" val="711505169"/>
                  </a:ext>
                </a:extLst>
              </a:tr>
            </a:tbl>
          </a:graphicData>
        </a:graphic>
      </p:graphicFrame>
    </p:spTree>
    <p:extLst>
      <p:ext uri="{BB962C8B-B14F-4D97-AF65-F5344CB8AC3E}">
        <p14:creationId xmlns:p14="http://schemas.microsoft.com/office/powerpoint/2010/main" val="58448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68C2-BE94-4142-94FF-5A34B48C5112}"/>
              </a:ext>
            </a:extLst>
          </p:cNvPr>
          <p:cNvSpPr>
            <a:spLocks noGrp="1"/>
          </p:cNvSpPr>
          <p:nvPr>
            <p:ph type="title"/>
          </p:nvPr>
        </p:nvSpPr>
        <p:spPr/>
        <p:txBody>
          <a:bodyPr/>
          <a:lstStyle/>
          <a:p>
            <a:endParaRPr lang="tr-TR"/>
          </a:p>
        </p:txBody>
      </p:sp>
      <p:sp>
        <p:nvSpPr>
          <p:cNvPr id="3" name="Slide Number Placeholder 2">
            <a:extLst>
              <a:ext uri="{FF2B5EF4-FFF2-40B4-BE49-F238E27FC236}">
                <a16:creationId xmlns:a16="http://schemas.microsoft.com/office/drawing/2014/main" id="{49C586FB-E50F-4A43-882E-F4DE88CE90DC}"/>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5" name="Picture 4">
            <a:extLst>
              <a:ext uri="{FF2B5EF4-FFF2-40B4-BE49-F238E27FC236}">
                <a16:creationId xmlns:a16="http://schemas.microsoft.com/office/drawing/2014/main" id="{4BBB4379-F08F-41F8-8933-B226C4B15DDD}"/>
              </a:ext>
            </a:extLst>
          </p:cNvPr>
          <p:cNvPicPr>
            <a:picLocks noChangeAspect="1"/>
          </p:cNvPicPr>
          <p:nvPr/>
        </p:nvPicPr>
        <p:blipFill>
          <a:blip r:embed="rId2"/>
          <a:stretch>
            <a:fillRect/>
          </a:stretch>
        </p:blipFill>
        <p:spPr>
          <a:xfrm>
            <a:off x="1001261" y="906784"/>
            <a:ext cx="9764309" cy="5824538"/>
          </a:xfrm>
          <a:prstGeom prst="rect">
            <a:avLst/>
          </a:prstGeom>
        </p:spPr>
      </p:pic>
    </p:spTree>
    <p:extLst>
      <p:ext uri="{BB962C8B-B14F-4D97-AF65-F5344CB8AC3E}">
        <p14:creationId xmlns:p14="http://schemas.microsoft.com/office/powerpoint/2010/main" val="113952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226" y="996954"/>
            <a:ext cx="8761413" cy="706964"/>
          </a:xfrm>
        </p:spPr>
        <p:txBody>
          <a:bodyPr/>
          <a:lstStyle/>
          <a:p>
            <a:r>
              <a:rPr lang="tr-TR" dirty="0"/>
              <a:t>Black Box Test Teknikleri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4" name="Text Placeholder 3"/>
          <p:cNvSpPr>
            <a:spLocks noGrp="1"/>
          </p:cNvSpPr>
          <p:nvPr>
            <p:ph type="body" sz="quarter" idx="13"/>
          </p:nvPr>
        </p:nvSpPr>
        <p:spPr>
          <a:xfrm>
            <a:off x="449700" y="2543810"/>
            <a:ext cx="11094600" cy="4234180"/>
          </a:xfrm>
        </p:spPr>
        <p:txBody>
          <a:bodyPr>
            <a:normAutofit fontScale="40000" lnSpcReduction="20000"/>
          </a:bodyPr>
          <a:lstStyle/>
          <a:p>
            <a:r>
              <a:rPr lang="en-US" dirty="0" err="1"/>
              <a:t>Yazılım</a:t>
            </a:r>
            <a:r>
              <a:rPr lang="en-US" dirty="0"/>
              <a:t> </a:t>
            </a:r>
            <a:r>
              <a:rPr lang="en-US" dirty="0" err="1"/>
              <a:t>uygulamanızdaki</a:t>
            </a:r>
            <a:r>
              <a:rPr lang="en-US" dirty="0"/>
              <a:t> </a:t>
            </a:r>
            <a:r>
              <a:rPr lang="en-US" dirty="0" err="1"/>
              <a:t>olası</a:t>
            </a:r>
            <a:r>
              <a:rPr lang="en-US" dirty="0"/>
              <a:t> her </a:t>
            </a:r>
            <a:r>
              <a:rPr lang="en-US" dirty="0" err="1"/>
              <a:t>durumu</a:t>
            </a:r>
            <a:r>
              <a:rPr lang="en-US" dirty="0"/>
              <a:t> </a:t>
            </a:r>
            <a:r>
              <a:rPr lang="en-US" dirty="0" err="1"/>
              <a:t>kontrol</a:t>
            </a:r>
            <a:r>
              <a:rPr lang="en-US" dirty="0"/>
              <a:t> </a:t>
            </a:r>
            <a:r>
              <a:rPr lang="en-US" dirty="0" err="1"/>
              <a:t>etmek</a:t>
            </a:r>
            <a:r>
              <a:rPr lang="en-US" dirty="0"/>
              <a:t> </a:t>
            </a:r>
            <a:r>
              <a:rPr lang="en-US" dirty="0" err="1"/>
              <a:t>mümkün</a:t>
            </a:r>
            <a:r>
              <a:rPr lang="en-US" dirty="0"/>
              <a:t> </a:t>
            </a:r>
            <a:r>
              <a:rPr lang="en-US" dirty="0" err="1"/>
              <a:t>değildir</a:t>
            </a:r>
            <a:r>
              <a:rPr lang="en-US" dirty="0"/>
              <a:t>. </a:t>
            </a:r>
            <a:r>
              <a:rPr lang="en-US" dirty="0" err="1"/>
              <a:t>Yazılım</a:t>
            </a:r>
            <a:r>
              <a:rPr lang="en-US" dirty="0"/>
              <a:t> Test </a:t>
            </a:r>
            <a:r>
              <a:rPr lang="en-US" dirty="0" err="1"/>
              <a:t>teknikleri</a:t>
            </a:r>
            <a:r>
              <a:rPr lang="en-US" dirty="0"/>
              <a:t>, </a:t>
            </a:r>
            <a:r>
              <a:rPr lang="en-US" dirty="0" err="1"/>
              <a:t>maksimum</a:t>
            </a:r>
            <a:r>
              <a:rPr lang="en-US" dirty="0"/>
              <a:t> </a:t>
            </a:r>
            <a:r>
              <a:rPr lang="en-US" dirty="0" err="1"/>
              <a:t>hata</a:t>
            </a:r>
            <a:r>
              <a:rPr lang="en-US" dirty="0"/>
              <a:t> </a:t>
            </a:r>
            <a:r>
              <a:rPr lang="en-US" dirty="0" err="1"/>
              <a:t>bulma</a:t>
            </a:r>
            <a:r>
              <a:rPr lang="en-US" dirty="0"/>
              <a:t> </a:t>
            </a:r>
            <a:r>
              <a:rPr lang="en-US" dirty="0" err="1"/>
              <a:t>olasılığı</a:t>
            </a:r>
            <a:r>
              <a:rPr lang="en-US" dirty="0"/>
              <a:t> </a:t>
            </a:r>
            <a:r>
              <a:rPr lang="en-US" dirty="0" err="1"/>
              <a:t>olan</a:t>
            </a:r>
            <a:r>
              <a:rPr lang="en-US" dirty="0"/>
              <a:t> </a:t>
            </a:r>
            <a:r>
              <a:rPr lang="en-US" dirty="0" err="1"/>
              <a:t>birkaç</a:t>
            </a:r>
            <a:r>
              <a:rPr lang="en-US" dirty="0"/>
              <a:t> test </a:t>
            </a:r>
            <a:r>
              <a:rPr lang="en-US" dirty="0" err="1"/>
              <a:t>vakası</a:t>
            </a:r>
            <a:r>
              <a:rPr lang="en-US" dirty="0"/>
              <a:t> </a:t>
            </a:r>
            <a:r>
              <a:rPr lang="en-US" dirty="0" err="1"/>
              <a:t>seçmenize</a:t>
            </a:r>
            <a:r>
              <a:rPr lang="en-US" dirty="0"/>
              <a:t> </a:t>
            </a:r>
            <a:r>
              <a:rPr lang="en-US" dirty="0" err="1"/>
              <a:t>yardımcı</a:t>
            </a:r>
            <a:r>
              <a:rPr lang="en-US" dirty="0"/>
              <a:t> </a:t>
            </a:r>
            <a:r>
              <a:rPr lang="en-US" dirty="0" err="1"/>
              <a:t>olur</a:t>
            </a:r>
            <a:r>
              <a:rPr lang="en-US" dirty="0"/>
              <a:t>.</a:t>
            </a:r>
            <a:endParaRPr lang="tr-TR" dirty="0"/>
          </a:p>
          <a:p>
            <a:r>
              <a:rPr lang="en-US" b="1" dirty="0" err="1"/>
              <a:t>Eşdeğerlik</a:t>
            </a:r>
            <a:r>
              <a:rPr lang="en-US" b="1" dirty="0"/>
              <a:t> </a:t>
            </a:r>
            <a:r>
              <a:rPr lang="en-US" b="1" dirty="0" err="1"/>
              <a:t>Bölümü</a:t>
            </a:r>
            <a:r>
              <a:rPr lang="en-US" b="1" dirty="0"/>
              <a:t> (EP):</a:t>
            </a:r>
            <a:r>
              <a:rPr lang="en-US" dirty="0"/>
              <a:t> Bu </a:t>
            </a:r>
            <a:r>
              <a:rPr lang="en-US" dirty="0" err="1"/>
              <a:t>teknik</a:t>
            </a:r>
            <a:r>
              <a:rPr lang="en-US" dirty="0"/>
              <a:t>, </a:t>
            </a:r>
            <a:r>
              <a:rPr lang="en-US" dirty="0" err="1"/>
              <a:t>aralığı</a:t>
            </a:r>
            <a:r>
              <a:rPr lang="en-US" dirty="0"/>
              <a:t> </a:t>
            </a:r>
            <a:r>
              <a:rPr lang="en-US" dirty="0" err="1"/>
              <a:t>aynı</a:t>
            </a:r>
            <a:r>
              <a:rPr lang="en-US" dirty="0"/>
              <a:t> </a:t>
            </a:r>
            <a:r>
              <a:rPr lang="en-US" dirty="0" err="1"/>
              <a:t>davranışa</a:t>
            </a:r>
            <a:r>
              <a:rPr lang="en-US" dirty="0"/>
              <a:t> </a:t>
            </a:r>
            <a:r>
              <a:rPr lang="en-US" dirty="0" err="1"/>
              <a:t>sahip</a:t>
            </a:r>
            <a:r>
              <a:rPr lang="en-US" dirty="0"/>
              <a:t> </a:t>
            </a:r>
            <a:r>
              <a:rPr lang="en-US" dirty="0" err="1"/>
              <a:t>olma</a:t>
            </a:r>
            <a:r>
              <a:rPr lang="en-US" dirty="0"/>
              <a:t> </a:t>
            </a:r>
            <a:r>
              <a:rPr lang="en-US" dirty="0" err="1"/>
              <a:t>eğiliminde</a:t>
            </a:r>
            <a:r>
              <a:rPr lang="en-US" dirty="0"/>
              <a:t> </a:t>
            </a:r>
            <a:r>
              <a:rPr lang="en-US" dirty="0" err="1"/>
              <a:t>olan</a:t>
            </a:r>
            <a:r>
              <a:rPr lang="en-US" dirty="0"/>
              <a:t> </a:t>
            </a:r>
            <a:r>
              <a:rPr lang="en-US" dirty="0" err="1"/>
              <a:t>eşit</a:t>
            </a:r>
            <a:r>
              <a:rPr lang="en-US" dirty="0"/>
              <a:t> </a:t>
            </a:r>
            <a:r>
              <a:rPr lang="en-US" dirty="0" err="1"/>
              <a:t>parçalara</a:t>
            </a:r>
            <a:r>
              <a:rPr lang="en-US" dirty="0"/>
              <a:t> / </a:t>
            </a:r>
            <a:r>
              <a:rPr lang="en-US" dirty="0" err="1"/>
              <a:t>gruplara</a:t>
            </a:r>
            <a:r>
              <a:rPr lang="en-US" dirty="0"/>
              <a:t> </a:t>
            </a:r>
            <a:r>
              <a:rPr lang="en-US" dirty="0" err="1"/>
              <a:t>ayırır</a:t>
            </a:r>
            <a:r>
              <a:rPr lang="en-US" dirty="0"/>
              <a:t>.</a:t>
            </a:r>
          </a:p>
          <a:p>
            <a:r>
              <a:rPr lang="en-US" b="1" dirty="0" err="1"/>
              <a:t>Sınır</a:t>
            </a:r>
            <a:r>
              <a:rPr lang="en-US" b="1" dirty="0"/>
              <a:t> </a:t>
            </a:r>
            <a:r>
              <a:rPr lang="en-US" b="1" dirty="0" err="1"/>
              <a:t>Değer</a:t>
            </a:r>
            <a:r>
              <a:rPr lang="en-US" b="1" dirty="0"/>
              <a:t> </a:t>
            </a:r>
            <a:r>
              <a:rPr lang="en-US" b="1" dirty="0" err="1"/>
              <a:t>Analizi</a:t>
            </a:r>
            <a:r>
              <a:rPr lang="en-US" b="1" dirty="0"/>
              <a:t> (BVA):</a:t>
            </a:r>
            <a:r>
              <a:rPr lang="en-US" dirty="0"/>
              <a:t> </a:t>
            </a:r>
            <a:r>
              <a:rPr lang="tr-TR" dirty="0"/>
              <a:t>Belirli </a:t>
            </a:r>
            <a:r>
              <a:rPr lang="en-US" dirty="0" err="1"/>
              <a:t>bir</a:t>
            </a:r>
            <a:r>
              <a:rPr lang="en-US" dirty="0"/>
              <a:t> </a:t>
            </a:r>
            <a:r>
              <a:rPr lang="en-US" dirty="0" err="1"/>
              <a:t>değer</a:t>
            </a:r>
            <a:r>
              <a:rPr lang="en-US" dirty="0"/>
              <a:t> </a:t>
            </a:r>
            <a:r>
              <a:rPr lang="en-US" dirty="0" err="1"/>
              <a:t>aralığı</a:t>
            </a:r>
            <a:r>
              <a:rPr lang="en-US" dirty="0"/>
              <a:t> </a:t>
            </a:r>
            <a:r>
              <a:rPr lang="en-US" dirty="0" err="1"/>
              <a:t>için</a:t>
            </a:r>
            <a:r>
              <a:rPr lang="en-US" dirty="0"/>
              <a:t> </a:t>
            </a:r>
            <a:r>
              <a:rPr lang="en-US" dirty="0" err="1"/>
              <a:t>sınırların</a:t>
            </a:r>
            <a:r>
              <a:rPr lang="en-US" dirty="0"/>
              <a:t> test </a:t>
            </a:r>
            <a:r>
              <a:rPr lang="en-US" dirty="0" err="1"/>
              <a:t>edilmesini</a:t>
            </a:r>
            <a:r>
              <a:rPr lang="en-US" dirty="0"/>
              <a:t> </a:t>
            </a:r>
            <a:r>
              <a:rPr lang="en-US" dirty="0" err="1"/>
              <a:t>tanımlayan</a:t>
            </a:r>
            <a:r>
              <a:rPr lang="en-US" dirty="0"/>
              <a:t> </a:t>
            </a:r>
            <a:r>
              <a:rPr lang="en-US" dirty="0" err="1"/>
              <a:t>tekniktir</a:t>
            </a:r>
            <a:r>
              <a:rPr lang="en-US" dirty="0"/>
              <a:t>.</a:t>
            </a:r>
          </a:p>
          <a:p>
            <a:r>
              <a:rPr lang="en-US" b="1" dirty="0"/>
              <a:t>Durum </a:t>
            </a:r>
            <a:r>
              <a:rPr lang="en-US" b="1" dirty="0" err="1"/>
              <a:t>Geçiş</a:t>
            </a:r>
            <a:r>
              <a:rPr lang="en-US" b="1" dirty="0"/>
              <a:t> </a:t>
            </a:r>
            <a:r>
              <a:rPr lang="en-US" b="1" dirty="0" err="1"/>
              <a:t>Tekniği</a:t>
            </a:r>
            <a:r>
              <a:rPr lang="en-US" dirty="0"/>
              <a:t> : Bu </a:t>
            </a:r>
            <a:r>
              <a:rPr lang="en-US" dirty="0" err="1"/>
              <a:t>yöntem</a:t>
            </a:r>
            <a:r>
              <a:rPr lang="en-US" dirty="0"/>
              <a:t>, </a:t>
            </a:r>
            <a:r>
              <a:rPr lang="en-US" dirty="0" err="1"/>
              <a:t>yazılım</a:t>
            </a:r>
            <a:r>
              <a:rPr lang="en-US" dirty="0"/>
              <a:t> </a:t>
            </a:r>
            <a:r>
              <a:rPr lang="en-US" dirty="0" err="1"/>
              <a:t>davranışı</a:t>
            </a:r>
            <a:r>
              <a:rPr lang="en-US" dirty="0"/>
              <a:t> </a:t>
            </a:r>
            <a:r>
              <a:rPr lang="en-US" dirty="0" err="1"/>
              <a:t>belirli</a:t>
            </a:r>
            <a:r>
              <a:rPr lang="en-US" dirty="0"/>
              <a:t> </a:t>
            </a:r>
            <a:r>
              <a:rPr lang="en-US" dirty="0" err="1"/>
              <a:t>bir</a:t>
            </a:r>
            <a:r>
              <a:rPr lang="en-US" dirty="0"/>
              <a:t> </a:t>
            </a:r>
            <a:r>
              <a:rPr lang="en-US" dirty="0" err="1"/>
              <a:t>eylemi</a:t>
            </a:r>
            <a:r>
              <a:rPr lang="en-US" dirty="0"/>
              <a:t> </a:t>
            </a:r>
            <a:r>
              <a:rPr lang="en-US" dirty="0" err="1"/>
              <a:t>takiben</a:t>
            </a:r>
            <a:r>
              <a:rPr lang="en-US" dirty="0"/>
              <a:t> </a:t>
            </a:r>
            <a:r>
              <a:rPr lang="en-US" dirty="0" err="1"/>
              <a:t>bir</a:t>
            </a:r>
            <a:r>
              <a:rPr lang="en-US" dirty="0"/>
              <a:t> </a:t>
            </a:r>
            <a:r>
              <a:rPr lang="en-US" dirty="0" err="1"/>
              <a:t>durumdan</a:t>
            </a:r>
            <a:r>
              <a:rPr lang="en-US" dirty="0"/>
              <a:t> </a:t>
            </a:r>
            <a:r>
              <a:rPr lang="en-US" dirty="0" err="1"/>
              <a:t>diğerine</a:t>
            </a:r>
            <a:r>
              <a:rPr lang="en-US" dirty="0"/>
              <a:t> </a:t>
            </a:r>
            <a:r>
              <a:rPr lang="en-US" dirty="0" err="1"/>
              <a:t>değiştiğinde</a:t>
            </a:r>
            <a:r>
              <a:rPr lang="en-US" dirty="0"/>
              <a:t> </a:t>
            </a:r>
            <a:r>
              <a:rPr lang="en-US" dirty="0" err="1"/>
              <a:t>kullanılır</a:t>
            </a:r>
            <a:r>
              <a:rPr lang="en-US" dirty="0"/>
              <a:t>.</a:t>
            </a:r>
          </a:p>
          <a:p>
            <a:r>
              <a:rPr lang="en-US" b="1" dirty="0" err="1"/>
              <a:t>Hata</a:t>
            </a:r>
            <a:r>
              <a:rPr lang="en-US" b="1" dirty="0"/>
              <a:t> </a:t>
            </a:r>
            <a:r>
              <a:rPr lang="en-US" b="1" dirty="0" err="1"/>
              <a:t>Tahmin</a:t>
            </a:r>
            <a:r>
              <a:rPr lang="en-US" b="1" dirty="0"/>
              <a:t> </a:t>
            </a:r>
            <a:r>
              <a:rPr lang="en-US" b="1" dirty="0" err="1"/>
              <a:t>Tekniği</a:t>
            </a:r>
            <a:r>
              <a:rPr lang="en-US" b="1" dirty="0"/>
              <a:t>:</a:t>
            </a:r>
            <a:r>
              <a:rPr lang="en-US" dirty="0"/>
              <a:t> Bu, </a:t>
            </a:r>
            <a:r>
              <a:rPr lang="en-US" dirty="0" err="1"/>
              <a:t>manuel</a:t>
            </a:r>
            <a:r>
              <a:rPr lang="en-US" dirty="0"/>
              <a:t> test </a:t>
            </a:r>
            <a:r>
              <a:rPr lang="en-US" dirty="0" err="1"/>
              <a:t>yaparken</a:t>
            </a:r>
            <a:r>
              <a:rPr lang="en-US" dirty="0"/>
              <a:t> </a:t>
            </a:r>
            <a:r>
              <a:rPr lang="en-US" dirty="0" err="1"/>
              <a:t>ortaya</a:t>
            </a:r>
            <a:r>
              <a:rPr lang="en-US" dirty="0"/>
              <a:t> </a:t>
            </a:r>
            <a:r>
              <a:rPr lang="en-US" dirty="0" err="1"/>
              <a:t>çıkabilecek</a:t>
            </a:r>
            <a:r>
              <a:rPr lang="en-US" dirty="0"/>
              <a:t> </a:t>
            </a:r>
            <a:r>
              <a:rPr lang="en-US" dirty="0" err="1"/>
              <a:t>hatayı</a:t>
            </a:r>
            <a:r>
              <a:rPr lang="en-US" dirty="0"/>
              <a:t> </a:t>
            </a:r>
            <a:r>
              <a:rPr lang="en-US" dirty="0" err="1"/>
              <a:t>tahmin</a:t>
            </a:r>
            <a:r>
              <a:rPr lang="en-US" dirty="0"/>
              <a:t> </a:t>
            </a:r>
            <a:r>
              <a:rPr lang="en-US" dirty="0" err="1"/>
              <a:t>etmek</a:t>
            </a:r>
            <a:r>
              <a:rPr lang="en-US" dirty="0"/>
              <a:t> / </a:t>
            </a:r>
            <a:r>
              <a:rPr lang="en-US" dirty="0" err="1"/>
              <a:t>tahmin</a:t>
            </a:r>
            <a:r>
              <a:rPr lang="en-US" dirty="0"/>
              <a:t> </a:t>
            </a:r>
            <a:r>
              <a:rPr lang="en-US" dirty="0" err="1"/>
              <a:t>etmektir</a:t>
            </a:r>
            <a:r>
              <a:rPr lang="en-US" dirty="0"/>
              <a:t>. Bu </a:t>
            </a:r>
            <a:r>
              <a:rPr lang="en-US" dirty="0" err="1"/>
              <a:t>resmi</a:t>
            </a:r>
            <a:r>
              <a:rPr lang="en-US" dirty="0"/>
              <a:t> </a:t>
            </a:r>
            <a:r>
              <a:rPr lang="en-US" dirty="0" err="1"/>
              <a:t>bir</a:t>
            </a:r>
            <a:r>
              <a:rPr lang="en-US" dirty="0"/>
              <a:t> </a:t>
            </a:r>
            <a:r>
              <a:rPr lang="en-US" dirty="0" err="1"/>
              <a:t>yöntem</a:t>
            </a:r>
            <a:r>
              <a:rPr lang="en-US" dirty="0"/>
              <a:t> </a:t>
            </a:r>
            <a:r>
              <a:rPr lang="en-US" dirty="0" err="1"/>
              <a:t>değildir</a:t>
            </a:r>
            <a:r>
              <a:rPr lang="en-US" dirty="0"/>
              <a:t> </a:t>
            </a:r>
            <a:r>
              <a:rPr lang="en-US" dirty="0" err="1"/>
              <a:t>ve</a:t>
            </a:r>
            <a:r>
              <a:rPr lang="en-US" dirty="0"/>
              <a:t> </a:t>
            </a:r>
            <a:r>
              <a:rPr lang="en-US" dirty="0" err="1"/>
              <a:t>bir</a:t>
            </a:r>
            <a:r>
              <a:rPr lang="en-US" dirty="0"/>
              <a:t> </a:t>
            </a:r>
            <a:r>
              <a:rPr lang="en-US" dirty="0" err="1"/>
              <a:t>testçinin</a:t>
            </a:r>
            <a:r>
              <a:rPr lang="en-US" dirty="0"/>
              <a:t> </a:t>
            </a:r>
            <a:r>
              <a:rPr lang="en-US" dirty="0" err="1"/>
              <a:t>uygulamadaki</a:t>
            </a:r>
            <a:r>
              <a:rPr lang="en-US" dirty="0"/>
              <a:t> </a:t>
            </a:r>
            <a:r>
              <a:rPr lang="en-US" dirty="0" err="1"/>
              <a:t>deneyiminden</a:t>
            </a:r>
            <a:r>
              <a:rPr lang="en-US" dirty="0"/>
              <a:t> </a:t>
            </a:r>
            <a:r>
              <a:rPr lang="en-US" dirty="0" err="1"/>
              <a:t>yararlanır</a:t>
            </a:r>
            <a:endParaRPr lang="en-US" dirty="0"/>
          </a:p>
          <a:p>
            <a:endParaRPr lang="en-US" dirty="0"/>
          </a:p>
        </p:txBody>
      </p:sp>
    </p:spTree>
    <p:extLst>
      <p:ext uri="{BB962C8B-B14F-4D97-AF65-F5344CB8AC3E}">
        <p14:creationId xmlns:p14="http://schemas.microsoft.com/office/powerpoint/2010/main" val="4154423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83CA34-C6E2-49BA-ACFF-78ADEC0C28FA}">
  <ds:schemaRefs>
    <ds:schemaRef ds:uri="http://schemas.microsoft.com/office/infopath/2007/PartnerControls"/>
    <ds:schemaRef ds:uri="http://purl.org/dc/dcmitype/"/>
    <ds:schemaRef ds:uri="http://www.w3.org/XML/1998/namespace"/>
    <ds:schemaRef ds:uri="http://purl.org/dc/terms/"/>
    <ds:schemaRef ds:uri="71af3243-3dd4-4a8d-8c0d-dd76da1f02a5"/>
    <ds:schemaRef ds:uri="http://schemas.microsoft.com/office/2006/documentManagement/types"/>
    <ds:schemaRef ds:uri="http://schemas.microsoft.com/office/2006/metadata/properties"/>
    <ds:schemaRef ds:uri="http://purl.org/dc/elements/1.1/"/>
    <ds:schemaRef ds:uri="16c05727-aa75-4e4a-9b5f-8a80a116589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2337</Words>
  <Application>Microsoft Office PowerPoint</Application>
  <PresentationFormat>Widescreen</PresentationFormat>
  <Paragraphs>204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Open Sans</vt:lpstr>
      <vt:lpstr>Source Sans Pro</vt:lpstr>
      <vt:lpstr>Wingdings 3</vt:lpstr>
      <vt:lpstr>Ion Boardroom</vt:lpstr>
      <vt:lpstr>Yazılım Testi ve Otomasyonu</vt:lpstr>
      <vt:lpstr>Konular</vt:lpstr>
      <vt:lpstr>Test Case – Test Scenario </vt:lpstr>
      <vt:lpstr>Test Scenario </vt:lpstr>
      <vt:lpstr>Test Scenario </vt:lpstr>
      <vt:lpstr>Test Scenario</vt:lpstr>
      <vt:lpstr>Test Scenario </vt:lpstr>
      <vt:lpstr>PowerPoint Presentation</vt:lpstr>
      <vt:lpstr>Black Box Test Teknikleri</vt:lpstr>
      <vt:lpstr>Denklik Paylarına Ayırma  (Equivalence Partitioning)</vt:lpstr>
      <vt:lpstr>Sınır Değer Analizi  (Boundary Value Analysis)</vt:lpstr>
      <vt:lpstr>Karar Tablosu Tekniği</vt:lpstr>
      <vt:lpstr>Durum Geçişi Tekniği</vt:lpstr>
      <vt:lpstr>Hata Tahmin Tekniği</vt:lpstr>
      <vt:lpstr>Test Suite</vt:lpstr>
      <vt:lpstr>Test Plan </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2021-11-14T11:27:52Z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f26bbf38-1b5e-4770-b037-be2658fd6789</vt:lpwstr>
  </property>
  <property fmtid="{D5CDD505-2E9C-101B-9397-08002B2CF9AE}" pid="4" name="TURKCELLCLASSIFICATION">
    <vt:lpwstr>TURKCELL DAHİLİ</vt:lpwstr>
  </property>
</Properties>
</file>