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840" r:id="rId4"/>
  </p:sldMasterIdLst>
  <p:notesMasterIdLst>
    <p:notesMasterId r:id="rId19"/>
  </p:notesMasterIdLst>
  <p:handoutMasterIdLst>
    <p:handoutMasterId r:id="rId20"/>
  </p:handoutMasterIdLst>
  <p:sldIdLst>
    <p:sldId id="256" r:id="rId5"/>
    <p:sldId id="328" r:id="rId6"/>
    <p:sldId id="316" r:id="rId7"/>
    <p:sldId id="317" r:id="rId8"/>
    <p:sldId id="318" r:id="rId9"/>
    <p:sldId id="320" r:id="rId10"/>
    <p:sldId id="319" r:id="rId11"/>
    <p:sldId id="321" r:id="rId12"/>
    <p:sldId id="322" r:id="rId13"/>
    <p:sldId id="325" r:id="rId14"/>
    <p:sldId id="326" r:id="rId15"/>
    <p:sldId id="327" r:id="rId16"/>
    <p:sldId id="323" r:id="rId17"/>
    <p:sldId id="32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209" autoAdjust="0"/>
  </p:normalViewPr>
  <p:slideViewPr>
    <p:cSldViewPr snapToGrid="0">
      <p:cViewPr varScale="1">
        <p:scale>
          <a:sx n="67" d="100"/>
          <a:sy n="67" d="100"/>
        </p:scale>
        <p:origin x="12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259BEA-82BC-4476-91F2-380E77DBAD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DE9C3-2AB8-44E5-BCFE-5DD42DFC5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7858F-6309-4F09-BEA0-6CBF97E55806}" type="datetimeFigureOut">
              <a:rPr lang="en-US" smtClean="0"/>
              <a:t>1/2/2022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B971B-9BC3-41DB-91DC-F03F5C808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0720E-F4E2-435B-A885-9194BA3026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8AE00-5498-4F06-8655-F21703489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2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53C5D-CD12-6D4C-A980-0612968271E2}" type="datetimeFigureOut">
              <a:rPr lang="en-US" smtClean="0"/>
              <a:t>1/2/2022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167F0-0840-1348-BFE4-C6298BBC06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444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459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499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761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Oval 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5" name="Oval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reeform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5D0B1B9-C7DF-F64A-B488-12B3D5090923}" type="datetime1">
              <a:rPr lang="en-US" noProof="0" smtClean="0"/>
              <a:t>1/2/2022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1/2/2022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1/2/2022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7C1C-DA5E-F743-826B-CB70C940D4E6}" type="datetime1">
              <a:rPr lang="en-US" noProof="0" smtClean="0"/>
              <a:t>1/2/2022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0E4C-E478-1D40-94DF-17D7429B053A}" type="datetime1">
              <a:rPr lang="en-US" noProof="0" smtClean="0"/>
              <a:t>1/2/2022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1/2/2022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1/2/2022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5C1B7F-CD73-441E-89FC-46AA9E8B5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4150" y="2406650"/>
            <a:ext cx="8663700" cy="3477682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974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5E0F-8980-D24A-B2F9-0C7A13C6A6DE}" type="datetime1">
              <a:rPr lang="en-US" noProof="0" smtClean="0"/>
              <a:t>1/2/2022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1EE2-1449-2741-9D08-61623EFC2A0E}" type="datetime1">
              <a:rPr lang="en-US" noProof="0" smtClean="0"/>
              <a:t>1/2/2022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7560-49B8-714F-A7F1-D946D3E64C23}" type="datetime1">
              <a:rPr lang="en-US" noProof="0" smtClean="0"/>
              <a:t>1/2/2022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237C-03C9-D843-906B-96D98C6B2D61}" type="datetime1">
              <a:rPr lang="en-US" noProof="0" smtClean="0"/>
              <a:t>1/2/2022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5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D2BD-1F35-9841-A6BF-76BE540EE01F}" type="datetime1">
              <a:rPr lang="en-US" noProof="0" smtClean="0"/>
              <a:t>1/2/2022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Picture Placeholder 13">
            <a:extLst>
              <a:ext uri="{FF2B5EF4-FFF2-40B4-BE49-F238E27FC236}">
                <a16:creationId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6" name="Picture Placeholder 13">
            <a:extLst>
              <a:ext uri="{FF2B5EF4-FFF2-40B4-BE49-F238E27FC236}">
                <a16:creationId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F40A-5592-5744-BFD7-61B04D70BFE7}" type="datetime1">
              <a:rPr lang="en-US" noProof="0" smtClean="0"/>
              <a:t>1/2/2022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1/2/2022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1/2/2022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9">
            <a:extLst>
              <a:ext uri="{FF2B5EF4-FFF2-40B4-BE49-F238E27FC236}">
                <a16:creationId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9370-372E-0846-B090-5E6EF97A3B62}" type="datetime1">
              <a:rPr lang="en-US" noProof="0" smtClean="0"/>
              <a:t>1/2/2022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ACA6CA-E140-824D-8E8B-5CC5036BDBAE}" type="datetime1">
              <a:rPr lang="en-US" noProof="0" smtClean="0"/>
              <a:pPr/>
              <a:t>1/2/2022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66" r:id="rId15"/>
    <p:sldLayoutId id="214748384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cucumber/cucumber/wiki/Gherkin" TargetMode="Externa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>
                <a:solidFill>
                  <a:schemeClr val="bg1"/>
                </a:solidFill>
              </a:rPr>
              <a:t>Yazılım Testi ve Otomasyonu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bg1"/>
                </a:solidFill>
              </a:rPr>
              <a:t>Handan yarıcı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0E198AB5-8BDA-AB41-9AEF-8516B23B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FF96B15-8338-45D5-A943-561235072D66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Metin kutusu 4">
            <a:extLst>
              <a:ext uri="{FF2B5EF4-FFF2-40B4-BE49-F238E27FC236}">
                <a16:creationId xmlns:a16="http://schemas.microsoft.com/office/drawing/2014/main" id="{7D18442F-03DB-48A8-A1D6-4BD419280380}"/>
              </a:ext>
            </a:extLst>
          </p:cNvPr>
          <p:cNvSpPr txBox="1"/>
          <p:nvPr/>
        </p:nvSpPr>
        <p:spPr>
          <a:xfrm>
            <a:off x="8312473" y="4923354"/>
            <a:ext cx="3389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handanyarici@gmail.com</a:t>
            </a:r>
          </a:p>
        </p:txBody>
      </p:sp>
      <p:pic>
        <p:nvPicPr>
          <p:cNvPr id="7" name="Picture 8" descr="Görsel sonucu">
            <a:extLst>
              <a:ext uri="{FF2B5EF4-FFF2-40B4-BE49-F238E27FC236}">
                <a16:creationId xmlns:a16="http://schemas.microsoft.com/office/drawing/2014/main" id="{97302985-C5D0-448B-ABE6-5F95F776A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44542" y="5011634"/>
            <a:ext cx="218911" cy="16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İlgili resim">
            <a:extLst>
              <a:ext uri="{FF2B5EF4-FFF2-40B4-BE49-F238E27FC236}">
                <a16:creationId xmlns:a16="http://schemas.microsoft.com/office/drawing/2014/main" id="{A6DD29CC-332F-4E5D-B201-18EFCAB6B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084" y="5302900"/>
            <a:ext cx="253825" cy="329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Metin kutusu 3">
            <a:extLst>
              <a:ext uri="{FF2B5EF4-FFF2-40B4-BE49-F238E27FC236}">
                <a16:creationId xmlns:a16="http://schemas.microsoft.com/office/drawing/2014/main" id="{DAC5B2A2-6239-470C-B0AE-28F7E44D0BE7}"/>
              </a:ext>
            </a:extLst>
          </p:cNvPr>
          <p:cNvSpPr txBox="1"/>
          <p:nvPr/>
        </p:nvSpPr>
        <p:spPr>
          <a:xfrm>
            <a:off x="8312473" y="5320434"/>
            <a:ext cx="3235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linkedin.com/in/handanyarici</a:t>
            </a:r>
          </a:p>
        </p:txBody>
      </p:sp>
      <p:pic>
        <p:nvPicPr>
          <p:cNvPr id="10" name="Picture 4" descr="github ile ilgili görsel sonucu">
            <a:extLst>
              <a:ext uri="{FF2B5EF4-FFF2-40B4-BE49-F238E27FC236}">
                <a16:creationId xmlns:a16="http://schemas.microsoft.com/office/drawing/2014/main" id="{668E71A2-CD73-46F4-A6F2-AD4207346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734" y="5618921"/>
            <a:ext cx="1016526" cy="50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Metin kutusu 4">
            <a:extLst>
              <a:ext uri="{FF2B5EF4-FFF2-40B4-BE49-F238E27FC236}">
                <a16:creationId xmlns:a16="http://schemas.microsoft.com/office/drawing/2014/main" id="{A5DF2B4E-4BC0-4948-9966-232899755A30}"/>
              </a:ext>
            </a:extLst>
          </p:cNvPr>
          <p:cNvSpPr txBox="1"/>
          <p:nvPr/>
        </p:nvSpPr>
        <p:spPr>
          <a:xfrm>
            <a:off x="8282690" y="5726010"/>
            <a:ext cx="3182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github.com/handanyarici</a:t>
            </a:r>
          </a:p>
        </p:txBody>
      </p:sp>
    </p:spTree>
    <p:extLst>
      <p:ext uri="{BB962C8B-B14F-4D97-AF65-F5344CB8AC3E}">
        <p14:creationId xmlns:p14="http://schemas.microsoft.com/office/powerpoint/2010/main" val="306700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0732" y="1160235"/>
            <a:ext cx="8761413" cy="706964"/>
          </a:xfrm>
        </p:spPr>
        <p:txBody>
          <a:bodyPr/>
          <a:lstStyle/>
          <a:p>
            <a:r>
              <a:rPr lang="en-US" b="1" dirty="0" err="1"/>
              <a:t>CucumberJS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10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075660" y="2094679"/>
            <a:ext cx="8663700" cy="3477682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dirty="0"/>
              <a:t>Gherkin </a:t>
            </a:r>
            <a:r>
              <a:rPr lang="en-US" dirty="0" err="1"/>
              <a:t>formatında</a:t>
            </a:r>
            <a:r>
              <a:rPr lang="en-US" dirty="0"/>
              <a:t> </a:t>
            </a:r>
            <a:r>
              <a:rPr lang="en-US" dirty="0" err="1"/>
              <a:t>yazdığımız</a:t>
            </a:r>
            <a:r>
              <a:rPr lang="en-US" dirty="0"/>
              <a:t> test </a:t>
            </a:r>
            <a:r>
              <a:rPr lang="en-US" dirty="0" err="1"/>
              <a:t>dosyalarının</a:t>
            </a:r>
            <a:r>
              <a:rPr lang="en-US" dirty="0"/>
              <a:t> JavaScript </a:t>
            </a:r>
            <a:r>
              <a:rPr lang="en-US" dirty="0" err="1"/>
              <a:t>yönünde</a:t>
            </a:r>
            <a:r>
              <a:rPr lang="en-US" dirty="0"/>
              <a:t> </a:t>
            </a:r>
            <a:r>
              <a:rPr lang="en-US" dirty="0" err="1"/>
              <a:t>yorumlanması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adımların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JavaScript </a:t>
            </a:r>
            <a:r>
              <a:rPr lang="en-US" dirty="0" err="1"/>
              <a:t>bloklarında</a:t>
            </a:r>
            <a:r>
              <a:rPr lang="en-US" dirty="0"/>
              <a:t> </a:t>
            </a:r>
            <a:r>
              <a:rPr lang="en-US" dirty="0" err="1"/>
              <a:t>sırası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işlenmesi</a:t>
            </a:r>
            <a:r>
              <a:rPr lang="en-US" dirty="0"/>
              <a:t> </a:t>
            </a:r>
            <a:r>
              <a:rPr lang="en-US" dirty="0" err="1"/>
              <a:t>gerekmektedir</a:t>
            </a:r>
            <a:r>
              <a:rPr lang="en-US" dirty="0"/>
              <a:t>. </a:t>
            </a:r>
            <a:r>
              <a:rPr lang="en-US" dirty="0" err="1"/>
              <a:t>Burada</a:t>
            </a:r>
            <a:r>
              <a:rPr lang="en-US" dirty="0"/>
              <a:t> </a:t>
            </a:r>
            <a:r>
              <a:rPr lang="en-US" dirty="0" err="1"/>
              <a:t>devreye</a:t>
            </a:r>
            <a:r>
              <a:rPr lang="en-US" dirty="0"/>
              <a:t> </a:t>
            </a:r>
            <a:r>
              <a:rPr lang="en-US" dirty="0" err="1"/>
              <a:t>CucumberJS</a:t>
            </a:r>
            <a:r>
              <a:rPr lang="en-US" dirty="0"/>
              <a:t> </a:t>
            </a:r>
            <a:r>
              <a:rPr lang="en-US" dirty="0" err="1"/>
              <a:t>girmekte</a:t>
            </a:r>
            <a:r>
              <a:rPr lang="en-US" dirty="0"/>
              <a:t>. </a:t>
            </a:r>
            <a:r>
              <a:rPr lang="en-US" dirty="0" err="1"/>
              <a:t>Yukarıda</a:t>
            </a:r>
            <a:r>
              <a:rPr lang="en-US" dirty="0"/>
              <a:t> </a:t>
            </a:r>
            <a:r>
              <a:rPr lang="en-US" dirty="0" err="1"/>
              <a:t>paylaştığımız</a:t>
            </a:r>
            <a:r>
              <a:rPr lang="en-US" dirty="0"/>
              <a:t> </a:t>
            </a:r>
            <a:r>
              <a:rPr lang="en-US" dirty="0" err="1"/>
              <a:t>örnek</a:t>
            </a:r>
            <a:r>
              <a:rPr lang="en-US" dirty="0"/>
              <a:t> Gherkin </a:t>
            </a:r>
            <a:r>
              <a:rPr lang="en-US" dirty="0" err="1"/>
              <a:t>testine</a:t>
            </a:r>
            <a:r>
              <a:rPr lang="en-US" dirty="0"/>
              <a:t> </a:t>
            </a:r>
            <a:r>
              <a:rPr lang="en-US" dirty="0" err="1"/>
              <a:t>ait</a:t>
            </a:r>
            <a:r>
              <a:rPr lang="en-US" dirty="0"/>
              <a:t> </a:t>
            </a:r>
            <a:r>
              <a:rPr lang="en-US" dirty="0" err="1"/>
              <a:t>CucumberJS</a:t>
            </a:r>
            <a:r>
              <a:rPr lang="en-US" dirty="0"/>
              <a:t> </a:t>
            </a:r>
            <a:r>
              <a:rPr lang="en-US" dirty="0" err="1"/>
              <a:t>kodunu</a:t>
            </a:r>
            <a:r>
              <a:rPr lang="en-US" dirty="0"/>
              <a:t> </a:t>
            </a:r>
            <a:r>
              <a:rPr lang="en-US" dirty="0" err="1"/>
              <a:t>aşağıdaki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yazabiliriz</a:t>
            </a:r>
            <a:r>
              <a:rPr lang="en-US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627" y="5077609"/>
            <a:ext cx="8825274" cy="153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870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4150" y="1063416"/>
            <a:ext cx="8761413" cy="706964"/>
          </a:xfrm>
        </p:spPr>
        <p:txBody>
          <a:bodyPr/>
          <a:lstStyle/>
          <a:p>
            <a:r>
              <a:rPr lang="en-US" b="1" dirty="0" err="1"/>
              <a:t>CucumberJS</a:t>
            </a:r>
            <a:r>
              <a:rPr lang="en-US" b="1" dirty="0"/>
              <a:t> İle Login Test </a:t>
            </a:r>
            <a:r>
              <a:rPr lang="en-US" b="1" dirty="0" err="1"/>
              <a:t>Örneği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11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289" y="2305050"/>
            <a:ext cx="1007745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007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12</a:t>
            </a:fld>
            <a:endParaRPr lang="en-US" noProof="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29503" y="1028069"/>
            <a:ext cx="8761413" cy="706964"/>
          </a:xfrm>
        </p:spPr>
        <p:txBody>
          <a:bodyPr/>
          <a:lstStyle/>
          <a:p>
            <a:r>
              <a:rPr lang="en-US" b="1" dirty="0" err="1"/>
              <a:t>CucumberJS</a:t>
            </a:r>
            <a:r>
              <a:rPr lang="en-US" b="1" dirty="0"/>
              <a:t> İle Login Test </a:t>
            </a:r>
            <a:r>
              <a:rPr lang="en-US" b="1" dirty="0" err="1"/>
              <a:t>Örneği</a:t>
            </a:r>
            <a:br>
              <a:rPr lang="en-US" b="1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153" y="1602888"/>
            <a:ext cx="5273464" cy="525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112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1024" y="992634"/>
            <a:ext cx="8761413" cy="706964"/>
          </a:xfrm>
        </p:spPr>
        <p:txBody>
          <a:bodyPr/>
          <a:lstStyle/>
          <a:p>
            <a:r>
              <a:rPr lang="tr-TR" dirty="0"/>
              <a:t>Çevik olmayan Proje Yönetimi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13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3232" y="2273735"/>
            <a:ext cx="9782489" cy="3477682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dirty="0" err="1"/>
              <a:t>Normalde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yönetim</a:t>
            </a:r>
            <a:r>
              <a:rPr lang="en-US" dirty="0"/>
              <a:t> </a:t>
            </a:r>
            <a:r>
              <a:rPr lang="en-US" dirty="0" err="1"/>
              <a:t>süreci</a:t>
            </a:r>
            <a:r>
              <a:rPr lang="en-US" dirty="0"/>
              <a:t> </a:t>
            </a:r>
            <a:r>
              <a:rPr lang="en-US" dirty="0" err="1"/>
              <a:t>şu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yürür</a:t>
            </a:r>
            <a:r>
              <a:rPr lang="en-US" dirty="0"/>
              <a:t>;</a:t>
            </a:r>
          </a:p>
          <a:p>
            <a:pPr algn="l"/>
            <a:r>
              <a:rPr lang="en-US" b="1" dirty="0" err="1"/>
              <a:t>Planlama</a:t>
            </a:r>
            <a:endParaRPr lang="en-US" dirty="0"/>
          </a:p>
          <a:p>
            <a:pPr algn="l"/>
            <a:r>
              <a:rPr lang="en-US" b="1" dirty="0" err="1"/>
              <a:t>Tasarım</a:t>
            </a:r>
            <a:endParaRPr lang="en-US" dirty="0"/>
          </a:p>
          <a:p>
            <a:pPr algn="l"/>
            <a:r>
              <a:rPr lang="en-US" b="1" i="1" dirty="0" err="1"/>
              <a:t>Geliştirme</a:t>
            </a:r>
            <a:endParaRPr lang="en-US" dirty="0"/>
          </a:p>
          <a:p>
            <a:pPr algn="l"/>
            <a:r>
              <a:rPr lang="en-US" b="1" i="1" dirty="0"/>
              <a:t>Test</a:t>
            </a:r>
            <a:endParaRPr lang="en-US" dirty="0"/>
          </a:p>
          <a:p>
            <a:pPr algn="l"/>
            <a:r>
              <a:rPr lang="en-US" b="1" dirty="0" err="1"/>
              <a:t>Teslim</a:t>
            </a:r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91031" y="3033656"/>
            <a:ext cx="683827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yöntemde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sorun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larak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 </a:t>
            </a:r>
            <a:r>
              <a:rPr lang="tr-T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Planlama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evresinden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T</a:t>
            </a:r>
            <a:r>
              <a:rPr lang="tr-T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eslim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evresine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kadar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olan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süreçte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müşteri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ile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iletişim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kurmak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problemdir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Sonuçta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müşteriye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kod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okutamazsınız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Bu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yüzden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arada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BA (Business Analyst) 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kişisi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olması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gerekir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170" y="4351211"/>
            <a:ext cx="5636382" cy="250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63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9669" y="909122"/>
            <a:ext cx="8761413" cy="706964"/>
          </a:xfrm>
        </p:spPr>
        <p:txBody>
          <a:bodyPr/>
          <a:lstStyle/>
          <a:p>
            <a:r>
              <a:rPr lang="tr-TR" dirty="0"/>
              <a:t>Çeviklik ve BDD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14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97929" y="2578773"/>
            <a:ext cx="10792810" cy="3477682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US" dirty="0"/>
              <a:t>BDD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birlikte</a:t>
            </a:r>
            <a:r>
              <a:rPr lang="en-US" dirty="0"/>
              <a:t> </a:t>
            </a:r>
            <a:r>
              <a:rPr lang="en-US" dirty="0" err="1"/>
              <a:t>süreçte</a:t>
            </a:r>
            <a:r>
              <a:rPr lang="en-US" dirty="0"/>
              <a:t> </a:t>
            </a:r>
            <a:r>
              <a:rPr lang="en-US" dirty="0" err="1"/>
              <a:t>ufak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yerdeğiştirme</a:t>
            </a:r>
            <a:r>
              <a:rPr lang="en-US" dirty="0"/>
              <a:t> </a:t>
            </a:r>
            <a:r>
              <a:rPr lang="en-US" dirty="0" err="1"/>
              <a:t>mevzusu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;</a:t>
            </a:r>
          </a:p>
          <a:p>
            <a:pPr algn="l"/>
            <a:r>
              <a:rPr lang="en-US" b="1" dirty="0" err="1"/>
              <a:t>Planlama</a:t>
            </a:r>
            <a:endParaRPr lang="en-US" dirty="0"/>
          </a:p>
          <a:p>
            <a:pPr algn="l"/>
            <a:r>
              <a:rPr lang="en-US" b="1" dirty="0" err="1"/>
              <a:t>Tasarım</a:t>
            </a:r>
            <a:endParaRPr lang="en-US" dirty="0"/>
          </a:p>
          <a:p>
            <a:pPr algn="l"/>
            <a:r>
              <a:rPr lang="en-US" b="1" i="1" dirty="0"/>
              <a:t>Test</a:t>
            </a:r>
            <a:endParaRPr lang="en-US" dirty="0"/>
          </a:p>
          <a:p>
            <a:pPr algn="l"/>
            <a:r>
              <a:rPr lang="en-US" b="1" i="1" dirty="0" err="1"/>
              <a:t>Geliştirme</a:t>
            </a:r>
            <a:endParaRPr lang="en-US" dirty="0"/>
          </a:p>
          <a:p>
            <a:pPr algn="l"/>
            <a:r>
              <a:rPr lang="en-US" b="1" dirty="0" err="1"/>
              <a:t>Teslim</a:t>
            </a:r>
            <a:endParaRPr lang="tr-TR" b="1" dirty="0"/>
          </a:p>
          <a:p>
            <a:pPr algn="l"/>
            <a:endParaRPr lang="en-US" dirty="0"/>
          </a:p>
          <a:p>
            <a:pPr algn="l"/>
            <a:r>
              <a:rPr lang="en-US" sz="4900" dirty="0"/>
              <a:t>Agile de </a:t>
            </a:r>
            <a:r>
              <a:rPr lang="en-US" sz="4900" dirty="0" err="1"/>
              <a:t>uygulama</a:t>
            </a:r>
            <a:r>
              <a:rPr lang="en-US" sz="4900" dirty="0"/>
              <a:t> </a:t>
            </a:r>
            <a:r>
              <a:rPr lang="en-US" sz="4900" dirty="0" err="1"/>
              <a:t>sürecine</a:t>
            </a:r>
            <a:r>
              <a:rPr lang="en-US" sz="4900" dirty="0"/>
              <a:t> </a:t>
            </a:r>
            <a:r>
              <a:rPr lang="en-US" sz="4900" dirty="0" err="1"/>
              <a:t>göre</a:t>
            </a:r>
            <a:r>
              <a:rPr lang="en-US" sz="4900" dirty="0"/>
              <a:t> </a:t>
            </a:r>
            <a:r>
              <a:rPr lang="en-US" sz="4900" dirty="0" err="1"/>
              <a:t>satış</a:t>
            </a:r>
            <a:r>
              <a:rPr lang="en-US" sz="4900" dirty="0"/>
              <a:t>, </a:t>
            </a:r>
            <a:r>
              <a:rPr lang="en-US" sz="4900" dirty="0" err="1"/>
              <a:t>pazarlama</a:t>
            </a:r>
            <a:r>
              <a:rPr lang="en-US" sz="4900" dirty="0"/>
              <a:t>, </a:t>
            </a:r>
            <a:r>
              <a:rPr lang="en-US" sz="4900" dirty="0" err="1"/>
              <a:t>ürün</a:t>
            </a:r>
            <a:r>
              <a:rPr lang="en-US" sz="4900" dirty="0"/>
              <a:t> </a:t>
            </a:r>
            <a:r>
              <a:rPr lang="en-US" sz="4900" dirty="0" err="1"/>
              <a:t>geliştirme</a:t>
            </a:r>
            <a:r>
              <a:rPr lang="en-US" sz="4900" dirty="0"/>
              <a:t>, </a:t>
            </a:r>
            <a:r>
              <a:rPr lang="en-US" sz="4900" dirty="0" err="1"/>
              <a:t>ürün</a:t>
            </a:r>
            <a:r>
              <a:rPr lang="en-US" sz="4900" dirty="0"/>
              <a:t> </a:t>
            </a:r>
            <a:r>
              <a:rPr lang="en-US" sz="4900" dirty="0" err="1"/>
              <a:t>teslim</a:t>
            </a:r>
            <a:r>
              <a:rPr lang="en-US" sz="4900" dirty="0"/>
              <a:t> </a:t>
            </a:r>
            <a:r>
              <a:rPr lang="en-US" sz="4900" dirty="0" err="1"/>
              <a:t>ve</a:t>
            </a:r>
            <a:r>
              <a:rPr lang="en-US" sz="4900" dirty="0"/>
              <a:t> test </a:t>
            </a:r>
            <a:r>
              <a:rPr lang="en-US" sz="4900" dirty="0" err="1"/>
              <a:t>gibi</a:t>
            </a:r>
            <a:r>
              <a:rPr lang="en-US" sz="4900" dirty="0"/>
              <a:t> </a:t>
            </a:r>
            <a:r>
              <a:rPr lang="en-US" sz="4900" dirty="0" err="1"/>
              <a:t>konularda</a:t>
            </a:r>
            <a:r>
              <a:rPr lang="en-US" sz="4900" dirty="0"/>
              <a:t> </a:t>
            </a:r>
            <a:r>
              <a:rPr lang="en-US" sz="4900" dirty="0" err="1"/>
              <a:t>organizasyonunuz</a:t>
            </a:r>
            <a:r>
              <a:rPr lang="en-US" sz="4900" dirty="0"/>
              <a:t> </a:t>
            </a:r>
            <a:r>
              <a:rPr lang="en-US" sz="4900" dirty="0" err="1"/>
              <a:t>tüm</a:t>
            </a:r>
            <a:r>
              <a:rPr lang="en-US" sz="4900" dirty="0"/>
              <a:t> </a:t>
            </a:r>
            <a:r>
              <a:rPr lang="en-US" sz="4900" dirty="0" err="1"/>
              <a:t>süreci</a:t>
            </a:r>
            <a:r>
              <a:rPr lang="en-US" sz="4900" dirty="0"/>
              <a:t> </a:t>
            </a:r>
            <a:r>
              <a:rPr lang="en-US" sz="4900" dirty="0" err="1"/>
              <a:t>taşıyabilmelidir</a:t>
            </a:r>
            <a:r>
              <a:rPr lang="en-US" sz="4900" dirty="0"/>
              <a:t>. </a:t>
            </a:r>
            <a:r>
              <a:rPr lang="en-US" sz="4900" dirty="0" err="1"/>
              <a:t>Bunun</a:t>
            </a:r>
            <a:r>
              <a:rPr lang="en-US" sz="4900" dirty="0"/>
              <a:t> </a:t>
            </a:r>
            <a:r>
              <a:rPr lang="en-US" sz="4900" dirty="0" err="1"/>
              <a:t>anlamı</a:t>
            </a:r>
            <a:r>
              <a:rPr lang="en-US" sz="4900" dirty="0"/>
              <a:t>, </a:t>
            </a:r>
            <a:r>
              <a:rPr lang="en-US" sz="4900" dirty="0" err="1"/>
              <a:t>eğer</a:t>
            </a:r>
            <a:r>
              <a:rPr lang="en-US" sz="4900" dirty="0"/>
              <a:t> </a:t>
            </a:r>
            <a:r>
              <a:rPr lang="en-US" sz="4900" dirty="0" err="1"/>
              <a:t>yazılımlarımızın</a:t>
            </a:r>
            <a:r>
              <a:rPr lang="en-US" sz="4900" dirty="0"/>
              <a:t> </a:t>
            </a:r>
            <a:r>
              <a:rPr lang="en-US" sz="4900" dirty="0" err="1"/>
              <a:t>değişime</a:t>
            </a:r>
            <a:r>
              <a:rPr lang="en-US" sz="4900" dirty="0"/>
              <a:t> </a:t>
            </a:r>
            <a:r>
              <a:rPr lang="en-US" sz="4900" dirty="0" err="1"/>
              <a:t>duyarlı</a:t>
            </a:r>
            <a:r>
              <a:rPr lang="en-US" sz="4900" dirty="0"/>
              <a:t>, </a:t>
            </a:r>
            <a:r>
              <a:rPr lang="en-US" sz="4900" dirty="0" err="1"/>
              <a:t>hızlı</a:t>
            </a:r>
            <a:r>
              <a:rPr lang="en-US" sz="4900" dirty="0"/>
              <a:t> </a:t>
            </a:r>
            <a:r>
              <a:rPr lang="en-US" sz="4900" dirty="0" err="1"/>
              <a:t>ve</a:t>
            </a:r>
            <a:r>
              <a:rPr lang="en-US" sz="4900" dirty="0"/>
              <a:t> </a:t>
            </a:r>
            <a:r>
              <a:rPr lang="en-US" sz="4900" dirty="0" err="1"/>
              <a:t>herkes</a:t>
            </a:r>
            <a:r>
              <a:rPr lang="en-US" sz="4900" dirty="0"/>
              <a:t> </a:t>
            </a:r>
            <a:r>
              <a:rPr lang="en-US" sz="4900" dirty="0" err="1"/>
              <a:t>tarafından</a:t>
            </a:r>
            <a:r>
              <a:rPr lang="en-US" sz="4900" dirty="0"/>
              <a:t> </a:t>
            </a:r>
            <a:r>
              <a:rPr lang="en-US" sz="4900" dirty="0" err="1"/>
              <a:t>anlaşılır</a:t>
            </a:r>
            <a:r>
              <a:rPr lang="en-US" sz="4900" dirty="0"/>
              <a:t> </a:t>
            </a:r>
            <a:r>
              <a:rPr lang="en-US" sz="4900" dirty="0" err="1"/>
              <a:t>olmasını</a:t>
            </a:r>
            <a:r>
              <a:rPr lang="en-US" sz="4900" dirty="0"/>
              <a:t> </a:t>
            </a:r>
            <a:r>
              <a:rPr lang="en-US" sz="4900" dirty="0" err="1"/>
              <a:t>istiyorsak</a:t>
            </a:r>
            <a:r>
              <a:rPr lang="en-US" sz="4900" dirty="0"/>
              <a:t> BDD </a:t>
            </a:r>
            <a:r>
              <a:rPr lang="en-US" sz="4900" dirty="0" err="1"/>
              <a:t>kullanmalıyız</a:t>
            </a:r>
            <a:r>
              <a:rPr lang="en-US" sz="4900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2293103" y="3326457"/>
            <a:ext cx="546582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BDD,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yer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değiştirmeyle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sağladığı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fayda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BA (Business Analyst) 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tarafından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oluşturulmuş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hikayeler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(story)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üzerinden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BDD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senaryoları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oluşturmak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senaryolar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üzerinden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müşteri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ile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ilişki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kurmak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daha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kolay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hale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gelir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930" y="2994937"/>
            <a:ext cx="4406770" cy="218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004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Konular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</a:t>
            </a:fld>
            <a:endParaRPr lang="en-US" noProof="0" dirty="0"/>
          </a:p>
        </p:txBody>
      </p:sp>
      <p:sp>
        <p:nvSpPr>
          <p:cNvPr id="35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870575" y="392970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Test nedir?  Kalite nedir?</a:t>
            </a:r>
            <a:endParaRPr lang="en-US" dirty="0"/>
          </a:p>
        </p:txBody>
      </p:sp>
      <p:sp>
        <p:nvSpPr>
          <p:cNvPr id="48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84250" y="819759"/>
            <a:ext cx="3852000" cy="337053"/>
          </a:xfrm>
        </p:spPr>
        <p:txBody>
          <a:bodyPr>
            <a:noAutofit/>
          </a:bodyPr>
          <a:lstStyle/>
          <a:p>
            <a:r>
              <a:rPr lang="tr-TR" sz="1600" dirty="0"/>
              <a:t>Yazılım Test metodolojileri</a:t>
            </a:r>
            <a:endParaRPr lang="en-US" sz="1600" dirty="0"/>
          </a:p>
        </p:txBody>
      </p:sp>
      <p:sp>
        <p:nvSpPr>
          <p:cNvPr id="49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56226" y="1246410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err="1"/>
              <a:t>Unit</a:t>
            </a:r>
            <a:r>
              <a:rPr lang="tr-TR" dirty="0"/>
              <a:t> (Birim) Test – </a:t>
            </a:r>
            <a:r>
              <a:rPr lang="tr-TR" dirty="0" err="1"/>
              <a:t>Junit</a:t>
            </a:r>
            <a:r>
              <a:rPr lang="tr-TR" dirty="0"/>
              <a:t> - TDD</a:t>
            </a:r>
            <a:endParaRPr lang="en-US" dirty="0"/>
          </a:p>
        </p:txBody>
      </p:sp>
      <p:sp>
        <p:nvSpPr>
          <p:cNvPr id="5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92563" y="1673130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TDD – </a:t>
            </a:r>
            <a:r>
              <a:rPr lang="tr-TR" dirty="0" err="1"/>
              <a:t>Mocking</a:t>
            </a:r>
            <a:r>
              <a:rPr lang="tr-TR" dirty="0"/>
              <a:t> – </a:t>
            </a:r>
            <a:r>
              <a:rPr lang="tr-TR" dirty="0" err="1"/>
              <a:t>Junit</a:t>
            </a:r>
            <a:r>
              <a:rPr lang="tr-TR" dirty="0"/>
              <a:t> </a:t>
            </a:r>
            <a:r>
              <a:rPr lang="tr-TR" dirty="0" err="1"/>
              <a:t>Covarage</a:t>
            </a:r>
            <a:endParaRPr lang="en-US" dirty="0"/>
          </a:p>
        </p:txBody>
      </p:sp>
      <p:sp>
        <p:nvSpPr>
          <p:cNvPr id="51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56226" y="2079886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Statik Test ve Analiz</a:t>
            </a:r>
            <a:endParaRPr lang="en-US" dirty="0"/>
          </a:p>
        </p:txBody>
      </p:sp>
      <p:sp>
        <p:nvSpPr>
          <p:cNvPr id="52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92563" y="2473424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CI/CD – </a:t>
            </a:r>
            <a:r>
              <a:rPr lang="tr-TR" dirty="0" err="1"/>
              <a:t>Devops</a:t>
            </a:r>
            <a:endParaRPr lang="en-US" dirty="0"/>
          </a:p>
        </p:txBody>
      </p:sp>
      <p:sp>
        <p:nvSpPr>
          <p:cNvPr id="53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56225" y="2901779"/>
            <a:ext cx="4142023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Test strateji – Test Tasarım Teknikleri</a:t>
            </a:r>
            <a:endParaRPr lang="en-US" dirty="0"/>
          </a:p>
        </p:txBody>
      </p:sp>
      <p:sp>
        <p:nvSpPr>
          <p:cNvPr id="54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84250" y="3310238"/>
            <a:ext cx="3852000" cy="337053"/>
          </a:xfrm>
        </p:spPr>
        <p:txBody>
          <a:bodyPr>
            <a:noAutofit/>
          </a:bodyPr>
          <a:lstStyle/>
          <a:p>
            <a:r>
              <a:rPr lang="tr-TR" sz="1600" dirty="0"/>
              <a:t>Çevik Yazılım – Farklı Alanlarda Test</a:t>
            </a:r>
            <a:endParaRPr lang="en-US" sz="1500" dirty="0"/>
          </a:p>
        </p:txBody>
      </p:sp>
      <p:sp>
        <p:nvSpPr>
          <p:cNvPr id="55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56226" y="3738593"/>
            <a:ext cx="3852000" cy="337053"/>
          </a:xfrm>
        </p:spPr>
        <p:txBody>
          <a:bodyPr>
            <a:noAutofit/>
          </a:bodyPr>
          <a:lstStyle/>
          <a:p>
            <a:r>
              <a:rPr lang="tr-TR" sz="1500" dirty="0"/>
              <a:t>API Testleri</a:t>
            </a:r>
            <a:endParaRPr lang="en-US" sz="1500" dirty="0"/>
          </a:p>
        </p:txBody>
      </p:sp>
      <p:sp>
        <p:nvSpPr>
          <p:cNvPr id="5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92563" y="4191886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API </a:t>
            </a:r>
            <a:r>
              <a:rPr lang="tr-TR" dirty="0" err="1"/>
              <a:t>Testing</a:t>
            </a:r>
            <a:r>
              <a:rPr lang="tr-TR" dirty="0"/>
              <a:t> - </a:t>
            </a:r>
            <a:r>
              <a:rPr lang="tr-TR" dirty="0" err="1"/>
              <a:t>Lab</a:t>
            </a:r>
            <a:endParaRPr lang="en-US" dirty="0"/>
          </a:p>
        </p:txBody>
      </p:sp>
      <p:sp>
        <p:nvSpPr>
          <p:cNvPr id="57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56226" y="4643544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Performans Testleri</a:t>
            </a:r>
            <a:endParaRPr lang="en-US" dirty="0"/>
          </a:p>
        </p:txBody>
      </p:sp>
      <p:sp>
        <p:nvSpPr>
          <p:cNvPr id="58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92563" y="5073534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Mobil Testleri – Test Otomasyon</a:t>
            </a:r>
            <a:endParaRPr lang="en-US" dirty="0"/>
          </a:p>
        </p:txBody>
      </p:sp>
      <p:sp>
        <p:nvSpPr>
          <p:cNvPr id="59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97026" y="5525192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err="1">
                <a:solidFill>
                  <a:srgbClr val="FF0000"/>
                </a:solidFill>
              </a:rPr>
              <a:t>Selenium</a:t>
            </a:r>
            <a:r>
              <a:rPr lang="tr-TR" dirty="0">
                <a:solidFill>
                  <a:srgbClr val="FF0000"/>
                </a:solidFill>
              </a:rPr>
              <a:t>  </a:t>
            </a:r>
            <a:r>
              <a:rPr lang="tr-TR" dirty="0" err="1">
                <a:solidFill>
                  <a:srgbClr val="FF0000"/>
                </a:solidFill>
              </a:rPr>
              <a:t>Lab</a:t>
            </a:r>
            <a:r>
              <a:rPr lang="tr-TR" dirty="0">
                <a:solidFill>
                  <a:srgbClr val="FF0000"/>
                </a:solidFill>
              </a:rPr>
              <a:t> – BDD (</a:t>
            </a:r>
            <a:r>
              <a:rPr lang="tr-TR" dirty="0" err="1">
                <a:solidFill>
                  <a:srgbClr val="FF0000"/>
                </a:solidFill>
              </a:rPr>
              <a:t>Cucumber</a:t>
            </a:r>
            <a:r>
              <a:rPr lang="tr-TR" dirty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93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0110" y="1137128"/>
            <a:ext cx="8761413" cy="706964"/>
          </a:xfrm>
        </p:spPr>
        <p:txBody>
          <a:bodyPr/>
          <a:lstStyle/>
          <a:p>
            <a:r>
              <a:rPr lang="en-US" b="1" dirty="0"/>
              <a:t>Behavior Driven development</a:t>
            </a:r>
            <a:r>
              <a:rPr lang="en-US" dirty="0"/>
              <a:t> (BDD)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3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9832" y="2223769"/>
            <a:ext cx="10887456" cy="4090969"/>
          </a:xfrm>
        </p:spPr>
        <p:txBody>
          <a:bodyPr>
            <a:normAutofit fontScale="40000" lnSpcReduction="20000"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/>
              <a:t>Tam </a:t>
            </a:r>
            <a:r>
              <a:rPr lang="en-US" dirty="0" err="1"/>
              <a:t>olarak</a:t>
            </a:r>
            <a:r>
              <a:rPr lang="en-US" dirty="0"/>
              <a:t> “</a:t>
            </a:r>
            <a:r>
              <a:rPr lang="en-US" i="1" dirty="0"/>
              <a:t>BDD, </a:t>
            </a:r>
            <a:r>
              <a:rPr lang="en-US" i="1" dirty="0" err="1"/>
              <a:t>örnekler</a:t>
            </a:r>
            <a:r>
              <a:rPr lang="en-US" i="1" dirty="0"/>
              <a:t> </a:t>
            </a:r>
            <a:r>
              <a:rPr lang="en-US" i="1" dirty="0" err="1"/>
              <a:t>sunarak</a:t>
            </a:r>
            <a:r>
              <a:rPr lang="en-US" i="1" dirty="0"/>
              <a:t> </a:t>
            </a:r>
            <a:r>
              <a:rPr lang="en-US" i="1" dirty="0" err="1"/>
              <a:t>davranışları</a:t>
            </a:r>
            <a:r>
              <a:rPr lang="en-US" i="1" dirty="0"/>
              <a:t> </a:t>
            </a:r>
            <a:r>
              <a:rPr lang="en-US" i="1" dirty="0" err="1"/>
              <a:t>anlatma</a:t>
            </a:r>
            <a:r>
              <a:rPr lang="en-US" i="1" dirty="0"/>
              <a:t> </a:t>
            </a:r>
            <a:r>
              <a:rPr lang="en-US" i="1" dirty="0" err="1"/>
              <a:t>sanatıdır</a:t>
            </a:r>
            <a:r>
              <a:rPr lang="en-US" i="1" dirty="0"/>
              <a:t>.</a:t>
            </a:r>
            <a:r>
              <a:rPr lang="en-US" dirty="0"/>
              <a:t>” </a:t>
            </a:r>
            <a:r>
              <a:rPr lang="en-US" dirty="0" err="1"/>
              <a:t>diyebiliriz</a:t>
            </a:r>
            <a:r>
              <a:rPr lang="en-US" dirty="0"/>
              <a:t>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/>
              <a:t>BDD,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kodunuzu</a:t>
            </a:r>
            <a:r>
              <a:rPr lang="en-US" dirty="0"/>
              <a:t> test </a:t>
            </a:r>
            <a:r>
              <a:rPr lang="en-US" dirty="0" err="1"/>
              <a:t>etmekten</a:t>
            </a:r>
            <a:r>
              <a:rPr lang="en-US" dirty="0"/>
              <a:t> </a:t>
            </a:r>
            <a:r>
              <a:rPr lang="en-US" dirty="0" err="1"/>
              <a:t>ziyade</a:t>
            </a:r>
            <a:r>
              <a:rPr lang="en-US" dirty="0"/>
              <a:t> </a:t>
            </a:r>
            <a:r>
              <a:rPr lang="en-US" dirty="0" err="1"/>
              <a:t>ürününüzün</a:t>
            </a:r>
            <a:r>
              <a:rPr lang="en-US" dirty="0"/>
              <a:t> </a:t>
            </a:r>
            <a:r>
              <a:rPr lang="en-US" dirty="0" err="1"/>
              <a:t>davranışlarını</a:t>
            </a:r>
            <a:r>
              <a:rPr lang="en-US" dirty="0"/>
              <a:t> test </a:t>
            </a:r>
            <a:r>
              <a:rPr lang="en-US" dirty="0" err="1"/>
              <a:t>eden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konsepte</a:t>
            </a:r>
            <a:r>
              <a:rPr lang="en-US" dirty="0"/>
              <a:t> </a:t>
            </a:r>
            <a:r>
              <a:rPr lang="en-US" dirty="0" err="1"/>
              <a:t>sahiptir</a:t>
            </a:r>
            <a:r>
              <a:rPr lang="en-US" dirty="0"/>
              <a:t>.</a:t>
            </a:r>
            <a:endParaRPr lang="tr-TR" dirty="0"/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tr-TR" dirty="0" err="1"/>
              <a:t>Y</a:t>
            </a:r>
            <a:r>
              <a:rPr lang="en-US" dirty="0" err="1"/>
              <a:t>azılım</a:t>
            </a:r>
            <a:r>
              <a:rPr lang="en-US" dirty="0"/>
              <a:t> </a:t>
            </a:r>
            <a:r>
              <a:rPr lang="en-US" dirty="0" err="1"/>
              <a:t>süreçlerinin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test </a:t>
            </a:r>
            <a:r>
              <a:rPr lang="en-US" dirty="0" err="1"/>
              <a:t>odaklı</a:t>
            </a:r>
            <a:r>
              <a:rPr lang="en-US" dirty="0"/>
              <a:t> </a:t>
            </a:r>
            <a:r>
              <a:rPr lang="en-US" dirty="0" err="1"/>
              <a:t>gitmesini</a:t>
            </a:r>
            <a:r>
              <a:rPr lang="en-US" dirty="0"/>
              <a:t> </a:t>
            </a:r>
            <a:r>
              <a:rPr lang="en-US" dirty="0" err="1"/>
              <a:t>sağlayan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yaklaşımdır</a:t>
            </a:r>
            <a:r>
              <a:rPr lang="en-US" dirty="0"/>
              <a:t>.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zamanda</a:t>
            </a:r>
            <a:r>
              <a:rPr lang="en-US" dirty="0"/>
              <a:t> </a:t>
            </a:r>
            <a:r>
              <a:rPr lang="en-US" b="1" dirty="0" err="1"/>
              <a:t>müşteri</a:t>
            </a:r>
            <a:r>
              <a:rPr lang="en-US" b="1" dirty="0"/>
              <a:t> </a:t>
            </a:r>
            <a:r>
              <a:rPr lang="en-US" b="1" dirty="0" err="1"/>
              <a:t>ile</a:t>
            </a:r>
            <a:r>
              <a:rPr lang="en-US" b="1" dirty="0"/>
              <a:t> </a:t>
            </a:r>
            <a:r>
              <a:rPr lang="en-US" b="1" dirty="0" err="1"/>
              <a:t>aramızda</a:t>
            </a:r>
            <a:r>
              <a:rPr lang="en-US" b="1" dirty="0"/>
              <a:t> </a:t>
            </a:r>
            <a:r>
              <a:rPr lang="en-US" b="1" dirty="0" err="1"/>
              <a:t>yaşayan</a:t>
            </a:r>
            <a:r>
              <a:rPr lang="en-US" b="1" dirty="0"/>
              <a:t> </a:t>
            </a:r>
            <a:r>
              <a:rPr lang="en-US" b="1" dirty="0" err="1"/>
              <a:t>bir</a:t>
            </a:r>
            <a:r>
              <a:rPr lang="en-US" b="1" dirty="0"/>
              <a:t> </a:t>
            </a:r>
            <a:r>
              <a:rPr lang="en-US" b="1" dirty="0" err="1"/>
              <a:t>döküman</a:t>
            </a:r>
            <a:r>
              <a:rPr lang="en-US" dirty="0"/>
              <a:t> </a:t>
            </a:r>
            <a:r>
              <a:rPr lang="en-US" dirty="0" err="1"/>
              <a:t>oluşmasını</a:t>
            </a:r>
            <a:r>
              <a:rPr lang="en-US" dirty="0"/>
              <a:t> </a:t>
            </a:r>
            <a:r>
              <a:rPr lang="en-US" dirty="0" err="1"/>
              <a:t>sağlayabilir</a:t>
            </a:r>
            <a:r>
              <a:rPr lang="en-US" dirty="0"/>
              <a:t>. BDD, </a:t>
            </a:r>
            <a:r>
              <a:rPr lang="en-US" b="1" dirty="0"/>
              <a:t>Test Driven Development </a:t>
            </a:r>
            <a:r>
              <a:rPr lang="en-US" dirty="0"/>
              <a:t>(TDD)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prensip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öncelikle</a:t>
            </a:r>
            <a:r>
              <a:rPr lang="en-US" dirty="0"/>
              <a:t> test </a:t>
            </a:r>
            <a:r>
              <a:rPr lang="en-US" dirty="0" err="1"/>
              <a:t>kodları</a:t>
            </a:r>
            <a:r>
              <a:rPr lang="en-US" dirty="0"/>
              <a:t> </a:t>
            </a:r>
            <a:r>
              <a:rPr lang="en-US" dirty="0" err="1"/>
              <a:t>yazılsın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sonrasında</a:t>
            </a:r>
            <a:r>
              <a:rPr lang="en-US" dirty="0"/>
              <a:t>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kodu</a:t>
            </a:r>
            <a:r>
              <a:rPr lang="en-US" dirty="0"/>
              <a:t> </a:t>
            </a:r>
            <a:r>
              <a:rPr lang="en-US" dirty="0" err="1"/>
              <a:t>yazılsın</a:t>
            </a:r>
            <a:r>
              <a:rPr lang="en-US" dirty="0"/>
              <a:t> </a:t>
            </a:r>
            <a:r>
              <a:rPr lang="en-US" dirty="0" err="1"/>
              <a:t>anlayışını</a:t>
            </a:r>
            <a:r>
              <a:rPr lang="en-US" dirty="0"/>
              <a:t> </a:t>
            </a:r>
            <a:r>
              <a:rPr lang="en-US" dirty="0" err="1"/>
              <a:t>benimsemektedir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3878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8309" y="1149478"/>
            <a:ext cx="8761413" cy="706964"/>
          </a:xfrm>
        </p:spPr>
        <p:txBody>
          <a:bodyPr/>
          <a:lstStyle/>
          <a:p>
            <a:r>
              <a:rPr lang="en-US" b="1" dirty="0"/>
              <a:t>BDD vs TDD 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4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228" y="2478697"/>
            <a:ext cx="5950941" cy="437930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920" y="2478697"/>
            <a:ext cx="5203115" cy="422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BDD, TDD ’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nin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karmaşıklığını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gidermek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amacıyla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çıkmıştır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İkili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arasındaki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büyük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fark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TDD,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sizi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diğer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classlara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bağımlılığı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az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olan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classların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sorumluluklarını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ayırarak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tekrar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etmeyen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kod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yazmanızı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sağlar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BDD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sistemin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davranışını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davranışın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nasıl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geliştirildiğine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dair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ayrıntılara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yer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vermeden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tanımlamanıza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izin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veren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dildir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2579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b="1" dirty="0"/>
              <a:t>Test Driven Development </a:t>
            </a:r>
            <a:r>
              <a:rPr lang="en-US" b="1" dirty="0" err="1"/>
              <a:t>yaparken</a:t>
            </a:r>
            <a:r>
              <a:rPr lang="en-US" b="1" dirty="0"/>
              <a:t> </a:t>
            </a:r>
            <a:r>
              <a:rPr lang="en-US" b="1" dirty="0" err="1"/>
              <a:t>yazılan</a:t>
            </a:r>
            <a:r>
              <a:rPr lang="en-US" b="1" dirty="0"/>
              <a:t> </a:t>
            </a:r>
            <a:r>
              <a:rPr lang="en-US" b="1" dirty="0" err="1"/>
              <a:t>kodlar</a:t>
            </a:r>
            <a:r>
              <a:rPr lang="en-US" b="1" dirty="0"/>
              <a:t>, developer </a:t>
            </a:r>
            <a:r>
              <a:rPr lang="en-US" b="1" dirty="0" err="1"/>
              <a:t>tarafından</a:t>
            </a:r>
            <a:r>
              <a:rPr lang="en-US" b="1" dirty="0"/>
              <a:t> </a:t>
            </a:r>
            <a:r>
              <a:rPr lang="en-US" b="1" dirty="0" err="1"/>
              <a:t>yazılır</a:t>
            </a:r>
            <a:r>
              <a:rPr lang="en-US" b="1" dirty="0"/>
              <a:t>, </a:t>
            </a:r>
            <a:r>
              <a:rPr lang="en-US" b="1" dirty="0" err="1"/>
              <a:t>okunur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anlaşılır</a:t>
            </a:r>
            <a:r>
              <a:rPr lang="en-US" b="1" dirty="0"/>
              <a:t>.</a:t>
            </a:r>
            <a:r>
              <a:rPr lang="en-US" dirty="0"/>
              <a:t> Bu </a:t>
            </a:r>
            <a:r>
              <a:rPr lang="en-US" dirty="0" err="1"/>
              <a:t>yazılan</a:t>
            </a:r>
            <a:r>
              <a:rPr lang="en-US" dirty="0"/>
              <a:t> </a:t>
            </a:r>
            <a:r>
              <a:rPr lang="en-US" dirty="0" err="1"/>
              <a:t>testleri</a:t>
            </a:r>
            <a:r>
              <a:rPr lang="en-US" dirty="0"/>
              <a:t>, developer </a:t>
            </a:r>
            <a:r>
              <a:rPr lang="en-US" dirty="0" err="1"/>
              <a:t>dışında</a:t>
            </a:r>
            <a:r>
              <a:rPr lang="en-US" dirty="0"/>
              <a:t> </a:t>
            </a:r>
            <a:r>
              <a:rPr lang="en-US" dirty="0" err="1"/>
              <a:t>kimsenin</a:t>
            </a:r>
            <a:r>
              <a:rPr lang="en-US" dirty="0"/>
              <a:t> </a:t>
            </a:r>
            <a:r>
              <a:rPr lang="en-US" dirty="0" err="1"/>
              <a:t>okumasına</a:t>
            </a:r>
            <a:r>
              <a:rPr lang="en-US" dirty="0"/>
              <a:t> </a:t>
            </a:r>
            <a:r>
              <a:rPr lang="en-US" dirty="0" err="1"/>
              <a:t>gerek</a:t>
            </a:r>
            <a:r>
              <a:rPr lang="en-US" dirty="0"/>
              <a:t> </a:t>
            </a:r>
            <a:r>
              <a:rPr lang="en-US" dirty="0" err="1"/>
              <a:t>yoktur</a:t>
            </a:r>
            <a:r>
              <a:rPr lang="en-US" dirty="0"/>
              <a:t>. </a:t>
            </a:r>
            <a:r>
              <a:rPr lang="en-US" dirty="0" err="1"/>
              <a:t>Eğer</a:t>
            </a:r>
            <a:r>
              <a:rPr lang="en-US" dirty="0"/>
              <a:t> </a:t>
            </a:r>
            <a:r>
              <a:rPr lang="en-US" dirty="0" err="1"/>
              <a:t>testleriniz</a:t>
            </a:r>
            <a:r>
              <a:rPr lang="en-US" dirty="0"/>
              <a:t> </a:t>
            </a:r>
            <a:r>
              <a:rPr lang="en-US" dirty="0" err="1"/>
              <a:t>geçiyorsa</a:t>
            </a:r>
            <a:r>
              <a:rPr lang="en-US" dirty="0"/>
              <a:t>, </a:t>
            </a:r>
            <a:r>
              <a:rPr lang="en-US" dirty="0" err="1"/>
              <a:t>sorun</a:t>
            </a:r>
            <a:r>
              <a:rPr lang="en-US" dirty="0"/>
              <a:t> </a:t>
            </a:r>
            <a:r>
              <a:rPr lang="en-US" dirty="0" err="1"/>
              <a:t>yoktur</a:t>
            </a:r>
            <a:r>
              <a:rPr lang="en-US" dirty="0"/>
              <a:t>.</a:t>
            </a:r>
          </a:p>
          <a:p>
            <a:r>
              <a:rPr lang="en-US" b="1" dirty="0"/>
              <a:t>Behavior Driver Development </a:t>
            </a:r>
            <a:r>
              <a:rPr lang="en-US" b="1" dirty="0" err="1"/>
              <a:t>yaparken</a:t>
            </a:r>
            <a:r>
              <a:rPr lang="en-US" b="1" dirty="0"/>
              <a:t> </a:t>
            </a:r>
            <a:r>
              <a:rPr lang="en-US" b="1" dirty="0" err="1"/>
              <a:t>ise</a:t>
            </a:r>
            <a:r>
              <a:rPr lang="en-US" b="1" dirty="0"/>
              <a:t> </a:t>
            </a:r>
            <a:r>
              <a:rPr lang="en-US" b="1" dirty="0" err="1"/>
              <a:t>yazdığınız</a:t>
            </a:r>
            <a:r>
              <a:rPr lang="en-US" b="1" dirty="0"/>
              <a:t> </a:t>
            </a:r>
            <a:r>
              <a:rPr lang="en-US" b="1" dirty="0" err="1"/>
              <a:t>testlerin</a:t>
            </a:r>
            <a:r>
              <a:rPr lang="en-US" b="1" dirty="0"/>
              <a:t>, </a:t>
            </a:r>
            <a:r>
              <a:rPr lang="en-US" b="1" dirty="0" err="1"/>
              <a:t>sadece</a:t>
            </a:r>
            <a:r>
              <a:rPr lang="en-US" b="1" dirty="0"/>
              <a:t> </a:t>
            </a:r>
            <a:r>
              <a:rPr lang="en-US" b="1" dirty="0" err="1"/>
              <a:t>testi</a:t>
            </a:r>
            <a:r>
              <a:rPr lang="en-US" b="1" dirty="0"/>
              <a:t> </a:t>
            </a:r>
            <a:r>
              <a:rPr lang="en-US" b="1" dirty="0" err="1"/>
              <a:t>yazan</a:t>
            </a:r>
            <a:r>
              <a:rPr lang="en-US" b="1" dirty="0"/>
              <a:t> developer </a:t>
            </a:r>
            <a:r>
              <a:rPr lang="en-US" b="1" dirty="0" err="1"/>
              <a:t>değil</a:t>
            </a:r>
            <a:r>
              <a:rPr lang="en-US" b="1" dirty="0"/>
              <a:t> </a:t>
            </a:r>
            <a:r>
              <a:rPr lang="en-US" b="1" dirty="0" err="1"/>
              <a:t>herkesçe</a:t>
            </a:r>
            <a:r>
              <a:rPr lang="en-US" b="1" dirty="0"/>
              <a:t> </a:t>
            </a:r>
            <a:r>
              <a:rPr lang="en-US" b="1" dirty="0" err="1"/>
              <a:t>anlaşılabilmesi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okunabilmesi</a:t>
            </a:r>
            <a:r>
              <a:rPr lang="en-US" b="1" dirty="0"/>
              <a:t> </a:t>
            </a:r>
            <a:r>
              <a:rPr lang="en-US" b="1" dirty="0" err="1"/>
              <a:t>beklenir</a:t>
            </a:r>
            <a:r>
              <a:rPr lang="en-US" b="1" dirty="0"/>
              <a:t>.</a:t>
            </a:r>
            <a:r>
              <a:rPr lang="en-US" dirty="0"/>
              <a:t> 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şirkette</a:t>
            </a:r>
            <a:r>
              <a:rPr lang="en-US" dirty="0"/>
              <a:t> </a:t>
            </a:r>
            <a:r>
              <a:rPr lang="en-US" dirty="0" err="1"/>
              <a:t>çıkardığınız</a:t>
            </a:r>
            <a:r>
              <a:rPr lang="en-US" dirty="0"/>
              <a:t> </a:t>
            </a:r>
            <a:r>
              <a:rPr lang="en-US" dirty="0" err="1"/>
              <a:t>ürünün</a:t>
            </a:r>
            <a:r>
              <a:rPr lang="en-US" dirty="0"/>
              <a:t> </a:t>
            </a:r>
            <a:r>
              <a:rPr lang="en-US" dirty="0" err="1"/>
              <a:t>davranışlarını</a:t>
            </a:r>
            <a:r>
              <a:rPr lang="en-US" dirty="0"/>
              <a:t> </a:t>
            </a:r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dirty="0" err="1"/>
              <a:t>geliştiriciler</a:t>
            </a:r>
            <a:r>
              <a:rPr lang="en-US" dirty="0"/>
              <a:t> </a:t>
            </a:r>
            <a:r>
              <a:rPr lang="en-US" dirty="0" err="1"/>
              <a:t>değil</a:t>
            </a:r>
            <a:r>
              <a:rPr lang="en-US" dirty="0"/>
              <a:t>, </a:t>
            </a:r>
            <a:r>
              <a:rPr lang="en-US" dirty="0" err="1"/>
              <a:t>birçok</a:t>
            </a:r>
            <a:r>
              <a:rPr lang="en-US" dirty="0"/>
              <a:t> </a:t>
            </a:r>
            <a:r>
              <a:rPr lang="en-US" dirty="0" err="1"/>
              <a:t>paydada</a:t>
            </a:r>
            <a:r>
              <a:rPr lang="en-US" dirty="0"/>
              <a:t> </a:t>
            </a:r>
            <a:r>
              <a:rPr lang="en-US" dirty="0" err="1"/>
              <a:t>görev</a:t>
            </a:r>
            <a:r>
              <a:rPr lang="en-US" dirty="0"/>
              <a:t> </a:t>
            </a:r>
            <a:r>
              <a:rPr lang="en-US" dirty="0" err="1"/>
              <a:t>yapan</a:t>
            </a:r>
            <a:r>
              <a:rPr lang="en-US" dirty="0"/>
              <a:t> </a:t>
            </a:r>
            <a:r>
              <a:rPr lang="en-US" dirty="0" err="1"/>
              <a:t>takımlar</a:t>
            </a:r>
            <a:r>
              <a:rPr lang="en-US" dirty="0"/>
              <a:t> da </a:t>
            </a:r>
            <a:r>
              <a:rPr lang="en-US" dirty="0" err="1"/>
              <a:t>izleyebilmeli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takip</a:t>
            </a:r>
            <a:r>
              <a:rPr lang="en-US" dirty="0"/>
              <a:t> </a:t>
            </a:r>
            <a:r>
              <a:rPr lang="en-US" dirty="0" err="1"/>
              <a:t>edebilmelidir</a:t>
            </a:r>
            <a:r>
              <a:rPr lang="en-US" dirty="0"/>
              <a:t>. Bu </a:t>
            </a:r>
            <a:r>
              <a:rPr lang="en-US" dirty="0" err="1"/>
              <a:t>takımlar</a:t>
            </a:r>
            <a:r>
              <a:rPr lang="en-US" dirty="0"/>
              <a:t> </a:t>
            </a:r>
            <a:r>
              <a:rPr lang="en-US" dirty="0" err="1"/>
              <a:t>kimi</a:t>
            </a:r>
            <a:r>
              <a:rPr lang="en-US" dirty="0"/>
              <a:t> zaman </a:t>
            </a:r>
            <a:r>
              <a:rPr lang="en-US" dirty="0" err="1"/>
              <a:t>yöneticiler</a:t>
            </a:r>
            <a:r>
              <a:rPr lang="en-US" dirty="0"/>
              <a:t>, </a:t>
            </a:r>
            <a:r>
              <a:rPr lang="en-US" dirty="0" err="1"/>
              <a:t>kimi</a:t>
            </a:r>
            <a:r>
              <a:rPr lang="en-US" dirty="0"/>
              <a:t> zaman da </a:t>
            </a:r>
            <a:r>
              <a:rPr lang="en-US" dirty="0" err="1"/>
              <a:t>satış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ürün</a:t>
            </a:r>
            <a:r>
              <a:rPr lang="en-US" dirty="0"/>
              <a:t> </a:t>
            </a:r>
            <a:r>
              <a:rPr lang="en-US" dirty="0" err="1"/>
              <a:t>analistleri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. Bu </a:t>
            </a:r>
            <a:r>
              <a:rPr lang="en-US" dirty="0" err="1"/>
              <a:t>yüzden</a:t>
            </a:r>
            <a:r>
              <a:rPr lang="en-US" dirty="0"/>
              <a:t> </a:t>
            </a:r>
            <a:r>
              <a:rPr lang="en-US" dirty="0" err="1"/>
              <a:t>girişimcimlere</a:t>
            </a:r>
            <a:r>
              <a:rPr lang="en-US" dirty="0"/>
              <a:t> </a:t>
            </a:r>
            <a:r>
              <a:rPr lang="en-US" dirty="0" err="1"/>
              <a:t>kurdukları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ekiplerinde</a:t>
            </a:r>
            <a:r>
              <a:rPr lang="en-US" dirty="0"/>
              <a:t> BDD </a:t>
            </a:r>
            <a:r>
              <a:rPr lang="en-US" dirty="0" err="1"/>
              <a:t>faktörünü</a:t>
            </a:r>
            <a:r>
              <a:rPr lang="en-US" dirty="0"/>
              <a:t> </a:t>
            </a:r>
            <a:r>
              <a:rPr lang="en-US" dirty="0" err="1"/>
              <a:t>özellikle</a:t>
            </a:r>
            <a:r>
              <a:rPr lang="en-US" dirty="0"/>
              <a:t> </a:t>
            </a:r>
            <a:r>
              <a:rPr lang="en-US" dirty="0" err="1"/>
              <a:t>belirtmeleri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anlamda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önemli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gray">
          <a:xfrm>
            <a:off x="4468309" y="114947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/>
              <a:t>BDD vs TDD ?</a:t>
            </a:r>
            <a:br>
              <a:rPr lang="en-US" b="1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230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8454" y="1063416"/>
            <a:ext cx="8761413" cy="706964"/>
          </a:xfrm>
        </p:spPr>
        <p:txBody>
          <a:bodyPr/>
          <a:lstStyle/>
          <a:p>
            <a:r>
              <a:rPr lang="en-US" b="1" dirty="0"/>
              <a:t>BDD </a:t>
            </a:r>
            <a:r>
              <a:rPr lang="en-US" b="1" dirty="0" err="1"/>
              <a:t>ile</a:t>
            </a:r>
            <a:r>
              <a:rPr lang="en-US" b="1" dirty="0"/>
              <a:t> Yola </a:t>
            </a:r>
            <a:r>
              <a:rPr lang="en-US" b="1" dirty="0" err="1"/>
              <a:t>Çıkarken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6</a:t>
            </a:fld>
            <a:endParaRPr lang="en-US" noProof="0" dirty="0"/>
          </a:p>
        </p:txBody>
      </p:sp>
      <p:sp>
        <p:nvSpPr>
          <p:cNvPr id="5" name="Rectangle 4"/>
          <p:cNvSpPr/>
          <p:nvPr/>
        </p:nvSpPr>
        <p:spPr>
          <a:xfrm>
            <a:off x="337073" y="253732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1E1E1E"/>
                </a:solidFill>
                <a:latin typeface="medium-content-serif-font"/>
              </a:rPr>
              <a:t>Gereksinimler</a:t>
            </a:r>
            <a:r>
              <a:rPr lang="en-US" b="1" dirty="0">
                <a:solidFill>
                  <a:srgbClr val="1E1E1E"/>
                </a:solidFill>
                <a:latin typeface="medium-content-serif-font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1E1E1E"/>
                </a:solidFill>
                <a:latin typeface="medium-content-serif-font"/>
              </a:rPr>
              <a:t>Üye</a:t>
            </a:r>
            <a:r>
              <a:rPr lang="en-US" dirty="0">
                <a:solidFill>
                  <a:srgbClr val="1E1E1E"/>
                </a:solidFill>
                <a:latin typeface="medium-content-serif-font"/>
              </a:rPr>
              <a:t> </a:t>
            </a:r>
            <a:r>
              <a:rPr lang="en-US" dirty="0" err="1">
                <a:solidFill>
                  <a:srgbClr val="1E1E1E"/>
                </a:solidFill>
                <a:latin typeface="medium-content-serif-font"/>
              </a:rPr>
              <a:t>Girişi</a:t>
            </a:r>
            <a:r>
              <a:rPr lang="en-US" dirty="0">
                <a:solidFill>
                  <a:srgbClr val="1E1E1E"/>
                </a:solidFill>
                <a:latin typeface="medium-content-serif-font"/>
              </a:rPr>
              <a:t> </a:t>
            </a:r>
            <a:r>
              <a:rPr lang="en-US" dirty="0" err="1">
                <a:solidFill>
                  <a:srgbClr val="1E1E1E"/>
                </a:solidFill>
                <a:latin typeface="medium-content-serif-font"/>
              </a:rPr>
              <a:t>Yapılmalı</a:t>
            </a:r>
            <a:endParaRPr lang="tr-TR" dirty="0">
              <a:solidFill>
                <a:srgbClr val="1E1E1E"/>
              </a:solidFill>
              <a:latin typeface="medium-content-serif-fon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1E1E1E"/>
              </a:solidFill>
              <a:latin typeface="medium-content-serif-font"/>
            </a:endParaRPr>
          </a:p>
          <a:p>
            <a:r>
              <a:rPr lang="en-US" b="1" dirty="0" err="1">
                <a:solidFill>
                  <a:srgbClr val="1E1E1E"/>
                </a:solidFill>
                <a:latin typeface="medium-content-serif-font"/>
              </a:rPr>
              <a:t>Muğlaklık</a:t>
            </a:r>
            <a:r>
              <a:rPr lang="en-US" b="1" dirty="0">
                <a:solidFill>
                  <a:srgbClr val="1E1E1E"/>
                </a:solidFill>
                <a:latin typeface="medium-content-serif-font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1E1E1E"/>
                </a:solidFill>
                <a:latin typeface="medium-content-serif-font"/>
              </a:rPr>
              <a:t>Kullanıcı</a:t>
            </a:r>
            <a:r>
              <a:rPr lang="en-US" dirty="0">
                <a:solidFill>
                  <a:srgbClr val="1E1E1E"/>
                </a:solidFill>
                <a:latin typeface="medium-content-serif-font"/>
              </a:rPr>
              <a:t> </a:t>
            </a:r>
            <a:r>
              <a:rPr lang="en-US" dirty="0" err="1">
                <a:solidFill>
                  <a:srgbClr val="1E1E1E"/>
                </a:solidFill>
                <a:latin typeface="medium-content-serif-font"/>
              </a:rPr>
              <a:t>ismi</a:t>
            </a:r>
            <a:r>
              <a:rPr lang="en-US" dirty="0">
                <a:solidFill>
                  <a:srgbClr val="1E1E1E"/>
                </a:solidFill>
                <a:latin typeface="medium-content-serif-font"/>
              </a:rPr>
              <a:t> </a:t>
            </a:r>
            <a:r>
              <a:rPr lang="en-US" dirty="0" err="1">
                <a:solidFill>
                  <a:srgbClr val="1E1E1E"/>
                </a:solidFill>
                <a:latin typeface="medium-content-serif-font"/>
              </a:rPr>
              <a:t>ile</a:t>
            </a:r>
            <a:r>
              <a:rPr lang="en-US" dirty="0">
                <a:solidFill>
                  <a:srgbClr val="1E1E1E"/>
                </a:solidFill>
                <a:latin typeface="medium-content-serif-font"/>
              </a:rPr>
              <a:t> mi e-mail </a:t>
            </a:r>
            <a:r>
              <a:rPr lang="en-US" dirty="0" err="1">
                <a:solidFill>
                  <a:srgbClr val="1E1E1E"/>
                </a:solidFill>
                <a:latin typeface="medium-content-serif-font"/>
              </a:rPr>
              <a:t>ile</a:t>
            </a:r>
            <a:r>
              <a:rPr lang="en-US" dirty="0">
                <a:solidFill>
                  <a:srgbClr val="1E1E1E"/>
                </a:solidFill>
                <a:latin typeface="medium-content-serif-font"/>
              </a:rPr>
              <a:t> mi </a:t>
            </a:r>
            <a:r>
              <a:rPr lang="en-US" dirty="0" err="1">
                <a:solidFill>
                  <a:srgbClr val="1E1E1E"/>
                </a:solidFill>
                <a:latin typeface="medium-content-serif-font"/>
              </a:rPr>
              <a:t>giriş</a:t>
            </a:r>
            <a:r>
              <a:rPr lang="en-US" dirty="0">
                <a:solidFill>
                  <a:srgbClr val="1E1E1E"/>
                </a:solidFill>
                <a:latin typeface="medium-content-serif-font"/>
              </a:rPr>
              <a:t> </a:t>
            </a:r>
            <a:r>
              <a:rPr lang="en-US" dirty="0" err="1">
                <a:solidFill>
                  <a:srgbClr val="1E1E1E"/>
                </a:solidFill>
                <a:latin typeface="medium-content-serif-font"/>
              </a:rPr>
              <a:t>yapmalı</a:t>
            </a:r>
            <a:r>
              <a:rPr lang="en-US" dirty="0">
                <a:solidFill>
                  <a:srgbClr val="1E1E1E"/>
                </a:solidFill>
                <a:latin typeface="medium-content-serif-font"/>
              </a:rPr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1E1E1E"/>
                </a:solidFill>
                <a:latin typeface="medium-content-serif-font"/>
              </a:rPr>
              <a:t>Kaç</a:t>
            </a:r>
            <a:r>
              <a:rPr lang="en-US" dirty="0">
                <a:solidFill>
                  <a:srgbClr val="1E1E1E"/>
                </a:solidFill>
                <a:latin typeface="medium-content-serif-font"/>
              </a:rPr>
              <a:t> </a:t>
            </a:r>
            <a:r>
              <a:rPr lang="en-US" dirty="0" err="1">
                <a:solidFill>
                  <a:srgbClr val="1E1E1E"/>
                </a:solidFill>
                <a:latin typeface="medium-content-serif-font"/>
              </a:rPr>
              <a:t>yanlış</a:t>
            </a:r>
            <a:r>
              <a:rPr lang="en-US" dirty="0">
                <a:solidFill>
                  <a:srgbClr val="1E1E1E"/>
                </a:solidFill>
                <a:latin typeface="medium-content-serif-font"/>
              </a:rPr>
              <a:t> </a:t>
            </a:r>
            <a:r>
              <a:rPr lang="en-US" dirty="0" err="1">
                <a:solidFill>
                  <a:srgbClr val="1E1E1E"/>
                </a:solidFill>
                <a:latin typeface="medium-content-serif-font"/>
              </a:rPr>
              <a:t>giriş</a:t>
            </a:r>
            <a:r>
              <a:rPr lang="en-US" dirty="0">
                <a:solidFill>
                  <a:srgbClr val="1E1E1E"/>
                </a:solidFill>
                <a:latin typeface="medium-content-serif-font"/>
              </a:rPr>
              <a:t> </a:t>
            </a:r>
            <a:r>
              <a:rPr lang="en-US" dirty="0" err="1">
                <a:solidFill>
                  <a:srgbClr val="1E1E1E"/>
                </a:solidFill>
                <a:latin typeface="medium-content-serif-font"/>
              </a:rPr>
              <a:t>hakkı</a:t>
            </a:r>
            <a:r>
              <a:rPr lang="en-US" dirty="0">
                <a:solidFill>
                  <a:srgbClr val="1E1E1E"/>
                </a:solidFill>
                <a:latin typeface="medium-content-serif-font"/>
              </a:rPr>
              <a:t> </a:t>
            </a:r>
            <a:r>
              <a:rPr lang="en-US" dirty="0" err="1">
                <a:solidFill>
                  <a:srgbClr val="1E1E1E"/>
                </a:solidFill>
                <a:latin typeface="medium-content-serif-font"/>
              </a:rPr>
              <a:t>tanınlamalı</a:t>
            </a:r>
            <a:r>
              <a:rPr lang="en-US" dirty="0">
                <a:solidFill>
                  <a:srgbClr val="1E1E1E"/>
                </a:solidFill>
                <a:latin typeface="medium-content-serif-font"/>
              </a:rPr>
              <a:t>?</a:t>
            </a:r>
            <a:endParaRPr lang="tr-TR" dirty="0">
              <a:solidFill>
                <a:srgbClr val="1E1E1E"/>
              </a:solidFill>
              <a:latin typeface="medium-content-serif-fon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1E1E1E"/>
              </a:solidFill>
              <a:latin typeface="medium-content-serif-font"/>
            </a:endParaRPr>
          </a:p>
          <a:p>
            <a:r>
              <a:rPr lang="en-US" dirty="0" err="1">
                <a:solidFill>
                  <a:srgbClr val="1E1E1E"/>
                </a:solidFill>
                <a:latin typeface="medium-content-serif-font"/>
              </a:rPr>
              <a:t>En</a:t>
            </a:r>
            <a:r>
              <a:rPr lang="en-US" dirty="0">
                <a:solidFill>
                  <a:srgbClr val="1E1E1E"/>
                </a:solidFill>
                <a:latin typeface="medium-content-serif-font"/>
              </a:rPr>
              <a:t> </a:t>
            </a:r>
            <a:r>
              <a:rPr lang="en-US" dirty="0" err="1">
                <a:solidFill>
                  <a:srgbClr val="1E1E1E"/>
                </a:solidFill>
                <a:latin typeface="medium-content-serif-font"/>
              </a:rPr>
              <a:t>azından</a:t>
            </a:r>
            <a:r>
              <a:rPr lang="en-US" dirty="0">
                <a:solidFill>
                  <a:srgbClr val="1E1E1E"/>
                </a:solidFill>
                <a:latin typeface="medium-content-serif-font"/>
              </a:rPr>
              <a:t> </a:t>
            </a:r>
            <a:r>
              <a:rPr lang="en-US" dirty="0" err="1">
                <a:solidFill>
                  <a:srgbClr val="1E1E1E"/>
                </a:solidFill>
                <a:latin typeface="medium-content-serif-font"/>
              </a:rPr>
              <a:t>kısa</a:t>
            </a:r>
            <a:r>
              <a:rPr lang="en-US" dirty="0">
                <a:solidFill>
                  <a:srgbClr val="1E1E1E"/>
                </a:solidFill>
                <a:latin typeface="medium-content-serif-font"/>
              </a:rPr>
              <a:t> </a:t>
            </a:r>
            <a:r>
              <a:rPr lang="en-US" dirty="0" err="1">
                <a:solidFill>
                  <a:srgbClr val="1E1E1E"/>
                </a:solidFill>
                <a:latin typeface="medium-content-serif-font"/>
              </a:rPr>
              <a:t>bir</a:t>
            </a:r>
            <a:r>
              <a:rPr lang="en-US" dirty="0">
                <a:solidFill>
                  <a:srgbClr val="1E1E1E"/>
                </a:solidFill>
                <a:latin typeface="medium-content-serif-font"/>
              </a:rPr>
              <a:t> </a:t>
            </a:r>
            <a:r>
              <a:rPr lang="en-US" dirty="0" err="1">
                <a:solidFill>
                  <a:srgbClr val="1E1E1E"/>
                </a:solidFill>
                <a:latin typeface="medium-content-serif-font"/>
              </a:rPr>
              <a:t>örnekle</a:t>
            </a:r>
            <a:r>
              <a:rPr lang="en-US" dirty="0">
                <a:solidFill>
                  <a:srgbClr val="1E1E1E"/>
                </a:solidFill>
                <a:latin typeface="medium-content-serif-font"/>
              </a:rPr>
              <a:t> </a:t>
            </a:r>
            <a:r>
              <a:rPr lang="en-US" dirty="0" err="1">
                <a:solidFill>
                  <a:srgbClr val="1E1E1E"/>
                </a:solidFill>
                <a:latin typeface="medium-content-serif-font"/>
              </a:rPr>
              <a:t>bu</a:t>
            </a:r>
            <a:r>
              <a:rPr lang="en-US" dirty="0">
                <a:solidFill>
                  <a:srgbClr val="1E1E1E"/>
                </a:solidFill>
                <a:latin typeface="medium-content-serif-font"/>
              </a:rPr>
              <a:t> </a:t>
            </a:r>
            <a:r>
              <a:rPr lang="en-US" dirty="0" err="1">
                <a:solidFill>
                  <a:srgbClr val="1E1E1E"/>
                </a:solidFill>
                <a:latin typeface="medium-content-serif-font"/>
              </a:rPr>
              <a:t>şekilde</a:t>
            </a:r>
            <a:r>
              <a:rPr lang="en-US" dirty="0">
                <a:solidFill>
                  <a:srgbClr val="1E1E1E"/>
                </a:solidFill>
                <a:latin typeface="medium-content-serif-font"/>
              </a:rPr>
              <a:t> </a:t>
            </a:r>
            <a:r>
              <a:rPr lang="en-US" dirty="0" err="1">
                <a:solidFill>
                  <a:srgbClr val="1E1E1E"/>
                </a:solidFill>
                <a:latin typeface="medium-content-serif-font"/>
              </a:rPr>
              <a:t>özetleyebiliriz</a:t>
            </a:r>
            <a:r>
              <a:rPr lang="en-US" dirty="0">
                <a:solidFill>
                  <a:srgbClr val="1E1E1E"/>
                </a:solidFill>
                <a:latin typeface="medium-content-serif-font"/>
              </a:rPr>
              <a:t> </a:t>
            </a:r>
            <a:r>
              <a:rPr lang="en-US" dirty="0" err="1">
                <a:solidFill>
                  <a:srgbClr val="1E1E1E"/>
                </a:solidFill>
                <a:latin typeface="medium-content-serif-font"/>
              </a:rPr>
              <a:t>sanırım</a:t>
            </a:r>
            <a:r>
              <a:rPr lang="en-US" dirty="0">
                <a:solidFill>
                  <a:srgbClr val="1E1E1E"/>
                </a:solidFill>
                <a:latin typeface="medium-content-serif-font"/>
              </a:rPr>
              <a:t> </a:t>
            </a:r>
            <a:r>
              <a:rPr lang="en-US" dirty="0" err="1">
                <a:solidFill>
                  <a:srgbClr val="1E1E1E"/>
                </a:solidFill>
                <a:latin typeface="medium-content-serif-font"/>
              </a:rPr>
              <a:t>durumu</a:t>
            </a:r>
            <a:r>
              <a:rPr lang="en-US" dirty="0">
                <a:solidFill>
                  <a:srgbClr val="1E1E1E"/>
                </a:solidFill>
                <a:latin typeface="medium-content-serif-font"/>
              </a:rPr>
              <a:t>. </a:t>
            </a:r>
            <a:r>
              <a:rPr lang="en-US" dirty="0" err="1">
                <a:solidFill>
                  <a:srgbClr val="1E1E1E"/>
                </a:solidFill>
                <a:latin typeface="medium-content-serif-font"/>
              </a:rPr>
              <a:t>Gereksinimler</a:t>
            </a:r>
            <a:r>
              <a:rPr lang="en-US" dirty="0">
                <a:solidFill>
                  <a:srgbClr val="1E1E1E"/>
                </a:solidFill>
                <a:latin typeface="medium-content-serif-font"/>
              </a:rPr>
              <a:t> </a:t>
            </a:r>
            <a:r>
              <a:rPr lang="en-US" dirty="0" err="1">
                <a:solidFill>
                  <a:srgbClr val="1E1E1E"/>
                </a:solidFill>
                <a:latin typeface="medium-content-serif-font"/>
              </a:rPr>
              <a:t>ve</a:t>
            </a:r>
            <a:r>
              <a:rPr lang="en-US" dirty="0">
                <a:solidFill>
                  <a:srgbClr val="1E1E1E"/>
                </a:solidFill>
                <a:latin typeface="medium-content-serif-font"/>
              </a:rPr>
              <a:t> </a:t>
            </a:r>
            <a:r>
              <a:rPr lang="en-US" dirty="0" err="1">
                <a:solidFill>
                  <a:srgbClr val="1E1E1E"/>
                </a:solidFill>
                <a:latin typeface="medium-content-serif-font"/>
              </a:rPr>
              <a:t>muğlaklık</a:t>
            </a:r>
            <a:r>
              <a:rPr lang="en-US" dirty="0">
                <a:solidFill>
                  <a:srgbClr val="1E1E1E"/>
                </a:solidFill>
                <a:latin typeface="medium-content-serif-font"/>
              </a:rPr>
              <a:t> </a:t>
            </a:r>
            <a:r>
              <a:rPr lang="en-US" dirty="0" err="1">
                <a:solidFill>
                  <a:srgbClr val="1E1E1E"/>
                </a:solidFill>
                <a:latin typeface="medium-content-serif-font"/>
              </a:rPr>
              <a:t>durumlarının</a:t>
            </a:r>
            <a:r>
              <a:rPr lang="en-US" dirty="0">
                <a:solidFill>
                  <a:srgbClr val="1E1E1E"/>
                </a:solidFill>
                <a:latin typeface="medium-content-serif-font"/>
              </a:rPr>
              <a:t> </a:t>
            </a:r>
            <a:r>
              <a:rPr lang="en-US" dirty="0" err="1">
                <a:solidFill>
                  <a:srgbClr val="1E1E1E"/>
                </a:solidFill>
                <a:latin typeface="medium-content-serif-font"/>
              </a:rPr>
              <a:t>analizini</a:t>
            </a:r>
            <a:r>
              <a:rPr lang="en-US" dirty="0">
                <a:solidFill>
                  <a:srgbClr val="1E1E1E"/>
                </a:solidFill>
                <a:latin typeface="medium-content-serif-font"/>
              </a:rPr>
              <a:t> </a:t>
            </a:r>
            <a:r>
              <a:rPr lang="en-US" dirty="0" err="1">
                <a:solidFill>
                  <a:srgbClr val="1E1E1E"/>
                </a:solidFill>
                <a:latin typeface="medium-content-serif-font"/>
              </a:rPr>
              <a:t>yaptıktan</a:t>
            </a:r>
            <a:r>
              <a:rPr lang="en-US" dirty="0">
                <a:solidFill>
                  <a:srgbClr val="1E1E1E"/>
                </a:solidFill>
                <a:latin typeface="medium-content-serif-font"/>
              </a:rPr>
              <a:t> </a:t>
            </a:r>
            <a:r>
              <a:rPr lang="en-US" dirty="0" err="1">
                <a:solidFill>
                  <a:srgbClr val="1E1E1E"/>
                </a:solidFill>
                <a:latin typeface="medium-content-serif-font"/>
              </a:rPr>
              <a:t>sonra</a:t>
            </a:r>
            <a:r>
              <a:rPr lang="en-US" dirty="0">
                <a:solidFill>
                  <a:srgbClr val="1E1E1E"/>
                </a:solidFill>
                <a:latin typeface="medium-content-serif-font"/>
              </a:rPr>
              <a:t> BDD </a:t>
            </a:r>
            <a:r>
              <a:rPr lang="en-US" dirty="0" err="1">
                <a:solidFill>
                  <a:srgbClr val="1E1E1E"/>
                </a:solidFill>
                <a:latin typeface="medium-content-serif-font"/>
              </a:rPr>
              <a:t>ile</a:t>
            </a:r>
            <a:r>
              <a:rPr lang="en-US" dirty="0">
                <a:solidFill>
                  <a:srgbClr val="1E1E1E"/>
                </a:solidFill>
                <a:latin typeface="medium-content-serif-font"/>
              </a:rPr>
              <a:t> </a:t>
            </a:r>
            <a:r>
              <a:rPr lang="en-US" dirty="0" err="1">
                <a:solidFill>
                  <a:srgbClr val="1E1E1E"/>
                </a:solidFill>
                <a:latin typeface="medium-content-serif-font"/>
              </a:rPr>
              <a:t>örneklendiriyoruz</a:t>
            </a:r>
            <a:r>
              <a:rPr lang="en-US" dirty="0">
                <a:solidFill>
                  <a:srgbClr val="1E1E1E"/>
                </a:solidFill>
                <a:latin typeface="medium-content-serif-font"/>
              </a:rPr>
              <a:t>.</a:t>
            </a:r>
            <a:endParaRPr lang="en-US" b="0" i="0" dirty="0">
              <a:solidFill>
                <a:srgbClr val="1E1E1E"/>
              </a:solidFill>
              <a:effectLst/>
              <a:latin typeface="medium-content-serif-fon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33073" y="253732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1E1E1E"/>
                </a:solidFill>
                <a:latin typeface="medium-content-serif-font"/>
              </a:rPr>
              <a:t>Örnekler</a:t>
            </a:r>
            <a:r>
              <a:rPr lang="en-US" b="1" dirty="0">
                <a:solidFill>
                  <a:srgbClr val="1E1E1E"/>
                </a:solidFill>
                <a:latin typeface="medium-content-serif-font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E1E1E"/>
                </a:solidFill>
                <a:latin typeface="medium-content-serif-font"/>
              </a:rPr>
              <a:t>E-mail </a:t>
            </a:r>
            <a:r>
              <a:rPr lang="en-US" dirty="0" err="1">
                <a:solidFill>
                  <a:srgbClr val="1E1E1E"/>
                </a:solidFill>
                <a:latin typeface="medium-content-serif-font"/>
              </a:rPr>
              <a:t>ile</a:t>
            </a:r>
            <a:r>
              <a:rPr lang="en-US" dirty="0">
                <a:solidFill>
                  <a:srgbClr val="1E1E1E"/>
                </a:solidFill>
                <a:latin typeface="medium-content-serif-font"/>
              </a:rPr>
              <a:t> </a:t>
            </a:r>
            <a:r>
              <a:rPr lang="en-US" dirty="0" err="1">
                <a:solidFill>
                  <a:srgbClr val="1E1E1E"/>
                </a:solidFill>
                <a:latin typeface="medium-content-serif-font"/>
              </a:rPr>
              <a:t>giriş</a:t>
            </a:r>
            <a:r>
              <a:rPr lang="en-US" dirty="0">
                <a:solidFill>
                  <a:srgbClr val="1E1E1E"/>
                </a:solidFill>
                <a:latin typeface="medium-content-serif-font"/>
              </a:rPr>
              <a:t> </a:t>
            </a:r>
            <a:r>
              <a:rPr lang="en-US" dirty="0" err="1">
                <a:solidFill>
                  <a:srgbClr val="1E1E1E"/>
                </a:solidFill>
                <a:latin typeface="medium-content-serif-font"/>
              </a:rPr>
              <a:t>yapılmalı</a:t>
            </a:r>
            <a:r>
              <a:rPr lang="en-US" dirty="0">
                <a:solidFill>
                  <a:srgbClr val="1E1E1E"/>
                </a:solidFill>
                <a:latin typeface="medium-content-serif-font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1E1E1E"/>
                </a:solidFill>
                <a:latin typeface="medium-content-serif-font"/>
              </a:rPr>
              <a:t>Üç</a:t>
            </a:r>
            <a:r>
              <a:rPr lang="en-US" dirty="0">
                <a:solidFill>
                  <a:srgbClr val="1E1E1E"/>
                </a:solidFill>
                <a:latin typeface="medium-content-serif-font"/>
              </a:rPr>
              <a:t> </a:t>
            </a:r>
            <a:r>
              <a:rPr lang="en-US" dirty="0" err="1">
                <a:solidFill>
                  <a:srgbClr val="1E1E1E"/>
                </a:solidFill>
                <a:latin typeface="medium-content-serif-font"/>
              </a:rPr>
              <a:t>kez</a:t>
            </a:r>
            <a:r>
              <a:rPr lang="en-US" dirty="0">
                <a:solidFill>
                  <a:srgbClr val="1E1E1E"/>
                </a:solidFill>
                <a:latin typeface="medium-content-serif-font"/>
              </a:rPr>
              <a:t> </a:t>
            </a:r>
            <a:r>
              <a:rPr lang="en-US" dirty="0" err="1">
                <a:solidFill>
                  <a:srgbClr val="1E1E1E"/>
                </a:solidFill>
                <a:latin typeface="medium-content-serif-font"/>
              </a:rPr>
              <a:t>yanlış</a:t>
            </a:r>
            <a:r>
              <a:rPr lang="en-US" dirty="0">
                <a:solidFill>
                  <a:srgbClr val="1E1E1E"/>
                </a:solidFill>
                <a:latin typeface="medium-content-serif-font"/>
              </a:rPr>
              <a:t> </a:t>
            </a:r>
            <a:r>
              <a:rPr lang="en-US" dirty="0" err="1">
                <a:solidFill>
                  <a:srgbClr val="1E1E1E"/>
                </a:solidFill>
                <a:latin typeface="medium-content-serif-font"/>
              </a:rPr>
              <a:t>giriş</a:t>
            </a:r>
            <a:r>
              <a:rPr lang="en-US" dirty="0">
                <a:solidFill>
                  <a:srgbClr val="1E1E1E"/>
                </a:solidFill>
                <a:latin typeface="medium-content-serif-font"/>
              </a:rPr>
              <a:t> </a:t>
            </a:r>
            <a:r>
              <a:rPr lang="en-US" dirty="0" err="1">
                <a:solidFill>
                  <a:srgbClr val="1E1E1E"/>
                </a:solidFill>
                <a:latin typeface="medium-content-serif-font"/>
              </a:rPr>
              <a:t>hakkı</a:t>
            </a:r>
            <a:r>
              <a:rPr lang="en-US" dirty="0">
                <a:solidFill>
                  <a:srgbClr val="1E1E1E"/>
                </a:solidFill>
                <a:latin typeface="medium-content-serif-font"/>
              </a:rPr>
              <a:t> </a:t>
            </a:r>
            <a:r>
              <a:rPr lang="en-US" dirty="0" err="1">
                <a:solidFill>
                  <a:srgbClr val="1E1E1E"/>
                </a:solidFill>
                <a:latin typeface="medium-content-serif-font"/>
              </a:rPr>
              <a:t>tanınmalı</a:t>
            </a:r>
            <a:r>
              <a:rPr lang="en-US" dirty="0">
                <a:solidFill>
                  <a:srgbClr val="1E1E1E"/>
                </a:solidFill>
                <a:latin typeface="medium-content-serif-font"/>
              </a:rPr>
              <a:t>.</a:t>
            </a:r>
            <a:endParaRPr lang="tr-TR" dirty="0">
              <a:solidFill>
                <a:srgbClr val="1E1E1E"/>
              </a:solidFill>
              <a:latin typeface="medium-content-serif-font"/>
            </a:endParaRPr>
          </a:p>
          <a:p>
            <a:pPr>
              <a:buFont typeface="Arial" panose="020B0604020202020204" pitchFamily="34" charset="0"/>
              <a:buChar char="•"/>
            </a:pPr>
            <a:endParaRPr lang="tr-TR" dirty="0">
              <a:solidFill>
                <a:srgbClr val="1E1E1E"/>
              </a:solidFill>
              <a:latin typeface="medium-content-serif-fon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1E1E1E"/>
              </a:solidFill>
              <a:latin typeface="medium-content-serif-font"/>
            </a:endParaRPr>
          </a:p>
          <a:p>
            <a:r>
              <a:rPr lang="en-US" b="1" dirty="0">
                <a:solidFill>
                  <a:srgbClr val="1E1E1E"/>
                </a:solidFill>
                <a:latin typeface="medium-content-serif-font"/>
              </a:rPr>
              <a:t>Bu </a:t>
            </a:r>
            <a:r>
              <a:rPr lang="en-US" b="1" dirty="0" err="1">
                <a:solidFill>
                  <a:srgbClr val="1E1E1E"/>
                </a:solidFill>
                <a:latin typeface="medium-content-serif-font"/>
              </a:rPr>
              <a:t>Örneklere</a:t>
            </a:r>
            <a:r>
              <a:rPr lang="en-US" b="1" dirty="0">
                <a:solidFill>
                  <a:srgbClr val="1E1E1E"/>
                </a:solidFill>
                <a:latin typeface="medium-content-serif-font"/>
              </a:rPr>
              <a:t> </a:t>
            </a:r>
            <a:r>
              <a:rPr lang="en-US" b="1" dirty="0" err="1">
                <a:solidFill>
                  <a:srgbClr val="1E1E1E"/>
                </a:solidFill>
                <a:latin typeface="medium-content-serif-font"/>
              </a:rPr>
              <a:t>Kimler</a:t>
            </a:r>
            <a:r>
              <a:rPr lang="en-US" b="1" dirty="0">
                <a:solidFill>
                  <a:srgbClr val="1E1E1E"/>
                </a:solidFill>
                <a:latin typeface="medium-content-serif-font"/>
              </a:rPr>
              <a:t> </a:t>
            </a:r>
            <a:r>
              <a:rPr lang="en-US" b="1" dirty="0" err="1">
                <a:solidFill>
                  <a:srgbClr val="1E1E1E"/>
                </a:solidFill>
                <a:latin typeface="medium-content-serif-font"/>
              </a:rPr>
              <a:t>Katkıda</a:t>
            </a:r>
            <a:r>
              <a:rPr lang="en-US" b="1" dirty="0">
                <a:solidFill>
                  <a:srgbClr val="1E1E1E"/>
                </a:solidFill>
                <a:latin typeface="medium-content-serif-font"/>
              </a:rPr>
              <a:t> </a:t>
            </a:r>
            <a:r>
              <a:rPr lang="en-US" b="1" dirty="0" err="1">
                <a:solidFill>
                  <a:srgbClr val="1E1E1E"/>
                </a:solidFill>
                <a:latin typeface="medium-content-serif-font"/>
              </a:rPr>
              <a:t>Bulunmalı</a:t>
            </a:r>
            <a:r>
              <a:rPr lang="en-US" b="1" dirty="0">
                <a:solidFill>
                  <a:srgbClr val="1E1E1E"/>
                </a:solidFill>
                <a:latin typeface="medium-content-serif-font"/>
              </a:rPr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1E1E1E"/>
                </a:solidFill>
                <a:latin typeface="medium-content-serif-font"/>
              </a:rPr>
              <a:t>Ürün</a:t>
            </a:r>
            <a:r>
              <a:rPr lang="en-US" dirty="0">
                <a:solidFill>
                  <a:srgbClr val="1E1E1E"/>
                </a:solidFill>
                <a:latin typeface="medium-content-serif-font"/>
              </a:rPr>
              <a:t> </a:t>
            </a:r>
            <a:r>
              <a:rPr lang="en-US" dirty="0" err="1">
                <a:solidFill>
                  <a:srgbClr val="1E1E1E"/>
                </a:solidFill>
                <a:latin typeface="medium-content-serif-font"/>
              </a:rPr>
              <a:t>Sahibi</a:t>
            </a:r>
            <a:r>
              <a:rPr lang="en-US" dirty="0">
                <a:solidFill>
                  <a:srgbClr val="1E1E1E"/>
                </a:solidFill>
                <a:latin typeface="medium-content-serif-font"/>
              </a:rPr>
              <a:t> (</a:t>
            </a:r>
            <a:r>
              <a:rPr lang="en-US" dirty="0" err="1">
                <a:solidFill>
                  <a:srgbClr val="1E1E1E"/>
                </a:solidFill>
                <a:latin typeface="medium-content-serif-font"/>
              </a:rPr>
              <a:t>Fikir</a:t>
            </a:r>
            <a:r>
              <a:rPr lang="en-US" dirty="0">
                <a:solidFill>
                  <a:srgbClr val="1E1E1E"/>
                </a:solidFill>
                <a:latin typeface="medium-content-serif-font"/>
              </a:rPr>
              <a:t> </a:t>
            </a:r>
            <a:r>
              <a:rPr lang="en-US" dirty="0" err="1">
                <a:solidFill>
                  <a:srgbClr val="1E1E1E"/>
                </a:solidFill>
                <a:latin typeface="medium-content-serif-font"/>
              </a:rPr>
              <a:t>veya</a:t>
            </a:r>
            <a:r>
              <a:rPr lang="en-US" dirty="0">
                <a:solidFill>
                  <a:srgbClr val="1E1E1E"/>
                </a:solidFill>
                <a:latin typeface="medium-content-serif-font"/>
              </a:rPr>
              <a:t> </a:t>
            </a:r>
            <a:r>
              <a:rPr lang="en-US" dirty="0" err="1">
                <a:solidFill>
                  <a:srgbClr val="1E1E1E"/>
                </a:solidFill>
                <a:latin typeface="medium-content-serif-font"/>
              </a:rPr>
              <a:t>şirket</a:t>
            </a:r>
            <a:r>
              <a:rPr lang="en-US" dirty="0">
                <a:solidFill>
                  <a:srgbClr val="1E1E1E"/>
                </a:solidFill>
                <a:latin typeface="medium-content-serif-font"/>
              </a:rPr>
              <a:t> </a:t>
            </a:r>
            <a:r>
              <a:rPr lang="en-US" dirty="0" err="1">
                <a:solidFill>
                  <a:srgbClr val="1E1E1E"/>
                </a:solidFill>
                <a:latin typeface="medium-content-serif-font"/>
              </a:rPr>
              <a:t>sahibi</a:t>
            </a:r>
            <a:r>
              <a:rPr lang="en-US" dirty="0">
                <a:solidFill>
                  <a:srgbClr val="1E1E1E"/>
                </a:solidFill>
                <a:latin typeface="medium-content-serif-font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1E1E1E"/>
                </a:solidFill>
                <a:latin typeface="medium-content-serif-font"/>
              </a:rPr>
              <a:t>Yazılımcılar</a:t>
            </a:r>
            <a:endParaRPr lang="en-US" dirty="0">
              <a:solidFill>
                <a:srgbClr val="1E1E1E"/>
              </a:solidFill>
              <a:latin typeface="medium-content-serif-fon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1E1E1E"/>
                </a:solidFill>
                <a:latin typeface="medium-content-serif-font"/>
              </a:rPr>
              <a:t>Tasarımcılar</a:t>
            </a:r>
            <a:endParaRPr lang="en-US" dirty="0">
              <a:solidFill>
                <a:srgbClr val="1E1E1E"/>
              </a:solidFill>
              <a:latin typeface="medium-content-serif-fon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E1E1E"/>
                </a:solidFill>
                <a:latin typeface="medium-content-serif-font"/>
              </a:rPr>
              <a:t>Test </a:t>
            </a:r>
            <a:r>
              <a:rPr lang="en-US" dirty="0" err="1">
                <a:solidFill>
                  <a:srgbClr val="1E1E1E"/>
                </a:solidFill>
                <a:latin typeface="medium-content-serif-font"/>
              </a:rPr>
              <a:t>edenler</a:t>
            </a:r>
            <a:endParaRPr lang="en-US" b="0" i="0" dirty="0">
              <a:solidFill>
                <a:srgbClr val="1E1E1E"/>
              </a:solidFill>
              <a:effectLst/>
              <a:latin typeface="medium-content-serif-font"/>
            </a:endParaRPr>
          </a:p>
        </p:txBody>
      </p:sp>
    </p:spTree>
    <p:extLst>
      <p:ext uri="{BB962C8B-B14F-4D97-AF65-F5344CB8AC3E}">
        <p14:creationId xmlns:p14="http://schemas.microsoft.com/office/powerpoint/2010/main" val="2409689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902" y="1221707"/>
            <a:ext cx="8761413" cy="706964"/>
          </a:xfrm>
        </p:spPr>
        <p:txBody>
          <a:bodyPr/>
          <a:lstStyle/>
          <a:p>
            <a:r>
              <a:rPr lang="en-US" b="1" dirty="0"/>
              <a:t>BDD Ne Zaman </a:t>
            </a:r>
            <a:r>
              <a:rPr lang="en-US" b="1" dirty="0" err="1"/>
              <a:t>Tercih</a:t>
            </a:r>
            <a:r>
              <a:rPr lang="en-US" b="1" dirty="0"/>
              <a:t> </a:t>
            </a:r>
            <a:r>
              <a:rPr lang="en-US" b="1" dirty="0" err="1"/>
              <a:t>Edilir</a:t>
            </a:r>
            <a:r>
              <a:rPr lang="en-US" b="1" dirty="0"/>
              <a:t>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7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BDD, </a:t>
            </a:r>
            <a:r>
              <a:rPr lang="en-US" dirty="0" err="1"/>
              <a:t>davranış</a:t>
            </a:r>
            <a:r>
              <a:rPr lang="en-US" dirty="0"/>
              <a:t> </a:t>
            </a:r>
            <a:r>
              <a:rPr lang="en-US" dirty="0" err="1"/>
              <a:t>testlerimizi</a:t>
            </a:r>
            <a:r>
              <a:rPr lang="en-US" dirty="0"/>
              <a:t> </a:t>
            </a:r>
            <a:r>
              <a:rPr lang="en-US" dirty="0" err="1"/>
              <a:t>oluşturduğu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ürünle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sürece</a:t>
            </a:r>
            <a:r>
              <a:rPr lang="en-US" dirty="0"/>
              <a:t> hakim </a:t>
            </a:r>
            <a:r>
              <a:rPr lang="en-US" dirty="0" err="1"/>
              <a:t>olmanız</a:t>
            </a:r>
            <a:r>
              <a:rPr lang="en-US" dirty="0"/>
              <a:t> </a:t>
            </a:r>
            <a:r>
              <a:rPr lang="en-US" dirty="0" err="1"/>
              <a:t>gerekmektedir</a:t>
            </a:r>
            <a:r>
              <a:rPr lang="en-US" dirty="0"/>
              <a:t>.</a:t>
            </a:r>
          </a:p>
          <a:p>
            <a:r>
              <a:rPr lang="en-US" dirty="0" err="1"/>
              <a:t>Yöneticiniz</a:t>
            </a:r>
            <a:r>
              <a:rPr lang="en-US" dirty="0"/>
              <a:t> </a:t>
            </a:r>
            <a:r>
              <a:rPr lang="en-US" dirty="0" err="1"/>
              <a:t>BDD’e</a:t>
            </a:r>
            <a:r>
              <a:rPr lang="en-US" dirty="0"/>
              <a:t> </a:t>
            </a:r>
            <a:r>
              <a:rPr lang="en-US" dirty="0" err="1"/>
              <a:t>sıcak</a:t>
            </a:r>
            <a:r>
              <a:rPr lang="en-US" dirty="0"/>
              <a:t> </a:t>
            </a:r>
            <a:r>
              <a:rPr lang="en-US" dirty="0" err="1"/>
              <a:t>bakıyor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size </a:t>
            </a:r>
            <a:r>
              <a:rPr lang="en-US" dirty="0" err="1"/>
              <a:t>bilgileri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yönde</a:t>
            </a:r>
            <a:r>
              <a:rPr lang="en-US" dirty="0"/>
              <a:t>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aktarıyor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, </a:t>
            </a:r>
            <a:r>
              <a:rPr lang="en-US" dirty="0" err="1"/>
              <a:t>ürün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paydada</a:t>
            </a:r>
            <a:r>
              <a:rPr lang="en-US" dirty="0"/>
              <a:t> </a:t>
            </a:r>
            <a:r>
              <a:rPr lang="en-US" dirty="0" err="1"/>
              <a:t>çalışan</a:t>
            </a:r>
            <a:r>
              <a:rPr lang="en-US" dirty="0"/>
              <a:t> </a:t>
            </a:r>
            <a:r>
              <a:rPr lang="en-US" dirty="0" err="1"/>
              <a:t>birçok</a:t>
            </a:r>
            <a:r>
              <a:rPr lang="en-US" dirty="0"/>
              <a:t> </a:t>
            </a:r>
            <a:r>
              <a:rPr lang="en-US" dirty="0" err="1"/>
              <a:t>takım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, </a:t>
            </a:r>
            <a:r>
              <a:rPr lang="en-US" dirty="0" err="1"/>
              <a:t>ürününüzün</a:t>
            </a:r>
            <a:r>
              <a:rPr lang="en-US" dirty="0"/>
              <a:t> </a:t>
            </a:r>
            <a:r>
              <a:rPr lang="en-US" dirty="0" err="1"/>
              <a:t>süreçle</a:t>
            </a:r>
            <a:r>
              <a:rPr lang="en-US" dirty="0"/>
              <a:t> </a:t>
            </a:r>
            <a:r>
              <a:rPr lang="en-US" dirty="0" err="1"/>
              <a:t>birlikte</a:t>
            </a:r>
            <a:r>
              <a:rPr lang="en-US" dirty="0"/>
              <a:t> </a:t>
            </a:r>
            <a:r>
              <a:rPr lang="en-US" dirty="0" err="1"/>
              <a:t>değişim</a:t>
            </a:r>
            <a:r>
              <a:rPr lang="en-US" dirty="0"/>
              <a:t> </a:t>
            </a:r>
            <a:r>
              <a:rPr lang="en-US" dirty="0" err="1"/>
              <a:t>göstereceği</a:t>
            </a:r>
            <a:r>
              <a:rPr lang="en-US" dirty="0"/>
              <a:t> </a:t>
            </a:r>
            <a:r>
              <a:rPr lang="en-US" dirty="0" err="1"/>
              <a:t>beklenen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durum </a:t>
            </a:r>
            <a:r>
              <a:rPr lang="en-US" dirty="0" err="1"/>
              <a:t>ise</a:t>
            </a:r>
            <a:r>
              <a:rPr lang="en-US" dirty="0"/>
              <a:t>; </a:t>
            </a:r>
            <a:r>
              <a:rPr lang="en-US" dirty="0" err="1"/>
              <a:t>başlangıçta</a:t>
            </a:r>
            <a:r>
              <a:rPr lang="en-US" dirty="0"/>
              <a:t> zaman </a:t>
            </a:r>
            <a:r>
              <a:rPr lang="en-US" dirty="0" err="1"/>
              <a:t>kaybı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gözükse</a:t>
            </a:r>
            <a:r>
              <a:rPr lang="en-US" dirty="0"/>
              <a:t> de </a:t>
            </a:r>
            <a:r>
              <a:rPr lang="en-US" dirty="0" err="1"/>
              <a:t>uzun</a:t>
            </a:r>
            <a:r>
              <a:rPr lang="en-US" dirty="0"/>
              <a:t> </a:t>
            </a:r>
            <a:r>
              <a:rPr lang="en-US" dirty="0" err="1"/>
              <a:t>vadede</a:t>
            </a:r>
            <a:r>
              <a:rPr lang="en-US" dirty="0"/>
              <a:t> </a:t>
            </a:r>
            <a:r>
              <a:rPr lang="en-US" dirty="0" err="1"/>
              <a:t>sürecin</a:t>
            </a:r>
            <a:r>
              <a:rPr lang="en-US" dirty="0"/>
              <a:t> </a:t>
            </a:r>
            <a:r>
              <a:rPr lang="en-US" dirty="0" err="1"/>
              <a:t>ayakta</a:t>
            </a:r>
            <a:r>
              <a:rPr lang="en-US" dirty="0"/>
              <a:t> </a:t>
            </a:r>
            <a:r>
              <a:rPr lang="en-US" dirty="0" err="1"/>
              <a:t>kalmasını</a:t>
            </a:r>
            <a:r>
              <a:rPr lang="en-US" dirty="0"/>
              <a:t> </a:t>
            </a:r>
            <a:r>
              <a:rPr lang="en-US" dirty="0" err="1"/>
              <a:t>sağlayan</a:t>
            </a:r>
            <a:r>
              <a:rPr lang="en-US" dirty="0"/>
              <a:t> </a:t>
            </a:r>
            <a:r>
              <a:rPr lang="en-US" dirty="0" err="1"/>
              <a:t>yegane</a:t>
            </a:r>
            <a:r>
              <a:rPr lang="en-US" dirty="0"/>
              <a:t> </a:t>
            </a:r>
            <a:r>
              <a:rPr lang="en-US" dirty="0" err="1"/>
              <a:t>etmen</a:t>
            </a:r>
            <a:r>
              <a:rPr lang="en-US" dirty="0"/>
              <a:t> </a:t>
            </a:r>
            <a:r>
              <a:rPr lang="en-US" dirty="0" err="1"/>
              <a:t>olacaktır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569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3612" y="1063416"/>
            <a:ext cx="8761413" cy="706964"/>
          </a:xfrm>
        </p:spPr>
        <p:txBody>
          <a:bodyPr/>
          <a:lstStyle/>
          <a:p>
            <a:r>
              <a:rPr lang="en-US" b="1" dirty="0"/>
              <a:t>Cucumber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8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11762" y="2438923"/>
            <a:ext cx="8663700" cy="3477682"/>
          </a:xfrm>
        </p:spPr>
        <p:txBody>
          <a:bodyPr>
            <a:normAutofit fontScale="32500" lnSpcReduction="20000"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/>
              <a:t>BDD </a:t>
            </a:r>
            <a:r>
              <a:rPr lang="en-US" dirty="0" err="1"/>
              <a:t>anlayışını</a:t>
            </a:r>
            <a:r>
              <a:rPr lang="en-US" dirty="0"/>
              <a:t> </a:t>
            </a:r>
            <a:r>
              <a:rPr lang="en-US" dirty="0" err="1"/>
              <a:t>benimseyen</a:t>
            </a:r>
            <a:r>
              <a:rPr lang="en-US" dirty="0"/>
              <a:t> </a:t>
            </a:r>
            <a:r>
              <a:rPr lang="en-US" dirty="0" err="1"/>
              <a:t>açık</a:t>
            </a:r>
            <a:r>
              <a:rPr lang="en-US" dirty="0"/>
              <a:t> </a:t>
            </a:r>
            <a:r>
              <a:rPr lang="en-US" dirty="0" err="1"/>
              <a:t>kaynak</a:t>
            </a:r>
            <a:r>
              <a:rPr lang="en-US" dirty="0"/>
              <a:t> </a:t>
            </a:r>
            <a:r>
              <a:rPr lang="en-US" dirty="0" err="1"/>
              <a:t>kodlu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araçtır</a:t>
            </a:r>
            <a:r>
              <a:rPr lang="en-US" dirty="0"/>
              <a:t>. </a:t>
            </a:r>
            <a:r>
              <a:rPr lang="en-US" dirty="0" err="1"/>
              <a:t>Cucumber’ın</a:t>
            </a:r>
            <a:r>
              <a:rPr lang="en-US" dirty="0"/>
              <a:t> </a:t>
            </a:r>
            <a:r>
              <a:rPr lang="en-US" dirty="0" err="1"/>
              <a:t>asıl</a:t>
            </a:r>
            <a:r>
              <a:rPr lang="en-US" dirty="0"/>
              <a:t> </a:t>
            </a:r>
            <a:r>
              <a:rPr lang="en-US" dirty="0" err="1"/>
              <a:t>amacı</a:t>
            </a:r>
            <a:r>
              <a:rPr lang="en-US" dirty="0"/>
              <a:t>, “</a:t>
            </a:r>
            <a:r>
              <a:rPr lang="en-US" b="1" dirty="0" err="1"/>
              <a:t>Uygulama</a:t>
            </a:r>
            <a:r>
              <a:rPr lang="en-US" b="1" dirty="0"/>
              <a:t> </a:t>
            </a:r>
            <a:r>
              <a:rPr lang="en-US" b="1" dirty="0" err="1"/>
              <a:t>Davranışı</a:t>
            </a:r>
            <a:r>
              <a:rPr lang="en-US" b="1" dirty="0"/>
              <a:t> </a:t>
            </a:r>
            <a:r>
              <a:rPr lang="en-US" b="1" dirty="0" err="1"/>
              <a:t>Odaklı</a:t>
            </a:r>
            <a:r>
              <a:rPr lang="en-US" b="1" dirty="0"/>
              <a:t> </a:t>
            </a:r>
            <a:r>
              <a:rPr lang="en-US" b="1" dirty="0" err="1"/>
              <a:t>Geliştirme</a:t>
            </a:r>
            <a:r>
              <a:rPr lang="en-US" b="1" dirty="0"/>
              <a:t>” </a:t>
            </a:r>
            <a:r>
              <a:rPr lang="en-US" dirty="0" err="1"/>
              <a:t>yani</a:t>
            </a:r>
            <a:r>
              <a:rPr lang="en-US" dirty="0"/>
              <a:t> </a:t>
            </a:r>
            <a:r>
              <a:rPr lang="en-US" dirty="0" err="1"/>
              <a:t>BDD’yi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alarak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süreç</a:t>
            </a:r>
            <a:r>
              <a:rPr lang="en-US" dirty="0"/>
              <a:t> </a:t>
            </a:r>
            <a:r>
              <a:rPr lang="en-US" dirty="0" err="1"/>
              <a:t>uygulamaktır</a:t>
            </a:r>
            <a:r>
              <a:rPr lang="en-US" dirty="0"/>
              <a:t>.</a:t>
            </a:r>
            <a:endParaRPr lang="tr-TR" dirty="0"/>
          </a:p>
          <a:p>
            <a:endParaRPr lang="tr-TR" dirty="0"/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dirty="0" err="1"/>
              <a:t>Testler</a:t>
            </a:r>
            <a:r>
              <a:rPr lang="en-US" dirty="0"/>
              <a:t> </a:t>
            </a:r>
            <a:r>
              <a:rPr lang="en-US" dirty="0" err="1"/>
              <a:t>neredeyse</a:t>
            </a:r>
            <a:r>
              <a:rPr lang="en-US" dirty="0"/>
              <a:t> </a:t>
            </a:r>
            <a:r>
              <a:rPr lang="en-US" dirty="0" err="1"/>
              <a:t>düz</a:t>
            </a:r>
            <a:r>
              <a:rPr lang="en-US" dirty="0"/>
              <a:t> </a:t>
            </a:r>
            <a:r>
              <a:rPr lang="en-US" dirty="0" err="1"/>
              <a:t>metin</a:t>
            </a:r>
            <a:r>
              <a:rPr lang="en-US" dirty="0"/>
              <a:t> </a:t>
            </a:r>
            <a:r>
              <a:rPr lang="en-US" dirty="0" err="1"/>
              <a:t>dili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 </a:t>
            </a:r>
            <a:r>
              <a:rPr lang="en-US" b="1" dirty="0">
                <a:hlinkClick r:id="rId2"/>
              </a:rPr>
              <a:t>Gherkin</a:t>
            </a:r>
            <a:r>
              <a:rPr lang="en-US" dirty="0"/>
              <a:t> 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yazılmıştır</a:t>
            </a:r>
            <a:r>
              <a:rPr lang="en-US" dirty="0"/>
              <a:t>. Bu </a:t>
            </a:r>
            <a:r>
              <a:rPr lang="en-US" dirty="0" err="1"/>
              <a:t>dilin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güzel</a:t>
            </a:r>
            <a:r>
              <a:rPr lang="en-US" dirty="0"/>
              <a:t> </a:t>
            </a:r>
            <a:r>
              <a:rPr lang="en-US" dirty="0" err="1"/>
              <a:t>tarafı</a:t>
            </a:r>
            <a:r>
              <a:rPr lang="en-US" dirty="0"/>
              <a:t> </a:t>
            </a:r>
            <a:r>
              <a:rPr lang="en-US" dirty="0" err="1"/>
              <a:t>okunduğunda</a:t>
            </a:r>
            <a:r>
              <a:rPr lang="en-US" dirty="0"/>
              <a:t> </a:t>
            </a:r>
            <a:r>
              <a:rPr lang="en-US" dirty="0" err="1"/>
              <a:t>herkes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kolaylıkla</a:t>
            </a:r>
            <a:r>
              <a:rPr lang="en-US" dirty="0"/>
              <a:t> </a:t>
            </a:r>
            <a:r>
              <a:rPr lang="en-US" dirty="0" err="1"/>
              <a:t>anlaşılabilir</a:t>
            </a:r>
            <a:r>
              <a:rPr lang="en-US" dirty="0"/>
              <a:t> </a:t>
            </a:r>
            <a:r>
              <a:rPr lang="en-US" dirty="0" err="1"/>
              <a:t>olmasıdır</a:t>
            </a:r>
            <a:r>
              <a:rPr lang="en-US" dirty="0"/>
              <a:t>.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kullanımı</a:t>
            </a:r>
            <a:r>
              <a:rPr lang="en-US" dirty="0"/>
              <a:t> </a:t>
            </a:r>
            <a:r>
              <a:rPr lang="en-US" b="1" dirty="0"/>
              <a:t>Feature</a:t>
            </a:r>
            <a:r>
              <a:rPr lang="en-US" dirty="0"/>
              <a:t> </a:t>
            </a:r>
            <a:r>
              <a:rPr lang="en-US" dirty="0" err="1"/>
              <a:t>ve</a:t>
            </a:r>
            <a:r>
              <a:rPr lang="en-US" dirty="0"/>
              <a:t> </a:t>
            </a:r>
            <a:r>
              <a:rPr lang="en-US" b="1" dirty="0"/>
              <a:t>Scenario</a:t>
            </a:r>
            <a:r>
              <a:rPr lang="en-US" dirty="0"/>
              <a:t> </a:t>
            </a:r>
            <a:r>
              <a:rPr lang="en-US" dirty="0" err="1"/>
              <a:t>diye</a:t>
            </a:r>
            <a:r>
              <a:rPr lang="en-US" dirty="0"/>
              <a:t>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kısımdan</a:t>
            </a:r>
            <a:r>
              <a:rPr lang="en-US" dirty="0"/>
              <a:t> </a:t>
            </a:r>
            <a:r>
              <a:rPr lang="en-US" dirty="0" err="1"/>
              <a:t>oluşmaktadır</a:t>
            </a:r>
            <a:r>
              <a:rPr lang="en-US" dirty="0"/>
              <a:t>. Java , Ruby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başka</a:t>
            </a:r>
            <a:r>
              <a:rPr lang="en-US" dirty="0"/>
              <a:t> </a:t>
            </a:r>
            <a:r>
              <a:rPr lang="en-US" dirty="0" err="1"/>
              <a:t>dillere</a:t>
            </a:r>
            <a:r>
              <a:rPr lang="en-US" dirty="0"/>
              <a:t> </a:t>
            </a:r>
            <a:r>
              <a:rPr lang="en-US" dirty="0" err="1"/>
              <a:t>ait</a:t>
            </a:r>
            <a:r>
              <a:rPr lang="en-US" dirty="0"/>
              <a:t> </a:t>
            </a:r>
            <a:r>
              <a:rPr lang="en-US" dirty="0" err="1"/>
              <a:t>platformlarada</a:t>
            </a:r>
            <a:r>
              <a:rPr lang="en-US" dirty="0"/>
              <a:t> </a:t>
            </a:r>
            <a:r>
              <a:rPr lang="en-US" dirty="0" err="1"/>
              <a:t>entegre</a:t>
            </a:r>
            <a:r>
              <a:rPr lang="en-US" dirty="0"/>
              <a:t> </a:t>
            </a:r>
            <a:r>
              <a:rPr lang="en-US" dirty="0" err="1"/>
              <a:t>edilebilen</a:t>
            </a:r>
            <a:r>
              <a:rPr lang="en-US" dirty="0"/>
              <a:t> </a:t>
            </a:r>
            <a:r>
              <a:rPr lang="en-US" dirty="0" err="1"/>
              <a:t>birim</a:t>
            </a:r>
            <a:r>
              <a:rPr lang="en-US" dirty="0"/>
              <a:t> </a:t>
            </a:r>
            <a:r>
              <a:rPr lang="en-US" dirty="0" err="1"/>
              <a:t>testlere</a:t>
            </a:r>
            <a:r>
              <a:rPr lang="en-US" dirty="0"/>
              <a:t> </a:t>
            </a:r>
            <a:r>
              <a:rPr lang="en-US" dirty="0" err="1"/>
              <a:t>kolayca</a:t>
            </a:r>
            <a:r>
              <a:rPr lang="en-US" dirty="0"/>
              <a:t> </a:t>
            </a:r>
            <a:r>
              <a:rPr lang="en-US" dirty="0" err="1"/>
              <a:t>dönüştürülebilmektedir</a:t>
            </a:r>
            <a:r>
              <a:rPr lang="en-US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7577" y="3011404"/>
            <a:ext cx="32099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895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5127" y="1028069"/>
            <a:ext cx="8761413" cy="706964"/>
          </a:xfrm>
        </p:spPr>
        <p:txBody>
          <a:bodyPr/>
          <a:lstStyle/>
          <a:p>
            <a:r>
              <a:rPr lang="en-US" b="1" dirty="0"/>
              <a:t>Gherkin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9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6776" y="2309831"/>
            <a:ext cx="10389205" cy="1928682"/>
          </a:xfrm>
        </p:spPr>
        <p:txBody>
          <a:bodyPr>
            <a:normAutofit/>
          </a:bodyPr>
          <a:lstStyle/>
          <a:p>
            <a:pPr algn="l"/>
            <a:r>
              <a:rPr lang="en-US" sz="1400" dirty="0"/>
              <a:t>Gherkin (DSL), BDD </a:t>
            </a:r>
            <a:r>
              <a:rPr lang="en-US" sz="1400" dirty="0" err="1"/>
              <a:t>testlerimizi</a:t>
            </a:r>
            <a:r>
              <a:rPr lang="en-US" sz="1400" dirty="0"/>
              <a:t> </a:t>
            </a:r>
            <a:r>
              <a:rPr lang="en-US" sz="1400" dirty="0" err="1"/>
              <a:t>CucumberJS</a:t>
            </a:r>
            <a:r>
              <a:rPr lang="en-US" sz="1400" dirty="0"/>
              <a:t> </a:t>
            </a:r>
            <a:r>
              <a:rPr lang="en-US" sz="1400" dirty="0" err="1"/>
              <a:t>ile</a:t>
            </a:r>
            <a:r>
              <a:rPr lang="en-US" sz="1400" dirty="0"/>
              <a:t> </a:t>
            </a:r>
            <a:r>
              <a:rPr lang="en-US" sz="1400" dirty="0" err="1"/>
              <a:t>birlikte</a:t>
            </a:r>
            <a:r>
              <a:rPr lang="en-US" sz="1400" dirty="0"/>
              <a:t> </a:t>
            </a:r>
            <a:r>
              <a:rPr lang="en-US" sz="1400" dirty="0" err="1"/>
              <a:t>ürün</a:t>
            </a:r>
            <a:r>
              <a:rPr lang="en-US" sz="1400" dirty="0"/>
              <a:t> </a:t>
            </a:r>
            <a:r>
              <a:rPr lang="en-US" sz="1400" dirty="0" err="1"/>
              <a:t>üzerine</a:t>
            </a:r>
            <a:r>
              <a:rPr lang="en-US" sz="1400" dirty="0"/>
              <a:t> </a:t>
            </a:r>
            <a:r>
              <a:rPr lang="en-US" sz="1400" dirty="0" err="1"/>
              <a:t>aynı</a:t>
            </a:r>
            <a:r>
              <a:rPr lang="en-US" sz="1400" dirty="0"/>
              <a:t> </a:t>
            </a:r>
            <a:r>
              <a:rPr lang="en-US" sz="1400" dirty="0" err="1"/>
              <a:t>paydada</a:t>
            </a:r>
            <a:r>
              <a:rPr lang="en-US" sz="1400" dirty="0"/>
              <a:t> </a:t>
            </a:r>
            <a:r>
              <a:rPr lang="en-US" sz="1400" dirty="0" err="1"/>
              <a:t>çalışan</a:t>
            </a:r>
            <a:r>
              <a:rPr lang="en-US" sz="1400" dirty="0"/>
              <a:t> </a:t>
            </a:r>
            <a:r>
              <a:rPr lang="en-US" sz="1400" dirty="0" err="1"/>
              <a:t>takımlarca</a:t>
            </a:r>
            <a:r>
              <a:rPr lang="en-US" sz="1400" dirty="0"/>
              <a:t> </a:t>
            </a:r>
            <a:r>
              <a:rPr lang="en-US" sz="1400" dirty="0" err="1"/>
              <a:t>okunabilir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formatta</a:t>
            </a:r>
            <a:r>
              <a:rPr lang="en-US" sz="1400" dirty="0"/>
              <a:t> </a:t>
            </a:r>
            <a:r>
              <a:rPr lang="en-US" sz="1400" dirty="0" err="1"/>
              <a:t>yazılabilmesine</a:t>
            </a:r>
            <a:r>
              <a:rPr lang="en-US" sz="1400" dirty="0"/>
              <a:t> </a:t>
            </a:r>
            <a:r>
              <a:rPr lang="en-US" sz="1400" dirty="0" err="1"/>
              <a:t>imkan</a:t>
            </a:r>
            <a:r>
              <a:rPr lang="en-US" sz="1400" dirty="0"/>
              <a:t> </a:t>
            </a:r>
            <a:r>
              <a:rPr lang="en-US" sz="1400" dirty="0" err="1"/>
              <a:t>sağlar</a:t>
            </a:r>
            <a:r>
              <a:rPr lang="en-US" sz="1400" dirty="0"/>
              <a:t>. Bu </a:t>
            </a:r>
            <a:r>
              <a:rPr lang="en-US" sz="1400" dirty="0" err="1"/>
              <a:t>dosyaların</a:t>
            </a:r>
            <a:r>
              <a:rPr lang="en-US" sz="1400" dirty="0"/>
              <a:t> </a:t>
            </a:r>
            <a:r>
              <a:rPr lang="en-US" sz="1400" dirty="0" err="1"/>
              <a:t>uzantısı</a:t>
            </a:r>
            <a:r>
              <a:rPr lang="en-US" sz="1400" dirty="0"/>
              <a:t> </a:t>
            </a:r>
            <a:r>
              <a:rPr lang="en-US" sz="1400" dirty="0" err="1"/>
              <a:t>genelde</a:t>
            </a:r>
            <a:r>
              <a:rPr lang="en-US" sz="1400" dirty="0"/>
              <a:t> .feature </a:t>
            </a:r>
            <a:r>
              <a:rPr lang="en-US" sz="1400" dirty="0" err="1"/>
              <a:t>olmakla</a:t>
            </a:r>
            <a:r>
              <a:rPr lang="en-US" sz="1400" dirty="0"/>
              <a:t> </a:t>
            </a:r>
            <a:r>
              <a:rPr lang="en-US" sz="1400" dirty="0" err="1"/>
              <a:t>birlikte</a:t>
            </a:r>
            <a:r>
              <a:rPr lang="en-US" sz="1400" dirty="0"/>
              <a:t>, </a:t>
            </a:r>
            <a:r>
              <a:rPr lang="en-US" sz="1400" dirty="0" err="1"/>
              <a:t>yazılan</a:t>
            </a:r>
            <a:r>
              <a:rPr lang="en-US" sz="1400" dirty="0"/>
              <a:t> </a:t>
            </a:r>
            <a:r>
              <a:rPr lang="en-US" sz="1400" dirty="0" err="1"/>
              <a:t>dosya</a:t>
            </a:r>
            <a:r>
              <a:rPr lang="en-US" sz="1400" dirty="0"/>
              <a:t> gherkins </a:t>
            </a:r>
            <a:r>
              <a:rPr lang="en-US" sz="1400" dirty="0" err="1"/>
              <a:t>olarak</a:t>
            </a:r>
            <a:r>
              <a:rPr lang="en-US" sz="1400" dirty="0"/>
              <a:t> </a:t>
            </a:r>
            <a:r>
              <a:rPr lang="en-US" sz="1400" dirty="0" err="1"/>
              <a:t>adlandırılır</a:t>
            </a:r>
            <a:r>
              <a:rPr lang="en-US" sz="1400" dirty="0"/>
              <a:t>. </a:t>
            </a:r>
            <a:r>
              <a:rPr lang="en-US" sz="1400" dirty="0" err="1"/>
              <a:t>Gherkin’de</a:t>
            </a:r>
            <a:r>
              <a:rPr lang="en-US" sz="1400" dirty="0"/>
              <a:t> features </a:t>
            </a:r>
            <a:r>
              <a:rPr lang="en-US" sz="1400" dirty="0" err="1"/>
              <a:t>ve</a:t>
            </a:r>
            <a:r>
              <a:rPr lang="en-US" sz="1400" dirty="0"/>
              <a:t> scenarios </a:t>
            </a:r>
            <a:r>
              <a:rPr lang="en-US" sz="1400" dirty="0" err="1"/>
              <a:t>kavramlarına</a:t>
            </a:r>
            <a:r>
              <a:rPr lang="en-US" sz="1400" dirty="0"/>
              <a:t> </a:t>
            </a:r>
            <a:r>
              <a:rPr lang="en-US" sz="1400" dirty="0" err="1"/>
              <a:t>sahibiz</a:t>
            </a:r>
            <a:r>
              <a:rPr lang="en-US" sz="1400" dirty="0"/>
              <a:t>. Bu </a:t>
            </a:r>
            <a:r>
              <a:rPr lang="en-US" sz="1400" dirty="0" err="1"/>
              <a:t>kavramlar</a:t>
            </a:r>
            <a:r>
              <a:rPr lang="en-US" sz="1400" dirty="0"/>
              <a:t> </a:t>
            </a:r>
            <a:r>
              <a:rPr lang="en-US" sz="1400" dirty="0" err="1"/>
              <a:t>sayesinde</a:t>
            </a:r>
            <a:r>
              <a:rPr lang="en-US" sz="1400" dirty="0"/>
              <a:t>, </a:t>
            </a:r>
            <a:r>
              <a:rPr lang="en-US" sz="1400" dirty="0" err="1"/>
              <a:t>ürün</a:t>
            </a:r>
            <a:r>
              <a:rPr lang="en-US" sz="1400" dirty="0"/>
              <a:t> </a:t>
            </a:r>
            <a:r>
              <a:rPr lang="en-US" sz="1400" dirty="0" err="1"/>
              <a:t>davranışlarını</a:t>
            </a:r>
            <a:r>
              <a:rPr lang="en-US" sz="1400" dirty="0"/>
              <a:t> </a:t>
            </a:r>
            <a:r>
              <a:rPr lang="en-US" sz="1400" dirty="0" err="1"/>
              <a:t>rahat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şekilde</a:t>
            </a:r>
            <a:r>
              <a:rPr lang="en-US" sz="1400" dirty="0"/>
              <a:t> </a:t>
            </a:r>
            <a:r>
              <a:rPr lang="en-US" sz="1400" dirty="0" err="1"/>
              <a:t>yönetebileceğiz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pPr algn="l"/>
            <a:r>
              <a:rPr lang="en-US" sz="1400" dirty="0" err="1"/>
              <a:t>Gherkin’de</a:t>
            </a:r>
            <a:r>
              <a:rPr lang="en-US" sz="1400" dirty="0"/>
              <a:t> </a:t>
            </a:r>
            <a:r>
              <a:rPr lang="en-US" sz="1400" dirty="0" err="1"/>
              <a:t>bulunan</a:t>
            </a:r>
            <a:r>
              <a:rPr lang="en-US" sz="1400" dirty="0"/>
              <a:t> </a:t>
            </a:r>
            <a:r>
              <a:rPr lang="en-US" sz="1400" dirty="0" err="1"/>
              <a:t>senaryo</a:t>
            </a:r>
            <a:r>
              <a:rPr lang="en-US" sz="1400" dirty="0"/>
              <a:t>, o </a:t>
            </a:r>
            <a:r>
              <a:rPr lang="en-US" sz="1400" dirty="0" err="1"/>
              <a:t>dosyanın</a:t>
            </a:r>
            <a:r>
              <a:rPr lang="en-US" sz="1400" dirty="0"/>
              <a:t> </a:t>
            </a:r>
            <a:r>
              <a:rPr lang="en-US" sz="1400" dirty="0" err="1"/>
              <a:t>yaptığı</a:t>
            </a:r>
            <a:r>
              <a:rPr lang="en-US" sz="1400" dirty="0"/>
              <a:t> </a:t>
            </a:r>
            <a:r>
              <a:rPr lang="en-US" sz="1400" dirty="0" err="1"/>
              <a:t>işin</a:t>
            </a:r>
            <a:r>
              <a:rPr lang="en-US" sz="1400" dirty="0"/>
              <a:t> </a:t>
            </a:r>
            <a:r>
              <a:rPr lang="en-US" sz="1400" dirty="0" err="1"/>
              <a:t>tek</a:t>
            </a:r>
            <a:r>
              <a:rPr lang="en-US" sz="1400" dirty="0"/>
              <a:t> </a:t>
            </a:r>
            <a:r>
              <a:rPr lang="en-US" sz="1400" dirty="0" err="1"/>
              <a:t>cümlelik</a:t>
            </a:r>
            <a:r>
              <a:rPr lang="en-US" sz="1400" dirty="0"/>
              <a:t> </a:t>
            </a:r>
            <a:r>
              <a:rPr lang="en-US" sz="1400" dirty="0" err="1"/>
              <a:t>özeti</a:t>
            </a:r>
            <a:r>
              <a:rPr lang="en-US" sz="1400" dirty="0"/>
              <a:t> </a:t>
            </a:r>
            <a:r>
              <a:rPr lang="en-US" sz="1400" dirty="0" err="1"/>
              <a:t>olmalıdır</a:t>
            </a:r>
            <a:r>
              <a:rPr lang="en-US" sz="1400" dirty="0"/>
              <a:t>. </a:t>
            </a:r>
            <a:r>
              <a:rPr lang="en-US" sz="1400" dirty="0" err="1"/>
              <a:t>Yani</a:t>
            </a:r>
            <a:r>
              <a:rPr lang="en-US" sz="1400" dirty="0"/>
              <a:t> </a:t>
            </a:r>
            <a:r>
              <a:rPr lang="en-US" sz="1400" dirty="0" err="1"/>
              <a:t>kısaca</a:t>
            </a:r>
            <a:r>
              <a:rPr lang="en-US" sz="1400" dirty="0"/>
              <a:t> </a:t>
            </a:r>
            <a:r>
              <a:rPr lang="en-US" sz="1400" dirty="0" err="1"/>
              <a:t>aksiyon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neticenin</a:t>
            </a:r>
            <a:r>
              <a:rPr lang="en-US" sz="1400" dirty="0"/>
              <a:t> </a:t>
            </a:r>
            <a:r>
              <a:rPr lang="en-US" sz="1400" dirty="0" err="1"/>
              <a:t>birleşiminden</a:t>
            </a:r>
            <a:r>
              <a:rPr lang="en-US" sz="1400" dirty="0"/>
              <a:t> </a:t>
            </a:r>
            <a:r>
              <a:rPr lang="en-US" sz="1400" dirty="0" err="1"/>
              <a:t>edinilen</a:t>
            </a:r>
            <a:r>
              <a:rPr lang="en-US" sz="1400" dirty="0"/>
              <a:t> </a:t>
            </a:r>
            <a:r>
              <a:rPr lang="en-US" sz="1400" dirty="0" err="1"/>
              <a:t>sonucu</a:t>
            </a:r>
            <a:r>
              <a:rPr lang="en-US" sz="1400" dirty="0"/>
              <a:t> </a:t>
            </a:r>
            <a:r>
              <a:rPr lang="en-US" sz="1400" dirty="0" err="1"/>
              <a:t>aktarır</a:t>
            </a:r>
            <a:r>
              <a:rPr lang="en-US" sz="1400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486776" y="4341656"/>
            <a:ext cx="529008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E1E1E"/>
                </a:solidFill>
                <a:latin typeface="medium-content-serif-font"/>
              </a:rPr>
              <a:t>Given, When </a:t>
            </a:r>
            <a:r>
              <a:rPr lang="en-US" b="1" dirty="0" err="1">
                <a:solidFill>
                  <a:srgbClr val="1E1E1E"/>
                </a:solidFill>
                <a:latin typeface="medium-content-serif-font"/>
              </a:rPr>
              <a:t>ve</a:t>
            </a:r>
            <a:r>
              <a:rPr lang="en-US" b="1" dirty="0">
                <a:solidFill>
                  <a:srgbClr val="1E1E1E"/>
                </a:solidFill>
                <a:latin typeface="medium-content-serif-font"/>
              </a:rPr>
              <a:t> Then</a:t>
            </a:r>
          </a:p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Given,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belirlenen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senaryoda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oluşturulan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testimizin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başlangıç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durumunu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belirtmek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için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kullanılır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 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When,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testimizde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yürütülecek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gerçek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olayları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içermektedir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 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testimizin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sonucu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ortaya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koymak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için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kullanılır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Best practices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olarak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adımların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küçük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tutulması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önemlidir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aşamada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Senaryonuza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göre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 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bazen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tüm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adımları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kullanmanıza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gerek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yoktur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Mesela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 given.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831" y="4341656"/>
            <a:ext cx="6254003" cy="138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29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741836_Beginning of the year procedures_AAS_v5" id="{51CF042C-A21F-4772-ACB5-34142877F475}" vid="{78ABB5F0-5DDF-4844-A82C-FEADF47C5B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CB9AE35-8A31-4380-94A6-86E5DFCDD1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70D0EAE-52CD-493E-A174-3A7CD0E9C7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83CA34-C6E2-49BA-ACFF-78ADEC0C28FA}">
  <ds:schemaRefs>
    <ds:schemaRef ds:uri="http://schemas.microsoft.com/office/2006/metadata/properties"/>
    <ds:schemaRef ds:uri="16c05727-aa75-4e4a-9b5f-8a80a1165891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71af3243-3dd4-4a8d-8c0d-dd76da1f02a5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Beginning of the year procedures</Template>
  <TotalTime>0</TotalTime>
  <Words>952</Words>
  <Application>Microsoft Office PowerPoint</Application>
  <PresentationFormat>Widescreen</PresentationFormat>
  <Paragraphs>102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medium-content-serif-font</vt:lpstr>
      <vt:lpstr>Wingdings 3</vt:lpstr>
      <vt:lpstr>Ion Boardroom</vt:lpstr>
      <vt:lpstr>Yazılım Testi ve Otomasyonu</vt:lpstr>
      <vt:lpstr>Konular</vt:lpstr>
      <vt:lpstr>Behavior Driven development (BDD) </vt:lpstr>
      <vt:lpstr>BDD vs TDD ? </vt:lpstr>
      <vt:lpstr>PowerPoint Presentation</vt:lpstr>
      <vt:lpstr>BDD ile Yola Çıkarken </vt:lpstr>
      <vt:lpstr>BDD Ne Zaman Tercih Edilir? </vt:lpstr>
      <vt:lpstr>Cucumber </vt:lpstr>
      <vt:lpstr>Gherkin </vt:lpstr>
      <vt:lpstr>CucumberJS </vt:lpstr>
      <vt:lpstr>CucumberJS İle Login Test Örneği </vt:lpstr>
      <vt:lpstr>CucumberJS İle Login Test Örneği </vt:lpstr>
      <vt:lpstr>Çevik olmayan Proje Yönetimi</vt:lpstr>
      <vt:lpstr>Çeviklik ve BDD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2020-02-04T19:09:13Z</dcterms:created>
  <dcterms:modified xsi:type="dcterms:W3CDTF">2022-01-02T20:52:36Z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TitusGUID">
    <vt:lpwstr>f26bbf38-1b5e-4770-b037-be2658fd6789</vt:lpwstr>
  </property>
  <property fmtid="{D5CDD505-2E9C-101B-9397-08002B2CF9AE}" pid="4" name="TURKCELLCLASSIFICATION">
    <vt:lpwstr>TURKCELL DAHİLİ</vt:lpwstr>
  </property>
</Properties>
</file>