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3"/>
  </p:notesMasterIdLst>
  <p:handoutMasterIdLst>
    <p:handoutMasterId r:id="rId24"/>
  </p:handoutMasterIdLst>
  <p:sldIdLst>
    <p:sldId id="256" r:id="rId5"/>
    <p:sldId id="334" r:id="rId6"/>
    <p:sldId id="335" r:id="rId7"/>
    <p:sldId id="336" r:id="rId8"/>
    <p:sldId id="337" r:id="rId9"/>
    <p:sldId id="342" r:id="rId10"/>
    <p:sldId id="343" r:id="rId11"/>
    <p:sldId id="344" r:id="rId12"/>
    <p:sldId id="345" r:id="rId13"/>
    <p:sldId id="346" r:id="rId14"/>
    <p:sldId id="338" r:id="rId15"/>
    <p:sldId id="339" r:id="rId16"/>
    <p:sldId id="340" r:id="rId17"/>
    <p:sldId id="341" r:id="rId18"/>
    <p:sldId id="347" r:id="rId19"/>
    <p:sldId id="348" r:id="rId20"/>
    <p:sldId id="349" r:id="rId21"/>
    <p:sldId id="35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2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6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https://medium.com/@fatihboyali92/selenium-web-driver-java-ile-ba%C5%9Flang%C4%B1%C3%A7-1c68ca7fbf56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5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7541" cy="706964"/>
          </a:xfrm>
        </p:spPr>
        <p:txBody>
          <a:bodyPr/>
          <a:lstStyle/>
          <a:p>
            <a:r>
              <a:rPr lang="tr-TR" dirty="0"/>
              <a:t>Test Otomasyon Araçlarına Genel Bakış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509193" y="2358571"/>
            <a:ext cx="7236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Selenium</a:t>
            </a:r>
          </a:p>
          <a:p>
            <a:r>
              <a:rPr lang="en-US" dirty="0"/>
              <a:t>Selenium, </a:t>
            </a:r>
            <a:r>
              <a:rPr lang="en-US" dirty="0" err="1"/>
              <a:t>sadece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eklentiden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altyapısıdır</a:t>
            </a:r>
            <a:r>
              <a:rPr lang="en-US" dirty="0"/>
              <a:t>. selenium, web </a:t>
            </a:r>
            <a:r>
              <a:rPr lang="en-US" dirty="0" err="1"/>
              <a:t>uygulamalarının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desteklemek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yeteneği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bilinir</a:t>
            </a:r>
            <a:r>
              <a:rPr lang="en-US" dirty="0"/>
              <a:t>.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test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gelişimi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topluluğu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seçimdir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99" y="4518212"/>
            <a:ext cx="6492577" cy="19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732" y="909122"/>
            <a:ext cx="4234629" cy="706964"/>
          </a:xfrm>
        </p:spPr>
        <p:txBody>
          <a:bodyPr/>
          <a:lstStyle/>
          <a:p>
            <a:r>
              <a:rPr lang="tr-TR" dirty="0" err="1"/>
              <a:t>Selenium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57" y="2289180"/>
            <a:ext cx="7962177" cy="41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29" y="2383290"/>
            <a:ext cx="8759511" cy="44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851" y="887298"/>
            <a:ext cx="3868869" cy="706964"/>
          </a:xfrm>
        </p:spPr>
        <p:txBody>
          <a:bodyPr/>
          <a:lstStyle/>
          <a:p>
            <a:r>
              <a:rPr lang="tr-TR" dirty="0" err="1"/>
              <a:t>Selenium</a:t>
            </a:r>
            <a:r>
              <a:rPr lang="tr-TR" dirty="0"/>
              <a:t> 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17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730" y="1028069"/>
            <a:ext cx="3449320" cy="706964"/>
          </a:xfrm>
        </p:spPr>
        <p:txBody>
          <a:bodyPr/>
          <a:lstStyle/>
          <a:p>
            <a:r>
              <a:rPr lang="tr-TR" dirty="0" err="1"/>
              <a:t>Selenium</a:t>
            </a:r>
            <a:r>
              <a:rPr lang="tr-TR" dirty="0"/>
              <a:t> RC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0" y="2348808"/>
            <a:ext cx="7563620" cy="4151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958A5-04CB-403E-AC80-009BD250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2462910"/>
            <a:ext cx="4256540" cy="36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2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722" y="930638"/>
            <a:ext cx="8761413" cy="706964"/>
          </a:xfrm>
        </p:spPr>
        <p:txBody>
          <a:bodyPr/>
          <a:lstStyle/>
          <a:p>
            <a:r>
              <a:rPr lang="tr-TR" dirty="0" err="1"/>
              <a:t>Selenium</a:t>
            </a:r>
            <a:r>
              <a:rPr lang="tr-TR" dirty="0"/>
              <a:t> Web 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kullanılmasındaki</a:t>
            </a:r>
            <a:r>
              <a:rPr lang="en-US" dirty="0"/>
              <a:t> </a:t>
            </a:r>
            <a:r>
              <a:rPr lang="en-US" dirty="0" err="1"/>
              <a:t>başlıca</a:t>
            </a:r>
            <a:r>
              <a:rPr lang="en-US" dirty="0"/>
              <a:t> </a:t>
            </a:r>
            <a:r>
              <a:rPr lang="en-US" dirty="0" err="1"/>
              <a:t>nedenler</a:t>
            </a:r>
            <a:r>
              <a:rPr lang="en-US" dirty="0"/>
              <a:t>;</a:t>
            </a:r>
          </a:p>
          <a:p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</a:t>
            </a:r>
            <a:r>
              <a:rPr lang="en-US" dirty="0"/>
              <a:t> </a:t>
            </a:r>
            <a:r>
              <a:rPr lang="en-US" dirty="0" err="1"/>
              <a:t>olmasından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,</a:t>
            </a:r>
          </a:p>
          <a:p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dilini</a:t>
            </a:r>
            <a:r>
              <a:rPr lang="en-US" dirty="0"/>
              <a:t> </a:t>
            </a:r>
            <a:r>
              <a:rPr lang="en-US" dirty="0" err="1"/>
              <a:t>desteklemesi</a:t>
            </a:r>
            <a:r>
              <a:rPr lang="en-US" dirty="0"/>
              <a:t>,</a:t>
            </a:r>
          </a:p>
          <a:p>
            <a:r>
              <a:rPr lang="en-US" dirty="0"/>
              <a:t>Her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,</a:t>
            </a:r>
          </a:p>
          <a:p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,</a:t>
            </a:r>
          </a:p>
          <a:p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sağlaması</a:t>
            </a:r>
            <a:r>
              <a:rPr lang="en-US" dirty="0"/>
              <a:t>,</a:t>
            </a:r>
          </a:p>
          <a:p>
            <a:r>
              <a:rPr lang="en-US" dirty="0"/>
              <a:t>Framework </a:t>
            </a:r>
            <a:r>
              <a:rPr lang="en-US" dirty="0" err="1"/>
              <a:t>esneklikliği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12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183" y="909735"/>
            <a:ext cx="5235089" cy="706964"/>
          </a:xfrm>
        </p:spPr>
        <p:txBody>
          <a:bodyPr/>
          <a:lstStyle/>
          <a:p>
            <a:r>
              <a:rPr lang="tr-TR" dirty="0" err="1"/>
              <a:t>Selenium</a:t>
            </a:r>
            <a:r>
              <a:rPr lang="tr-TR" dirty="0"/>
              <a:t> Web 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1119093" y="2528971"/>
            <a:ext cx="5644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medium-content-serif-font"/>
              </a:rPr>
              <a:t>Webdriver</a:t>
            </a:r>
            <a:r>
              <a:rPr lang="en-US" sz="2400" dirty="0">
                <a:latin typeface="medium-content-serif-font"/>
              </a:rPr>
              <a:t>, </a:t>
            </a:r>
            <a:r>
              <a:rPr lang="en-US" sz="2400" dirty="0" err="1">
                <a:latin typeface="medium-content-serif-font"/>
              </a:rPr>
              <a:t>testlerimizi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sadece</a:t>
            </a:r>
            <a:r>
              <a:rPr lang="en-US" sz="2400" dirty="0">
                <a:latin typeface="medium-content-serif-font"/>
              </a:rPr>
              <a:t> Firefox, Chrome </a:t>
            </a:r>
            <a:r>
              <a:rPr lang="en-US" sz="2400" dirty="0" err="1">
                <a:latin typeface="medium-content-serif-font"/>
              </a:rPr>
              <a:t>tarayıcılarında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değilde</a:t>
            </a:r>
            <a:r>
              <a:rPr lang="en-US" sz="2400" dirty="0">
                <a:latin typeface="medium-content-serif-font"/>
              </a:rPr>
              <a:t>, </a:t>
            </a:r>
            <a:r>
              <a:rPr lang="en-US" sz="2400" dirty="0" err="1">
                <a:latin typeface="medium-content-serif-font"/>
              </a:rPr>
              <a:t>farklı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birçok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tarayıcı</a:t>
            </a:r>
            <a:r>
              <a:rPr lang="en-US" sz="2400" dirty="0">
                <a:latin typeface="medium-content-serif-font"/>
              </a:rPr>
              <a:t> da </a:t>
            </a:r>
            <a:r>
              <a:rPr lang="en-US" sz="2400" dirty="0" err="1">
                <a:latin typeface="medium-content-serif-font"/>
              </a:rPr>
              <a:t>yürütmemizi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sağlayan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bir</a:t>
            </a:r>
            <a:r>
              <a:rPr lang="en-US" sz="2400" dirty="0">
                <a:latin typeface="medium-content-serif-font"/>
              </a:rPr>
              <a:t> web </a:t>
            </a:r>
            <a:r>
              <a:rPr lang="en-US" sz="2400" dirty="0" err="1">
                <a:latin typeface="medium-content-serif-font"/>
              </a:rPr>
              <a:t>otomasyon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aracıdır</a:t>
            </a:r>
            <a:r>
              <a:rPr lang="en-US" sz="2400" dirty="0">
                <a:latin typeface="medium-content-serif-font"/>
              </a:rPr>
              <a:t>. </a:t>
            </a:r>
            <a:r>
              <a:rPr lang="en-US" sz="2400" dirty="0" err="1">
                <a:latin typeface="medium-content-serif-font"/>
              </a:rPr>
              <a:t>Webdriver</a:t>
            </a:r>
            <a:r>
              <a:rPr lang="en-US" sz="2400" dirty="0">
                <a:latin typeface="medium-content-serif-font"/>
              </a:rPr>
              <a:t> test </a:t>
            </a:r>
            <a:r>
              <a:rPr lang="en-US" sz="2400" dirty="0" err="1">
                <a:latin typeface="medium-content-serif-font"/>
              </a:rPr>
              <a:t>komutları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oluştururken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bir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programlama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dili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kullanmamızı</a:t>
            </a:r>
            <a:r>
              <a:rPr lang="en-US" sz="2400" dirty="0">
                <a:latin typeface="medium-content-serif-font"/>
              </a:rPr>
              <a:t> da </a:t>
            </a:r>
            <a:r>
              <a:rPr lang="en-US" sz="2400" dirty="0" err="1">
                <a:latin typeface="medium-content-serif-font"/>
              </a:rPr>
              <a:t>sağlar</a:t>
            </a:r>
            <a:r>
              <a:rPr lang="en-US" sz="2400" dirty="0">
                <a:latin typeface="medium-content-serif-font"/>
              </a:rPr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660" y="2366509"/>
            <a:ext cx="3909717" cy="43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3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158" y="887606"/>
            <a:ext cx="3567653" cy="706964"/>
          </a:xfrm>
        </p:spPr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799650" y="2333685"/>
            <a:ext cx="110767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Selenium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kullanılan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otomasyonlarda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elementlerin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id,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sınıf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isim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gibi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genel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konum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belirleyiciler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bulunamadığı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durumlarda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sayfalarındaki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elementleri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bulmak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kullanılır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kısaca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xml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yolu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olarak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tanımlanır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sayfalarındaki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herhangi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öğeyi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bulmak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kullanılan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syntax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da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dil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diyebiliriz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HTML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ve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DOM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yapısını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kullanarak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sayfasındaki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herhangi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öğenin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konumunu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bulmak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amacıyla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kullanılır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05" y="4168567"/>
            <a:ext cx="5893230" cy="23794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2325" y="4294576"/>
            <a:ext cx="41201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XPath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yazımı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için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ön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bilgi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95F"/>
                </a:solidFill>
                <a:latin typeface="Roboto"/>
              </a:rPr>
              <a:t>//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Kullanılan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node’u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seçmek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için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4595F"/>
                </a:solidFill>
                <a:latin typeface="Roboto"/>
              </a:rPr>
              <a:t>Tagname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Belirli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bir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node’un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etiket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ismi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.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95F"/>
                </a:solidFill>
                <a:latin typeface="Roboto"/>
              </a:rPr>
              <a:t>@ 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 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nitelik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seçimi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. (class, id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gibi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)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95F"/>
                </a:solidFill>
                <a:latin typeface="Roboto"/>
              </a:rPr>
              <a:t>Attribute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Node’un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özelliğinin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ismi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.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95F"/>
                </a:solidFill>
                <a:latin typeface="Roboto"/>
              </a:rPr>
              <a:t>Value 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Özelliğin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değeri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2180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038" y="1028069"/>
            <a:ext cx="2061583" cy="706964"/>
          </a:xfrm>
        </p:spPr>
        <p:txBody>
          <a:bodyPr/>
          <a:lstStyle/>
          <a:p>
            <a:r>
              <a:rPr lang="tr-TR" dirty="0" err="1"/>
              <a:t>Xpath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9" y="2834416"/>
            <a:ext cx="10972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91" y="855334"/>
            <a:ext cx="8358691" cy="706964"/>
          </a:xfrm>
        </p:spPr>
        <p:txBody>
          <a:bodyPr/>
          <a:lstStyle/>
          <a:p>
            <a:r>
              <a:rPr lang="en-US" b="1" dirty="0"/>
              <a:t>Absolute </a:t>
            </a:r>
            <a:r>
              <a:rPr lang="tr-TR" b="1" dirty="0" err="1"/>
              <a:t>Xpath</a:t>
            </a:r>
            <a:r>
              <a:rPr lang="tr-TR" b="1" dirty="0"/>
              <a:t> – </a:t>
            </a:r>
            <a:r>
              <a:rPr lang="tr-TR" b="1" dirty="0" err="1"/>
              <a:t>Relative</a:t>
            </a:r>
            <a:r>
              <a:rPr lang="tr-TR" b="1" dirty="0"/>
              <a:t> </a:t>
            </a:r>
            <a:r>
              <a:rPr lang="en-US" b="1" dirty="0"/>
              <a:t>XPath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796066" y="2223749"/>
            <a:ext cx="10318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Absolute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tr-TR" b="1" dirty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tr-TR" dirty="0">
                <a:solidFill>
                  <a:srgbClr val="000000"/>
                </a:solidFill>
                <a:latin typeface="helvetica" panose="020B0604020202020204" pitchFamily="34" charset="0"/>
              </a:rPr>
              <a:t>ö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ğeyi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bulmanın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doğrudan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yoludur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ancak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dezavantajı</a:t>
            </a:r>
            <a:r>
              <a:rPr lang="tr-TR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öğenin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yolunda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herhangi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değişiklik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yapılması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durumunda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XPath’ın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başarısız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olmasıdır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Bu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aslında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tavsiye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edilmeyen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yoldur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üzerinde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F12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tuşu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inspect mode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açılır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Elements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bölümüne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tıklanır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bulunduktan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sonra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yine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sağ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click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Copy – Copy XPath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seçilir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tr-TR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tr-TR" b="1" dirty="0"/>
          </a:p>
          <a:p>
            <a:r>
              <a:rPr lang="en-US" b="1" dirty="0"/>
              <a:t>Absolute </a:t>
            </a:r>
            <a:r>
              <a:rPr lang="en-US" b="1" dirty="0" err="1"/>
              <a:t>xpath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html/body/div[1]/section/div[1]/div/div/div/div[1]/div/div/div/div/div[3]/div[1]/div/h4[1]/b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6066" y="4690738"/>
            <a:ext cx="107970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Relative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path (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yolu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), HTML DOM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yapısının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ortasından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başlar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Çift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eğik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çizgi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(//)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başlar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yani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öğeyi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sayfasının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herhangi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yerinde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arayabilir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HTML DOM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yapısının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ortasından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başlayabilirsiniz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ve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uzun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yazmanıza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gerek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yoktur</a:t>
            </a:r>
            <a:r>
              <a:rPr lang="tr-TR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endParaRPr lang="tr-TR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b="1" dirty="0"/>
              <a:t>Relative </a:t>
            </a:r>
            <a:r>
              <a:rPr lang="en-US" b="1" dirty="0" err="1"/>
              <a:t>xpath</a:t>
            </a:r>
            <a:r>
              <a:rPr lang="en-US" b="1" dirty="0"/>
              <a:t>: </a:t>
            </a:r>
            <a:endParaRPr lang="tr-TR" b="1" dirty="0"/>
          </a:p>
          <a:p>
            <a:r>
              <a:rPr lang="en-US" dirty="0"/>
              <a:t>//*[@class=’featured-box’]//*[text()=’Testing’]</a:t>
            </a: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7827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939" y="909122"/>
            <a:ext cx="8761413" cy="706964"/>
          </a:xfrm>
        </p:spPr>
        <p:txBody>
          <a:bodyPr/>
          <a:lstStyle/>
          <a:p>
            <a:r>
              <a:rPr lang="en-US" dirty="0"/>
              <a:t>Manuel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412376" y="2524964"/>
            <a:ext cx="5719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Manuel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Testinin</a:t>
            </a:r>
            <a:r>
              <a:rPr lang="en-US" b="1" dirty="0"/>
              <a:t> </a:t>
            </a:r>
            <a:r>
              <a:rPr lang="en-US" b="1" dirty="0" err="1"/>
              <a:t>Avantajları</a:t>
            </a:r>
            <a:r>
              <a:rPr lang="en-US" b="1" dirty="0"/>
              <a:t>: </a:t>
            </a:r>
            <a:endParaRPr lang="tr-TR" b="1" dirty="0"/>
          </a:p>
          <a:p>
            <a:r>
              <a:rPr lang="en-US" dirty="0"/>
              <a:t>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esnekliktir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sorunlarını</a:t>
            </a:r>
            <a:r>
              <a:rPr lang="en-US" dirty="0"/>
              <a:t> </a:t>
            </a:r>
            <a:r>
              <a:rPr lang="en-US" dirty="0" err="1"/>
              <a:t>bulma</a:t>
            </a:r>
            <a:r>
              <a:rPr lang="en-US" dirty="0"/>
              <a:t> </a:t>
            </a:r>
            <a:r>
              <a:rPr lang="en-US" dirty="0" err="1"/>
              <a:t>olasılığı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yüksektir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vadeli</a:t>
            </a:r>
            <a:r>
              <a:rPr lang="en-US" dirty="0"/>
              <a:t> </a:t>
            </a:r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Test </a:t>
            </a:r>
            <a:r>
              <a:rPr lang="en-US" dirty="0" err="1"/>
              <a:t>senaryosunun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gerektiğinde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 Test </a:t>
            </a:r>
            <a:r>
              <a:rPr lang="en-US" dirty="0" err="1"/>
              <a:t>durumlarını</a:t>
            </a:r>
            <a:r>
              <a:rPr lang="en-US" dirty="0"/>
              <a:t> her </a:t>
            </a:r>
            <a:r>
              <a:rPr lang="en-US" dirty="0" err="1"/>
              <a:t>seferinde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cihazı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miktarda</a:t>
            </a:r>
            <a:r>
              <a:rPr lang="en-US" dirty="0"/>
              <a:t> zaman </a:t>
            </a:r>
            <a:r>
              <a:rPr lang="en-US" dirty="0" err="1"/>
              <a:t>gerektirmektedir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testlerinde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Test </a:t>
            </a:r>
            <a:r>
              <a:rPr lang="en-US" dirty="0" err="1"/>
              <a:t>durumlarını</a:t>
            </a:r>
            <a:r>
              <a:rPr lang="en-US" dirty="0"/>
              <a:t> ilk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manuel</a:t>
            </a:r>
            <a:r>
              <a:rPr lang="en-US" dirty="0"/>
              <a:t> test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1859" y="25249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Manuel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Testinin</a:t>
            </a:r>
            <a:r>
              <a:rPr lang="en-US" b="1" dirty="0"/>
              <a:t> </a:t>
            </a:r>
            <a:r>
              <a:rPr lang="en-US" b="1" dirty="0" err="1"/>
              <a:t>Dezavantajları</a:t>
            </a:r>
            <a:r>
              <a:rPr lang="en-US" b="1" dirty="0"/>
              <a:t>:</a:t>
            </a:r>
            <a:endParaRPr lang="tr-TR" b="1" dirty="0"/>
          </a:p>
          <a:p>
            <a:r>
              <a:rPr lang="en-US" dirty="0"/>
              <a:t>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görevlerin</a:t>
            </a:r>
            <a:r>
              <a:rPr lang="en-US" dirty="0"/>
              <a:t> </a:t>
            </a:r>
            <a:r>
              <a:rPr lang="en-US" dirty="0" err="1"/>
              <a:t>manuel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Manuel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uyarıcı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Manuel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tekrarlı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Manuel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güvenilirdir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Programlanamaz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Zaman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sıkıcıdır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Manuel test </a:t>
            </a:r>
            <a:r>
              <a:rPr lang="en-US" dirty="0" err="1"/>
              <a:t>kullanarak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platformlarında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makinelerde</a:t>
            </a:r>
            <a:r>
              <a:rPr lang="en-US" dirty="0"/>
              <a:t> test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72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664" y="930638"/>
            <a:ext cx="8761413" cy="706964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Test </a:t>
            </a:r>
            <a:r>
              <a:rPr lang="en-US" dirty="0" err="1"/>
              <a:t>Otomasyonu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55002" y="2543778"/>
            <a:ext cx="5740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Yazılım</a:t>
            </a:r>
            <a:r>
              <a:rPr lang="en-US" b="1" dirty="0"/>
              <a:t> test </a:t>
            </a:r>
            <a:r>
              <a:rPr lang="en-US" b="1" dirty="0" err="1"/>
              <a:t>otomasyonundan</a:t>
            </a:r>
            <a:r>
              <a:rPr lang="en-US" b="1" dirty="0"/>
              <a:t> </a:t>
            </a:r>
            <a:r>
              <a:rPr lang="en-US" b="1" dirty="0" err="1"/>
              <a:t>başlıca</a:t>
            </a:r>
            <a:r>
              <a:rPr lang="en-US" b="1" dirty="0"/>
              <a:t> </a:t>
            </a:r>
            <a:r>
              <a:rPr lang="en-US" b="1" dirty="0" err="1"/>
              <a:t>beklentiler</a:t>
            </a:r>
            <a:r>
              <a:rPr lang="en-US" b="1" dirty="0"/>
              <a:t>:</a:t>
            </a:r>
            <a:endParaRPr lang="tr-TR" b="1" dirty="0"/>
          </a:p>
          <a:p>
            <a:r>
              <a:rPr lang="en-US" dirty="0"/>
              <a:t> </a:t>
            </a:r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tekrarlanması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zaman </a:t>
            </a:r>
            <a:r>
              <a:rPr lang="en-US" dirty="0" err="1"/>
              <a:t>aralığında</a:t>
            </a:r>
            <a:r>
              <a:rPr lang="en-US" dirty="0"/>
              <a:t> </a:t>
            </a:r>
            <a:r>
              <a:rPr lang="en-US" dirty="0" err="1"/>
              <a:t>yürütülmesi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Manuel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yapılabilmesi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Kararlı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kullanılabilirliği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sürümlerin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yayımlanabilmesi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güvenilirliğinin</a:t>
            </a:r>
            <a:r>
              <a:rPr lang="en-US" dirty="0"/>
              <a:t> </a:t>
            </a:r>
            <a:r>
              <a:rPr lang="en-US" dirty="0" err="1"/>
              <a:t>artırılması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54377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Yazılım</a:t>
            </a:r>
            <a:r>
              <a:rPr lang="en-US" b="1" dirty="0"/>
              <a:t> test </a:t>
            </a:r>
            <a:r>
              <a:rPr lang="en-US" b="1" dirty="0" err="1"/>
              <a:t>otomasyonundan</a:t>
            </a:r>
            <a:r>
              <a:rPr lang="en-US" b="1" dirty="0"/>
              <a:t> </a:t>
            </a:r>
            <a:r>
              <a:rPr lang="en-US" b="1" dirty="0" err="1"/>
              <a:t>beklenilmemesi</a:t>
            </a:r>
            <a:r>
              <a:rPr lang="en-US" b="1" dirty="0"/>
              <a:t> </a:t>
            </a:r>
            <a:r>
              <a:rPr lang="en-US" b="1" dirty="0" err="1"/>
              <a:t>gerekenler</a:t>
            </a:r>
            <a:r>
              <a:rPr lang="en-US" b="1" dirty="0"/>
              <a:t>: </a:t>
            </a:r>
            <a:endParaRPr lang="tr-TR" b="1" dirty="0"/>
          </a:p>
          <a:p>
            <a:r>
              <a:rPr lang="en-US" dirty="0"/>
              <a:t> Test </a:t>
            </a:r>
            <a:r>
              <a:rPr lang="en-US" dirty="0" err="1"/>
              <a:t>aracından</a:t>
            </a:r>
            <a:r>
              <a:rPr lang="en-US" dirty="0"/>
              <a:t> </a:t>
            </a:r>
            <a:r>
              <a:rPr lang="en-US" dirty="0" err="1"/>
              <a:t>hatasız</a:t>
            </a:r>
            <a:r>
              <a:rPr lang="en-US" dirty="0"/>
              <a:t> test </a:t>
            </a:r>
            <a:r>
              <a:rPr lang="en-US" dirty="0" err="1"/>
              <a:t>yapmasını</a:t>
            </a:r>
            <a:r>
              <a:rPr lang="en-US" dirty="0"/>
              <a:t> </a:t>
            </a:r>
            <a:r>
              <a:rPr lang="en-US" dirty="0" err="1"/>
              <a:t>beklemek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Test </a:t>
            </a:r>
            <a:r>
              <a:rPr lang="en-US" dirty="0" err="1"/>
              <a:t>aracının</a:t>
            </a:r>
            <a:r>
              <a:rPr lang="en-US" dirty="0"/>
              <a:t> </a:t>
            </a:r>
            <a:r>
              <a:rPr lang="en-US" dirty="0" err="1"/>
              <a:t>manuel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iyileştirebileceğini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bulacağını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Test </a:t>
            </a:r>
            <a:r>
              <a:rPr lang="en-US" dirty="0" err="1"/>
              <a:t>aracının</a:t>
            </a:r>
            <a:r>
              <a:rPr lang="en-US" dirty="0"/>
              <a:t> </a:t>
            </a:r>
            <a:r>
              <a:rPr lang="en-US" dirty="0" err="1"/>
              <a:t>hatasız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çıkarmasını</a:t>
            </a:r>
            <a:r>
              <a:rPr lang="en-US" dirty="0"/>
              <a:t> </a:t>
            </a:r>
            <a:r>
              <a:rPr lang="en-US" dirty="0" err="1"/>
              <a:t>beklemek</a:t>
            </a:r>
            <a:r>
              <a:rPr lang="en-US" dirty="0"/>
              <a:t>. 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değişikliğe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duymayacağını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Test </a:t>
            </a:r>
            <a:r>
              <a:rPr lang="en-US" dirty="0" err="1"/>
              <a:t>aracının</a:t>
            </a:r>
            <a:r>
              <a:rPr lang="en-US" dirty="0"/>
              <a:t> </a:t>
            </a:r>
            <a:r>
              <a:rPr lang="en-US" dirty="0" err="1"/>
              <a:t>organizasyona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kusursuz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sağlayacağını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2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2233" y="844576"/>
            <a:ext cx="8761413" cy="706964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Test </a:t>
            </a:r>
            <a:r>
              <a:rPr lang="en-US" dirty="0" err="1"/>
              <a:t>Otomasyonu</a:t>
            </a:r>
            <a:r>
              <a:rPr lang="en-US" dirty="0"/>
              <a:t> </a:t>
            </a:r>
            <a:r>
              <a:rPr lang="tr-TR" dirty="0"/>
              <a:t>Avantajları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2894" y="2316560"/>
            <a:ext cx="100978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 </a:t>
            </a:r>
            <a:r>
              <a:rPr lang="en-US" dirty="0" err="1"/>
              <a:t>Otomatik</a:t>
            </a:r>
            <a:r>
              <a:rPr lang="en-US" dirty="0"/>
              <a:t> test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güvenilirdir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yatırım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Programlanabilir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yürütebilir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görebilir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test </a:t>
            </a:r>
            <a:r>
              <a:rPr lang="en-US" dirty="0" err="1"/>
              <a:t>senaryosunun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yürütülmesi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olmaktır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Otomasyon</a:t>
            </a:r>
            <a:r>
              <a:rPr lang="en-US" dirty="0"/>
              <a:t> test </a:t>
            </a:r>
            <a:r>
              <a:rPr lang="en-US" dirty="0" err="1"/>
              <a:t>takımları</a:t>
            </a:r>
            <a:r>
              <a:rPr lang="en-US" dirty="0"/>
              <a:t> </a:t>
            </a:r>
            <a:r>
              <a:rPr lang="en-US" dirty="0" err="1"/>
              <a:t>yaptıktan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test </a:t>
            </a:r>
            <a:r>
              <a:rPr lang="en-US" dirty="0" err="1"/>
              <a:t>durumlarını</a:t>
            </a:r>
            <a:r>
              <a:rPr lang="en-US" dirty="0"/>
              <a:t> </a:t>
            </a:r>
            <a:r>
              <a:rPr lang="en-US" dirty="0" err="1"/>
              <a:t>yürütmek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test </a:t>
            </a:r>
            <a:r>
              <a:rPr lang="en-US" dirty="0" err="1"/>
              <a:t>cihazı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platformu</a:t>
            </a:r>
            <a:r>
              <a:rPr lang="en-US" dirty="0"/>
              <a:t> </a:t>
            </a:r>
            <a:r>
              <a:rPr lang="en-US" dirty="0" err="1"/>
              <a:t>kombinasyonu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makinede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de </a:t>
            </a:r>
            <a:r>
              <a:rPr lang="en-US" dirty="0" err="1"/>
              <a:t>yapılabilir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testinde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otomatize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faydalıdır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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değiştiği</a:t>
            </a:r>
            <a:r>
              <a:rPr lang="en-US" dirty="0"/>
              <a:t> </a:t>
            </a:r>
            <a:r>
              <a:rPr lang="en-US" dirty="0" err="1"/>
              <a:t>testlerde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regresyonlardır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405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983024"/>
            <a:ext cx="9044997" cy="706964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Test </a:t>
            </a:r>
            <a:r>
              <a:rPr lang="en-US" dirty="0" err="1"/>
              <a:t>Otomasyonu</a:t>
            </a:r>
            <a:r>
              <a:rPr lang="en-US" dirty="0"/>
              <a:t> </a:t>
            </a:r>
            <a:r>
              <a:rPr lang="tr-TR" dirty="0"/>
              <a:t>Dezavantajları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5964" y="2843685"/>
            <a:ext cx="5733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 </a:t>
            </a:r>
            <a:r>
              <a:rPr lang="en-US" sz="2400" dirty="0" err="1"/>
              <a:t>Takımlara</a:t>
            </a:r>
            <a:r>
              <a:rPr lang="en-US" sz="2400" dirty="0"/>
              <a:t> </a:t>
            </a:r>
            <a:r>
              <a:rPr lang="en-US" sz="2400" dirty="0" err="1"/>
              <a:t>maliyeti</a:t>
            </a:r>
            <a:r>
              <a:rPr lang="en-US" sz="2400" dirty="0"/>
              <a:t> </a:t>
            </a:r>
            <a:r>
              <a:rPr lang="en-US" sz="2400" dirty="0" err="1"/>
              <a:t>pahalı</a:t>
            </a:r>
            <a:r>
              <a:rPr lang="en-US" sz="2400" dirty="0"/>
              <a:t> </a:t>
            </a:r>
            <a:r>
              <a:rPr lang="en-US" sz="2400" dirty="0" err="1"/>
              <a:t>olabilir</a:t>
            </a:r>
            <a:r>
              <a:rPr lang="en-US" sz="2400" dirty="0"/>
              <a:t>. </a:t>
            </a:r>
            <a:endParaRPr lang="tr-TR" sz="2400" dirty="0"/>
          </a:p>
          <a:p>
            <a:r>
              <a:rPr lang="en-US" sz="2400" dirty="0"/>
              <a:t> </a:t>
            </a:r>
            <a:r>
              <a:rPr lang="en-US" sz="2400" dirty="0" err="1"/>
              <a:t>Araç</a:t>
            </a:r>
            <a:r>
              <a:rPr lang="en-US" sz="2400" dirty="0"/>
              <a:t> </a:t>
            </a:r>
            <a:r>
              <a:rPr lang="en-US" sz="2400" dirty="0" err="1"/>
              <a:t>kullanımı</a:t>
            </a:r>
            <a:r>
              <a:rPr lang="en-US" sz="2400" dirty="0"/>
              <a:t> zaman </a:t>
            </a:r>
            <a:r>
              <a:rPr lang="en-US" sz="2400" dirty="0" err="1"/>
              <a:t>alabilir</a:t>
            </a:r>
            <a:r>
              <a:rPr lang="en-US" sz="2400" dirty="0"/>
              <a:t>. </a:t>
            </a:r>
            <a:endParaRPr lang="tr-TR" sz="2400" dirty="0"/>
          </a:p>
          <a:p>
            <a:r>
              <a:rPr lang="en-US" sz="2400" dirty="0"/>
              <a:t> </a:t>
            </a:r>
            <a:r>
              <a:rPr lang="en-US" sz="2400" dirty="0" err="1"/>
              <a:t>Araçlar</a:t>
            </a:r>
            <a:r>
              <a:rPr lang="en-US" sz="2400" dirty="0"/>
              <a:t> </a:t>
            </a:r>
            <a:r>
              <a:rPr lang="en-US" sz="2400" dirty="0" err="1"/>
              <a:t>çeşitli</a:t>
            </a:r>
            <a:r>
              <a:rPr lang="en-US" sz="2400" dirty="0"/>
              <a:t> </a:t>
            </a:r>
            <a:r>
              <a:rPr lang="en-US" sz="2400" dirty="0" err="1"/>
              <a:t>sınırlamalar</a:t>
            </a:r>
            <a:r>
              <a:rPr lang="en-US" sz="2400" dirty="0"/>
              <a:t> </a:t>
            </a:r>
            <a:r>
              <a:rPr lang="en-US" sz="2400" dirty="0" err="1"/>
              <a:t>içerebilir</a:t>
            </a:r>
            <a:r>
              <a:rPr lang="en-US" sz="24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764" y="2843685"/>
            <a:ext cx="3190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600" y="941395"/>
            <a:ext cx="8761413" cy="706964"/>
          </a:xfrm>
        </p:spPr>
        <p:txBody>
          <a:bodyPr/>
          <a:lstStyle/>
          <a:p>
            <a:r>
              <a:rPr lang="tr-TR" dirty="0"/>
              <a:t>Test Tarafında Kariyer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08331-BEDC-4313-BC8C-26D1414C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" y="2529647"/>
            <a:ext cx="5528810" cy="38709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52920" y="2769677"/>
            <a:ext cx="9219408" cy="4370668"/>
          </a:xfrm>
        </p:spPr>
        <p:txBody>
          <a:bodyPr>
            <a:normAutofit/>
          </a:bodyPr>
          <a:lstStyle/>
          <a:p>
            <a:r>
              <a:rPr lang="en-US" sz="2000" i="1" dirty="0"/>
              <a:t>Test </a:t>
            </a:r>
            <a:r>
              <a:rPr lang="en-US" sz="2000" i="1" dirty="0" err="1"/>
              <a:t>Metotları</a:t>
            </a:r>
            <a:r>
              <a:rPr lang="en-US" sz="2000" i="1" dirty="0"/>
              <a:t>, </a:t>
            </a:r>
            <a:r>
              <a:rPr lang="en-US" sz="2000" i="1" dirty="0" err="1"/>
              <a:t>Teknikleri</a:t>
            </a:r>
            <a:r>
              <a:rPr lang="en-US" sz="2000" i="1" dirty="0"/>
              <a:t>, </a:t>
            </a:r>
            <a:r>
              <a:rPr lang="en-US" sz="2000" i="1" dirty="0" err="1"/>
              <a:t>yazılım</a:t>
            </a:r>
            <a:r>
              <a:rPr lang="en-US" sz="2000" i="1" dirty="0"/>
              <a:t> test </a:t>
            </a:r>
            <a:r>
              <a:rPr lang="en-US" sz="2000" i="1" dirty="0" err="1"/>
              <a:t>yaşam</a:t>
            </a:r>
            <a:r>
              <a:rPr lang="en-US" sz="2000" i="1" dirty="0"/>
              <a:t> </a:t>
            </a:r>
            <a:r>
              <a:rPr lang="en-US" sz="2000" i="1" dirty="0" err="1"/>
              <a:t>döngülerine</a:t>
            </a:r>
            <a:r>
              <a:rPr lang="en-US" sz="2000" i="1" dirty="0"/>
              <a:t> hakim </a:t>
            </a:r>
            <a:r>
              <a:rPr lang="en-US" sz="2000" i="1" dirty="0" err="1"/>
              <a:t>olmak</a:t>
            </a:r>
            <a:endParaRPr lang="en-US" sz="2000" dirty="0"/>
          </a:p>
          <a:p>
            <a:r>
              <a:rPr lang="en-US" sz="2000" i="1" dirty="0" err="1"/>
              <a:t>Analiz</a:t>
            </a:r>
            <a:r>
              <a:rPr lang="en-US" sz="2000" i="1" dirty="0"/>
              <a:t> </a:t>
            </a:r>
            <a:r>
              <a:rPr lang="en-US" sz="2000" i="1" dirty="0" err="1"/>
              <a:t>kavramlarını</a:t>
            </a:r>
            <a:r>
              <a:rPr lang="en-US" sz="2000" i="1" dirty="0"/>
              <a:t> </a:t>
            </a:r>
            <a:r>
              <a:rPr lang="en-US" sz="2000" i="1" dirty="0" err="1"/>
              <a:t>benimsemek</a:t>
            </a:r>
            <a:endParaRPr lang="en-US" sz="2000" dirty="0"/>
          </a:p>
          <a:p>
            <a:r>
              <a:rPr lang="en-US" sz="2000" i="1" dirty="0" err="1"/>
              <a:t>Otomasyon</a:t>
            </a:r>
            <a:r>
              <a:rPr lang="en-US" sz="2000" i="1" dirty="0"/>
              <a:t> </a:t>
            </a:r>
            <a:r>
              <a:rPr lang="en-US" sz="2000" i="1" dirty="0" err="1"/>
              <a:t>Araçlarına</a:t>
            </a:r>
            <a:r>
              <a:rPr lang="en-US" sz="2000" i="1" dirty="0"/>
              <a:t> </a:t>
            </a:r>
            <a:r>
              <a:rPr lang="en-US" sz="2000" i="1" dirty="0" err="1"/>
              <a:t>ilgili</a:t>
            </a:r>
            <a:r>
              <a:rPr lang="en-US" sz="2000" i="1" dirty="0"/>
              <a:t> </a:t>
            </a:r>
            <a:r>
              <a:rPr lang="en-US" sz="2000" i="1" dirty="0" err="1"/>
              <a:t>olmak</a:t>
            </a:r>
            <a:r>
              <a:rPr lang="en-US" sz="2000" i="1" dirty="0"/>
              <a:t> (</a:t>
            </a:r>
            <a:r>
              <a:rPr lang="en-US" sz="2000" i="1" dirty="0" err="1"/>
              <a:t>Tercihen</a:t>
            </a:r>
            <a:r>
              <a:rPr lang="en-US" sz="2000" i="1" dirty="0"/>
              <a:t> Selenium, Cucumber)</a:t>
            </a:r>
            <a:endParaRPr lang="en-US" sz="2000" dirty="0"/>
          </a:p>
          <a:p>
            <a:r>
              <a:rPr lang="en-US" sz="2000" i="1" dirty="0"/>
              <a:t>Jenkins </a:t>
            </a:r>
            <a:r>
              <a:rPr lang="en-US" sz="2000" i="1" dirty="0" err="1"/>
              <a:t>entegrasyonu</a:t>
            </a:r>
            <a:r>
              <a:rPr lang="en-US" sz="2000" i="1" dirty="0"/>
              <a:t> </a:t>
            </a:r>
            <a:r>
              <a:rPr lang="en-US" sz="2000" i="1" dirty="0" err="1"/>
              <a:t>deneyimi</a:t>
            </a:r>
            <a:endParaRPr lang="en-US" sz="2000" dirty="0"/>
          </a:p>
          <a:p>
            <a:r>
              <a:rPr lang="en-US" sz="2000" i="1" dirty="0" err="1"/>
              <a:t>Performans</a:t>
            </a:r>
            <a:r>
              <a:rPr lang="en-US" sz="2000" i="1" dirty="0"/>
              <a:t> test </a:t>
            </a:r>
            <a:r>
              <a:rPr lang="en-US" sz="2000" i="1" dirty="0" err="1"/>
              <a:t>için</a:t>
            </a:r>
            <a:r>
              <a:rPr lang="en-US" sz="2000" i="1" dirty="0"/>
              <a:t> </a:t>
            </a:r>
            <a:r>
              <a:rPr lang="en-US" sz="2000" i="1" dirty="0" err="1"/>
              <a:t>LoadRunner</a:t>
            </a:r>
            <a:r>
              <a:rPr lang="en-US" sz="2000" i="1" dirty="0"/>
              <a:t> </a:t>
            </a:r>
            <a:r>
              <a:rPr lang="en-US" sz="2000" i="1" dirty="0" err="1"/>
              <a:t>deneyimi</a:t>
            </a:r>
            <a:endParaRPr lang="en-US" sz="2000" dirty="0"/>
          </a:p>
          <a:p>
            <a:r>
              <a:rPr lang="tr-TR" sz="2000" i="1" dirty="0"/>
              <a:t>         </a:t>
            </a:r>
            <a:r>
              <a:rPr lang="en-US" sz="2000" i="1" dirty="0"/>
              <a:t>Security Test </a:t>
            </a:r>
            <a:r>
              <a:rPr lang="en-US" sz="2000" i="1" dirty="0" err="1"/>
              <a:t>için</a:t>
            </a:r>
            <a:r>
              <a:rPr lang="en-US" sz="2000" i="1" dirty="0"/>
              <a:t> </a:t>
            </a:r>
            <a:r>
              <a:rPr lang="en-US" sz="2000" i="1" dirty="0" err="1"/>
              <a:t>AppScan</a:t>
            </a:r>
            <a:r>
              <a:rPr lang="en-US" sz="2000" i="1" dirty="0"/>
              <a:t>, </a:t>
            </a:r>
            <a:r>
              <a:rPr lang="en-US" sz="2000" i="1" dirty="0" err="1"/>
              <a:t>Webscarap</a:t>
            </a:r>
            <a:r>
              <a:rPr lang="en-US" sz="2000" i="1" dirty="0"/>
              <a:t>, </a:t>
            </a:r>
            <a:r>
              <a:rPr lang="en-US" sz="2000" i="1" dirty="0" err="1"/>
              <a:t>BurpSuite</a:t>
            </a:r>
            <a:r>
              <a:rPr lang="en-US" sz="2000" i="1" dirty="0"/>
              <a:t> </a:t>
            </a:r>
            <a:r>
              <a:rPr lang="en-US" sz="2000" i="1" dirty="0" err="1"/>
              <a:t>deneyimleri</a:t>
            </a:r>
            <a:endParaRPr lang="en-US" sz="2000" dirty="0"/>
          </a:p>
          <a:p>
            <a:r>
              <a:rPr lang="tr-TR" sz="2000" i="1" dirty="0"/>
              <a:t>             </a:t>
            </a:r>
            <a:r>
              <a:rPr lang="en-US" sz="2000" i="1" dirty="0"/>
              <a:t>Database </a:t>
            </a:r>
            <a:r>
              <a:rPr lang="en-US" sz="2000" i="1" dirty="0" err="1"/>
              <a:t>bilgisi</a:t>
            </a:r>
            <a:r>
              <a:rPr lang="en-US" sz="2000" i="1" dirty="0"/>
              <a:t> (Oracle SQL, Functions, Procedures)</a:t>
            </a:r>
            <a:endParaRPr lang="en-US" sz="2000" dirty="0"/>
          </a:p>
          <a:p>
            <a:r>
              <a:rPr lang="en-US" sz="2000" i="1" dirty="0"/>
              <a:t>Linux (</a:t>
            </a:r>
            <a:r>
              <a:rPr lang="en-US" sz="2000" i="1" dirty="0" err="1"/>
              <a:t>Xshell</a:t>
            </a:r>
            <a:r>
              <a:rPr lang="en-US" sz="2000" i="1" dirty="0"/>
              <a:t> scripting, commands)</a:t>
            </a:r>
            <a:endParaRPr lang="en-US" sz="2000" dirty="0"/>
          </a:p>
          <a:p>
            <a:r>
              <a:rPr lang="en-US" sz="2000" i="1" dirty="0" err="1"/>
              <a:t>Çeşitli</a:t>
            </a:r>
            <a:r>
              <a:rPr lang="en-US" sz="2000" i="1" dirty="0"/>
              <a:t> test </a:t>
            </a:r>
            <a:r>
              <a:rPr lang="en-US" sz="2000" i="1" dirty="0" err="1"/>
              <a:t>sertifikaları</a:t>
            </a:r>
            <a:r>
              <a:rPr lang="en-US" sz="2000" i="1" dirty="0"/>
              <a:t> (ISTQB, vb.)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7541" cy="706964"/>
          </a:xfrm>
        </p:spPr>
        <p:txBody>
          <a:bodyPr/>
          <a:lstStyle/>
          <a:p>
            <a:r>
              <a:rPr lang="tr-TR" dirty="0"/>
              <a:t>Test Otomasyon Araçlarına Genel Bakış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50259" y="24886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ans-serif-font"/>
              </a:rPr>
              <a:t>HP Unified Functional Testing (UFT)</a:t>
            </a:r>
          </a:p>
          <a:p>
            <a:r>
              <a:rPr lang="en-US" dirty="0" err="1">
                <a:latin typeface="medium-content-serif-font"/>
              </a:rPr>
              <a:t>Daha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önce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QuickTest</a:t>
            </a:r>
            <a:r>
              <a:rPr lang="en-US" dirty="0">
                <a:latin typeface="medium-content-serif-font"/>
              </a:rPr>
              <a:t> Professional (QTP) </a:t>
            </a:r>
            <a:r>
              <a:rPr lang="en-US" dirty="0" err="1">
                <a:latin typeface="medium-content-serif-font"/>
              </a:rPr>
              <a:t>olan</a:t>
            </a:r>
            <a:r>
              <a:rPr lang="en-US" dirty="0">
                <a:latin typeface="medium-content-serif-font"/>
              </a:rPr>
              <a:t> HP Unified Functional Testing (UFT), </a:t>
            </a:r>
            <a:r>
              <a:rPr lang="en-US" dirty="0" err="1">
                <a:latin typeface="medium-content-serif-font"/>
              </a:rPr>
              <a:t>muhtemelen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fonksiyonel</a:t>
            </a:r>
            <a:r>
              <a:rPr lang="en-US" dirty="0">
                <a:latin typeface="medium-content-serif-font"/>
              </a:rPr>
              <a:t> test </a:t>
            </a:r>
            <a:r>
              <a:rPr lang="en-US" dirty="0" err="1">
                <a:latin typeface="medium-content-serif-font"/>
              </a:rPr>
              <a:t>otomasyonu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için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popüler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ticari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araçtır</a:t>
            </a:r>
            <a:r>
              <a:rPr lang="en-US" dirty="0">
                <a:latin typeface="medium-content-serif-font"/>
              </a:rPr>
              <a:t>. HP UFT, </a:t>
            </a:r>
            <a:r>
              <a:rPr lang="en-US" dirty="0" err="1">
                <a:latin typeface="medium-content-serif-font"/>
              </a:rPr>
              <a:t>masaüstü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mobil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web </a:t>
            </a:r>
            <a:r>
              <a:rPr lang="en-US" dirty="0" err="1">
                <a:latin typeface="medium-content-serif-font"/>
              </a:rPr>
              <a:t>platformlarında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fonksiyonel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otomatik</a:t>
            </a:r>
            <a:r>
              <a:rPr lang="en-US" dirty="0">
                <a:latin typeface="medium-content-serif-font"/>
              </a:rPr>
              <a:t> test </a:t>
            </a:r>
            <a:r>
              <a:rPr lang="en-US" dirty="0" err="1">
                <a:latin typeface="medium-content-serif-font"/>
              </a:rPr>
              <a:t>gereksinimlerini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karşılayabilecek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kapsamlı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özellikler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seti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sunar</a:t>
            </a:r>
            <a:r>
              <a:rPr lang="en-US" dirty="0">
                <a:latin typeface="medium-content-serif-font"/>
              </a:rPr>
              <a:t>.</a:t>
            </a:r>
            <a:endParaRPr lang="en-US" b="0" i="0" dirty="0">
              <a:effectLst/>
              <a:latin typeface="medium-content-serif-fon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02" y="4519966"/>
            <a:ext cx="6669857" cy="21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7541" cy="706964"/>
          </a:xfrm>
        </p:spPr>
        <p:txBody>
          <a:bodyPr/>
          <a:lstStyle/>
          <a:p>
            <a:r>
              <a:rPr lang="tr-TR" dirty="0"/>
              <a:t>Test Otomasyon Araçlarına Genel Bakış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649044" y="235857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medium-content-sans-serif-font"/>
              </a:rPr>
              <a:t>Testcomplete</a:t>
            </a:r>
            <a:endParaRPr lang="en-US" b="1" dirty="0">
              <a:latin typeface="medium-content-sans-serif-font"/>
            </a:endParaRPr>
          </a:p>
          <a:p>
            <a:r>
              <a:rPr lang="en-US" dirty="0" err="1">
                <a:latin typeface="medium-content-serif-font"/>
              </a:rPr>
              <a:t>Testcomplete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ayrıca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masaüstü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mobil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web </a:t>
            </a:r>
            <a:r>
              <a:rPr lang="en-US" dirty="0" err="1">
                <a:latin typeface="medium-content-serif-font"/>
              </a:rPr>
              <a:t>uygulama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testleri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için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ticari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entegre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platformdur</a:t>
            </a:r>
            <a:r>
              <a:rPr lang="en-US" dirty="0">
                <a:latin typeface="medium-content-serif-font"/>
              </a:rPr>
              <a:t>. UFT </a:t>
            </a:r>
            <a:r>
              <a:rPr lang="en-US" dirty="0" err="1">
                <a:latin typeface="medium-content-serif-font"/>
              </a:rPr>
              <a:t>gibi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TestComplete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anahtar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kelime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odaklı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veriye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dayalı</a:t>
            </a:r>
            <a:r>
              <a:rPr lang="en-US" dirty="0">
                <a:latin typeface="medium-content-serif-font"/>
              </a:rPr>
              <a:t> test, </a:t>
            </a:r>
            <a:r>
              <a:rPr lang="en-US" dirty="0" err="1">
                <a:latin typeface="medium-content-serif-font"/>
              </a:rPr>
              <a:t>çapraz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tarayıcı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testi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api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testi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ci </a:t>
            </a:r>
            <a:r>
              <a:rPr lang="en-US" dirty="0" err="1">
                <a:latin typeface="medium-content-serif-font"/>
              </a:rPr>
              <a:t>entegrasyonları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gibi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dizi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anahtar</a:t>
            </a:r>
            <a:r>
              <a:rPr lang="en-US" dirty="0">
                <a:latin typeface="medium-content-serif-font"/>
              </a:rPr>
              <a:t> test </a:t>
            </a:r>
            <a:r>
              <a:rPr lang="en-US" dirty="0" err="1">
                <a:latin typeface="medium-content-serif-font"/>
              </a:rPr>
              <a:t>otomasyonu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özelliği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sunar</a:t>
            </a:r>
            <a:r>
              <a:rPr lang="en-US" dirty="0">
                <a:latin typeface="medium-content-serif-font"/>
              </a:rPr>
              <a:t>. Bu </a:t>
            </a:r>
            <a:r>
              <a:rPr lang="en-US" dirty="0" err="1">
                <a:latin typeface="medium-content-serif-font"/>
              </a:rPr>
              <a:t>araç</a:t>
            </a:r>
            <a:r>
              <a:rPr lang="en-US" dirty="0">
                <a:latin typeface="medium-content-serif-font"/>
              </a:rPr>
              <a:t> JavaScript, Python, VBScript, JScript, </a:t>
            </a:r>
            <a:r>
              <a:rPr lang="en-US" dirty="0" err="1">
                <a:latin typeface="medium-content-serif-font"/>
              </a:rPr>
              <a:t>DelphiScript</a:t>
            </a:r>
            <a:r>
              <a:rPr lang="en-US" dirty="0">
                <a:latin typeface="medium-content-serif-font"/>
              </a:rPr>
              <a:t>, C++Script,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C#Script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gibi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çok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dili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desteklemektedir</a:t>
            </a:r>
            <a:r>
              <a:rPr lang="en-US" dirty="0">
                <a:latin typeface="medium-content-serif-font"/>
              </a:rPr>
              <a:t>.</a:t>
            </a:r>
            <a:endParaRPr lang="en-US" b="0" i="0" dirty="0">
              <a:effectLst/>
              <a:latin typeface="medium-content-serif-fon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281" y="4795987"/>
            <a:ext cx="6380104" cy="16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8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7541" cy="706964"/>
          </a:xfrm>
        </p:spPr>
        <p:txBody>
          <a:bodyPr/>
          <a:lstStyle/>
          <a:p>
            <a:r>
              <a:rPr lang="tr-TR" dirty="0"/>
              <a:t>Test Otomasyon Araçlarına Genel Bakış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509193" y="2358571"/>
            <a:ext cx="7236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medium-content-serif-font"/>
              </a:rPr>
              <a:t>Katalon</a:t>
            </a:r>
            <a:r>
              <a:rPr lang="en-US" sz="1600" b="1" dirty="0">
                <a:latin typeface="medium-content-serif-font"/>
              </a:rPr>
              <a:t> Studio</a:t>
            </a:r>
          </a:p>
          <a:p>
            <a:r>
              <a:rPr lang="en-US" sz="1600" dirty="0" err="1">
                <a:latin typeface="medium-content-serif-font"/>
              </a:rPr>
              <a:t>Katalon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stüdyo</a:t>
            </a:r>
            <a:r>
              <a:rPr lang="en-US" sz="1600" dirty="0">
                <a:latin typeface="medium-content-serif-font"/>
              </a:rPr>
              <a:t> web </a:t>
            </a:r>
            <a:r>
              <a:rPr lang="en-US" sz="1600" dirty="0" err="1">
                <a:latin typeface="medium-content-serif-font"/>
              </a:rPr>
              <a:t>uygulaması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mobil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web </a:t>
            </a:r>
            <a:r>
              <a:rPr lang="en-US" sz="1600" dirty="0" err="1">
                <a:latin typeface="medium-content-serif-font"/>
              </a:rPr>
              <a:t>servisleri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güçlü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test </a:t>
            </a:r>
            <a:r>
              <a:rPr lang="en-US" sz="1600" dirty="0" err="1">
                <a:latin typeface="medium-content-serif-font"/>
              </a:rPr>
              <a:t>otomasyon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çözümüdür</a:t>
            </a:r>
            <a:r>
              <a:rPr lang="en-US" sz="1600" dirty="0">
                <a:latin typeface="medium-content-serif-font"/>
              </a:rPr>
              <a:t>. </a:t>
            </a:r>
            <a:r>
              <a:rPr lang="en-US" sz="1600" dirty="0" err="1">
                <a:latin typeface="medium-content-serif-font"/>
              </a:rPr>
              <a:t>Kurulum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kullanım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olarak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kolay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hızlı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araçtır</a:t>
            </a:r>
            <a:r>
              <a:rPr lang="en-US" sz="1600" dirty="0">
                <a:latin typeface="medium-content-serif-font"/>
              </a:rPr>
              <a:t>. </a:t>
            </a:r>
            <a:r>
              <a:rPr lang="en-US" sz="1600" dirty="0" err="1">
                <a:latin typeface="medium-content-serif-font"/>
              </a:rPr>
              <a:t>Selen</a:t>
            </a:r>
            <a:r>
              <a:rPr lang="tr-TR" sz="1600" dirty="0">
                <a:latin typeface="medium-content-serif-font"/>
              </a:rPr>
              <a:t>i</a:t>
            </a:r>
            <a:r>
              <a:rPr lang="en-US" sz="1600" dirty="0">
                <a:latin typeface="medium-content-serif-font"/>
              </a:rPr>
              <a:t>um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Appium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frameworklerinin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üzerine</a:t>
            </a:r>
            <a:r>
              <a:rPr lang="en-US" sz="1600" dirty="0">
                <a:latin typeface="medium-content-serif-font"/>
              </a:rPr>
              <a:t> build </a:t>
            </a:r>
            <a:r>
              <a:rPr lang="en-US" sz="1600" dirty="0" err="1">
                <a:latin typeface="medium-content-serif-font"/>
              </a:rPr>
              <a:t>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Katalon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stüdyo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entegre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yazılım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otomasyonu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çözümlerden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yararlanıyor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CI/CD </a:t>
            </a:r>
            <a:r>
              <a:rPr lang="en-US" sz="1600" dirty="0" err="1">
                <a:latin typeface="medium-content-serif-font"/>
              </a:rPr>
              <a:t>işlemlerine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entegre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edilebilir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qtest</a:t>
            </a:r>
            <a:r>
              <a:rPr lang="en-US" sz="1600" dirty="0">
                <a:latin typeface="medium-content-serif-font"/>
              </a:rPr>
              <a:t>, JIRA, </a:t>
            </a:r>
            <a:r>
              <a:rPr lang="en-US" sz="1600" dirty="0" err="1">
                <a:latin typeface="medium-content-serif-font"/>
              </a:rPr>
              <a:t>jenkins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Git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gibi</a:t>
            </a:r>
            <a:r>
              <a:rPr lang="en-US" sz="1600" dirty="0">
                <a:latin typeface="medium-content-serif-font"/>
              </a:rPr>
              <a:t> QA </a:t>
            </a:r>
            <a:r>
              <a:rPr lang="en-US" sz="1600" dirty="0" err="1">
                <a:latin typeface="medium-content-serif-font"/>
              </a:rPr>
              <a:t>işlemlerinde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popüler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araçlarla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iyi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çalışır</a:t>
            </a:r>
            <a:r>
              <a:rPr lang="en-US" sz="1600" dirty="0">
                <a:latin typeface="medium-content-serif-font"/>
              </a:rPr>
              <a:t>. </a:t>
            </a:r>
            <a:r>
              <a:rPr lang="en-US" sz="1600" dirty="0" err="1">
                <a:latin typeface="medium-content-serif-font"/>
              </a:rPr>
              <a:t>kullanıcılara</a:t>
            </a:r>
            <a:r>
              <a:rPr lang="en-US" sz="1600" dirty="0">
                <a:latin typeface="medium-content-serif-font"/>
              </a:rPr>
              <a:t> metrics, charts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graphs </a:t>
            </a:r>
            <a:r>
              <a:rPr lang="en-US" sz="1600" dirty="0" err="1">
                <a:latin typeface="medium-content-serif-font"/>
              </a:rPr>
              <a:t>dahil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üzere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gösterge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tablosu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aracılığıyla</a:t>
            </a:r>
            <a:r>
              <a:rPr lang="en-US" sz="1600" dirty="0">
                <a:latin typeface="medium-content-serif-font"/>
              </a:rPr>
              <a:t> test </a:t>
            </a:r>
            <a:r>
              <a:rPr lang="en-US" sz="1600" dirty="0" err="1">
                <a:latin typeface="medium-content-serif-font"/>
              </a:rPr>
              <a:t>yürütme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raporlarının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kapsamlı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görünümlerini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sunan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Katalon</a:t>
            </a:r>
            <a:r>
              <a:rPr lang="en-US" sz="1600" dirty="0">
                <a:latin typeface="medium-content-serif-font"/>
              </a:rPr>
              <a:t> Analytics </a:t>
            </a:r>
            <a:r>
              <a:rPr lang="en-US" sz="1600" dirty="0" err="1">
                <a:latin typeface="medium-content-serif-font"/>
              </a:rPr>
              <a:t>adı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güzel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özellik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sunuyor</a:t>
            </a:r>
            <a:r>
              <a:rPr lang="en-US" sz="1600" dirty="0">
                <a:latin typeface="medium-content-serif-fon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661" y="4730312"/>
            <a:ext cx="6314235" cy="19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1178</Words>
  <Application>Microsoft Office PowerPoint</Application>
  <PresentationFormat>Widescreen</PresentationFormat>
  <Paragraphs>136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Century Gothic</vt:lpstr>
      <vt:lpstr>helvetica</vt:lpstr>
      <vt:lpstr>medium-content-sans-serif-font</vt:lpstr>
      <vt:lpstr>medium-content-serif-font</vt:lpstr>
      <vt:lpstr>Raleway</vt:lpstr>
      <vt:lpstr>Roboto</vt:lpstr>
      <vt:lpstr>Wingdings 3</vt:lpstr>
      <vt:lpstr>Ion Boardroom</vt:lpstr>
      <vt:lpstr>Yazılım Testi ve Otomasyonu</vt:lpstr>
      <vt:lpstr>Manuel Yazılım Testi</vt:lpstr>
      <vt:lpstr>Yazılım Test Otomasyonu </vt:lpstr>
      <vt:lpstr>Yazılım Test Otomasyonu Avantajları</vt:lpstr>
      <vt:lpstr>Yazılım Test Otomasyonu Dezavantajları</vt:lpstr>
      <vt:lpstr>Test Tarafında Kariyer</vt:lpstr>
      <vt:lpstr>Test Otomasyon Araçlarına Genel Bakış</vt:lpstr>
      <vt:lpstr>Test Otomasyon Araçlarına Genel Bakış</vt:lpstr>
      <vt:lpstr>Test Otomasyon Araçlarına Genel Bakış</vt:lpstr>
      <vt:lpstr>Test Otomasyon Araçlarına Genel Bakış</vt:lpstr>
      <vt:lpstr>Selenium</vt:lpstr>
      <vt:lpstr>Selenium IDE</vt:lpstr>
      <vt:lpstr>Selenium RC</vt:lpstr>
      <vt:lpstr>Selenium Web Driver</vt:lpstr>
      <vt:lpstr>Selenium Web Driver</vt:lpstr>
      <vt:lpstr>Xpath Nedir?</vt:lpstr>
      <vt:lpstr>Xpath</vt:lpstr>
      <vt:lpstr>Absolute Xpath – Relative XPath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2021-12-27T11:35:54Z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605081db-dcae-4ccd-97e1-8081b9d6fba7</vt:lpwstr>
  </property>
  <property fmtid="{D5CDD505-2E9C-101B-9397-08002B2CF9AE}" pid="4" name="TURKCELLCLASSIFICATION">
    <vt:lpwstr>TURKCELL DAHİLİ</vt:lpwstr>
  </property>
</Properties>
</file>